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16"/>
  </p:notesMasterIdLst>
  <p:sldIdLst>
    <p:sldId id="257" r:id="rId2"/>
    <p:sldId id="306" r:id="rId3"/>
    <p:sldId id="307" r:id="rId4"/>
    <p:sldId id="293" r:id="rId5"/>
    <p:sldId id="296" r:id="rId6"/>
    <p:sldId id="303" r:id="rId7"/>
    <p:sldId id="297" r:id="rId8"/>
    <p:sldId id="305" r:id="rId9"/>
    <p:sldId id="298" r:id="rId10"/>
    <p:sldId id="299" r:id="rId11"/>
    <p:sldId id="300" r:id="rId12"/>
    <p:sldId id="301" r:id="rId13"/>
    <p:sldId id="304" r:id="rId14"/>
    <p:sldId id="295"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6" autoAdjust="0"/>
    <p:restoredTop sz="89223" autoAdjust="0"/>
  </p:normalViewPr>
  <p:slideViewPr>
    <p:cSldViewPr>
      <p:cViewPr varScale="1">
        <p:scale>
          <a:sx n="65" d="100"/>
          <a:sy n="65" d="100"/>
        </p:scale>
        <p:origin x="-153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DB30014-F471-4B7F-AF5C-7BE1C69231A7}" type="datetimeFigureOut">
              <a:rPr lang="en-US"/>
              <a:pPr>
                <a:defRPr/>
              </a:pPr>
              <a:t>1/25/2020</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E5CAADD-566B-4699-90ED-ECCDCB4E22D6}" type="slidenum">
              <a:rPr lang="en-IN"/>
              <a:pPr>
                <a:defRPr/>
              </a:pPr>
              <a:t>‹#›</a:t>
            </a:fld>
            <a:endParaRPr lang="en-IN" dirty="0"/>
          </a:p>
        </p:txBody>
      </p:sp>
    </p:spTree>
    <p:extLst>
      <p:ext uri="{BB962C8B-B14F-4D97-AF65-F5344CB8AC3E}">
        <p14:creationId xmlns="" xmlns:p14="http://schemas.microsoft.com/office/powerpoint/2010/main" val="372170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040225-2A1C-4088-B404-EBE6FB1A28DF}" type="slidenum">
              <a:rPr lang="en-IN" smtClean="0"/>
              <a:pPr fontAlgn="base">
                <a:spcBef>
                  <a:spcPct val="0"/>
                </a:spcBef>
                <a:spcAft>
                  <a:spcPct val="0"/>
                </a:spcAft>
                <a:defRPr/>
              </a:pPr>
              <a:t>1</a:t>
            </a:fld>
            <a:endParaRPr lang="en-I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a:lvl1pPr>
          </a:lstStyle>
          <a:p>
            <a:pPr>
              <a:defRPr/>
            </a:pPr>
            <a:fld id="{534ADFF7-D61D-4D6C-AF74-92F30265B338}" type="datetimeFigureOut">
              <a:rPr lang="en-US" smtClean="0"/>
              <a:pPr>
                <a:defRPr/>
              </a:pPr>
              <a:t>1/25/2020</a:t>
            </a:fld>
            <a:endParaRPr lang="en-US" dirty="0"/>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p:txBody>
          <a:bodyPr/>
          <a:lstStyle>
            <a:lvl1pPr>
              <a:defRPr/>
            </a:lvl1pPr>
          </a:lstStyle>
          <a:p>
            <a:pPr>
              <a:defRPr/>
            </a:pPr>
            <a:fld id="{4C713710-32C0-48C8-A7F1-7D3A176A1C34}"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3E4AAD52-83D6-491A-89D4-ABF9482E3CC5}" type="datetimeFigureOut">
              <a:rPr lang="en-US" smtClean="0"/>
              <a:pPr>
                <a:defRPr/>
              </a:pPr>
              <a:t>1/25/2020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B0FE36C-33D6-49B6-8A7E-233157CD7AE0}"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EE192BA-FCAA-4E44-8A4F-59FBDC58AE3C}" type="datetimeFigureOut">
              <a:rPr lang="en-US" smtClean="0"/>
              <a:pPr>
                <a:defRPr/>
              </a:pPr>
              <a:t>1/25/2020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3108309-C21E-47A9-B375-CA409B543C5D}"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r>
              <a:rPr lang="en-US" noProof="0" dirty="0" smtClean="0"/>
              <a:t>Click icon to add table</a:t>
            </a:r>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1/25/2020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1/25/2020</a:t>
            </a:fld>
            <a:endParaRPr lang="en-US" dirty="0"/>
          </a:p>
        </p:txBody>
      </p:sp>
      <p:sp>
        <p:nvSpPr>
          <p:cNvPr id="7"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dirty="0" smtClean="0"/>
              <a:t>Click icon to add chart</a:t>
            </a:r>
            <a:endParaRPr lang="en-US" noProof="0" dirty="0"/>
          </a:p>
        </p:txBody>
      </p:sp>
      <p:sp>
        <p:nvSpPr>
          <p:cNvPr id="5"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1/25/2020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image001.png"/>
          <p:cNvPicPr>
            <a:picLocks noChangeAspect="1"/>
          </p:cNvPicPr>
          <p:nvPr/>
        </p:nvPicPr>
        <p:blipFill>
          <a:blip r:embed="rId2" cstate="print"/>
          <a:srcRect/>
          <a:stretch>
            <a:fillRect/>
          </a:stretch>
        </p:blipFill>
        <p:spPr bwMode="auto">
          <a:xfrm>
            <a:off x="8229600" y="228600"/>
            <a:ext cx="774700" cy="774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fld id="{E372BF90-A4F2-4AFB-A219-8E3BF5C7B72A}" type="datetimeFigureOut">
              <a:rPr lang="en-US" smtClean="0"/>
              <a:pPr>
                <a:defRPr/>
              </a:pPr>
              <a:t>1/25/2020</a:t>
            </a:fld>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0A88E12A-1AB4-4AD9-BD7A-4769356F570E}"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548F426-8CAE-455D-B8F9-EE141D9583CE}" type="datetimeFigureOut">
              <a:rPr lang="en-US" smtClean="0"/>
              <a:pPr>
                <a:defRPr/>
              </a:pPr>
              <a:t>1/25/2020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6533BD5-CA0D-4CC8-AE33-B4F33E77B2E0}"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34A92C82-F00B-478F-B394-EDA654CDD0FE}" type="datetimeFigureOut">
              <a:rPr lang="en-US" smtClean="0"/>
              <a:pPr>
                <a:defRPr/>
              </a:pPr>
              <a:t>1/25/2020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D6DB31FB-8E8C-4AE6-B365-2E2E6D3C507A}"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A71D08DB-7ADE-4B82-B94E-1A96E6DDD415}" type="datetimeFigureOut">
              <a:rPr lang="en-US" smtClean="0"/>
              <a:pPr>
                <a:defRPr/>
              </a:pPr>
              <a:t>1/25/2020</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FEDBC62D-1416-4E62-B418-338E4C6559CB}"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fld id="{0B10B966-63B2-4DDD-95D4-176AB24B23AD}" type="datetimeFigureOut">
              <a:rPr lang="en-US" smtClean="0"/>
              <a:pPr>
                <a:defRPr/>
              </a:pPr>
              <a:t>1/25/2020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458181EB-0A1F-4BD0-A9E8-F7F86B368BF8}"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8" descr="image001.png"/>
          <p:cNvPicPr>
            <a:picLocks noChangeAspect="1"/>
          </p:cNvPicPr>
          <p:nvPr/>
        </p:nvPicPr>
        <p:blipFill>
          <a:blip r:embed="rId2" cstate="print"/>
          <a:srcRect/>
          <a:stretch>
            <a:fillRect/>
          </a:stretch>
        </p:blipFill>
        <p:spPr bwMode="auto">
          <a:xfrm>
            <a:off x="8293100" y="76200"/>
            <a:ext cx="774700" cy="774700"/>
          </a:xfrm>
          <a:prstGeom prst="rect">
            <a:avLst/>
          </a:prstGeom>
          <a:noFill/>
          <a:ln w="9525">
            <a:noFill/>
            <a:miter lim="800000"/>
            <a:headEnd/>
            <a:tailEnd/>
          </a:ln>
        </p:spPr>
      </p:pic>
      <p:sp>
        <p:nvSpPr>
          <p:cNvPr id="3" name="Rectangle 4"/>
          <p:cNvSpPr>
            <a:spLocks noGrp="1" noChangeArrowheads="1"/>
          </p:cNvSpPr>
          <p:nvPr>
            <p:ph type="dt" sz="half" idx="10"/>
          </p:nvPr>
        </p:nvSpPr>
        <p:spPr/>
        <p:txBody>
          <a:bodyPr/>
          <a:lstStyle>
            <a:lvl1pPr>
              <a:defRPr/>
            </a:lvl1pPr>
          </a:lstStyle>
          <a:p>
            <a:pPr>
              <a:defRPr/>
            </a:pPr>
            <a:fld id="{4BD4062F-82C9-42E1-A576-05E75F5945D7}" type="datetimeFigureOut">
              <a:rPr lang="en-US" smtClean="0"/>
              <a:pPr>
                <a:defRPr/>
              </a:pPr>
              <a:t>1/25/2020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044B53C4-767E-4624-906B-74B4BDB6FA85}"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E2387E9-4C71-413A-BD17-CB22219CCFAF}" type="datetimeFigureOut">
              <a:rPr lang="en-US" smtClean="0"/>
              <a:pPr>
                <a:defRPr/>
              </a:pPr>
              <a:t>1/25/2020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61FDE03A-D895-4831-A8AE-1CBFE43A1659}"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54D34EB-8594-47B8-B5F6-3ECB8BF9D1DF}" type="datetimeFigureOut">
              <a:rPr lang="en-US" smtClean="0"/>
              <a:pPr>
                <a:defRPr/>
              </a:pPr>
              <a:t>1/25/2020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209244D-0F08-446D-ACBB-0D361E70E332}"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latin typeface="+mj-lt"/>
                <a:cs typeface="+mn-cs"/>
              </a:defRPr>
            </a:lvl1pPr>
          </a:lstStyle>
          <a:p>
            <a:pPr>
              <a:defRPr/>
            </a:pPr>
            <a:fld id="{1AAB6BC8-1B1F-4564-9C52-9638C45C761E}" type="datetimeFigureOut">
              <a:rPr lang="en-US" smtClean="0"/>
              <a:pPr>
                <a:defRPr/>
              </a:pPr>
              <a:t>1/25/2020</a:t>
            </a:fld>
            <a:endParaRPr lang="en-US" dirty="0"/>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latin typeface="+mj-lt"/>
                <a:cs typeface="+mn-cs"/>
              </a:defRPr>
            </a:lvl1pPr>
          </a:lstStyle>
          <a:p>
            <a:pPr>
              <a:defRPr/>
            </a:pPr>
            <a:endParaRPr lang="en-US" dirty="0"/>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mj-lt"/>
                <a:cs typeface="+mn-cs"/>
              </a:defRPr>
            </a:lvl1pPr>
          </a:lstStyle>
          <a:p>
            <a:pPr>
              <a:defRPr/>
            </a:pPr>
            <a:fld id="{5B778806-D5BA-4C71-B324-63F4C2977147}" type="slidenum">
              <a:rPr lang="en-US" smtClean="0"/>
              <a:pPr>
                <a:defRPr/>
              </a:pPr>
              <a:t>‹#›</a:t>
            </a:fld>
            <a:endParaRPr lang="en-US" dirty="0"/>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Lst>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The_Skinny_(magazine)" TargetMode="External"/><Relationship Id="rId2" Type="http://schemas.openxmlformats.org/officeDocument/2006/relationships/hyperlink" Target="http://www.theskinny.co.uk/tech/features/captcha-spambots-ebooks-and-the-turing-test" TargetMode="External"/><Relationship Id="rId1" Type="http://schemas.openxmlformats.org/officeDocument/2006/relationships/slideLayout" Target="../slideLayouts/slideLayout2.xml"/><Relationship Id="rId4" Type="http://schemas.openxmlformats.org/officeDocument/2006/relationships/hyperlink" Target="http://yann.lecun.com/exdb/mnis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ctrTitle"/>
          </p:nvPr>
        </p:nvSpPr>
        <p:spPr>
          <a:xfrm>
            <a:off x="762000" y="1295400"/>
            <a:ext cx="7623175" cy="1752600"/>
          </a:xfrm>
        </p:spPr>
        <p:txBody>
          <a:bodyPr/>
          <a:lstStyle/>
          <a:p>
            <a:pPr algn="ctr"/>
            <a:r>
              <a:rPr lang="en-US" sz="5400" dirty="0" smtClean="0">
                <a:latin typeface="Times New Roman" pitchFamily="18" charset="0"/>
                <a:cs typeface="Times New Roman" pitchFamily="18" charset="0"/>
              </a:rPr>
              <a:t>Handwritten CAPTCHA for Authentication</a:t>
            </a:r>
            <a:endParaRPr lang="en-IN" dirty="0" smtClean="0">
              <a:effectLst>
                <a:outerShdw blurRad="38100" dist="38100" dir="2700000" algn="tl">
                  <a:srgbClr val="000000">
                    <a:alpha val="43137"/>
                  </a:srgbClr>
                </a:outerShdw>
              </a:effectLst>
            </a:endParaRPr>
          </a:p>
        </p:txBody>
      </p:sp>
      <p:sp>
        <p:nvSpPr>
          <p:cNvPr id="6147" name="Subtitle 4"/>
          <p:cNvSpPr>
            <a:spLocks noGrp="1"/>
          </p:cNvSpPr>
          <p:nvPr>
            <p:ph type="subTitle" idx="1"/>
          </p:nvPr>
        </p:nvSpPr>
        <p:spPr>
          <a:xfrm>
            <a:off x="685800" y="4114800"/>
            <a:ext cx="7848600" cy="1676400"/>
          </a:xfrm>
        </p:spPr>
        <p:txBody>
          <a:bodyPr>
            <a:normAutofit/>
          </a:bodyPr>
          <a:lstStyle/>
          <a:p>
            <a:pPr eaLnBrk="1" hangingPunct="1"/>
            <a:r>
              <a:rPr lang="en-US" sz="2000" b="1" dirty="0" smtClean="0">
                <a:latin typeface="Times New Roman" pitchFamily="18" charset="0"/>
                <a:cs typeface="Times New Roman" pitchFamily="18" charset="0"/>
              </a:rPr>
              <a:t>Batch No: B-02				              Project Guide:</a:t>
            </a:r>
          </a:p>
          <a:p>
            <a:r>
              <a:rPr lang="en-US" sz="1600" dirty="0" err="1" smtClean="0">
                <a:latin typeface="Times New Roman" pitchFamily="18" charset="0"/>
                <a:cs typeface="Times New Roman" pitchFamily="18" charset="0"/>
              </a:rPr>
              <a:t>M.Uma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Maheswari</a:t>
            </a:r>
            <a:r>
              <a:rPr lang="en-US" sz="1600" dirty="0" smtClean="0">
                <a:latin typeface="Times New Roman" pitchFamily="18" charset="0"/>
                <a:cs typeface="Times New Roman" pitchFamily="18" charset="0"/>
              </a:rPr>
              <a:t>	      (164G1A05B4)                                          Mr. Lingam </a:t>
            </a:r>
            <a:r>
              <a:rPr lang="en-US" sz="1600" dirty="0" err="1" smtClean="0">
                <a:latin typeface="Times New Roman" pitchFamily="18" charset="0"/>
                <a:cs typeface="Times New Roman" pitchFamily="18" charset="0"/>
              </a:rPr>
              <a:t>Suman</a:t>
            </a:r>
            <a:r>
              <a:rPr lang="en-US" sz="1600" dirty="0" smtClean="0">
                <a:latin typeface="Times New Roman" pitchFamily="18" charset="0"/>
                <a:cs typeface="Times New Roman" pitchFamily="18" charset="0"/>
              </a:rPr>
              <a:t> </a:t>
            </a:r>
            <a:r>
              <a:rPr lang="en-US" sz="1600" baseline="-25000" dirty="0" err="1" smtClean="0">
                <a:latin typeface="Times New Roman" pitchFamily="18" charset="0"/>
                <a:cs typeface="Times New Roman" pitchFamily="18" charset="0"/>
              </a:rPr>
              <a:t>MTech</a:t>
            </a:r>
            <a:endParaRPr lang="en-US" sz="1300" baseline="-25000" dirty="0" smtClean="0">
              <a:latin typeface="Times New Roman" pitchFamily="18" charset="0"/>
              <a:cs typeface="Times New Roman" pitchFamily="18" charset="0"/>
            </a:endParaRPr>
          </a:p>
          <a:p>
            <a:r>
              <a:rPr lang="en-US" sz="1600" dirty="0" err="1" smtClean="0">
                <a:latin typeface="Times New Roman" pitchFamily="18" charset="0"/>
                <a:cs typeface="Times New Roman" pitchFamily="18" charset="0"/>
              </a:rPr>
              <a:t>H.Sai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Lavanya</a:t>
            </a:r>
            <a:r>
              <a:rPr lang="en-US" sz="1600" dirty="0" smtClean="0">
                <a:latin typeface="Times New Roman" pitchFamily="18" charset="0"/>
                <a:cs typeface="Times New Roman" pitchFamily="18" charset="0"/>
              </a:rPr>
              <a:t>	      (164G1A0587)                                         Assistant Professor`</a:t>
            </a:r>
          </a:p>
          <a:p>
            <a:r>
              <a:rPr lang="en-US" sz="1600" dirty="0" err="1" smtClean="0">
                <a:latin typeface="Times New Roman" pitchFamily="18" charset="0"/>
                <a:cs typeface="Times New Roman" pitchFamily="18" charset="0"/>
              </a:rPr>
              <a:t>C.Pavani</a:t>
            </a:r>
            <a:r>
              <a:rPr lang="en-US" sz="1600" dirty="0" smtClean="0">
                <a:latin typeface="Times New Roman" pitchFamily="18" charset="0"/>
                <a:cs typeface="Times New Roman" pitchFamily="18" charset="0"/>
              </a:rPr>
              <a:t>                           (164G1A0565)</a:t>
            </a:r>
          </a:p>
          <a:p>
            <a:r>
              <a:rPr lang="en-IN" sz="1600" dirty="0" err="1" smtClean="0">
                <a:latin typeface="Times New Roman" pitchFamily="18" charset="0"/>
                <a:cs typeface="Times New Roman" pitchFamily="18" charset="0"/>
              </a:rPr>
              <a:t>C.Vamsi</a:t>
            </a:r>
            <a:r>
              <a:rPr lang="en-IN" sz="1600" dirty="0" smtClean="0">
                <a:latin typeface="Times New Roman" pitchFamily="18" charset="0"/>
                <a:cs typeface="Times New Roman" pitchFamily="18" charset="0"/>
              </a:rPr>
              <a:t> Krishna              (</a:t>
            </a:r>
            <a:r>
              <a:rPr lang="en-US" sz="1600" dirty="0" smtClean="0">
                <a:latin typeface="Times New Roman" pitchFamily="18" charset="0"/>
                <a:cs typeface="Times New Roman" pitchFamily="18" charset="0"/>
              </a:rPr>
              <a:t>164G1A05B6</a:t>
            </a:r>
            <a:r>
              <a:rPr lang="en-IN" sz="1600" dirty="0" smtClean="0">
                <a:latin typeface="Times New Roman" pitchFamily="18" charset="0"/>
                <a:cs typeface="Times New Roman" pitchFamily="18" charset="0"/>
              </a:rPr>
              <a:t>)</a:t>
            </a:r>
          </a:p>
          <a:p>
            <a:pPr eaLnBrk="1" hangingPunct="1"/>
            <a:endParaRPr lang="en-US" sz="1600" dirty="0" smtClean="0">
              <a:latin typeface="Times New Roman" pitchFamily="18" charset="0"/>
              <a:cs typeface="Times New Roman" pitchFamily="18" charset="0"/>
            </a:endParaRPr>
          </a:p>
        </p:txBody>
      </p:sp>
      <p:sp>
        <p:nvSpPr>
          <p:cNvPr id="6148" name="TextBox 5"/>
          <p:cNvSpPr txBox="1">
            <a:spLocks noChangeArrowheads="1"/>
          </p:cNvSpPr>
          <p:nvPr/>
        </p:nvSpPr>
        <p:spPr bwMode="auto">
          <a:xfrm>
            <a:off x="1447800" y="5967412"/>
            <a:ext cx="7086600" cy="1016000"/>
          </a:xfrm>
          <a:prstGeom prst="rect">
            <a:avLst/>
          </a:prstGeom>
          <a:noFill/>
          <a:ln w="9525">
            <a:noFill/>
            <a:miter lim="800000"/>
            <a:headEnd/>
            <a:tailEnd/>
          </a:ln>
        </p:spPr>
        <p:txBody>
          <a:bodyPr>
            <a:spAutoFit/>
          </a:bodyPr>
          <a:lstStyle/>
          <a:p>
            <a:pPr algn="ctr"/>
            <a:r>
              <a:rPr lang="en-US" sz="2400" b="1" dirty="0" smtClean="0"/>
              <a:t>Srinivasa </a:t>
            </a:r>
            <a:r>
              <a:rPr lang="en-US" sz="2400" b="1" dirty="0"/>
              <a:t>Ramanujan Institute of Technology</a:t>
            </a:r>
          </a:p>
          <a:p>
            <a:pPr algn="ctr"/>
            <a:r>
              <a:rPr lang="en-US" b="1" dirty="0"/>
              <a:t>Department of Computer Science &amp; Engineering</a:t>
            </a:r>
          </a:p>
          <a:p>
            <a:endParaRPr lang="en-US" dirty="0"/>
          </a:p>
        </p:txBody>
      </p:sp>
      <p:pic>
        <p:nvPicPr>
          <p:cNvPr id="6149" name="Picture 2"/>
          <p:cNvPicPr>
            <a:picLocks noChangeAspect="1" noChangeArrowheads="1"/>
          </p:cNvPicPr>
          <p:nvPr/>
        </p:nvPicPr>
        <p:blipFill>
          <a:blip r:embed="rId3" cstate="print"/>
          <a:srcRect/>
          <a:stretch>
            <a:fillRect/>
          </a:stretch>
        </p:blipFill>
        <p:spPr bwMode="auto">
          <a:xfrm>
            <a:off x="685800" y="5929312"/>
            <a:ext cx="958850" cy="814388"/>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slow" p14:dur="2000" advTm="4000">
        <p14:gallery dir="l"/>
      </p:transition>
    </mc:Choice>
    <mc:Fallback>
      <p:transition spd="slow" advTm="4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Planning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257800"/>
          </a:xfrm>
        </p:spPr>
        <p:txBody>
          <a:bodyPr/>
          <a:lstStyle/>
          <a:p>
            <a:pPr algn="just">
              <a:buClrTx/>
              <a:buSzPct val="90000"/>
              <a:buNone/>
            </a:pPr>
            <a:r>
              <a:rPr lang="en-US" sz="2800" dirty="0" smtClean="0">
                <a:latin typeface="Times New Roman" pitchFamily="18" charset="0"/>
                <a:cs typeface="Times New Roman" pitchFamily="18" charset="0"/>
              </a:rPr>
              <a:t>Time Schedule</a:t>
            </a:r>
          </a:p>
          <a:p>
            <a:pPr algn="just">
              <a:buClrTx/>
              <a:buSzPct val="90000"/>
              <a:buFont typeface="Wingdings" pitchFamily="2" charset="2"/>
              <a:buChar char="Ø"/>
            </a:pPr>
            <a:r>
              <a:rPr lang="en-US" sz="2800" dirty="0" smtClean="0">
                <a:latin typeface="Times New Roman" pitchFamily="18" charset="0"/>
                <a:cs typeface="Times New Roman" pitchFamily="18" charset="0"/>
              </a:rPr>
              <a:t>Week 1 : Collecting and working with Dataset.</a:t>
            </a:r>
          </a:p>
          <a:p>
            <a:pPr algn="just">
              <a:buClrTx/>
              <a:buSzPct val="90000"/>
              <a:buFont typeface="Wingdings" pitchFamily="2" charset="2"/>
              <a:buChar char="Ø"/>
            </a:pPr>
            <a:r>
              <a:rPr lang="en-US" sz="2800" dirty="0" smtClean="0">
                <a:latin typeface="Times New Roman" pitchFamily="18" charset="0"/>
                <a:cs typeface="Times New Roman" pitchFamily="18" charset="0"/>
              </a:rPr>
              <a:t>Week 2 : Designing the web page.</a:t>
            </a:r>
          </a:p>
          <a:p>
            <a:pPr algn="just">
              <a:buClrTx/>
              <a:buSzPct val="90000"/>
              <a:buFont typeface="Wingdings" pitchFamily="2" charset="2"/>
              <a:buChar char="Ø"/>
            </a:pPr>
            <a:r>
              <a:rPr lang="en-US" sz="2800" dirty="0" smtClean="0">
                <a:latin typeface="Times New Roman" pitchFamily="18" charset="0"/>
                <a:cs typeface="Times New Roman" pitchFamily="18" charset="0"/>
              </a:rPr>
              <a:t>Week 3 : Training, generating the model and testing</a:t>
            </a:r>
          </a:p>
          <a:p>
            <a:pPr marL="0" indent="0" algn="just">
              <a:buClrTx/>
              <a:buSzPct val="90000"/>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For recognizing the digits </a:t>
            </a:r>
            <a:r>
              <a:rPr lang="en-US" sz="2800" dirty="0" smtClean="0">
                <a:latin typeface="Times New Roman" pitchFamily="18" charset="0"/>
                <a:cs typeface="Times New Roman" pitchFamily="18" charset="0"/>
              </a:rPr>
              <a:t>and operators</a:t>
            </a:r>
            <a:r>
              <a:rPr lang="en-US" sz="2800" dirty="0">
                <a:latin typeface="Times New Roman" pitchFamily="18" charset="0"/>
                <a:cs typeface="Times New Roman" pitchFamily="18" charset="0"/>
              </a:rPr>
              <a:t>).</a:t>
            </a:r>
          </a:p>
          <a:p>
            <a:pPr algn="just">
              <a:buClrTx/>
              <a:buSzPct val="90000"/>
              <a:buFont typeface="Wingdings" pitchFamily="2" charset="2"/>
              <a:buChar char="Ø"/>
            </a:pPr>
            <a:r>
              <a:rPr lang="en-US" sz="2800" dirty="0" smtClean="0">
                <a:latin typeface="Times New Roman" pitchFamily="18" charset="0"/>
                <a:cs typeface="Times New Roman" pitchFamily="18" charset="0"/>
              </a:rPr>
              <a:t>Week 4 : Integrating web page with generated </a:t>
            </a:r>
          </a:p>
          <a:p>
            <a:pPr marL="0" indent="0" algn="just">
              <a:buClrTx/>
              <a:buSzPct val="90000"/>
              <a:buNone/>
            </a:pPr>
            <a:r>
              <a:rPr lang="en-US" sz="2800" dirty="0" smtClean="0">
                <a:latin typeface="Times New Roman" pitchFamily="18" charset="0"/>
                <a:cs typeface="Times New Roman" pitchFamily="18" charset="0"/>
              </a:rPr>
              <a:t>                   machine learning model for solving </a:t>
            </a:r>
          </a:p>
          <a:p>
            <a:pPr marL="0" indent="0" algn="just">
              <a:buClrTx/>
              <a:buSzPct val="90000"/>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CAPTCHA.</a:t>
            </a:r>
            <a:endParaRPr lang="en-US" sz="2800" dirty="0">
              <a:latin typeface="Times New Roman" pitchFamily="18" charset="0"/>
              <a:cs typeface="Times New Roman" pitchFamily="18" charset="0"/>
            </a:endParaRPr>
          </a:p>
          <a:p>
            <a:pPr algn="just">
              <a:buClrTx/>
              <a:buSzPct val="90000"/>
              <a:buFont typeface="Wingdings" panose="05000000000000000000" pitchFamily="2" charset="2"/>
              <a:buChar char="Ø"/>
            </a:pPr>
            <a:r>
              <a:rPr lang="en-US" sz="2800" dirty="0" smtClean="0">
                <a:latin typeface="Times New Roman" pitchFamily="18" charset="0"/>
                <a:cs typeface="Times New Roman" pitchFamily="18" charset="0"/>
              </a:rPr>
              <a:t>Week 5 : Verification and Documentation.</a:t>
            </a:r>
            <a:endParaRPr lang="en-US" sz="2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Literature Survey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ClrTx/>
              <a:buSzPct val="90000"/>
              <a:buNone/>
            </a:pPr>
            <a:r>
              <a:rPr lang="en-US" sz="2800" dirty="0" smtClean="0">
                <a:latin typeface="Times New Roman" pitchFamily="18" charset="0"/>
                <a:cs typeface="Times New Roman" pitchFamily="18" charset="0"/>
              </a:rPr>
              <a:t>Base Paper :</a:t>
            </a:r>
          </a:p>
          <a:p>
            <a:pPr>
              <a:buClrTx/>
              <a:buSzPct val="90000"/>
              <a:buFont typeface="Wingdings" panose="05000000000000000000" pitchFamily="2" charset="2"/>
              <a:buChar char="Ø"/>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Title              : CAPTCHA Breaking with Deep</a:t>
            </a:r>
          </a:p>
          <a:p>
            <a:pPr marL="0" indent="0">
              <a:buClrTx/>
              <a:buSzPct val="90000"/>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Learning.</a:t>
            </a:r>
          </a:p>
          <a:p>
            <a:pPr>
              <a:buClrTx/>
              <a:buSzPct val="90000"/>
              <a:buFont typeface="Wingdings" panose="05000000000000000000" pitchFamily="2" charset="2"/>
              <a:buChar char="Ø"/>
            </a:pPr>
            <a:r>
              <a:rPr lang="en-US" sz="2800" dirty="0" smtClean="0">
                <a:latin typeface="Times New Roman" pitchFamily="18" charset="0"/>
                <a:cs typeface="Times New Roman" pitchFamily="18" charset="0"/>
              </a:rPr>
              <a:t>Authors         : Nathan Zhao, Yi Liu, Yijun Jiang.</a:t>
            </a:r>
          </a:p>
          <a:p>
            <a:pPr>
              <a:buClrTx/>
              <a:buSzPct val="90000"/>
              <a:buFont typeface="Wingdings" panose="05000000000000000000" pitchFamily="2" charset="2"/>
              <a:buChar char="Ø"/>
            </a:pPr>
            <a:r>
              <a:rPr lang="en-US" sz="2800" dirty="0" smtClean="0">
                <a:latin typeface="Times New Roman" pitchFamily="18" charset="0"/>
                <a:cs typeface="Times New Roman" pitchFamily="18" charset="0"/>
              </a:rPr>
              <a:t>Published on : September 2017</a:t>
            </a:r>
            <a:endParaRPr lang="en-US" sz="2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ClrTx/>
              <a:buSzPct val="9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Shea, Michael (19 November 2015). </a:t>
            </a:r>
            <a:r>
              <a:rPr lang="en-US" sz="2400" dirty="0">
                <a:latin typeface="Times New Roman" panose="02020603050405020304" pitchFamily="18" charset="0"/>
                <a:cs typeface="Times New Roman" panose="02020603050405020304" pitchFamily="18" charset="0"/>
                <a:hlinkClick r:id="rId2"/>
              </a:rPr>
              <a:t>"CAPTCHA: Spambots, eBooks and the Turing Test"</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3" tooltip="The Skinny (magazine)"/>
              </a:rPr>
              <a:t>The Skinny</a:t>
            </a:r>
            <a:r>
              <a:rPr lang="en-US" sz="2400" dirty="0">
                <a:latin typeface="Times New Roman" panose="02020603050405020304" pitchFamily="18" charset="0"/>
                <a:cs typeface="Times New Roman" panose="02020603050405020304" pitchFamily="18" charset="0"/>
              </a:rPr>
              <a:t>. Retrieved 9 January 2016</a:t>
            </a:r>
            <a:r>
              <a:rPr lang="en-US" sz="2400" dirty="0" smtClean="0">
                <a:latin typeface="Times New Roman" panose="02020603050405020304" pitchFamily="18" charset="0"/>
                <a:cs typeface="Times New Roman" panose="02020603050405020304" pitchFamily="18" charset="0"/>
              </a:rPr>
              <a:t>.</a:t>
            </a:r>
          </a:p>
          <a:p>
            <a:pPr>
              <a:buClrTx/>
              <a:buSzPct val="900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Haider A.Alwzwazy, Hayder M. Albehadili, Younes S.Alwan ,Naz E Islam paper on “Handwritten Digit Recognition Using Convolutional Neural Networks” Vol 4 ,Issue 2,February </a:t>
            </a:r>
            <a:r>
              <a:rPr lang="en-IN" sz="2400" dirty="0" smtClean="0">
                <a:latin typeface="Times New Roman" panose="02020603050405020304" pitchFamily="18" charset="0"/>
                <a:cs typeface="Times New Roman" panose="02020603050405020304" pitchFamily="18" charset="0"/>
              </a:rPr>
              <a:t>2016.</a:t>
            </a:r>
          </a:p>
          <a:p>
            <a:pPr>
              <a:buClrTx/>
              <a:buSzPct val="90000"/>
              <a:buFont typeface="Wingdings" panose="05000000000000000000" pitchFamily="2" charset="2"/>
              <a:buChar char="Ø"/>
            </a:pPr>
            <a:r>
              <a:rPr lang="en-IN" sz="2400" dirty="0">
                <a:hlinkClick r:id="rId4"/>
              </a:rPr>
              <a:t>http://yann.lecun.com/exdb/mnist/</a:t>
            </a:r>
            <a:endParaRPr lang="en-IN" sz="2400" dirty="0" smtClean="0">
              <a:latin typeface="Times New Roman" panose="02020603050405020304" pitchFamily="18" charset="0"/>
              <a:cs typeface="Times New Roman" panose="02020603050405020304" pitchFamily="18" charset="0"/>
            </a:endParaRPr>
          </a:p>
          <a:p>
            <a:pPr marL="0" indent="0">
              <a:buClrTx/>
              <a:buSzPct val="90000"/>
              <a:buNone/>
            </a:pPr>
            <a:endParaRPr lang="en-US" sz="2400" i="1" dirty="0"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Review 1 Challenges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ClrTx/>
              <a:buSzPct val="90000"/>
              <a:buFont typeface="Wingdings" pitchFamily="2" charset="2"/>
              <a:buChar char="Ø"/>
            </a:pPr>
            <a:r>
              <a:rPr lang="en-US" sz="2400" dirty="0" smtClean="0">
                <a:latin typeface="Times New Roman" panose="02020603050405020304" pitchFamily="18" charset="0"/>
                <a:cs typeface="Times New Roman" panose="02020603050405020304" pitchFamily="18" charset="0"/>
              </a:rPr>
              <a:t>Change the Title of the Project.</a:t>
            </a:r>
          </a:p>
          <a:p>
            <a:pPr>
              <a:buClrTx/>
              <a:buSzPct val="90000"/>
              <a:buFont typeface="Wingdings" pitchFamily="2" charset="2"/>
              <a:buChar char="Ø"/>
            </a:pPr>
            <a:r>
              <a:rPr lang="en-US" sz="2400" dirty="0" smtClean="0">
                <a:latin typeface="Times New Roman" panose="02020603050405020304" pitchFamily="18" charset="0"/>
                <a:cs typeface="Times New Roman" panose="02020603050405020304" pitchFamily="18" charset="0"/>
              </a:rPr>
              <a:t>Application of the Project.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7772400" cy="774700"/>
          </a:xfrm>
        </p:spPr>
        <p:txBody>
          <a:bodyPr/>
          <a:lstStyle/>
          <a:p>
            <a:pPr algn="ctr" eaLnBrk="1" hangingPunct="1">
              <a:defRPr/>
            </a:pPr>
            <a:r>
              <a:rPr lang="en-US" dirty="0" smtClean="0">
                <a:effectLst>
                  <a:outerShdw blurRad="38100" dist="38100" dir="2700000" algn="tl">
                    <a:srgbClr val="000000">
                      <a:alpha val="43137"/>
                    </a:srgbClr>
                  </a:outerShdw>
                </a:effectLst>
              </a:rPr>
              <a:t>  Thank you</a:t>
            </a:r>
            <a:endParaRPr lang="en-US" dirty="0">
              <a:effectLst>
                <a:outerShdw blurRad="38100" dist="38100" dir="2700000" algn="tl">
                  <a:srgbClr val="000000">
                    <a:alpha val="43137"/>
                  </a:srgbClr>
                </a:outerShdw>
              </a:effectLst>
            </a:endParaRPr>
          </a:p>
        </p:txBody>
      </p:sp>
      <p:sp>
        <p:nvSpPr>
          <p:cNvPr id="11267" name="Text Placeholder 4"/>
          <p:cNvSpPr>
            <a:spLocks noGrp="1"/>
          </p:cNvSpPr>
          <p:nvPr>
            <p:ph type="body" idx="1"/>
          </p:nvPr>
        </p:nvSpPr>
        <p:spPr>
          <a:xfrm>
            <a:off x="685800" y="609600"/>
            <a:ext cx="7772400" cy="1500188"/>
          </a:xfrm>
        </p:spPr>
        <p:txBody>
          <a:bodyPr/>
          <a:lstStyle/>
          <a:p>
            <a:pPr algn="ctr" eaLnBrk="1" hangingPunct="1"/>
            <a:r>
              <a:rPr lang="en-US" sz="5400" dirty="0" smtClean="0">
                <a:effectLst>
                  <a:outerShdw blurRad="38100" dist="38100" dir="2700000" algn="tl">
                    <a:srgbClr val="000000">
                      <a:alpha val="43137"/>
                    </a:srgbClr>
                  </a:outerShdw>
                </a:effectLst>
              </a:rPr>
              <a:t> Queries</a:t>
            </a:r>
          </a:p>
        </p:txBody>
      </p:sp>
      <p:sp>
        <p:nvSpPr>
          <p:cNvPr id="6" name="Rectangle 5"/>
          <p:cNvSpPr/>
          <p:nvPr/>
        </p:nvSpPr>
        <p:spPr>
          <a:xfrm>
            <a:off x="3886200" y="2362200"/>
            <a:ext cx="1676400" cy="1862048"/>
          </a:xfrm>
          <a:prstGeom prst="rect">
            <a:avLst/>
          </a:prstGeom>
          <a:solidFill>
            <a:schemeClr val="accent3"/>
          </a:solidFill>
          <a:ln>
            <a:solidFill>
              <a:schemeClr val="tx1"/>
            </a:solidFill>
          </a:ln>
          <a:effectLst/>
          <a:scene3d>
            <a:camera prst="orthographicFront"/>
            <a:lightRig rig="threePt" dir="t"/>
          </a:scene3d>
          <a:sp3d>
            <a:bevelT w="114300" prst="hardEdge"/>
          </a:sp3d>
        </p:spPr>
        <p:txBody>
          <a:bodyPr>
            <a:spAutoFit/>
          </a:bodyPr>
          <a:lstStyle/>
          <a:p>
            <a:pPr algn="ctr" fontAlgn="auto">
              <a:spcBef>
                <a:spcPts val="0"/>
              </a:spcBef>
              <a:spcAft>
                <a:spcPts val="0"/>
              </a:spcAft>
              <a:defRPr/>
            </a:pPr>
            <a:r>
              <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mn-lt"/>
                <a:cs typeface="+mn-cs"/>
              </a:rPr>
              <a:t>?</a:t>
            </a:r>
            <a:endPar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Jokerman" pitchFamily="82" charset="0"/>
              <a:cs typeface="+mn-cs"/>
            </a:endParaRPr>
          </a:p>
        </p:txBody>
      </p:sp>
    </p:spTree>
  </p:cSld>
  <p:clrMapOvr>
    <a:masterClrMapping/>
  </p:clrMapOvr>
  <mc:AlternateContent xmlns:mc="http://schemas.openxmlformats.org/markup-compatibility/2006">
    <mc:Choice xmlns="" xmlns:p14="http://schemas.microsoft.com/office/powerpoint/2010/main" Requires="p14">
      <p:transition spd="med">
        <p14:gallery dir="l"/>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pPr algn="just">
              <a:buClrTx/>
              <a:buSzPct val="90000"/>
              <a:buFont typeface="Wingdings" pitchFamily="2" charset="2"/>
              <a:buChar char="Ø"/>
            </a:pPr>
            <a:r>
              <a:rPr lang="en-US" sz="2400" dirty="0" smtClean="0">
                <a:latin typeface="Times New Roman" pitchFamily="18" charset="0"/>
                <a:cs typeface="Times New Roman" pitchFamily="18" charset="0"/>
              </a:rPr>
              <a:t> Turing test is a process of determining the involvement </a:t>
            </a:r>
            <a:r>
              <a:rPr lang="en-US" sz="2400" dirty="0" smtClean="0">
                <a:latin typeface="Times New Roman" pitchFamily="18" charset="0"/>
                <a:cs typeface="Times New Roman" pitchFamily="18" charset="0"/>
              </a:rPr>
              <a:t>   of </a:t>
            </a:r>
            <a:r>
              <a:rPr lang="en-US" sz="2400" dirty="0" smtClean="0">
                <a:latin typeface="Times New Roman" pitchFamily="18" charset="0"/>
                <a:cs typeface="Times New Roman" pitchFamily="18" charset="0"/>
              </a:rPr>
              <a:t>robot in attacking the web security services </a:t>
            </a:r>
            <a:r>
              <a:rPr lang="en-US" sz="2400" dirty="0" smtClean="0">
                <a:latin typeface="Times New Roman" pitchFamily="18" charset="0"/>
                <a:cs typeface="Times New Roman" pitchFamily="18" charset="0"/>
              </a:rPr>
              <a:t>.</a:t>
            </a:r>
          </a:p>
          <a:p>
            <a:pPr algn="just">
              <a:buClrTx/>
              <a:buSzPct val="90000"/>
              <a:buFont typeface="Wingdings" pitchFamily="2" charset="2"/>
              <a:buChar char="Ø"/>
            </a:pPr>
            <a:r>
              <a:rPr lang="en-US" sz="2400" dirty="0" smtClean="0">
                <a:latin typeface="Times New Roman" pitchFamily="18" charset="0"/>
                <a:cs typeface="Times New Roman" pitchFamily="18" charset="0"/>
              </a:rPr>
              <a:t> This test is commonly useful for web based application in the form of CAPTCHA (Completely Automated Public Turing Test to tell Computer and Human Apart) to prevent from unwanted activities, automated access and the harms caused by the </a:t>
            </a:r>
            <a:r>
              <a:rPr lang="en-US" sz="2400" dirty="0" smtClean="0">
                <a:latin typeface="Times New Roman" pitchFamily="18" charset="0"/>
                <a:cs typeface="Times New Roman" pitchFamily="18" charset="0"/>
              </a:rPr>
              <a:t>bots.</a:t>
            </a:r>
          </a:p>
          <a:p>
            <a:pPr algn="just">
              <a:buClrTx/>
              <a:buSzPct val="90000"/>
              <a:buFont typeface="Wingdings" pitchFamily="2" charset="2"/>
              <a:buChar char="Ø"/>
            </a:pPr>
            <a:r>
              <a:rPr lang="en-US" sz="2400" dirty="0" smtClean="0">
                <a:latin typeface="Times New Roman" pitchFamily="18" charset="0"/>
                <a:cs typeface="Times New Roman" pitchFamily="18" charset="0"/>
              </a:rPr>
              <a:t>A CAPTCHA should be as easier as human can solve within few seconds that would be almost impossible to solve by robot</a:t>
            </a:r>
            <a:r>
              <a:rPr lang="en-US" sz="2400" dirty="0" smtClean="0">
                <a:latin typeface="Times New Roman" pitchFamily="18" charset="0"/>
                <a:cs typeface="Times New Roman" pitchFamily="18" charset="0"/>
              </a:rPr>
              <a:t>.</a:t>
            </a:r>
          </a:p>
          <a:p>
            <a:pPr>
              <a:buClrTx/>
              <a:buSzPct val="90000"/>
              <a:buNone/>
            </a:pPr>
            <a:endParaRPr lang="en-US" sz="2400" dirty="0" smtClean="0"/>
          </a:p>
          <a:p>
            <a:pPr>
              <a:buClrTx/>
              <a:buSzPct val="90000"/>
              <a:buFont typeface="Wingdings" pitchFamily="2" charset="2"/>
              <a:buChar char="Ø"/>
            </a:pPr>
            <a:endParaRPr lang="en-US" sz="2400"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1052513"/>
            <a:ext cx="8229600" cy="5078412"/>
          </a:xfrm>
        </p:spPr>
        <p:txBody>
          <a:bodyPr/>
          <a:lstStyle/>
          <a:p>
            <a:pPr algn="just">
              <a:buClrTx/>
              <a:buSzPct val="90000"/>
              <a:buFont typeface="Wingdings" pitchFamily="2" charset="2"/>
              <a:buChar char="Ø"/>
            </a:pPr>
            <a:r>
              <a:rPr lang="en-US" sz="2400" dirty="0" smtClean="0">
                <a:latin typeface="Times New Roman" pitchFamily="18" charset="0"/>
                <a:cs typeface="Times New Roman" pitchFamily="18" charset="0"/>
              </a:rPr>
              <a:t>During the survey, it has been observed that every form submission websites have different forms of CAPTCHA to secure the server but the techniques proposed so far are lacking security</a:t>
            </a:r>
            <a:r>
              <a:rPr lang="en-US" sz="2400" dirty="0" smtClean="0">
                <a:latin typeface="Times New Roman" pitchFamily="18" charset="0"/>
                <a:cs typeface="Times New Roman" pitchFamily="18" charset="0"/>
              </a:rPr>
              <a:t>.</a:t>
            </a:r>
          </a:p>
          <a:p>
            <a:pPr algn="just">
              <a:buClrTx/>
              <a:buSzPct val="90000"/>
              <a:buFont typeface="Wingdings" pitchFamily="2" charset="2"/>
              <a:buChar char="Ø"/>
            </a:pPr>
            <a:r>
              <a:rPr lang="en-US" sz="2400" dirty="0" smtClean="0">
                <a:latin typeface="Times New Roman" pitchFamily="18" charset="0"/>
                <a:cs typeface="Times New Roman" pitchFamily="18" charset="0"/>
              </a:rPr>
              <a:t> The motive of </a:t>
            </a:r>
            <a:r>
              <a:rPr lang="en-US" sz="2400" dirty="0" smtClean="0">
                <a:latin typeface="Times New Roman" pitchFamily="18" charset="0"/>
                <a:cs typeface="Times New Roman" pitchFamily="18" charset="0"/>
              </a:rPr>
              <a:t>this proposed CAPTCHA </a:t>
            </a:r>
            <a:r>
              <a:rPr lang="en-US" sz="2400" dirty="0" smtClean="0">
                <a:latin typeface="Times New Roman" pitchFamily="18" charset="0"/>
                <a:cs typeface="Times New Roman" pitchFamily="18" charset="0"/>
              </a:rPr>
              <a:t>is to review the existing CAPTCHA techniques in the field of web security services and provide best level of security that </a:t>
            </a:r>
            <a:r>
              <a:rPr lang="en-US" sz="2400" dirty="0" smtClean="0">
                <a:latin typeface="Times New Roman" pitchFamily="18" charset="0"/>
                <a:cs typeface="Times New Roman" pitchFamily="18" charset="0"/>
              </a:rPr>
              <a:t>is very difficult to </a:t>
            </a:r>
            <a:r>
              <a:rPr lang="en-US" sz="2400" dirty="0" smtClean="0">
                <a:latin typeface="Times New Roman" pitchFamily="18" charset="0"/>
                <a:cs typeface="Times New Roman" pitchFamily="18" charset="0"/>
              </a:rPr>
              <a:t>be cracked and able to replace the existing systems. </a:t>
            </a:r>
            <a:endParaRPr lang="en-US" sz="2400" dirty="0" smtClean="0">
              <a:latin typeface="Times New Roman" pitchFamily="18" charset="0"/>
              <a:cs typeface="Times New Roman" pitchFamily="18" charset="0"/>
            </a:endParaRPr>
          </a:p>
          <a:p>
            <a:pPr algn="just">
              <a:buClrTx/>
              <a:buSzPct val="90000"/>
              <a:buFont typeface="Wingdings" pitchFamily="2" charset="2"/>
              <a:buChar char="Ø"/>
            </a:pPr>
            <a:r>
              <a:rPr lang="en-US" sz="2400" dirty="0" smtClean="0">
                <a:latin typeface="Times New Roman" pitchFamily="18" charset="0"/>
                <a:cs typeface="Times New Roman" pitchFamily="18" charset="0"/>
              </a:rPr>
              <a:t>The level of complexity which has been merged in the </a:t>
            </a:r>
            <a:r>
              <a:rPr lang="en-US" sz="2400" dirty="0" smtClean="0">
                <a:latin typeface="Times New Roman" pitchFamily="18" charset="0"/>
                <a:cs typeface="Times New Roman" pitchFamily="18" charset="0"/>
              </a:rPr>
              <a:t>proposed CAPTCHA </a:t>
            </a:r>
            <a:r>
              <a:rPr lang="en-US" sz="2400" dirty="0" smtClean="0">
                <a:latin typeface="Times New Roman" pitchFamily="18" charset="0"/>
                <a:cs typeface="Times New Roman" pitchFamily="18" charset="0"/>
              </a:rPr>
              <a:t>may let the human to solve it but it becomes quite </a:t>
            </a:r>
            <a:r>
              <a:rPr lang="en-US" sz="2400" dirty="0" smtClean="0">
                <a:latin typeface="Times New Roman" pitchFamily="18" charset="0"/>
                <a:cs typeface="Times New Roman" pitchFamily="18" charset="0"/>
              </a:rPr>
              <a:t>difficult</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to robot.</a:t>
            </a:r>
            <a:endParaRPr lang="en-US" sz="2400" dirty="0" smtClean="0">
              <a:latin typeface="Times New Roman" pitchFamily="18" charset="0"/>
              <a:cs typeface="Times New Roman" pitchFamily="18" charset="0"/>
            </a:endParaRPr>
          </a:p>
          <a:p>
            <a:pPr>
              <a:buClrTx/>
              <a:buSzPct val="90000"/>
              <a:buNone/>
            </a:pPr>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Requirements</a:t>
            </a:r>
            <a:endParaRPr lang="en-IN" dirty="0"/>
          </a:p>
        </p:txBody>
      </p:sp>
      <p:sp>
        <p:nvSpPr>
          <p:cNvPr id="3" name="Content Placeholder 2"/>
          <p:cNvSpPr>
            <a:spLocks noGrp="1"/>
          </p:cNvSpPr>
          <p:nvPr>
            <p:ph idx="1"/>
          </p:nvPr>
        </p:nvSpPr>
        <p:spPr/>
        <p:txBody>
          <a:bodyPr/>
          <a:lstStyle/>
          <a:p>
            <a:pPr>
              <a:buNone/>
            </a:pPr>
            <a:r>
              <a:rPr lang="en-IN" dirty="0" smtClean="0">
                <a:latin typeface="Times New Roman" pitchFamily="18" charset="0"/>
                <a:cs typeface="Times New Roman" pitchFamily="18" charset="0"/>
              </a:rPr>
              <a:t>Hardware Requirements:</a:t>
            </a:r>
          </a:p>
          <a:p>
            <a:pPr>
              <a:buClrTx/>
              <a:buSzPct val="90000"/>
              <a:buFont typeface="Wingdings" pitchFamily="2" charset="2"/>
              <a:buChar char="Ø"/>
            </a:pPr>
            <a:r>
              <a:rPr lang="en-IN" dirty="0" smtClean="0">
                <a:latin typeface="Times New Roman" pitchFamily="18" charset="0"/>
                <a:cs typeface="Times New Roman" pitchFamily="18" charset="0"/>
              </a:rPr>
              <a:t>  i3 Processor</a:t>
            </a:r>
          </a:p>
          <a:p>
            <a:pPr>
              <a:buClrTx/>
              <a:buSzPct val="90000"/>
              <a:buFont typeface="Wingdings" pitchFamily="2" charset="2"/>
              <a:buChar char="Ø"/>
            </a:pPr>
            <a:r>
              <a:rPr lang="en-IN" dirty="0" smtClean="0">
                <a:latin typeface="Times New Roman" pitchFamily="18" charset="0"/>
                <a:cs typeface="Times New Roman" pitchFamily="18" charset="0"/>
              </a:rPr>
              <a:t>  Operating System: Windows 7 and above</a:t>
            </a:r>
          </a:p>
          <a:p>
            <a:pPr>
              <a:buClrTx/>
              <a:buSzPct val="90000"/>
              <a:buNone/>
            </a:pPr>
            <a:r>
              <a:rPr lang="en-IN" dirty="0" smtClean="0">
                <a:latin typeface="Times New Roman" pitchFamily="18" charset="0"/>
                <a:cs typeface="Times New Roman" pitchFamily="18" charset="0"/>
              </a:rPr>
              <a:t>Software Requirements:</a:t>
            </a:r>
          </a:p>
          <a:p>
            <a:pPr>
              <a:buClrTx/>
              <a:buSzPct val="90000"/>
              <a:buFont typeface="Wingdings" pitchFamily="2" charset="2"/>
              <a:buChar char="Ø"/>
            </a:pPr>
            <a:r>
              <a:rPr lang="en-IN" dirty="0" smtClean="0">
                <a:latin typeface="Times New Roman" pitchFamily="18" charset="0"/>
                <a:cs typeface="Times New Roman" pitchFamily="18" charset="0"/>
              </a:rPr>
              <a:t>  Python IDE</a:t>
            </a:r>
          </a:p>
          <a:p>
            <a:pPr>
              <a:buClrTx/>
              <a:buSzPct val="90000"/>
              <a:buFont typeface="Wingdings" pitchFamily="2" charset="2"/>
              <a:buChar char="Ø"/>
            </a:pPr>
            <a:r>
              <a:rPr lang="en-IN" dirty="0" smtClean="0">
                <a:latin typeface="Times New Roman" pitchFamily="18" charset="0"/>
                <a:cs typeface="Times New Roman" pitchFamily="18" charset="0"/>
              </a:rPr>
              <a:t>  Jupyter</a:t>
            </a:r>
          </a:p>
          <a:p>
            <a:pPr>
              <a:buNone/>
            </a:pPr>
            <a:endParaRPr lang="en-IN" dirty="0" smtClean="0">
              <a:latin typeface="Times New Roman" pitchFamily="18" charset="0"/>
              <a:cs typeface="Times New Roman" pitchFamily="18" charset="0"/>
            </a:endParaRPr>
          </a:p>
          <a:p>
            <a:pPr>
              <a:buNone/>
            </a:pPr>
            <a:endParaRPr lang="en-IN"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Existing System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ClrTx/>
              <a:buSzPct val="90000"/>
              <a:buFont typeface="Wingdings" pitchFamily="2" charset="2"/>
              <a:buChar char="Ø"/>
            </a:pPr>
            <a:r>
              <a:rPr lang="en-US" sz="2800" dirty="0" smtClean="0">
                <a:latin typeface="Times New Roman" pitchFamily="18" charset="0"/>
                <a:cs typeface="Times New Roman" pitchFamily="18" charset="0"/>
              </a:rPr>
              <a:t>During the survey, it has been observed that every form submission websites have different forms of CAPTCHA to secure the server but the techniques proposed so far are lacking security.</a:t>
            </a:r>
          </a:p>
          <a:p>
            <a:pPr algn="just">
              <a:buClrTx/>
              <a:buSzPct val="90000"/>
              <a:buFont typeface="Wingdings" pitchFamily="2" charset="2"/>
              <a:buChar char="Ø"/>
            </a:pPr>
            <a:r>
              <a:rPr lang="en-US" sz="2800" dirty="0" smtClean="0">
                <a:latin typeface="Times New Roman" pitchFamily="18" charset="0"/>
                <a:cs typeface="Times New Roman" pitchFamily="18" charset="0"/>
              </a:rPr>
              <a:t>Some types of CAPTCHA are often simple to recognize but they get cracked by intruders. </a:t>
            </a:r>
          </a:p>
          <a:p>
            <a:pPr algn="just">
              <a:buClrTx/>
              <a:buSzPct val="90000"/>
              <a:buFont typeface="Wingdings" pitchFamily="2" charset="2"/>
              <a:buChar char="Ø"/>
            </a:pPr>
            <a:r>
              <a:rPr lang="en-US" sz="2800" dirty="0" smtClean="0">
                <a:latin typeface="Times New Roman" pitchFamily="18" charset="0"/>
                <a:cs typeface="Times New Roman" pitchFamily="18" charset="0"/>
              </a:rPr>
              <a:t>Some others types of CAPTCHA are much difficult to solve by the human.</a:t>
            </a:r>
            <a:endParaRPr lang="en-US" sz="2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cha.JPG"/>
          <p:cNvPicPr>
            <a:picLocks noGrp="1" noChangeAspect="1"/>
          </p:cNvPicPr>
          <p:nvPr>
            <p:ph idx="1"/>
          </p:nvPr>
        </p:nvPicPr>
        <p:blipFill>
          <a:blip r:embed="rId2" cstate="print"/>
          <a:stretch>
            <a:fillRect/>
          </a:stretch>
        </p:blipFill>
        <p:spPr>
          <a:xfrm>
            <a:off x="395536" y="1052736"/>
            <a:ext cx="8496943" cy="5078190"/>
          </a:xfr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Proposed System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Clr>
                <a:schemeClr val="tx1"/>
              </a:buClr>
              <a:buSzPct val="90000"/>
              <a:buFont typeface="Wingdings" pitchFamily="2" charset="2"/>
              <a:buChar char="Ø"/>
            </a:pPr>
            <a:r>
              <a:rPr lang="en-US" sz="2800" dirty="0" smtClean="0">
                <a:latin typeface="Times New Roman" pitchFamily="18" charset="0"/>
                <a:cs typeface="Times New Roman" pitchFamily="18" charset="0"/>
              </a:rPr>
              <a:t>We present the application which focuses on preventing bots from automatically submitting forms with SPAM or other unwanted content</a:t>
            </a:r>
            <a:r>
              <a:rPr lang="en-US" dirty="0" smtClean="0">
                <a:latin typeface="Times New Roman" pitchFamily="18" charset="0"/>
                <a:cs typeface="Times New Roman" pitchFamily="18" charset="0"/>
              </a:rPr>
              <a:t>.</a:t>
            </a:r>
          </a:p>
          <a:p>
            <a:pPr algn="just">
              <a:buClr>
                <a:schemeClr val="tx1"/>
              </a:buClr>
              <a:buSzPct val="90000"/>
              <a:buFont typeface="Wingdings" pitchFamily="2" charset="2"/>
              <a:buChar char="Ø"/>
            </a:pPr>
            <a:r>
              <a:rPr lang="en-US" dirty="0" smtClean="0">
                <a:latin typeface="Times New Roman" pitchFamily="18" charset="0"/>
                <a:cs typeface="Times New Roman" pitchFamily="18" charset="0"/>
              </a:rPr>
              <a:t>Our goal is to introduce "Handwritten CAPTCHA" as an automated Turing test that is designed to allow humans to pass with little effort but where the bots fail.</a:t>
            </a:r>
            <a:endParaRPr lang="en-US"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review pic pro.jpeg"/>
          <p:cNvPicPr>
            <a:picLocks noGrp="1" noChangeAspect="1"/>
          </p:cNvPicPr>
          <p:nvPr>
            <p:ph idx="1"/>
          </p:nvPr>
        </p:nvPicPr>
        <p:blipFill>
          <a:blip r:embed="rId2" cstate="print"/>
          <a:stretch>
            <a:fillRect/>
          </a:stretch>
        </p:blipFill>
        <p:spPr>
          <a:xfrm>
            <a:off x="323529" y="836712"/>
            <a:ext cx="8568952" cy="5294213"/>
          </a:xfr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344" y="332656"/>
            <a:ext cx="8338120" cy="1067817"/>
          </a:xfrm>
        </p:spPr>
        <p:txBody>
          <a:bodyPr/>
          <a:lstStyle/>
          <a:p>
            <a:pPr algn="ctr"/>
            <a:r>
              <a:rPr lang="en-US" dirty="0" smtClean="0">
                <a:latin typeface="Times New Roman" pitchFamily="18" charset="0"/>
                <a:cs typeface="Times New Roman" pitchFamily="18" charset="0"/>
              </a:rPr>
              <a:t>Problem Definition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Clr>
                <a:schemeClr val="tx1"/>
              </a:buClr>
              <a:buSzPct val="90000"/>
              <a:buFont typeface="Wingdings" pitchFamily="2" charset="2"/>
              <a:buChar char="Ø"/>
            </a:pPr>
            <a:r>
              <a:rPr lang="en-US" sz="2800" dirty="0" smtClean="0">
                <a:latin typeface="Times New Roman" pitchFamily="18" charset="0"/>
                <a:cs typeface="Times New Roman" pitchFamily="18" charset="0"/>
              </a:rPr>
              <a:t>CAPTCHA-Completely Automated Public Turing test to tell Computers and Humans Apart is a test that can distinguish human users from computer/robot.</a:t>
            </a:r>
          </a:p>
          <a:p>
            <a:pPr algn="just">
              <a:buClr>
                <a:schemeClr val="tx1"/>
              </a:buClr>
              <a:buSzPct val="90000"/>
              <a:buFont typeface="Wingdings" pitchFamily="2" charset="2"/>
              <a:buChar char="Ø"/>
            </a:pPr>
            <a:r>
              <a:rPr lang="en-US" sz="2800" dirty="0" smtClean="0">
                <a:latin typeface="Times New Roman" pitchFamily="18" charset="0"/>
                <a:cs typeface="Times New Roman" pitchFamily="18" charset="0"/>
              </a:rPr>
              <a:t>We are developing the most secure CAPTCHA for authentication purpose that is very difficult to crack by the intruders.</a:t>
            </a:r>
          </a:p>
          <a:p>
            <a:pPr>
              <a:buClr>
                <a:schemeClr val="tx1"/>
              </a:buClr>
              <a:buSzPct val="90000"/>
              <a:buFont typeface="Wingdings" pitchFamily="2" charset="2"/>
              <a:buChar char="Ø"/>
            </a:pPr>
            <a:endParaRPr lang="en-US" sz="2800" dirty="0" smtClean="0">
              <a:latin typeface="Times New Roman" pitchFamily="18" charset="0"/>
              <a:cs typeface="Times New Roman" pitchFamily="18" charset="0"/>
            </a:endParaRPr>
          </a:p>
          <a:p>
            <a:pPr>
              <a:buClr>
                <a:schemeClr val="tx1"/>
              </a:buClr>
              <a:buSzPct val="90000"/>
              <a:buFont typeface="Wingdings" pitchFamily="2" charset="2"/>
              <a:buChar char="Ø"/>
            </a:pPr>
            <a:endParaRPr lang="en-US" sz="2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1418</TotalTime>
  <Words>475</Words>
  <Application>Microsoft Office PowerPoint</Application>
  <PresentationFormat>On-screen Show (4:3)</PresentationFormat>
  <Paragraphs>59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Theme1</vt:lpstr>
      <vt:lpstr>Handwritten CAPTCHA for Authentication</vt:lpstr>
      <vt:lpstr>Abstract</vt:lpstr>
      <vt:lpstr>Slide 3</vt:lpstr>
      <vt:lpstr>Requirements</vt:lpstr>
      <vt:lpstr>Existing System</vt:lpstr>
      <vt:lpstr>Slide 6</vt:lpstr>
      <vt:lpstr>Proposed System</vt:lpstr>
      <vt:lpstr>Slide 8</vt:lpstr>
      <vt:lpstr>Problem Definition</vt:lpstr>
      <vt:lpstr>Planning</vt:lpstr>
      <vt:lpstr>Literature Survey</vt:lpstr>
      <vt:lpstr>References</vt:lpstr>
      <vt:lpstr>Review 1 Challenges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my pc</cp:lastModifiedBy>
  <cp:revision>300</cp:revision>
  <dcterms:created xsi:type="dcterms:W3CDTF">2006-08-16T00:00:00Z</dcterms:created>
  <dcterms:modified xsi:type="dcterms:W3CDTF">2020-01-25T15:13:05Z</dcterms:modified>
</cp:coreProperties>
</file>