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DD93-99EB-4A81-BCE3-E3343C04D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ONLINE SHOPPERS INTENTION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677DD-209D-4B30-A2CF-C95A83792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: UMA MAHESWARI B </a:t>
            </a:r>
          </a:p>
          <a:p>
            <a:r>
              <a:rPr lang="en-US" dirty="0"/>
              <a:t>DATE: 07.01.2022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6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D06A-D63C-41D8-9ACC-D67926C6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468" y="0"/>
            <a:ext cx="1421568" cy="1049235"/>
          </a:xfrm>
        </p:spPr>
        <p:txBody>
          <a:bodyPr/>
          <a:lstStyle/>
          <a:p>
            <a:r>
              <a:rPr lang="en-IN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0947-066F-4855-8C01-3F993463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183" y="967666"/>
            <a:ext cx="6962248" cy="227219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dataset consists of feature vectors belonging to 12,330 online sessions.</a:t>
            </a:r>
          </a:p>
          <a:p>
            <a:r>
              <a:rPr lang="en-IN" dirty="0"/>
              <a:t>Out of which </a:t>
            </a:r>
          </a:p>
          <a:p>
            <a:pPr lvl="1">
              <a:buFont typeface="Wingdings" pitchFamily="2" charset="2"/>
              <a:buChar char="q"/>
            </a:pPr>
            <a:r>
              <a:rPr lang="en-IN" dirty="0"/>
              <a:t>   Numerical Features    –  14</a:t>
            </a:r>
          </a:p>
          <a:p>
            <a:pPr lvl="1">
              <a:buFont typeface="Wingdings" pitchFamily="2" charset="2"/>
              <a:buChar char="q"/>
            </a:pPr>
            <a:r>
              <a:rPr lang="en-IN" dirty="0"/>
              <a:t>   Categorical Features  -   2</a:t>
            </a:r>
          </a:p>
          <a:p>
            <a:pPr lvl="1">
              <a:buFont typeface="Wingdings" pitchFamily="2" charset="2"/>
              <a:buChar char="q"/>
            </a:pPr>
            <a:r>
              <a:rPr lang="en-IN" dirty="0"/>
              <a:t>   Boolean   Features     -   2</a:t>
            </a:r>
          </a:p>
          <a:p>
            <a:r>
              <a:rPr lang="en-IN" dirty="0"/>
              <a:t>We use Revenue as our target variable and it’s in a Boolean Format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1AEC5-D414-4040-B3DA-5F8B46598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33" y="3429000"/>
            <a:ext cx="6336501" cy="3191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F4A784-0386-4878-8CCE-6C44D7B1B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37" y="3515069"/>
            <a:ext cx="1997295" cy="29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1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248E8-55D1-44AE-A20E-F70FA5C79113}"/>
              </a:ext>
            </a:extLst>
          </p:cNvPr>
          <p:cNvSpPr txBox="1"/>
          <p:nvPr/>
        </p:nvSpPr>
        <p:spPr>
          <a:xfrm>
            <a:off x="5646198" y="2982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E5E52-5CB3-49B6-82C8-CA0728436075}"/>
              </a:ext>
            </a:extLst>
          </p:cNvPr>
          <p:cNvSpPr txBox="1"/>
          <p:nvPr/>
        </p:nvSpPr>
        <p:spPr>
          <a:xfrm>
            <a:off x="221942" y="204187"/>
            <a:ext cx="1142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Boxplots for detecting Outlier Behaviour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41C89-B085-4BA6-910B-BD8C7887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7" y="692810"/>
            <a:ext cx="2854976" cy="2540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FCC99-82AC-4FCC-A799-C1491E9AB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592" y="639465"/>
            <a:ext cx="2892799" cy="2567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F9E4E0-530E-48E5-87C8-089EC580E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226" y="613947"/>
            <a:ext cx="2786154" cy="26185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6DFD74-176C-49D5-9AEE-0AAD9978F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199" y="3695619"/>
            <a:ext cx="3292125" cy="2812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22E7C-361B-4233-8DA9-D0C90B12D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6204" y="523684"/>
            <a:ext cx="2889901" cy="27088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26CDBD-E726-44B3-B7BD-C17BFDE1C1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9805" y="3695619"/>
            <a:ext cx="3322608" cy="28501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449D85-DBA9-4ED2-8E81-4DB27D0DD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9327" y="3687999"/>
            <a:ext cx="3284505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839DC-2D7F-4F04-ADA3-69075CDD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115" y="181893"/>
            <a:ext cx="3642676" cy="2286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4823A-78A8-417F-BBA1-E0BEA4D9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534" y="200944"/>
            <a:ext cx="3642676" cy="224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6EC815-9720-40F7-AE55-1E535C235A57}"/>
              </a:ext>
            </a:extLst>
          </p:cNvPr>
          <p:cNvSpPr txBox="1"/>
          <p:nvPr/>
        </p:nvSpPr>
        <p:spPr>
          <a:xfrm>
            <a:off x="71021" y="200944"/>
            <a:ext cx="43234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Administration Related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Graph 1 shows the distribution for count of admin related issues vs duration spent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can see that there is a general Uptrend.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graph 2 we have created bins for admin related count and we can see that people who didn’t have any admin issue is highest.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However there are lot of people who visited admin related content more than 10 times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This tells us that we might need to look into our tech support and IT content and improve them.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57979-0693-4449-A502-89A91C109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115" y="3295550"/>
            <a:ext cx="2676859" cy="2421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0AA046-37BA-4CA4-9775-FCDE95EB6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974" y="3295549"/>
            <a:ext cx="2380957" cy="2286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DF0BEF-3DE3-41C8-8F67-BF227388D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569" y="3295549"/>
            <a:ext cx="2348479" cy="2286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CF8A7E-20BA-4FA5-861A-808DCDF5D156}"/>
              </a:ext>
            </a:extLst>
          </p:cNvPr>
          <p:cNvSpPr txBox="1"/>
          <p:nvPr/>
        </p:nvSpPr>
        <p:spPr>
          <a:xfrm>
            <a:off x="133165" y="3142695"/>
            <a:ext cx="41729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Information Related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Graph 3 shows the count of info related websites visited by the user vs duration spent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see that this is also on a general uptrend.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Graph 4 shows people who research too much don’t end up buying.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Ideal region – people who visit below 5 info related content and spend below 1000secs.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Graph 5 show that conversion percentage is higher for people who have visited info related content ( </a:t>
            </a:r>
            <a:r>
              <a:rPr lang="en-IN" sz="1400" dirty="0" err="1"/>
              <a:t>ie</a:t>
            </a:r>
            <a:r>
              <a:rPr lang="en-IN" sz="1400" dirty="0"/>
              <a:t>: people who have done their research)</a:t>
            </a:r>
          </a:p>
        </p:txBody>
      </p:sp>
    </p:spTree>
    <p:extLst>
      <p:ext uri="{BB962C8B-B14F-4D97-AF65-F5344CB8AC3E}">
        <p14:creationId xmlns:p14="http://schemas.microsoft.com/office/powerpoint/2010/main" val="70137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912C2-CAAA-4E95-8F23-F77961E2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87" y="202620"/>
            <a:ext cx="3536916" cy="2171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471F7-0D85-4754-82CD-288F2924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007" y="202620"/>
            <a:ext cx="3708352" cy="2171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E5FFA-44C3-45BE-A8EB-262A23D0E583}"/>
              </a:ext>
            </a:extLst>
          </p:cNvPr>
          <p:cNvSpPr txBox="1"/>
          <p:nvPr/>
        </p:nvSpPr>
        <p:spPr>
          <a:xfrm>
            <a:off x="159798" y="337351"/>
            <a:ext cx="435568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Related Analysis</a:t>
            </a:r>
            <a:r>
              <a:rPr lang="en-IN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Graph 1 is a plot of </a:t>
            </a:r>
            <a:r>
              <a:rPr lang="en-IN" sz="1400" dirty="0" err="1"/>
              <a:t>Prouct</a:t>
            </a:r>
            <a:r>
              <a:rPr lang="en-IN" sz="1400" dirty="0"/>
              <a:t> related pages viewed vs amount of time spent.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find the conversion points(orange) to be distributed throughout.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Graph 2 is a bin-wise analysis and we find conversion percentage to be highest for people who visit more than 50 times followed by people who visit 10-50times.</a:t>
            </a:r>
          </a:p>
          <a:p>
            <a:r>
              <a:rPr lang="en-IN" sz="1400" b="1" dirty="0"/>
              <a:t>Business Insight:</a:t>
            </a:r>
          </a:p>
          <a:p>
            <a:r>
              <a:rPr lang="en-IN" sz="1400" b="1" dirty="0"/>
              <a:t>Our target customers are the ones who visit the product from 10 to 400 times. The outliers generally do not end up purchasing.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ED503B-4906-42B6-9E81-EAAF98B92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698" y="4058881"/>
            <a:ext cx="3726503" cy="2309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A0F046-6338-4B5A-BAD8-D01BF42684B7}"/>
              </a:ext>
            </a:extLst>
          </p:cNvPr>
          <p:cNvSpPr txBox="1"/>
          <p:nvPr/>
        </p:nvSpPr>
        <p:spPr>
          <a:xfrm>
            <a:off x="159798" y="3684233"/>
            <a:ext cx="7324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Bounce Rates &amp; Exit rates Analysis: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Graph 3 shows bounce rates and exit rates w.r.t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can see the vast majority of people who bounce or exit the website don’t make a purchase.</a:t>
            </a:r>
          </a:p>
          <a:p>
            <a:endParaRPr lang="en-IN" sz="1400" dirty="0"/>
          </a:p>
          <a:p>
            <a:r>
              <a:rPr lang="en-IN" sz="1400" b="1" dirty="0"/>
              <a:t>Business Insight : </a:t>
            </a:r>
          </a:p>
          <a:p>
            <a:r>
              <a:rPr lang="en-IN" sz="1400" b="1" dirty="0"/>
              <a:t>We do not need to allocate resources to improve user experience for people with high bounce and exit rates . Only few people in the lower spectrum end up making a purchase.</a:t>
            </a:r>
          </a:p>
        </p:txBody>
      </p:sp>
    </p:spTree>
    <p:extLst>
      <p:ext uri="{BB962C8B-B14F-4D97-AF65-F5344CB8AC3E}">
        <p14:creationId xmlns:p14="http://schemas.microsoft.com/office/powerpoint/2010/main" val="231041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47F9A-280A-4B02-8360-F0B602B5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9" y="633319"/>
            <a:ext cx="3810330" cy="237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874AD-B041-49B5-97D9-645F3FEAB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735" y="594404"/>
            <a:ext cx="3528366" cy="2416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4E01F-F135-4022-8FF0-2307074FC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477" y="613861"/>
            <a:ext cx="3918749" cy="2416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EA81B3-38B6-4134-AFD6-0CB3B1B122F0}"/>
              </a:ext>
            </a:extLst>
          </p:cNvPr>
          <p:cNvSpPr txBox="1"/>
          <p:nvPr/>
        </p:nvSpPr>
        <p:spPr>
          <a:xfrm>
            <a:off x="213639" y="177553"/>
            <a:ext cx="4003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Month Vs Revenue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599AE6-DB1C-49D1-9594-9783C1EB89B1}"/>
              </a:ext>
            </a:extLst>
          </p:cNvPr>
          <p:cNvSpPr txBox="1"/>
          <p:nvPr/>
        </p:nvSpPr>
        <p:spPr>
          <a:xfrm>
            <a:off x="88777" y="3222594"/>
            <a:ext cx="39351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footfalls is highest in May followed by November.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However , conversion percentage seems to be low in May, this might be a good time to give blockbuster discounts and EOS sale to boost conversion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sale seems to be good in Nov , it’s a good idea to stock up extra inventory and also offer good discounts in Nov.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There is very few footfall and almost zero purchase in Feb , we might need to look into that as well.</a:t>
            </a:r>
          </a:p>
          <a:p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441C5-8E80-4943-915E-F2FA3DF66A5A}"/>
              </a:ext>
            </a:extLst>
          </p:cNvPr>
          <p:cNvSpPr txBox="1"/>
          <p:nvPr/>
        </p:nvSpPr>
        <p:spPr>
          <a:xfrm>
            <a:off x="4344477" y="177553"/>
            <a:ext cx="32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Weekday Vs Weekend Revenue: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24C62-614A-4F15-9906-B16D2081E22B}"/>
              </a:ext>
            </a:extLst>
          </p:cNvPr>
          <p:cNvSpPr txBox="1"/>
          <p:nvPr/>
        </p:nvSpPr>
        <p:spPr>
          <a:xfrm>
            <a:off x="4279037" y="3222594"/>
            <a:ext cx="4092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number of footfalls seem to be higher on weekdays compared to weekends.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However, the conversion rate seems to be slightly better on weekends.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 good way to attract more people to the website and improve conversion rate would be to send notifications to users regarding weekend discounts right from Thursday or Friday.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EE6E9-D0BA-435E-9F24-391924DB2A27}"/>
              </a:ext>
            </a:extLst>
          </p:cNvPr>
          <p:cNvSpPr txBox="1"/>
          <p:nvPr/>
        </p:nvSpPr>
        <p:spPr>
          <a:xfrm>
            <a:off x="8495930" y="3320249"/>
            <a:ext cx="36960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Here we see that footfalls for returning visitor is way higher compared to new visitors , however the conversion rate of new visitors is higher compared to returning visitor.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To honour returning visitors we could introduce loyalty points and bonuses which they could redeem if they are a returning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Since the no of new visitors is very low we might need to look into our digital marketing and SEO options to increase footfalls.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986A0-6AEE-4872-88BA-5049B23A089D}"/>
              </a:ext>
            </a:extLst>
          </p:cNvPr>
          <p:cNvSpPr txBox="1"/>
          <p:nvPr/>
        </p:nvSpPr>
        <p:spPr>
          <a:xfrm>
            <a:off x="8583735" y="177553"/>
            <a:ext cx="339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Visitor Type Vs Revenue:</a:t>
            </a:r>
          </a:p>
        </p:txBody>
      </p:sp>
    </p:spTree>
    <p:extLst>
      <p:ext uri="{BB962C8B-B14F-4D97-AF65-F5344CB8AC3E}">
        <p14:creationId xmlns:p14="http://schemas.microsoft.com/office/powerpoint/2010/main" val="240233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EC3A35-C346-45B5-B23E-F36F30BE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" y="550826"/>
            <a:ext cx="3795089" cy="2453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91876-548A-4EAD-9450-25C97E19310C}"/>
              </a:ext>
            </a:extLst>
          </p:cNvPr>
          <p:cNvSpPr txBox="1"/>
          <p:nvPr/>
        </p:nvSpPr>
        <p:spPr>
          <a:xfrm>
            <a:off x="4145872" y="550826"/>
            <a:ext cx="7958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1.0 :- Represents the special day(</a:t>
            </a:r>
            <a:r>
              <a:rPr lang="en-IN" sz="1400" dirty="0" err="1"/>
              <a:t>eg</a:t>
            </a:r>
            <a:r>
              <a:rPr lang="en-IN" sz="1400" dirty="0"/>
              <a:t> :Christmas , Halloween , thanksgiving)</a:t>
            </a:r>
          </a:p>
          <a:p>
            <a:r>
              <a:rPr lang="en-IN" sz="1400" dirty="0"/>
              <a:t>0.0 : - Represents all the 11 months preceding the special day. (</a:t>
            </a:r>
            <a:r>
              <a:rPr lang="en-IN" sz="1400" dirty="0" err="1"/>
              <a:t>eg</a:t>
            </a:r>
            <a:r>
              <a:rPr lang="en-IN" sz="1400" dirty="0"/>
              <a:t> : </a:t>
            </a:r>
            <a:r>
              <a:rPr lang="en-IN" sz="1400" dirty="0" err="1"/>
              <a:t>nov</a:t>
            </a:r>
            <a:r>
              <a:rPr lang="en-IN" sz="1400" dirty="0"/>
              <a:t> 1 to </a:t>
            </a:r>
            <a:r>
              <a:rPr lang="en-IN" sz="1400" dirty="0" err="1"/>
              <a:t>sep</a:t>
            </a:r>
            <a:r>
              <a:rPr lang="en-IN" sz="1400" dirty="0"/>
              <a:t> 30 on the case of Halloween)</a:t>
            </a:r>
          </a:p>
          <a:p>
            <a:r>
              <a:rPr lang="en-IN" sz="1400" dirty="0"/>
              <a:t>0.2 to 1.0 – each of the decimal bucket represents 6 days from oct 1 to oct 30 with 0.2 being toward the week on the start of the month and 0.8 being the week before the special day. </a:t>
            </a:r>
          </a:p>
          <a:p>
            <a:endParaRPr lang="en-IN" sz="1400" dirty="0"/>
          </a:p>
          <a:p>
            <a:r>
              <a:rPr lang="en-IN" sz="1400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We find that there is a general uptrend in buying pattern as the special day approaches and peaks during the 2 weeks preceding the festival and drops down on the day of the festival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It might be a great idea to stock up on extra inventory and offer special discounts and gift cards during these couple of weeks before the holiday season to boost sales even further.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B2391-4940-41C9-94AB-898F4CBB6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59" y="3387635"/>
            <a:ext cx="5015883" cy="3436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A7E95-44B3-4A2F-B16C-1FD0BA4E687B}"/>
              </a:ext>
            </a:extLst>
          </p:cNvPr>
          <p:cNvSpPr txBox="1"/>
          <p:nvPr/>
        </p:nvSpPr>
        <p:spPr>
          <a:xfrm>
            <a:off x="266330" y="3773010"/>
            <a:ext cx="6613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This heatmap shows the correlation of every variable in our dataset with one another;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find only 2 attributes to have a high-correlation value of more than 0.7.</a:t>
            </a:r>
          </a:p>
          <a:p>
            <a:r>
              <a:rPr lang="en-IN" sz="1400" dirty="0"/>
              <a:t>They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ProductRelated_Duration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and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ProductRelated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with a correlation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coeff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of 0.86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ExitRates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and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BounceRates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with a correlation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coeff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of  0.91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755455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851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Palatino Linotype</vt:lpstr>
      <vt:lpstr>Wingdings</vt:lpstr>
      <vt:lpstr>Gallery</vt:lpstr>
      <vt:lpstr>ONLINE SHOPPERS INTENTION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Girisundar Sathyanarayanan</dc:creator>
  <cp:lastModifiedBy>uma maheswari</cp:lastModifiedBy>
  <cp:revision>21</cp:revision>
  <dcterms:created xsi:type="dcterms:W3CDTF">2019-07-14T06:15:34Z</dcterms:created>
  <dcterms:modified xsi:type="dcterms:W3CDTF">2022-01-05T05:55:00Z</dcterms:modified>
</cp:coreProperties>
</file>