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7" d="100"/>
          <a:sy n="67" d="100"/>
        </p:scale>
        <p:origin x="-1256" y="-7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E6D8CF-C7F9-4184-987B-C010F352083D}"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512E4-31FF-485E-BA5C-0D4DD007596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E6D8CF-C7F9-4184-987B-C010F352083D}"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512E4-31FF-485E-BA5C-0D4DD007596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E6D8CF-C7F9-4184-987B-C010F352083D}"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512E4-31FF-485E-BA5C-0D4DD007596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E6D8CF-C7F9-4184-987B-C010F352083D}"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512E4-31FF-485E-BA5C-0D4DD007596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E6D8CF-C7F9-4184-987B-C010F352083D}"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512E4-31FF-485E-BA5C-0D4DD007596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E6D8CF-C7F9-4184-987B-C010F352083D}"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4512E4-31FF-485E-BA5C-0D4DD007596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E6D8CF-C7F9-4184-987B-C010F352083D}" type="datetimeFigureOut">
              <a:rPr lang="en-US" smtClean="0"/>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4512E4-31FF-485E-BA5C-0D4DD007596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E6D8CF-C7F9-4184-987B-C010F352083D}" type="datetimeFigureOut">
              <a:rPr lang="en-US" smtClean="0"/>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4512E4-31FF-485E-BA5C-0D4DD00759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E6D8CF-C7F9-4184-987B-C010F352083D}" type="datetimeFigureOut">
              <a:rPr lang="en-US" smtClean="0"/>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4512E4-31FF-485E-BA5C-0D4DD00759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E6D8CF-C7F9-4184-987B-C010F352083D}"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4512E4-31FF-485E-BA5C-0D4DD007596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E6D8CF-C7F9-4184-987B-C010F352083D}"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4512E4-31FF-485E-BA5C-0D4DD007596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E6D8CF-C7F9-4184-987B-C010F352083D}" type="datetimeFigureOut">
              <a:rPr lang="en-US" smtClean="0"/>
              <a:t>12/7/2020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4512E4-31FF-485E-BA5C-0D4DD007596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lab.research.google.com/github/RamanujaSVL/Coursera_Capstone/blob/master/Capstone_Safest_Neighborhood_in_Vancouver.ipynb"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Final Battle</a:t>
            </a:r>
            <a:endParaRPr lang="en-US" dirty="0"/>
          </a:p>
        </p:txBody>
      </p:sp>
      <p:sp>
        <p:nvSpPr>
          <p:cNvPr id="3" name="Subtitle 2"/>
          <p:cNvSpPr>
            <a:spLocks noGrp="1"/>
          </p:cNvSpPr>
          <p:nvPr>
            <p:ph type="subTitle" idx="1"/>
          </p:nvPr>
        </p:nvSpPr>
        <p:spPr/>
        <p:txBody>
          <a:bodyPr/>
          <a:lstStyle/>
          <a:p>
            <a:r>
              <a:rPr lang="en-US" dirty="0" smtClean="0"/>
              <a:t>Capstone Project</a:t>
            </a:r>
          </a:p>
          <a:p>
            <a:r>
              <a:rPr lang="en-US" dirty="0" smtClean="0"/>
              <a:t>Vancouver Crime 2018</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Business </a:t>
            </a:r>
            <a:r>
              <a:rPr lang="en-US" dirty="0" smtClean="0"/>
              <a:t>Problem</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aim of this project is to find a safe and secure location for opening of commercial establishments in Vancouver, Canada. Specifically, this report will be targeted to stakeholders interested in opening any business place like </a:t>
            </a:r>
            <a:r>
              <a:rPr lang="en-US" b="1" dirty="0"/>
              <a:t>Grocery Store</a:t>
            </a:r>
            <a:r>
              <a:rPr lang="en-US" dirty="0"/>
              <a:t> in </a:t>
            </a:r>
            <a:r>
              <a:rPr lang="en-US" b="1" dirty="0"/>
              <a:t>Vancouver City</a:t>
            </a:r>
            <a:r>
              <a:rPr lang="en-US" dirty="0"/>
              <a:t>, Canada.</a:t>
            </a:r>
          </a:p>
          <a:p>
            <a:r>
              <a:rPr lang="en-US" dirty="0"/>
              <a:t>The first task would be to </a:t>
            </a:r>
            <a:r>
              <a:rPr lang="en-US" b="1" dirty="0"/>
              <a:t>choose the safest borough</a:t>
            </a:r>
            <a:r>
              <a:rPr lang="en-US" dirty="0"/>
              <a:t> by </a:t>
            </a:r>
            <a:r>
              <a:rPr lang="en-US" dirty="0" err="1"/>
              <a:t>analysing</a:t>
            </a:r>
            <a:r>
              <a:rPr lang="en-US" dirty="0"/>
              <a:t> crime data for opening a grocery store and </a:t>
            </a:r>
            <a:r>
              <a:rPr lang="en-US" b="1" dirty="0"/>
              <a:t>short listing a </a:t>
            </a:r>
            <a:r>
              <a:rPr lang="en-US" b="1" dirty="0" err="1"/>
              <a:t>neighbourhood</a:t>
            </a:r>
            <a:r>
              <a:rPr lang="en-US" dirty="0"/>
              <a:t>, where grocery stores are not amongst the most </a:t>
            </a:r>
            <a:r>
              <a:rPr lang="en-US" dirty="0" err="1"/>
              <a:t>commom</a:t>
            </a:r>
            <a:r>
              <a:rPr lang="en-US" dirty="0"/>
              <a:t> venues, and yet </a:t>
            </a:r>
            <a:r>
              <a:rPr lang="en-US" b="1" dirty="0"/>
              <a:t>as close to the city as possible</a:t>
            </a:r>
            <a:r>
              <a:rPr lang="en-US" dirty="0"/>
              <a:t>.</a:t>
            </a:r>
          </a:p>
          <a:p>
            <a:r>
              <a:rPr lang="en-US" dirty="0"/>
              <a:t>We will make use of our data science tools to </a:t>
            </a:r>
            <a:r>
              <a:rPr lang="en-US" dirty="0" err="1"/>
              <a:t>analyse</a:t>
            </a:r>
            <a:r>
              <a:rPr lang="en-US" dirty="0"/>
              <a:t> data and focus on the safest borough and explore its neighborhoods and the 10 most common venues in each neighborhood so that the best neighborhood where grocery store is not amongst the most common venue can be selected</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a:t>
            </a:r>
            <a:endParaRPr lang="en-US" dirty="0"/>
          </a:p>
        </p:txBody>
      </p:sp>
      <p:sp>
        <p:nvSpPr>
          <p:cNvPr id="3" name="Content Placeholder 2"/>
          <p:cNvSpPr>
            <a:spLocks noGrp="1"/>
          </p:cNvSpPr>
          <p:nvPr>
            <p:ph idx="1"/>
          </p:nvPr>
        </p:nvSpPr>
        <p:spPr/>
        <p:txBody>
          <a:bodyPr>
            <a:normAutofit fontScale="40000" lnSpcReduction="20000"/>
          </a:bodyPr>
          <a:lstStyle/>
          <a:p>
            <a:pPr>
              <a:buNone/>
            </a:pPr>
            <a:r>
              <a:rPr lang="en-US" dirty="0"/>
              <a:t>Based on definition of our problem, factors that will influence our </a:t>
            </a:r>
            <a:r>
              <a:rPr lang="en-US" dirty="0" err="1"/>
              <a:t>decission</a:t>
            </a:r>
            <a:r>
              <a:rPr lang="en-US" dirty="0"/>
              <a:t> are:</a:t>
            </a:r>
          </a:p>
          <a:p>
            <a:r>
              <a:rPr lang="en-US" dirty="0"/>
              <a:t>finding the safest borough based on crime statistics</a:t>
            </a:r>
          </a:p>
          <a:p>
            <a:r>
              <a:rPr lang="en-US" dirty="0"/>
              <a:t>finding the most common venues</a:t>
            </a:r>
          </a:p>
          <a:p>
            <a:r>
              <a:rPr lang="en-US" dirty="0"/>
              <a:t>choosing the right </a:t>
            </a:r>
            <a:r>
              <a:rPr lang="en-US" dirty="0" err="1"/>
              <a:t>neighbourhood</a:t>
            </a:r>
            <a:r>
              <a:rPr lang="en-US" dirty="0"/>
              <a:t> within the borough</a:t>
            </a:r>
          </a:p>
          <a:p>
            <a:pPr>
              <a:buNone/>
            </a:pPr>
            <a:r>
              <a:rPr lang="en-US" dirty="0"/>
              <a:t>We will be using the geographical coordinates of Vancouver to plot </a:t>
            </a:r>
            <a:r>
              <a:rPr lang="en-US" dirty="0" err="1"/>
              <a:t>neighbourhoods</a:t>
            </a:r>
            <a:r>
              <a:rPr lang="en-US" dirty="0"/>
              <a:t> in a borough that is safe and in the city's vicinity, and finally cluster our neighborhoods and present our findings.</a:t>
            </a:r>
          </a:p>
          <a:p>
            <a:pPr>
              <a:buNone/>
            </a:pPr>
            <a:r>
              <a:rPr lang="en-US" dirty="0"/>
              <a:t>Following data sources will be needed to extract/generate the required information:</a:t>
            </a:r>
          </a:p>
          <a:p>
            <a:r>
              <a:rPr lang="en-US" b="1" dirty="0">
                <a:hlinkClick r:id="rId2"/>
              </a:rPr>
              <a:t>Part 1</a:t>
            </a:r>
            <a:r>
              <a:rPr lang="en-US" dirty="0">
                <a:hlinkClick r:id="rId2"/>
              </a:rPr>
              <a:t>: Using a real world data set from </a:t>
            </a:r>
            <a:r>
              <a:rPr lang="en-US" dirty="0" err="1">
                <a:hlinkClick r:id="rId2"/>
              </a:rPr>
              <a:t>Kaggle</a:t>
            </a:r>
            <a:r>
              <a:rPr lang="en-US" dirty="0">
                <a:hlinkClick r:id="rId2"/>
              </a:rPr>
              <a:t> containing the Vancouver Crimes from 2003 to 2019</a:t>
            </a:r>
            <a:r>
              <a:rPr lang="en-US" dirty="0"/>
              <a:t>: A dataset consisting of the crime statistics of each </a:t>
            </a:r>
            <a:r>
              <a:rPr lang="en-US" dirty="0" err="1"/>
              <a:t>Neighbourhoof</a:t>
            </a:r>
            <a:r>
              <a:rPr lang="en-US" dirty="0"/>
              <a:t> in Vancouver along with type of crime, recorded year, month and hour.</a:t>
            </a:r>
          </a:p>
          <a:p>
            <a:r>
              <a:rPr lang="en-US" b="1" dirty="0">
                <a:hlinkClick r:id="rId2"/>
              </a:rPr>
              <a:t>Part 2</a:t>
            </a:r>
            <a:r>
              <a:rPr lang="en-US" dirty="0">
                <a:hlinkClick r:id="rId2"/>
              </a:rPr>
              <a:t>: Gathering additional information of the list of officially categorized boroughs in Vancouver from Wikipedia.</a:t>
            </a:r>
            <a:r>
              <a:rPr lang="en-US" dirty="0"/>
              <a:t>: Borough information will be used to map the existing data where each </a:t>
            </a:r>
            <a:r>
              <a:rPr lang="en-US" dirty="0" err="1"/>
              <a:t>neighbourhood</a:t>
            </a:r>
            <a:r>
              <a:rPr lang="en-US" dirty="0"/>
              <a:t> can be assigned with the right borough.</a:t>
            </a:r>
          </a:p>
          <a:p>
            <a:r>
              <a:rPr lang="en-US" b="1" dirty="0">
                <a:hlinkClick r:id="rId2"/>
              </a:rPr>
              <a:t>Part 3</a:t>
            </a:r>
            <a:r>
              <a:rPr lang="en-US" dirty="0">
                <a:hlinkClick r:id="rId2"/>
              </a:rPr>
              <a:t>: Creating a new consolidated dataset of the Neighborhoods, along with their boroughs, crime data and the respective </a:t>
            </a:r>
            <a:r>
              <a:rPr lang="en-US" dirty="0" err="1">
                <a:hlinkClick r:id="rId2"/>
              </a:rPr>
              <a:t>Neighbourhood's</a:t>
            </a:r>
            <a:r>
              <a:rPr lang="en-US" dirty="0">
                <a:hlinkClick r:id="rId2"/>
              </a:rPr>
              <a:t> co-ordinates.</a:t>
            </a:r>
            <a:r>
              <a:rPr lang="en-US" dirty="0"/>
              <a:t>: This data will be fetched using </a:t>
            </a:r>
            <a:r>
              <a:rPr lang="en-US" dirty="0" err="1"/>
              <a:t>OpenCage</a:t>
            </a:r>
            <a:r>
              <a:rPr lang="en-US" dirty="0"/>
              <a:t> </a:t>
            </a:r>
            <a:r>
              <a:rPr lang="en-US" dirty="0" err="1"/>
              <a:t>Geocoder</a:t>
            </a:r>
            <a:r>
              <a:rPr lang="en-US" dirty="0"/>
              <a:t> to find the safest borough and explore the </a:t>
            </a:r>
            <a:r>
              <a:rPr lang="en-US" dirty="0" err="1"/>
              <a:t>neighbourhood</a:t>
            </a:r>
            <a:r>
              <a:rPr lang="en-US" dirty="0"/>
              <a:t> by plotting it on maps using Folium and perform exploratory data analysis.</a:t>
            </a:r>
          </a:p>
          <a:p>
            <a:r>
              <a:rPr lang="en-US" b="1" dirty="0">
                <a:hlinkClick r:id="rId2"/>
              </a:rPr>
              <a:t>Part 4</a:t>
            </a:r>
            <a:r>
              <a:rPr lang="en-US" dirty="0">
                <a:hlinkClick r:id="rId2"/>
              </a:rPr>
              <a:t>: Creating a new consolidated dataset of the Neighborhoods, boroughs, and the most common venues and the respective </a:t>
            </a:r>
            <a:r>
              <a:rPr lang="en-US" dirty="0" err="1">
                <a:hlinkClick r:id="rId2"/>
              </a:rPr>
              <a:t>Neighbourhood</a:t>
            </a:r>
            <a:r>
              <a:rPr lang="en-US" dirty="0">
                <a:hlinkClick r:id="rId2"/>
              </a:rPr>
              <a:t> along with co-ordinates.</a:t>
            </a:r>
            <a:r>
              <a:rPr lang="en-US" dirty="0"/>
              <a:t>: This data will be fetched using Four Square API to explore the </a:t>
            </a:r>
            <a:r>
              <a:rPr lang="en-US" dirty="0" err="1"/>
              <a:t>neighbourhood</a:t>
            </a:r>
            <a:r>
              <a:rPr lang="en-US" dirty="0"/>
              <a:t> venues and to apply machine learning algorithm to cluster the </a:t>
            </a:r>
            <a:r>
              <a:rPr lang="en-US" dirty="0" err="1"/>
              <a:t>neighbourhoods</a:t>
            </a:r>
            <a:r>
              <a:rPr lang="en-US" dirty="0"/>
              <a:t> and present the findings by plotting it on maps using Folium</a:t>
            </a: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Five Neighborhoods with highest </a:t>
            </a:r>
            <a:r>
              <a:rPr lang="en-US" dirty="0" smtClean="0"/>
              <a:t>crime</a:t>
            </a:r>
            <a:endParaRPr lang="en-US" dirty="0"/>
          </a:p>
        </p:txBody>
      </p:sp>
      <p:pic>
        <p:nvPicPr>
          <p:cNvPr id="1026" name="Picture 2"/>
          <p:cNvPicPr>
            <a:picLocks noGrp="1" noChangeAspect="1" noChangeArrowheads="1"/>
          </p:cNvPicPr>
          <p:nvPr>
            <p:ph idx="1"/>
          </p:nvPr>
        </p:nvPicPr>
        <p:blipFill>
          <a:blip r:embed="rId2"/>
          <a:srcRect l="7383" t="31989" r="37689" b="12452"/>
          <a:stretch>
            <a:fillRect/>
          </a:stretch>
        </p:blipFill>
        <p:spPr bwMode="auto">
          <a:xfrm>
            <a:off x="2438400" y="2438400"/>
            <a:ext cx="4419600" cy="25146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Five Neighborhoods with lowest </a:t>
            </a:r>
            <a:r>
              <a:rPr lang="en-US" dirty="0" smtClean="0"/>
              <a:t>crime</a:t>
            </a:r>
            <a:endParaRPr lang="en-US" dirty="0"/>
          </a:p>
        </p:txBody>
      </p:sp>
      <p:pic>
        <p:nvPicPr>
          <p:cNvPr id="2050" name="Picture 2"/>
          <p:cNvPicPr>
            <a:picLocks noGrp="1" noChangeAspect="1" noChangeArrowheads="1"/>
          </p:cNvPicPr>
          <p:nvPr>
            <p:ph idx="1"/>
          </p:nvPr>
        </p:nvPicPr>
        <p:blipFill>
          <a:blip r:embed="rId2"/>
          <a:srcRect l="7383" t="26938" r="39583" b="17503"/>
          <a:stretch>
            <a:fillRect/>
          </a:stretch>
        </p:blipFill>
        <p:spPr bwMode="auto">
          <a:xfrm>
            <a:off x="2362200" y="2286000"/>
            <a:ext cx="4267200" cy="25146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Borough is Vancouver with Highest </a:t>
            </a:r>
            <a:r>
              <a:rPr lang="en-US" dirty="0" smtClean="0"/>
              <a:t>Crime</a:t>
            </a:r>
            <a:endParaRPr lang="en-US" dirty="0"/>
          </a:p>
        </p:txBody>
      </p:sp>
      <p:pic>
        <p:nvPicPr>
          <p:cNvPr id="3074" name="Picture 2"/>
          <p:cNvPicPr>
            <a:picLocks noGrp="1" noChangeAspect="1" noChangeArrowheads="1"/>
          </p:cNvPicPr>
          <p:nvPr>
            <p:ph idx="1"/>
          </p:nvPr>
        </p:nvPicPr>
        <p:blipFill>
          <a:blip r:embed="rId2"/>
          <a:srcRect l="7383" t="26938" r="39583" b="19186"/>
          <a:stretch>
            <a:fillRect/>
          </a:stretch>
        </p:blipFill>
        <p:spPr bwMode="auto">
          <a:xfrm>
            <a:off x="2514600" y="2209800"/>
            <a:ext cx="4267200" cy="24384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Different types of crimes recorded in the West Side </a:t>
            </a:r>
            <a:r>
              <a:rPr lang="en-US" dirty="0" smtClean="0"/>
              <a:t>Borough</a:t>
            </a:r>
            <a:endParaRPr lang="en-US" dirty="0"/>
          </a:p>
        </p:txBody>
      </p:sp>
      <p:pic>
        <p:nvPicPr>
          <p:cNvPr id="4098" name="Picture 2"/>
          <p:cNvPicPr>
            <a:picLocks noGrp="1" noChangeAspect="1" noChangeArrowheads="1"/>
          </p:cNvPicPr>
          <p:nvPr>
            <p:ph idx="1"/>
          </p:nvPr>
        </p:nvPicPr>
        <p:blipFill>
          <a:blip r:embed="rId2"/>
          <a:srcRect l="7383" t="30305" r="14960" b="14135"/>
          <a:stretch>
            <a:fillRect/>
          </a:stretch>
        </p:blipFill>
        <p:spPr bwMode="auto">
          <a:xfrm>
            <a:off x="1295400" y="2590800"/>
            <a:ext cx="6248400" cy="25146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Folium to plot Vancouver City's West Side </a:t>
            </a:r>
            <a:r>
              <a:rPr lang="en-US" dirty="0" smtClean="0"/>
              <a:t>Borough</a:t>
            </a:r>
            <a:endParaRPr lang="en-US" dirty="0"/>
          </a:p>
        </p:txBody>
      </p:sp>
      <p:pic>
        <p:nvPicPr>
          <p:cNvPr id="5122" name="Picture 2"/>
          <p:cNvPicPr>
            <a:picLocks noGrp="1" noChangeAspect="1" noChangeArrowheads="1"/>
          </p:cNvPicPr>
          <p:nvPr>
            <p:ph idx="1"/>
          </p:nvPr>
        </p:nvPicPr>
        <p:blipFill>
          <a:blip r:embed="rId2"/>
          <a:srcRect l="10224" t="23571" r="1701" b="9084"/>
          <a:stretch>
            <a:fillRect/>
          </a:stretch>
        </p:blipFill>
        <p:spPr bwMode="auto">
          <a:xfrm>
            <a:off x="1143000" y="2209800"/>
            <a:ext cx="7086600" cy="30480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370</Words>
  <Application>Microsoft Office PowerPoint</Application>
  <PresentationFormat>On-screen Show (4:3)</PresentationFormat>
  <Paragraphs>23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The Final Battle</vt:lpstr>
      <vt:lpstr>Introduction: Business Problem</vt:lpstr>
      <vt:lpstr>Data</vt:lpstr>
      <vt:lpstr>Five Neighborhoods with highest crime</vt:lpstr>
      <vt:lpstr>Five Neighborhoods with lowest crime</vt:lpstr>
      <vt:lpstr>Borough is Vancouver with Highest Crime</vt:lpstr>
      <vt:lpstr>Different types of crimes recorded in the West Side Borough</vt:lpstr>
      <vt:lpstr>Using Folium to plot Vancouver City's West Side Borough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Final Battle</dc:title>
  <dc:creator>user</dc:creator>
  <cp:lastModifiedBy>user</cp:lastModifiedBy>
  <cp:revision>1</cp:revision>
  <dcterms:created xsi:type="dcterms:W3CDTF">2020-12-07T07:26:45Z</dcterms:created>
  <dcterms:modified xsi:type="dcterms:W3CDTF">2020-12-07T07:35:04Z</dcterms:modified>
</cp:coreProperties>
</file>