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>
      <p:cViewPr varScale="1">
        <p:scale>
          <a:sx n="83" d="100"/>
          <a:sy n="83" d="100"/>
        </p:scale>
        <p:origin x="-131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udhi\OneDrive\Desktop\Current%20Thinkful\15-Capstone-1\15.2\15.3-Lariat_rent_a_car_analysi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udhi\OneDrive\Desktop\Current%20Thinkful\15-Capstone-1\15.2\15.3-Lariat_rent_a_car_analysi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udhi\OneDrive\Desktop\Current%20Thinkful\15-Capstone-1\15.2\15.3-Lariat_rent_a_car_analysis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Net Revenue of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</a:rPr>
              <a:t> Baseline2018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Vs. Strategy 1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Baseline 2018</c:v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'Lariat performance Analysis'!$C$31</c:f>
              <c:numCache>
                <c:formatCode>_("$"* #,##0.00_);_("$"* \(#,##0.00\);_("$"* "-"??_);_(@_)</c:formatCode>
                <c:ptCount val="1"/>
                <c:pt idx="0">
                  <c:v>19753518.360000048</c:v>
                </c:pt>
              </c:numCache>
            </c:numRef>
          </c:val>
        </c:ser>
        <c:ser>
          <c:idx val="1"/>
          <c:order val="1"/>
          <c:tx>
            <c:v>Strategy 1</c:v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'Lariat performance Analysis'!$D$31</c:f>
              <c:numCache>
                <c:formatCode>_("$"* #,##0.00_);_("$"* \(#,##0.00\);_("$"* "-"??_);_(@_)</c:formatCode>
                <c:ptCount val="1"/>
                <c:pt idx="0">
                  <c:v>21728870.196000054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80"/>
        <c:axId val="204755328"/>
        <c:axId val="204757248"/>
      </c:barChart>
      <c:catAx>
        <c:axId val="204755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/>
                  <a:t> Baseline 2018 and Strategy 1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762415042228483"/>
              <c:y val="0.87320698087847826"/>
            </c:manualLayout>
          </c:layout>
          <c:overlay val="0"/>
        </c:title>
        <c:majorTickMark val="none"/>
        <c:minorTickMark val="none"/>
        <c:tickLblPos val="none"/>
        <c:crossAx val="204757248"/>
        <c:crosses val="autoZero"/>
        <c:auto val="1"/>
        <c:lblAlgn val="ctr"/>
        <c:lblOffset val="100"/>
        <c:noMultiLvlLbl val="0"/>
      </c:catAx>
      <c:valAx>
        <c:axId val="204757248"/>
        <c:scaling>
          <c:orientation val="minMax"/>
          <c:max val="22000000"/>
          <c:min val="185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Net</a:t>
                </a:r>
                <a:r>
                  <a:rPr lang="en-US" baseline="0"/>
                  <a:t> Revenue</a:t>
                </a:r>
                <a:endParaRPr lang="en-US"/>
              </a:p>
            </c:rich>
          </c:tx>
          <c:layout/>
          <c:overlay val="0"/>
        </c:title>
        <c:numFmt formatCode="_(&quot;$&quot;* #,##0.00_);_(&quot;$&quot;* \(#,##0.00\);_(&quot;$&quot;* &quot;-&quot;??_);_(@_)" sourceLinked="1"/>
        <c:majorTickMark val="out"/>
        <c:minorTickMark val="none"/>
        <c:tickLblPos val="nextTo"/>
        <c:crossAx val="204755328"/>
        <c:crosses val="autoZero"/>
        <c:crossBetween val="between"/>
        <c:majorUnit val="500000"/>
        <c:minorUnit val="100000"/>
      </c:valAx>
    </c:plotArea>
    <c:legend>
      <c:legendPos val="r"/>
      <c:layout/>
      <c:overlay val="0"/>
    </c:legend>
    <c:plotVisOnly val="1"/>
    <c:dispBlanksAs val="gap"/>
    <c:showDLblsOverMax val="0"/>
  </c:chart>
  <c:spPr>
    <a:ln w="0">
      <a:solidFill>
        <a:srgbClr val="93A299">
          <a:alpha val="98000"/>
        </a:srgbClr>
      </a:solidFill>
      <a:prstDash val="solid"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Net Revenue of Baseline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</a:rPr>
              <a:t> 2018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Vs. Strategy 2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8324032670945132"/>
          <c:y val="0.16988184224846734"/>
          <c:w val="0.53719860851961154"/>
          <c:h val="0.69340158760147419"/>
        </c:manualLayout>
      </c:layout>
      <c:barChart>
        <c:barDir val="col"/>
        <c:grouping val="clustered"/>
        <c:varyColors val="0"/>
        <c:ser>
          <c:idx val="0"/>
          <c:order val="0"/>
          <c:tx>
            <c:v>Baseline 2018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'Lariat performance Analysis'!$C$31</c:f>
              <c:numCache>
                <c:formatCode>_("$"* #,##0.00_);_("$"* \(#,##0.00\);_("$"* "-"??_);_(@_)</c:formatCode>
                <c:ptCount val="1"/>
                <c:pt idx="0">
                  <c:v>19753518.360000048</c:v>
                </c:pt>
              </c:numCache>
            </c:numRef>
          </c:val>
        </c:ser>
        <c:ser>
          <c:idx val="1"/>
          <c:order val="1"/>
          <c:tx>
            <c:v>Strategy 2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'Lariat performance Analysis'!$E$31</c:f>
              <c:numCache>
                <c:formatCode>_("$"* #,##0.00_);_("$"* \(#,##0.00\);_("$"* "-"??_);_(@_)</c:formatCode>
                <c:ptCount val="1"/>
                <c:pt idx="0">
                  <c:v>25036539.060000051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3"/>
        <c:overlap val="-80"/>
        <c:axId val="13851264"/>
        <c:axId val="13853440"/>
      </c:barChart>
      <c:catAx>
        <c:axId val="13851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/>
                  <a:t> Baseline 2018 and Strategy 2 </a:t>
                </a:r>
                <a:endParaRPr lang="en-US"/>
              </a:p>
            </c:rich>
          </c:tx>
          <c:layout/>
          <c:overlay val="0"/>
        </c:title>
        <c:majorTickMark val="none"/>
        <c:minorTickMark val="none"/>
        <c:tickLblPos val="none"/>
        <c:crossAx val="13853440"/>
        <c:crosses val="autoZero"/>
        <c:auto val="1"/>
        <c:lblAlgn val="ctr"/>
        <c:lblOffset val="100"/>
        <c:noMultiLvlLbl val="0"/>
      </c:catAx>
      <c:valAx>
        <c:axId val="1385344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Net</a:t>
                </a:r>
                <a:r>
                  <a:rPr lang="en-US" baseline="0"/>
                  <a:t> Revenue</a:t>
                </a:r>
                <a:endParaRPr lang="en-US"/>
              </a:p>
            </c:rich>
          </c:tx>
          <c:layout/>
          <c:overlay val="0"/>
        </c:title>
        <c:numFmt formatCode="_(&quot;$&quot;* #,##0.00_);_(&quot;$&quot;* \(#,##0.00\);_(&quot;$&quot;* &quot;-&quot;??_);_(@_)" sourceLinked="1"/>
        <c:majorTickMark val="out"/>
        <c:minorTickMark val="none"/>
        <c:tickLblPos val="nextTo"/>
        <c:crossAx val="13851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rgbClr val="93A299">
          <a:alpha val="98000"/>
        </a:srgbClr>
      </a:solidFill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Net Revenue of Baseline 2018 Vs. Strategy 3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sz="1800" b="1" i="0" u="none" strike="noStrike" kern="120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16837169392287502"/>
          <c:y val="3.12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8575643419868724"/>
          <c:y val="0.27036178600941368"/>
          <c:w val="0.67251500506707662"/>
          <c:h val="0.55755998991207101"/>
        </c:manualLayout>
      </c:layout>
      <c:barChart>
        <c:barDir val="col"/>
        <c:grouping val="clustered"/>
        <c:varyColors val="0"/>
        <c:ser>
          <c:idx val="0"/>
          <c:order val="0"/>
          <c:tx>
            <c:v>Baseline 2018</c:v>
          </c:tx>
          <c:invertIfNegative val="0"/>
          <c:dLbls>
            <c:dLbl>
              <c:idx val="0"/>
              <c:layout>
                <c:manualLayout>
                  <c:x val="0"/>
                  <c:y val="4.8644514246468539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'Lariat performance Analysis'!$C$31</c:f>
              <c:numCache>
                <c:formatCode>_("$"* #,##0.00_);_("$"* \(#,##0.00\);_("$"* "-"??_);_(@_)</c:formatCode>
                <c:ptCount val="1"/>
                <c:pt idx="0">
                  <c:v>19753518.360000048</c:v>
                </c:pt>
              </c:numCache>
            </c:numRef>
          </c:val>
        </c:ser>
        <c:ser>
          <c:idx val="1"/>
          <c:order val="1"/>
          <c:tx>
            <c:v>Strategy 3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'Lariat performance Analysis'!$F$31</c:f>
              <c:numCache>
                <c:formatCode>_("$"* #,##0.00_);_("$"* \(#,##0.00\);_("$"* "-"??_);_(@_)</c:formatCode>
                <c:ptCount val="1"/>
                <c:pt idx="0">
                  <c:v>27011890.89600005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0"/>
        <c:overlap val="-80"/>
        <c:axId val="40160640"/>
        <c:axId val="40588800"/>
      </c:barChart>
      <c:catAx>
        <c:axId val="401606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Baseline</a:t>
                </a:r>
                <a:r>
                  <a:rPr lang="en-US" baseline="0"/>
                  <a:t> 2018 and Strategy 3</a:t>
                </a:r>
                <a:endParaRPr lang="en-US"/>
              </a:p>
            </c:rich>
          </c:tx>
          <c:layout/>
          <c:overlay val="0"/>
        </c:title>
        <c:majorTickMark val="none"/>
        <c:minorTickMark val="none"/>
        <c:tickLblPos val="none"/>
        <c:crossAx val="40588800"/>
        <c:crosses val="autoZero"/>
        <c:auto val="1"/>
        <c:lblAlgn val="ctr"/>
        <c:lblOffset val="100"/>
        <c:noMultiLvlLbl val="0"/>
      </c:catAx>
      <c:valAx>
        <c:axId val="4058880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Net</a:t>
                </a:r>
                <a:r>
                  <a:rPr lang="en-US" baseline="0"/>
                  <a:t> Revenue</a:t>
                </a:r>
                <a:endParaRPr lang="en-US"/>
              </a:p>
            </c:rich>
          </c:tx>
          <c:layout/>
          <c:overlay val="0"/>
        </c:title>
        <c:numFmt formatCode="_(&quot;$&quot;* #,##0.00_);_(&quot;$&quot;* \(#,##0.00\);_(&quot;$&quot;* &quot;-&quot;??_);_(@_)" sourceLinked="1"/>
        <c:majorTickMark val="out"/>
        <c:minorTickMark val="none"/>
        <c:tickLblPos val="nextTo"/>
        <c:crossAx val="40160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rgbClr val="FFFFFF">
        <a:alpha val="98000"/>
      </a:srgbClr>
    </a:solidFill>
    <a:ln>
      <a:solidFill>
        <a:srgbClr val="93A299">
          <a:alpha val="98000"/>
        </a:srgbClr>
      </a:solidFill>
    </a:ln>
  </c:sp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2B6-091C-4262-8E0F-917D47A990C0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321-E4D7-428F-B744-B0C5376685C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2B6-091C-4262-8E0F-917D47A990C0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321-E4D7-428F-B744-B0C5376685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2B6-091C-4262-8E0F-917D47A990C0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321-E4D7-428F-B744-B0C5376685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2B6-091C-4262-8E0F-917D47A990C0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321-E4D7-428F-B744-B0C5376685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2B6-091C-4262-8E0F-917D47A990C0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321-E4D7-428F-B744-B0C5376685C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2B6-091C-4262-8E0F-917D47A990C0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321-E4D7-428F-B744-B0C5376685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2B6-091C-4262-8E0F-917D47A990C0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321-E4D7-428F-B744-B0C5376685C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2B6-091C-4262-8E0F-917D47A990C0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321-E4D7-428F-B744-B0C5376685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2B6-091C-4262-8E0F-917D47A990C0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321-E4D7-428F-B744-B0C5376685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2B6-091C-4262-8E0F-917D47A990C0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321-E4D7-428F-B744-B0C5376685C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2B6-091C-4262-8E0F-917D47A990C0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321-E4D7-428F-B744-B0C5376685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A9D82B6-091C-4262-8E0F-917D47A990C0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5E00321-E4D7-428F-B744-B0C5376685C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1295399"/>
          </a:xfrm>
        </p:spPr>
        <p:txBody>
          <a:bodyPr/>
          <a:lstStyle/>
          <a:p>
            <a:r>
              <a:rPr lang="en-GB" sz="4400" dirty="0" smtClean="0">
                <a:latin typeface="Segoe UI" pitchFamily="34" charset="0"/>
                <a:cs typeface="Segoe UI" pitchFamily="34" charset="0"/>
              </a:rPr>
              <a:t>Lariat Rent A Car</a:t>
            </a:r>
            <a:endParaRPr lang="en-US" sz="4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latin typeface="Segoe UI" pitchFamily="34" charset="0"/>
                <a:cs typeface="Segoe UI" pitchFamily="34" charset="0"/>
              </a:rPr>
              <a:t>Finding Insights and Analysis by Uma Sahu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1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itchFamily="34" charset="0"/>
                <a:cs typeface="Segoe UI" pitchFamily="34" charset="0"/>
              </a:rPr>
              <a:t>Summary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latin typeface="Segoe UI" pitchFamily="34" charset="0"/>
                <a:cs typeface="Segoe UI" pitchFamily="34" charset="0"/>
              </a:rPr>
              <a:t>Lariat had a net revenue of $19.7M in 2018.</a:t>
            </a:r>
          </a:p>
          <a:p>
            <a:r>
              <a:rPr lang="en-GB" sz="2000" dirty="0" smtClean="0">
                <a:latin typeface="Segoe UI" pitchFamily="34" charset="0"/>
                <a:cs typeface="Segoe UI" pitchFamily="34" charset="0"/>
              </a:rPr>
              <a:t>Below is the strategy summary for all the three strategies.</a:t>
            </a:r>
          </a:p>
          <a:p>
            <a:pPr algn="just"/>
            <a:r>
              <a:rPr lang="en-GB" sz="2000" dirty="0" smtClean="0">
                <a:latin typeface="Segoe UI" pitchFamily="34" charset="0"/>
                <a:cs typeface="Segoe UI" pitchFamily="34" charset="0"/>
              </a:rPr>
              <a:t>To achieve the Lariat’s business objective, I recommend </a:t>
            </a:r>
            <a:r>
              <a:rPr lang="en-GB" sz="2000" b="1" dirty="0" smtClean="0">
                <a:latin typeface="Segoe UI" pitchFamily="34" charset="0"/>
                <a:cs typeface="Segoe UI" pitchFamily="34" charset="0"/>
              </a:rPr>
              <a:t>strategy 3/main</a:t>
            </a:r>
            <a:r>
              <a:rPr lang="en-GB" sz="2000" dirty="0" smtClean="0">
                <a:latin typeface="Segoe UI" pitchFamily="34" charset="0"/>
                <a:cs typeface="Segoe UI" pitchFamily="34" charset="0"/>
              </a:rPr>
              <a:t> goal as in this strategy the total cost remains same as strategy 1 but the net revenue </a:t>
            </a:r>
            <a:r>
              <a:rPr lang="en-GB" sz="2000" dirty="0" smtClean="0">
                <a:latin typeface="Segoe UI" pitchFamily="34" charset="0"/>
                <a:cs typeface="Segoe UI" pitchFamily="34" charset="0"/>
              </a:rPr>
              <a:t>is 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$27,011,890.90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, which is more compared to any other strategy.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  <a:p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28" y="4343400"/>
            <a:ext cx="66897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31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latin typeface="Segoe UI" pitchFamily="34" charset="0"/>
                <a:cs typeface="Segoe UI" pitchFamily="34" charset="0"/>
              </a:rPr>
              <a:t>Thank you for your time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4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533400"/>
            <a:ext cx="8229600" cy="990600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Segoe UI" pitchFamily="34" charset="0"/>
                <a:cs typeface="Segoe UI" pitchFamily="34" charset="0"/>
              </a:rPr>
              <a:t>Introduction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Segoe UI" pitchFamily="34" charset="0"/>
                <a:cs typeface="Segoe UI" pitchFamily="34" charset="0"/>
              </a:rPr>
              <a:t>Lariat is a national rental car company.</a:t>
            </a:r>
          </a:p>
          <a:p>
            <a:pPr marL="0" indent="0">
              <a:buNone/>
            </a:pPr>
            <a:r>
              <a:rPr lang="en-GB" dirty="0" smtClean="0"/>
              <a:t>             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                           4000 Cars                                                                           </a:t>
            </a:r>
            <a:r>
              <a:rPr lang="en-GB" sz="1400" dirty="0"/>
              <a:t>50 Branches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                                                                                        81.3K Rentals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 </a:t>
            </a:r>
            <a:endParaRPr lang="en-US" sz="1400" dirty="0"/>
          </a:p>
        </p:txBody>
      </p:sp>
      <p:sp>
        <p:nvSpPr>
          <p:cNvPr id="4" name="AutoShape 4" descr="C:\Users\sudhi\OneDrive\Desktop\cute-colorful-retro-pink-car-260nw-1928766359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C:\Users\sudhi\OneDrive\Desktop\cute-colorful-retro-pink-car-260nw-1928766359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2847"/>
            <a:ext cx="990599" cy="53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12847"/>
            <a:ext cx="609600" cy="590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08" y="4572000"/>
            <a:ext cx="685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39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itchFamily="34" charset="0"/>
                <a:cs typeface="Segoe UI" pitchFamily="34" charset="0"/>
              </a:rPr>
              <a:t>Business Objective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000" dirty="0">
                <a:latin typeface="Segoe UI" pitchFamily="34" charset="0"/>
                <a:cs typeface="Segoe UI" pitchFamily="34" charset="0"/>
              </a:rPr>
              <a:t>Lariat’s business objective is to make better business decision by </a:t>
            </a:r>
            <a:endParaRPr lang="en-GB" sz="2000" dirty="0" smtClean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2000" dirty="0" smtClean="0">
                <a:latin typeface="Segoe UI" pitchFamily="34" charset="0"/>
                <a:cs typeface="Segoe UI" pitchFamily="34" charset="0"/>
              </a:rPr>
              <a:t>minimizing </a:t>
            </a:r>
            <a:r>
              <a:rPr lang="en-GB" sz="2000" dirty="0">
                <a:latin typeface="Segoe UI" pitchFamily="34" charset="0"/>
                <a:cs typeface="Segoe UI" pitchFamily="34" charset="0"/>
              </a:rPr>
              <a:t>costs and maximizing revenue for the company.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9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itchFamily="34" charset="0"/>
                <a:cs typeface="Segoe UI" pitchFamily="34" charset="0"/>
              </a:rPr>
              <a:t>Baseline Analysis of Lariat  for 2018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latin typeface="Segoe UI" pitchFamily="34" charset="0"/>
                <a:cs typeface="Segoe UI" pitchFamily="34" charset="0"/>
              </a:rPr>
              <a:t>Total cost: $33,076,688.64 </a:t>
            </a:r>
          </a:p>
          <a:p>
            <a:r>
              <a:rPr lang="en-GB" sz="2000" dirty="0">
                <a:latin typeface="Segoe UI" pitchFamily="34" charset="0"/>
                <a:cs typeface="Segoe UI" pitchFamily="34" charset="0"/>
              </a:rPr>
              <a:t>Gross revenue: $52,830,207.00 </a:t>
            </a:r>
            <a:r>
              <a:rPr lang="en-GB" sz="2000" dirty="0" smtClean="0">
                <a:latin typeface="Segoe UI" pitchFamily="34" charset="0"/>
                <a:cs typeface="Segoe UI" pitchFamily="34" charset="0"/>
              </a:rPr>
              <a:t> </a:t>
            </a:r>
          </a:p>
          <a:p>
            <a:r>
              <a:rPr lang="en-GB" sz="2000" dirty="0" smtClean="0">
                <a:latin typeface="Segoe UI" pitchFamily="34" charset="0"/>
                <a:cs typeface="Segoe UI" pitchFamily="34" charset="0"/>
              </a:rPr>
              <a:t>Net </a:t>
            </a:r>
            <a:r>
              <a:rPr lang="en-GB" sz="2000" dirty="0">
                <a:latin typeface="Segoe UI" pitchFamily="34" charset="0"/>
                <a:cs typeface="Segoe UI" pitchFamily="34" charset="0"/>
              </a:rPr>
              <a:t>revenue: $19,753,518.36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9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itchFamily="34" charset="0"/>
                <a:cs typeface="Segoe UI" pitchFamily="34" charset="0"/>
              </a:rPr>
              <a:t>Strategy 1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>
                <a:latin typeface="Segoe UI" pitchFamily="34" charset="0"/>
                <a:cs typeface="Segoe UI" pitchFamily="34" charset="0"/>
              </a:rPr>
              <a:t>Adding 10% extra cars to maximize the revenue.</a:t>
            </a:r>
          </a:p>
          <a:p>
            <a:r>
              <a:rPr lang="en-GB" sz="2000" dirty="0" smtClean="0">
                <a:latin typeface="Segoe UI" pitchFamily="34" charset="0"/>
                <a:cs typeface="Segoe UI" pitchFamily="34" charset="0"/>
              </a:rPr>
              <a:t>Total cost</a:t>
            </a:r>
            <a:r>
              <a:rPr lang="en-GB" sz="2000" dirty="0">
                <a:latin typeface="Segoe UI" pitchFamily="34" charset="0"/>
                <a:cs typeface="Segoe UI" pitchFamily="34" charset="0"/>
              </a:rPr>
              <a:t>:  $36,384,357.50 </a:t>
            </a:r>
            <a:endParaRPr lang="en-GB" sz="20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GB" sz="2000" dirty="0" smtClean="0">
                <a:latin typeface="Segoe UI" pitchFamily="34" charset="0"/>
                <a:cs typeface="Segoe UI" pitchFamily="34" charset="0"/>
              </a:rPr>
              <a:t>Gross </a:t>
            </a:r>
            <a:r>
              <a:rPr lang="en-GB" sz="2000" dirty="0">
                <a:latin typeface="Segoe UI" pitchFamily="34" charset="0"/>
                <a:cs typeface="Segoe UI" pitchFamily="34" charset="0"/>
              </a:rPr>
              <a:t>revenue: $58,113,227.70 </a:t>
            </a:r>
            <a:endParaRPr lang="en-GB" sz="20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GB" sz="2000" dirty="0" smtClean="0">
                <a:latin typeface="Segoe UI" pitchFamily="34" charset="0"/>
                <a:cs typeface="Segoe UI" pitchFamily="34" charset="0"/>
              </a:rPr>
              <a:t>Net </a:t>
            </a:r>
            <a:r>
              <a:rPr lang="en-GB" sz="2000" dirty="0">
                <a:latin typeface="Segoe UI" pitchFamily="34" charset="0"/>
                <a:cs typeface="Segoe UI" pitchFamily="34" charset="0"/>
              </a:rPr>
              <a:t>revenue: $21,728,870.20 </a:t>
            </a:r>
            <a:endParaRPr lang="en-GB" sz="20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GB" sz="2000" dirty="0" smtClean="0">
                <a:latin typeface="Segoe UI" pitchFamily="34" charset="0"/>
                <a:cs typeface="Segoe UI" pitchFamily="34" charset="0"/>
              </a:rPr>
              <a:t>In strategy 1 the net revenue/profit </a:t>
            </a:r>
            <a:r>
              <a:rPr lang="en-GB" sz="2000" b="1" dirty="0">
                <a:latin typeface="Segoe UI" pitchFamily="34" charset="0"/>
                <a:cs typeface="Segoe UI" pitchFamily="34" charset="0"/>
              </a:rPr>
              <a:t>is  $1,975,351.84 </a:t>
            </a:r>
            <a:r>
              <a:rPr lang="en-GB" sz="2000" dirty="0" smtClean="0">
                <a:latin typeface="Segoe UI" pitchFamily="34" charset="0"/>
                <a:cs typeface="Segoe UI" pitchFamily="34" charset="0"/>
              </a:rPr>
              <a:t>more compared to baseline net revenue.</a:t>
            </a:r>
            <a:endParaRPr lang="en-GB" sz="2000" dirty="0">
              <a:latin typeface="Segoe UI" pitchFamily="34" charset="0"/>
              <a:cs typeface="Segoe UI" pitchFamily="34" charset="0"/>
            </a:endParaRPr>
          </a:p>
          <a:p>
            <a:endParaRPr lang="en-GB" sz="2000" dirty="0">
              <a:latin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396907"/>
              </p:ext>
            </p:extLst>
          </p:nvPr>
        </p:nvGraphicFramePr>
        <p:xfrm>
          <a:off x="1981200" y="3886200"/>
          <a:ext cx="5161682" cy="2324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23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itchFamily="34" charset="0"/>
                <a:cs typeface="Segoe UI" pitchFamily="34" charset="0"/>
              </a:rPr>
              <a:t>Strategy </a:t>
            </a:r>
            <a:r>
              <a:rPr lang="en-GB" dirty="0" smtClean="0">
                <a:latin typeface="Segoe UI" pitchFamily="34" charset="0"/>
                <a:cs typeface="Segoe UI" pitchFamily="34" charset="0"/>
              </a:rPr>
              <a:t>2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latin typeface="Segoe UI" pitchFamily="34" charset="0"/>
                <a:cs typeface="Segoe UI" pitchFamily="34" charset="0"/>
              </a:rPr>
              <a:t>Increase the rent by 10%.</a:t>
            </a:r>
          </a:p>
          <a:p>
            <a:r>
              <a:rPr lang="en-GB" sz="2000" dirty="0">
                <a:latin typeface="Segoe UI" pitchFamily="34" charset="0"/>
                <a:cs typeface="Segoe UI" pitchFamily="34" charset="0"/>
              </a:rPr>
              <a:t>Total cost:  $33,076,688.64  </a:t>
            </a:r>
          </a:p>
          <a:p>
            <a:r>
              <a:rPr lang="en-GB" sz="2000" dirty="0">
                <a:latin typeface="Segoe UI" pitchFamily="34" charset="0"/>
                <a:cs typeface="Segoe UI" pitchFamily="34" charset="0"/>
              </a:rPr>
              <a:t>Gross revenue:  $58,113,227.70 </a:t>
            </a:r>
          </a:p>
          <a:p>
            <a:r>
              <a:rPr lang="en-GB" sz="2000" dirty="0">
                <a:latin typeface="Segoe UI" pitchFamily="34" charset="0"/>
                <a:cs typeface="Segoe UI" pitchFamily="34" charset="0"/>
              </a:rPr>
              <a:t>Net revenue:  $25,036,539.06 </a:t>
            </a:r>
            <a:endParaRPr lang="en-GB" sz="20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GB" sz="2000" dirty="0">
                <a:latin typeface="Segoe UI" pitchFamily="34" charset="0"/>
                <a:cs typeface="Segoe UI" pitchFamily="34" charset="0"/>
              </a:rPr>
              <a:t>In strategy </a:t>
            </a:r>
            <a:r>
              <a:rPr lang="en-GB" sz="2000" dirty="0" smtClean="0">
                <a:latin typeface="Segoe UI" pitchFamily="34" charset="0"/>
                <a:cs typeface="Segoe UI" pitchFamily="34" charset="0"/>
              </a:rPr>
              <a:t>2 </a:t>
            </a:r>
            <a:r>
              <a:rPr lang="en-GB" sz="2000" dirty="0">
                <a:latin typeface="Segoe UI" pitchFamily="34" charset="0"/>
                <a:cs typeface="Segoe UI" pitchFamily="34" charset="0"/>
              </a:rPr>
              <a:t>the net revenue/profit is </a:t>
            </a:r>
            <a:r>
              <a:rPr lang="en-GB" sz="2000" b="1" dirty="0">
                <a:latin typeface="Segoe UI" pitchFamily="34" charset="0"/>
                <a:cs typeface="Segoe UI" pitchFamily="34" charset="0"/>
              </a:rPr>
              <a:t>$</a:t>
            </a:r>
            <a:r>
              <a:rPr lang="en-GB" sz="2000" b="1" dirty="0" smtClean="0">
                <a:latin typeface="Segoe UI" pitchFamily="34" charset="0"/>
                <a:cs typeface="Segoe UI" pitchFamily="34" charset="0"/>
              </a:rPr>
              <a:t>5,283,020.70  </a:t>
            </a:r>
            <a:r>
              <a:rPr lang="en-GB" sz="2000" dirty="0">
                <a:latin typeface="Segoe UI" pitchFamily="34" charset="0"/>
                <a:cs typeface="Segoe UI" pitchFamily="34" charset="0"/>
              </a:rPr>
              <a:t>more compared to baseline net revenue.</a:t>
            </a:r>
          </a:p>
          <a:p>
            <a:endParaRPr lang="en-GB" sz="2000" dirty="0">
              <a:latin typeface="Segoe UI" pitchFamily="34" charset="0"/>
              <a:cs typeface="Segoe UI" pitchFamily="34" charset="0"/>
            </a:endParaRP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691870"/>
              </p:ext>
            </p:extLst>
          </p:nvPr>
        </p:nvGraphicFramePr>
        <p:xfrm>
          <a:off x="1676399" y="3810000"/>
          <a:ext cx="5410201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440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itchFamily="34" charset="0"/>
                <a:cs typeface="Segoe UI" pitchFamily="34" charset="0"/>
              </a:rPr>
              <a:t>Strategy </a:t>
            </a:r>
            <a:r>
              <a:rPr lang="en-GB" dirty="0" smtClean="0">
                <a:latin typeface="Segoe UI" pitchFamily="34" charset="0"/>
                <a:cs typeface="Segoe UI" pitchFamily="34" charset="0"/>
              </a:rPr>
              <a:t>3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latin typeface="Segoe UI" pitchFamily="34" charset="0"/>
                <a:cs typeface="Segoe UI" pitchFamily="34" charset="0"/>
              </a:rPr>
              <a:t>Adding 10% extra cars and increase the rent by 10%(combine Strategy 1 and strategy 2)</a:t>
            </a:r>
          </a:p>
          <a:p>
            <a:r>
              <a:rPr lang="en-GB" sz="2000" dirty="0">
                <a:latin typeface="Segoe UI" pitchFamily="34" charset="0"/>
                <a:cs typeface="Segoe UI" pitchFamily="34" charset="0"/>
              </a:rPr>
              <a:t>Total cost: $36,384,357.50 </a:t>
            </a:r>
          </a:p>
          <a:p>
            <a:r>
              <a:rPr lang="en-GB" sz="2000" dirty="0">
                <a:latin typeface="Segoe UI" pitchFamily="34" charset="0"/>
                <a:cs typeface="Segoe UI" pitchFamily="34" charset="0"/>
              </a:rPr>
              <a:t>Gross revenue: $63,396,248.40 </a:t>
            </a:r>
          </a:p>
          <a:p>
            <a:r>
              <a:rPr lang="en-GB" sz="2000" dirty="0">
                <a:latin typeface="Segoe UI" pitchFamily="34" charset="0"/>
                <a:cs typeface="Segoe UI" pitchFamily="34" charset="0"/>
              </a:rPr>
              <a:t>Net revenue: $27,011,890.90 </a:t>
            </a:r>
            <a:endParaRPr lang="en-GB" sz="20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GB" sz="2000" dirty="0">
                <a:latin typeface="Segoe UI" pitchFamily="34" charset="0"/>
                <a:cs typeface="Segoe UI" pitchFamily="34" charset="0"/>
              </a:rPr>
              <a:t>In strategy </a:t>
            </a:r>
            <a:r>
              <a:rPr lang="en-GB" sz="2000" dirty="0" smtClean="0">
                <a:latin typeface="Segoe UI" pitchFamily="34" charset="0"/>
                <a:cs typeface="Segoe UI" pitchFamily="34" charset="0"/>
              </a:rPr>
              <a:t>3 </a:t>
            </a:r>
            <a:r>
              <a:rPr lang="en-GB" sz="2000" dirty="0">
                <a:latin typeface="Segoe UI" pitchFamily="34" charset="0"/>
                <a:cs typeface="Segoe UI" pitchFamily="34" charset="0"/>
              </a:rPr>
              <a:t>the net revenue/profit </a:t>
            </a:r>
            <a:r>
              <a:rPr lang="en-GB" sz="2000" b="1" dirty="0" smtClean="0">
                <a:latin typeface="Segoe UI" pitchFamily="34" charset="0"/>
                <a:cs typeface="Segoe UI" pitchFamily="34" charset="0"/>
              </a:rPr>
              <a:t>is </a:t>
            </a:r>
            <a:r>
              <a:rPr lang="en-GB" sz="2000" b="1" dirty="0">
                <a:latin typeface="Segoe UI" pitchFamily="34" charset="0"/>
                <a:cs typeface="Segoe UI" pitchFamily="34" charset="0"/>
              </a:rPr>
              <a:t>$7,258,372.54 </a:t>
            </a:r>
            <a:r>
              <a:rPr lang="en-GB" sz="2000" dirty="0" smtClean="0">
                <a:latin typeface="Segoe UI" pitchFamily="34" charset="0"/>
                <a:cs typeface="Segoe UI" pitchFamily="34" charset="0"/>
              </a:rPr>
              <a:t>more compared </a:t>
            </a:r>
            <a:r>
              <a:rPr lang="en-GB" sz="2000" dirty="0">
                <a:latin typeface="Segoe UI" pitchFamily="34" charset="0"/>
                <a:cs typeface="Segoe UI" pitchFamily="34" charset="0"/>
              </a:rPr>
              <a:t>to baseline net revenue.</a:t>
            </a:r>
          </a:p>
          <a:p>
            <a:endParaRPr lang="en-GB" sz="2000" dirty="0">
              <a:latin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787330"/>
              </p:ext>
            </p:extLst>
          </p:nvPr>
        </p:nvGraphicFramePr>
        <p:xfrm>
          <a:off x="2133600" y="40386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13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itchFamily="34" charset="0"/>
                <a:cs typeface="Segoe UI" pitchFamily="34" charset="0"/>
              </a:rPr>
              <a:t>Additional Insights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067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itchFamily="34" charset="0"/>
                <a:cs typeface="Segoe UI" pitchFamily="34" charset="0"/>
              </a:rPr>
              <a:t>Additional Insights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5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660</TotalTime>
  <Words>331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Lariat Rent A Car</vt:lpstr>
      <vt:lpstr>Introduction</vt:lpstr>
      <vt:lpstr>Business Objective</vt:lpstr>
      <vt:lpstr>Baseline Analysis of Lariat  for 2018</vt:lpstr>
      <vt:lpstr>Strategy 1</vt:lpstr>
      <vt:lpstr>Strategy 2</vt:lpstr>
      <vt:lpstr>Strategy 3</vt:lpstr>
      <vt:lpstr>Additional Insights</vt:lpstr>
      <vt:lpstr>Additional Insights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Rent A Car</dc:title>
  <dc:creator>Sudhir Sahoo</dc:creator>
  <cp:lastModifiedBy>Sudhir Sahoo</cp:lastModifiedBy>
  <cp:revision>34</cp:revision>
  <dcterms:created xsi:type="dcterms:W3CDTF">2022-08-11T06:43:25Z</dcterms:created>
  <dcterms:modified xsi:type="dcterms:W3CDTF">2022-08-19T00:33:33Z</dcterms:modified>
</cp:coreProperties>
</file>