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A55ABB-4C11-434D-87DE-6B58217A10A6}" v="25" dt="2024-06-24T14:40:58.40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p:cViewPr>
        <p:scale>
          <a:sx n="75" d="100"/>
          <a:sy n="75" d="100"/>
        </p:scale>
        <p:origin x="902" y="326"/>
      </p:cViewPr>
      <p:guideLst>
        <p:guide orient="horz" pos="2880"/>
        <p:guide pos="2160"/>
      </p:guideLst>
    </p:cSldViewPr>
  </p:slideViewPr>
  <p:outlineViewPr>
    <p:cViewPr>
      <p:scale>
        <a:sx n="33" d="100"/>
        <a:sy n="33" d="100"/>
      </p:scale>
      <p:origin x="0" y="-43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 Raja" userId="35304ac87d9812ae" providerId="LiveId" clId="{C3A55ABB-4C11-434D-87DE-6B58217A10A6}"/>
    <pc:docChg chg="custSel addSld modSld">
      <pc:chgData name="U Raja" userId="35304ac87d9812ae" providerId="LiveId" clId="{C3A55ABB-4C11-434D-87DE-6B58217A10A6}" dt="2024-06-24T14:42:00.671" v="60" actId="20577"/>
      <pc:docMkLst>
        <pc:docMk/>
      </pc:docMkLst>
      <pc:sldChg chg="modSp mod">
        <pc:chgData name="U Raja" userId="35304ac87d9812ae" providerId="LiveId" clId="{C3A55ABB-4C11-434D-87DE-6B58217A10A6}" dt="2024-06-24T14:37:52.927" v="1" actId="1076"/>
        <pc:sldMkLst>
          <pc:docMk/>
          <pc:sldMk cId="0" sldId="256"/>
        </pc:sldMkLst>
        <pc:spChg chg="mod">
          <ac:chgData name="U Raja" userId="35304ac87d9812ae" providerId="LiveId" clId="{C3A55ABB-4C11-434D-87DE-6B58217A10A6}" dt="2024-06-24T14:37:52.927" v="1" actId="1076"/>
          <ac:spMkLst>
            <pc:docMk/>
            <pc:sldMk cId="0" sldId="256"/>
            <ac:spMk id="8" creationId="{00000000-0000-0000-0000-000000000000}"/>
          </ac:spMkLst>
        </pc:spChg>
      </pc:sldChg>
      <pc:sldChg chg="addSp delSp modSp new mod modClrScheme chgLayout">
        <pc:chgData name="U Raja" userId="35304ac87d9812ae" providerId="LiveId" clId="{C3A55ABB-4C11-434D-87DE-6B58217A10A6}" dt="2024-06-24T14:42:00.671" v="60" actId="20577"/>
        <pc:sldMkLst>
          <pc:docMk/>
          <pc:sldMk cId="3709353008" sldId="266"/>
        </pc:sldMkLst>
        <pc:spChg chg="del mod">
          <ac:chgData name="U Raja" userId="35304ac87d9812ae" providerId="LiveId" clId="{C3A55ABB-4C11-434D-87DE-6B58217A10A6}" dt="2024-06-24T14:39:00.811" v="20" actId="12084"/>
          <ac:spMkLst>
            <pc:docMk/>
            <pc:sldMk cId="3709353008" sldId="266"/>
            <ac:spMk id="2" creationId="{CFE144A8-D491-C795-3163-37BFE6A27843}"/>
          </ac:spMkLst>
        </pc:spChg>
        <pc:spChg chg="add mod ord">
          <ac:chgData name="U Raja" userId="35304ac87d9812ae" providerId="LiveId" clId="{C3A55ABB-4C11-434D-87DE-6B58217A10A6}" dt="2024-06-24T14:42:00.671" v="60" actId="20577"/>
          <ac:spMkLst>
            <pc:docMk/>
            <pc:sldMk cId="3709353008" sldId="266"/>
            <ac:spMk id="4" creationId="{9651E633-2364-3D46-BA1D-45867C6190EA}"/>
          </ac:spMkLst>
        </pc:spChg>
        <pc:spChg chg="add mod ord">
          <ac:chgData name="U Raja" userId="35304ac87d9812ae" providerId="LiveId" clId="{C3A55ABB-4C11-434D-87DE-6B58217A10A6}" dt="2024-06-24T14:41:51.705" v="47" actId="20577"/>
          <ac:spMkLst>
            <pc:docMk/>
            <pc:sldMk cId="3709353008" sldId="266"/>
            <ac:spMk id="5" creationId="{5CC4C502-C2B4-0D3F-C400-0FD80245728A}"/>
          </ac:spMkLst>
        </pc:spChg>
        <pc:graphicFrameChg chg="add mod">
          <ac:chgData name="U Raja" userId="35304ac87d9812ae" providerId="LiveId" clId="{C3A55ABB-4C11-434D-87DE-6B58217A10A6}" dt="2024-06-24T14:40:39.522" v="44"/>
          <ac:graphicFrameMkLst>
            <pc:docMk/>
            <pc:sldMk cId="3709353008" sldId="266"/>
            <ac:graphicFrameMk id="3" creationId="{AF74A8AC-6217-BD53-C94F-97D50F000510}"/>
          </ac:graphicFrameMkLst>
        </pc:graphicFrame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github.com/UmaVenkateshVadisetti/venky.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1A88FA-C324-4F68-B820-579DA66D490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6684A226-2C3C-4764-AB3E-C5730B77DD3C}">
      <dgm:prSet/>
      <dgm:spPr/>
      <dgm:t>
        <a:bodyPr/>
        <a:lstStyle/>
        <a:p>
          <a:r>
            <a:rPr lang="en-IN"/>
            <a:t>https://github.com/UmaVenkateshVadisetti/venky.git</a:t>
          </a:r>
        </a:p>
      </dgm:t>
      <dgm:extLst>
        <a:ext uri="{E40237B7-FDA0-4F09-8148-C483321AD2D9}">
          <dgm14:cNvPr xmlns:dgm14="http://schemas.microsoft.com/office/drawing/2010/diagram" id="0" name="">
            <a:hlinkClick xmlns:r="http://schemas.openxmlformats.org/officeDocument/2006/relationships" r:id="rId1" tooltip="https://github.com/UmaVenkateshVadisetti/venky.git"/>
          </dgm14:cNvPr>
        </a:ext>
      </dgm:extLst>
    </dgm:pt>
    <dgm:pt modelId="{2EC62913-9B2A-4574-9613-6396BEECA79F}" type="parTrans" cxnId="{CFA96F87-11AF-40AC-9E5C-43883215E05B}">
      <dgm:prSet/>
      <dgm:spPr/>
      <dgm:t>
        <a:bodyPr/>
        <a:lstStyle/>
        <a:p>
          <a:endParaRPr lang="en-IN"/>
        </a:p>
      </dgm:t>
    </dgm:pt>
    <dgm:pt modelId="{18C1B520-E52D-4E48-87E9-671204E7109F}" type="sibTrans" cxnId="{CFA96F87-11AF-40AC-9E5C-43883215E05B}">
      <dgm:prSet/>
      <dgm:spPr/>
      <dgm:t>
        <a:bodyPr/>
        <a:lstStyle/>
        <a:p>
          <a:endParaRPr lang="en-IN"/>
        </a:p>
      </dgm:t>
    </dgm:pt>
    <dgm:pt modelId="{D2A932F7-7184-441B-85B6-9AE3DF1EFA24}" type="pres">
      <dgm:prSet presAssocID="{3E1A88FA-C324-4F68-B820-579DA66D4905}" presName="CompostProcess" presStyleCnt="0">
        <dgm:presLayoutVars>
          <dgm:dir/>
          <dgm:resizeHandles val="exact"/>
        </dgm:presLayoutVars>
      </dgm:prSet>
      <dgm:spPr/>
    </dgm:pt>
    <dgm:pt modelId="{A2C2B17B-2285-437C-9A8D-6337427252D4}" type="pres">
      <dgm:prSet presAssocID="{3E1A88FA-C324-4F68-B820-579DA66D4905}" presName="arrow" presStyleLbl="bgShp" presStyleIdx="0" presStyleCnt="1"/>
      <dgm:spPr/>
    </dgm:pt>
    <dgm:pt modelId="{6145C116-3036-4BB6-A1F9-60968BBE7C80}" type="pres">
      <dgm:prSet presAssocID="{3E1A88FA-C324-4F68-B820-579DA66D4905}" presName="linearProcess" presStyleCnt="0"/>
      <dgm:spPr/>
    </dgm:pt>
    <dgm:pt modelId="{FC2A0724-3617-424F-A849-0B2680A7F7A6}" type="pres">
      <dgm:prSet presAssocID="{6684A226-2C3C-4764-AB3E-C5730B77DD3C}" presName="textNode" presStyleLbl="node1" presStyleIdx="0" presStyleCnt="1">
        <dgm:presLayoutVars>
          <dgm:bulletEnabled val="1"/>
        </dgm:presLayoutVars>
      </dgm:prSet>
      <dgm:spPr/>
    </dgm:pt>
  </dgm:ptLst>
  <dgm:cxnLst>
    <dgm:cxn modelId="{F294B32F-39F6-4D7C-914C-F93C6EA68324}" type="presOf" srcId="{3E1A88FA-C324-4F68-B820-579DA66D4905}" destId="{D2A932F7-7184-441B-85B6-9AE3DF1EFA24}" srcOrd="0" destOrd="0" presId="urn:microsoft.com/office/officeart/2005/8/layout/hProcess9"/>
    <dgm:cxn modelId="{CFA96F87-11AF-40AC-9E5C-43883215E05B}" srcId="{3E1A88FA-C324-4F68-B820-579DA66D4905}" destId="{6684A226-2C3C-4764-AB3E-C5730B77DD3C}" srcOrd="0" destOrd="0" parTransId="{2EC62913-9B2A-4574-9613-6396BEECA79F}" sibTransId="{18C1B520-E52D-4E48-87E9-671204E7109F}"/>
    <dgm:cxn modelId="{EB41EDB9-AC38-45A1-B176-13D863DECDDD}" type="presOf" srcId="{6684A226-2C3C-4764-AB3E-C5730B77DD3C}" destId="{FC2A0724-3617-424F-A849-0B2680A7F7A6}" srcOrd="0" destOrd="0" presId="urn:microsoft.com/office/officeart/2005/8/layout/hProcess9"/>
    <dgm:cxn modelId="{48C99889-7B47-4234-A5E5-8AC83C7FAD27}" type="presParOf" srcId="{D2A932F7-7184-441B-85B6-9AE3DF1EFA24}" destId="{A2C2B17B-2285-437C-9A8D-6337427252D4}" srcOrd="0" destOrd="0" presId="urn:microsoft.com/office/officeart/2005/8/layout/hProcess9"/>
    <dgm:cxn modelId="{78636914-1422-4BD6-8B34-384DC552186E}" type="presParOf" srcId="{D2A932F7-7184-441B-85B6-9AE3DF1EFA24}" destId="{6145C116-3036-4BB6-A1F9-60968BBE7C80}" srcOrd="1" destOrd="0" presId="urn:microsoft.com/office/officeart/2005/8/layout/hProcess9"/>
    <dgm:cxn modelId="{25C6E340-5A8A-4950-BC15-26F649BF61B8}" type="presParOf" srcId="{6145C116-3036-4BB6-A1F9-60968BBE7C80}" destId="{FC2A0724-3617-424F-A849-0B2680A7F7A6}"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2B17B-2285-437C-9A8D-6337427252D4}">
      <dsp:nvSpPr>
        <dsp:cNvPr id="0" name=""/>
        <dsp:cNvSpPr/>
      </dsp:nvSpPr>
      <dsp:spPr>
        <a:xfrm>
          <a:off x="801100" y="0"/>
          <a:ext cx="9079134" cy="369331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A0724-3617-424F-A849-0B2680A7F7A6}">
      <dsp:nvSpPr>
        <dsp:cNvPr id="0" name=""/>
        <dsp:cNvSpPr/>
      </dsp:nvSpPr>
      <dsp:spPr>
        <a:xfrm>
          <a:off x="0" y="1107995"/>
          <a:ext cx="10681335" cy="14773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a:t>https://github.com/UmaVenkateshVadisetti/venky.git</a:t>
          </a:r>
        </a:p>
      </dsp:txBody>
      <dsp:txXfrm>
        <a:off x="72117" y="1180112"/>
        <a:ext cx="10537101" cy="13330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FC27BEC-17B6-4273-AF4E-FB20C9D135F3}"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A77AF3C-0086-4736-B222-3981FA164BE8}" type="slidenum">
              <a:rPr lang="en-IN" smtClean="0"/>
              <a:t>‹#›</a:t>
            </a:fld>
            <a:endParaRPr lang="en-IN"/>
          </a:p>
        </p:txBody>
      </p:sp>
    </p:spTree>
    <p:extLst>
      <p:ext uri="{BB962C8B-B14F-4D97-AF65-F5344CB8AC3E}">
        <p14:creationId xmlns:p14="http://schemas.microsoft.com/office/powerpoint/2010/main" val="329432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77AF3C-0086-4736-B222-3981FA164BE8}" type="slidenum">
              <a:rPr lang="en-IN" smtClean="0"/>
              <a:t>4</a:t>
            </a:fld>
            <a:endParaRPr lang="en-IN"/>
          </a:p>
        </p:txBody>
      </p:sp>
    </p:spTree>
    <p:extLst>
      <p:ext uri="{BB962C8B-B14F-4D97-AF65-F5344CB8AC3E}">
        <p14:creationId xmlns:p14="http://schemas.microsoft.com/office/powerpoint/2010/main" val="363411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github.com/UmaVenkateshVadisetti/venky.gi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96200" y="13027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0134600" y="5334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9021006" y="246017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968477"/>
            <a:ext cx="88440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Stencil" panose="040409050D0802020404" pitchFamily="82" charset="0"/>
              </a:rPr>
              <a:t>Mythri Gali</a:t>
            </a:r>
            <a:endParaRPr spc="15" dirty="0">
              <a:latin typeface="Stencil" panose="040409050D0802020404" pitchFamily="82" charset="0"/>
            </a:endParaRPr>
          </a:p>
        </p:txBody>
      </p:sp>
      <p:sp>
        <p:nvSpPr>
          <p:cNvPr id="8" name="object 8"/>
          <p:cNvSpPr txBox="1"/>
          <p:nvPr/>
        </p:nvSpPr>
        <p:spPr>
          <a:xfrm>
            <a:off x="405179" y="2203899"/>
            <a:ext cx="4430107" cy="3685624"/>
          </a:xfrm>
          <a:prstGeom prst="rect">
            <a:avLst/>
          </a:prstGeom>
        </p:spPr>
        <p:txBody>
          <a:bodyPr vert="horz" wrap="square" lIns="0" tIns="12700" rIns="0" bIns="0" rtlCol="0">
            <a:spAutoFit/>
          </a:bodyPr>
          <a:lstStyle/>
          <a:p>
            <a:pPr marL="12700">
              <a:lnSpc>
                <a:spcPct val="100000"/>
              </a:lnSpc>
              <a:spcBef>
                <a:spcPts val="100"/>
              </a:spcBef>
            </a:pPr>
            <a:r>
              <a:rPr lang="en-US" sz="3600" b="1" spc="10" dirty="0">
                <a:solidFill>
                  <a:srgbClr val="2D936B"/>
                </a:solidFill>
                <a:latin typeface="STFangsong" panose="02010600040101010101" pitchFamily="2" charset="-122"/>
                <a:ea typeface="STFangsong" panose="02010600040101010101" pitchFamily="2" charset="-122"/>
                <a:cs typeface="Trebuchet MS"/>
              </a:rPr>
              <a:t>Final Project</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lang="en-US" sz="2400" b="1" spc="10" dirty="0">
                <a:solidFill>
                  <a:srgbClr val="2D936B"/>
                </a:solidFill>
                <a:latin typeface="Trebuchet MS"/>
                <a:cs typeface="Trebuchet MS"/>
              </a:rPr>
              <a:t>VADISETTI UMA VENKATESH</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026" name="Picture 2">
            <a:extLst>
              <a:ext uri="{FF2B5EF4-FFF2-40B4-BE49-F238E27FC236}">
                <a16:creationId xmlns:a16="http://schemas.microsoft.com/office/drawing/2014/main" id="{1CEED2F0-9123-EC59-3B2B-AA8872631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408" y="2133600"/>
            <a:ext cx="5093583" cy="410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280671" y="1568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8136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792922" y="9812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0" y="1"/>
            <a:ext cx="12192000" cy="3429785"/>
          </a:xfrm>
          <a:prstGeom prst="rect">
            <a:avLst/>
          </a:prstGeom>
        </p:spPr>
        <p:txBody>
          <a:bodyPr vert="horz" wrap="square" lIns="0" tIns="13335" rIns="0" bIns="0" rtlCol="0">
            <a:spAutoFit/>
          </a:bodyPr>
          <a:lstStyle/>
          <a:p>
            <a:pPr marL="12700">
              <a:lnSpc>
                <a:spcPct val="100000"/>
              </a:lnSpc>
              <a:spcBef>
                <a:spcPts val="105"/>
              </a:spcBef>
            </a:pPr>
            <a:r>
              <a:rPr lang="en-IN" u="sng" dirty="0"/>
              <a:t>      R</a:t>
            </a:r>
            <a:r>
              <a:rPr lang="en-IN" u="sng" spc="-40" dirty="0"/>
              <a:t>E</a:t>
            </a:r>
            <a:r>
              <a:rPr lang="en-IN" u="sng" spc="15" dirty="0"/>
              <a:t>S</a:t>
            </a:r>
            <a:r>
              <a:rPr lang="en-IN" u="sng" spc="-30" dirty="0"/>
              <a:t>U</a:t>
            </a:r>
            <a:r>
              <a:rPr lang="en-IN" u="sng" spc="-405" dirty="0"/>
              <a:t>L</a:t>
            </a:r>
            <a:r>
              <a:rPr lang="en-IN" u="sng" dirty="0"/>
              <a:t>TS</a:t>
            </a:r>
            <a:br>
              <a:rPr lang="en-IN" dirty="0"/>
            </a:br>
            <a:r>
              <a:rPr lang="en-IN" dirty="0"/>
              <a:t>	 </a:t>
            </a:r>
            <a:r>
              <a:rPr lang="en-IN" sz="1800" dirty="0"/>
              <a:t>Successfully implemented a keylogger that captures keystrokes and records them into both text and 	  JSON files.</a:t>
            </a:r>
            <a:br>
              <a:rPr lang="en-IN" sz="1800" dirty="0"/>
            </a:br>
            <a:r>
              <a:rPr lang="en-IN" sz="1800" dirty="0"/>
              <a:t>	  Real-time keylogging with start and atop functionality controlled via a simple GUI.</a:t>
            </a:r>
            <a:br>
              <a:rPr lang="en-IN" sz="1800" dirty="0"/>
            </a:br>
            <a:r>
              <a:rPr lang="en-IN" sz="1800" dirty="0"/>
              <a:t>	  The Keylogger project demonstrated the capability to effectively capture and log </a:t>
            </a:r>
            <a:r>
              <a:rPr lang="en-IN" sz="1800" dirty="0" err="1"/>
              <a:t>ketstrokes</a:t>
            </a:r>
            <a:r>
              <a:rPr lang="en-IN" sz="1800" dirty="0"/>
              <a:t> in real-	    	  time.</a:t>
            </a:r>
            <a:br>
              <a:rPr lang="en-IN" sz="1800" dirty="0"/>
            </a:br>
            <a:r>
              <a:rPr lang="en-IN" sz="1800" dirty="0"/>
              <a:t>	  The GUI provided a user-friendly way to control the keylogger, making it accessible and easy to use.</a:t>
            </a:r>
            <a:br>
              <a:rPr lang="en-IN" sz="1800" dirty="0"/>
            </a:br>
            <a:r>
              <a:rPr lang="en-IN" sz="1800" dirty="0"/>
              <a:t>	  Emphasized the ethical use of keyloggers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E838A4F5-CA0B-E0F5-F6E7-25729E9872BC}"/>
              </a:ext>
            </a:extLst>
          </p:cNvPr>
          <p:cNvPicPr>
            <a:picLocks noChangeAspect="1"/>
          </p:cNvPicPr>
          <p:nvPr/>
        </p:nvPicPr>
        <p:blipFill>
          <a:blip r:embed="rId3"/>
          <a:stretch>
            <a:fillRect/>
          </a:stretch>
        </p:blipFill>
        <p:spPr>
          <a:xfrm>
            <a:off x="6781800" y="4256298"/>
            <a:ext cx="5043915" cy="1945398"/>
          </a:xfrm>
          <a:prstGeom prst="rect">
            <a:avLst/>
          </a:prstGeom>
        </p:spPr>
      </p:pic>
      <p:pic>
        <p:nvPicPr>
          <p:cNvPr id="12" name="Picture 11">
            <a:extLst>
              <a:ext uri="{FF2B5EF4-FFF2-40B4-BE49-F238E27FC236}">
                <a16:creationId xmlns:a16="http://schemas.microsoft.com/office/drawing/2014/main" id="{00A15DF6-8C5A-2B5F-7B39-FFD1F2956123}"/>
              </a:ext>
            </a:extLst>
          </p:cNvPr>
          <p:cNvPicPr>
            <a:picLocks noChangeAspect="1"/>
          </p:cNvPicPr>
          <p:nvPr/>
        </p:nvPicPr>
        <p:blipFill>
          <a:blip r:embed="rId4"/>
          <a:stretch>
            <a:fillRect/>
          </a:stretch>
        </p:blipFill>
        <p:spPr>
          <a:xfrm>
            <a:off x="3475393" y="3626265"/>
            <a:ext cx="2953162" cy="3267531"/>
          </a:xfrm>
          <a:prstGeom prst="rect">
            <a:avLst/>
          </a:prstGeom>
        </p:spPr>
      </p:pic>
      <p:pic>
        <p:nvPicPr>
          <p:cNvPr id="14" name="Picture 13">
            <a:extLst>
              <a:ext uri="{FF2B5EF4-FFF2-40B4-BE49-F238E27FC236}">
                <a16:creationId xmlns:a16="http://schemas.microsoft.com/office/drawing/2014/main" id="{9C95C651-6281-D274-10BB-B15758D8A62A}"/>
              </a:ext>
            </a:extLst>
          </p:cNvPr>
          <p:cNvPicPr>
            <a:picLocks noChangeAspect="1"/>
          </p:cNvPicPr>
          <p:nvPr/>
        </p:nvPicPr>
        <p:blipFill>
          <a:blip r:embed="rId5"/>
          <a:stretch>
            <a:fillRect/>
          </a:stretch>
        </p:blipFill>
        <p:spPr>
          <a:xfrm>
            <a:off x="0" y="3599995"/>
            <a:ext cx="2934109" cy="3258005"/>
          </a:xfrm>
          <a:prstGeom prst="rect">
            <a:avLst/>
          </a:prstGeom>
        </p:spPr>
      </p:pic>
      <p:sp>
        <p:nvSpPr>
          <p:cNvPr id="15" name="Arrow: Right 14">
            <a:extLst>
              <a:ext uri="{FF2B5EF4-FFF2-40B4-BE49-F238E27FC236}">
                <a16:creationId xmlns:a16="http://schemas.microsoft.com/office/drawing/2014/main" id="{3D130079-8693-FF95-24A3-129EDF659F13}"/>
              </a:ext>
            </a:extLst>
          </p:cNvPr>
          <p:cNvSpPr/>
          <p:nvPr/>
        </p:nvSpPr>
        <p:spPr>
          <a:xfrm>
            <a:off x="609599" y="1162196"/>
            <a:ext cx="280671" cy="1809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8" name="Arrow: Right 17">
            <a:extLst>
              <a:ext uri="{FF2B5EF4-FFF2-40B4-BE49-F238E27FC236}">
                <a16:creationId xmlns:a16="http://schemas.microsoft.com/office/drawing/2014/main" id="{01170886-85FA-F9B1-26E4-0EC05AE4DD9D}"/>
              </a:ext>
            </a:extLst>
          </p:cNvPr>
          <p:cNvSpPr/>
          <p:nvPr/>
        </p:nvSpPr>
        <p:spPr>
          <a:xfrm>
            <a:off x="609599" y="1781485"/>
            <a:ext cx="280671" cy="1809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E1D4A3AC-B656-B1B7-7E32-48D042E9F031}"/>
              </a:ext>
            </a:extLst>
          </p:cNvPr>
          <p:cNvSpPr/>
          <p:nvPr/>
        </p:nvSpPr>
        <p:spPr>
          <a:xfrm>
            <a:off x="609599" y="2133601"/>
            <a:ext cx="280671" cy="180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1B70B2E7-39AE-864D-9CE0-3CCBB9F6775F}"/>
              </a:ext>
            </a:extLst>
          </p:cNvPr>
          <p:cNvSpPr/>
          <p:nvPr/>
        </p:nvSpPr>
        <p:spPr>
          <a:xfrm>
            <a:off x="609599" y="2613531"/>
            <a:ext cx="280671" cy="180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1809B6F6-56FC-D130-A0D6-5759BB2D5DE4}"/>
              </a:ext>
            </a:extLst>
          </p:cNvPr>
          <p:cNvSpPr/>
          <p:nvPr/>
        </p:nvSpPr>
        <p:spPr>
          <a:xfrm>
            <a:off x="609599" y="2971800"/>
            <a:ext cx="280671" cy="1751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hlinkClick r:id="rId2" tooltip="https://github.com/UmaVenkateshVadisetti/venky.git"/>
            <a:extLst>
              <a:ext uri="{FF2B5EF4-FFF2-40B4-BE49-F238E27FC236}">
                <a16:creationId xmlns:a16="http://schemas.microsoft.com/office/drawing/2014/main" id="{AF74A8AC-6217-BD53-C94F-97D50F000510}"/>
              </a:ext>
            </a:extLst>
          </p:cNvPr>
          <p:cNvGraphicFramePr/>
          <p:nvPr>
            <p:extLst>
              <p:ext uri="{D42A27DB-BD31-4B8C-83A1-F6EECF244321}">
                <p14:modId xmlns:p14="http://schemas.microsoft.com/office/powerpoint/2010/main" val="1627287139"/>
              </p:ext>
            </p:extLst>
          </p:nvPr>
        </p:nvGraphicFramePr>
        <p:xfrm>
          <a:off x="609600" y="1371600"/>
          <a:ext cx="10681335"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9651E633-2364-3D46-BA1D-45867C6190EA}"/>
              </a:ext>
            </a:extLst>
          </p:cNvPr>
          <p:cNvSpPr>
            <a:spLocks noGrp="1"/>
          </p:cNvSpPr>
          <p:nvPr>
            <p:ph type="title"/>
          </p:nvPr>
        </p:nvSpPr>
        <p:spPr/>
        <p:txBody>
          <a:bodyPr/>
          <a:lstStyle/>
          <a:p>
            <a:r>
              <a:rPr lang="en-IN" dirty="0"/>
              <a:t>Project link</a:t>
            </a:r>
          </a:p>
        </p:txBody>
      </p:sp>
      <p:sp>
        <p:nvSpPr>
          <p:cNvPr id="5" name="Text Placeholder 4">
            <a:extLst>
              <a:ext uri="{FF2B5EF4-FFF2-40B4-BE49-F238E27FC236}">
                <a16:creationId xmlns:a16="http://schemas.microsoft.com/office/drawing/2014/main" id="{5CC4C502-C2B4-0D3F-C400-0FD80245728A}"/>
              </a:ext>
            </a:extLst>
          </p:cNvPr>
          <p:cNvSpPr>
            <a:spLocks noGrp="1"/>
          </p:cNvSpPr>
          <p:nvPr>
            <p:ph type="body" idx="1"/>
          </p:nvPr>
        </p:nvSpPr>
        <p:spPr>
          <a:xfrm>
            <a:off x="609600" y="1577340"/>
            <a:ext cx="10972800" cy="276999"/>
          </a:xfrm>
        </p:spPr>
        <p:txBody>
          <a:bodyPr/>
          <a:lstStyle/>
          <a:p>
            <a:endParaRPr lang="en-IN" dirty="0"/>
          </a:p>
        </p:txBody>
      </p:sp>
    </p:spTree>
    <p:extLst>
      <p:ext uri="{BB962C8B-B14F-4D97-AF65-F5344CB8AC3E}">
        <p14:creationId xmlns:p14="http://schemas.microsoft.com/office/powerpoint/2010/main" val="370935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63271"/>
            <a:ext cx="12206619" cy="902169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8250087" y="5353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95325" y="56025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505503" y="62072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6" y="381001"/>
            <a:ext cx="10156824" cy="2001830"/>
          </a:xfrm>
          <a:prstGeom prst="rect">
            <a:avLst/>
          </a:prstGeom>
        </p:spPr>
        <p:txBody>
          <a:bodyPr vert="horz" wrap="square" lIns="0" tIns="16510" rIns="0" bIns="0" rtlCol="0">
            <a:spAutoFit/>
          </a:bodyPr>
          <a:lstStyle/>
          <a:p>
            <a:pPr marL="12700">
              <a:lnSpc>
                <a:spcPct val="100000"/>
              </a:lnSpc>
              <a:spcBef>
                <a:spcPts val="130"/>
              </a:spcBef>
            </a:pPr>
            <a:r>
              <a:rPr lang="en-US" sz="4250" spc="5" dirty="0"/>
              <a:t>			</a:t>
            </a:r>
            <a:r>
              <a:rPr sz="4250" spc="5" dirty="0">
                <a:effectLst>
                  <a:outerShdw blurRad="38100" dist="38100" dir="2700000" algn="tl">
                    <a:srgbClr val="000000">
                      <a:alpha val="43137"/>
                    </a:srgbClr>
                  </a:outerShdw>
                </a:effectLst>
              </a:rPr>
              <a:t>PROJECT</a:t>
            </a:r>
            <a:r>
              <a:rPr sz="4250" spc="-85" dirty="0">
                <a:effectLst>
                  <a:outerShdw blurRad="38100" dist="38100" dir="2700000" algn="tl">
                    <a:srgbClr val="000000">
                      <a:alpha val="43137"/>
                    </a:srgbClr>
                  </a:outerShdw>
                </a:effectLst>
              </a:rPr>
              <a:t> </a:t>
            </a:r>
            <a:r>
              <a:rPr sz="4250" spc="25" dirty="0">
                <a:effectLst>
                  <a:outerShdw blurRad="38100" dist="38100" dir="2700000" algn="tl">
                    <a:srgbClr val="000000">
                      <a:alpha val="43137"/>
                    </a:srgbClr>
                  </a:outerShdw>
                </a:effectLst>
              </a:rPr>
              <a:t>TITLE</a:t>
            </a:r>
            <a:br>
              <a:rPr lang="en-US" sz="4250" spc="25" dirty="0"/>
            </a:br>
            <a:br>
              <a:rPr lang="en-US" sz="4250" spc="25" dirty="0"/>
            </a:br>
            <a:r>
              <a:rPr lang="en-US" sz="4250" spc="25" dirty="0"/>
              <a:t>		</a:t>
            </a:r>
            <a:r>
              <a:rPr lang="en-US" sz="4400" spc="25" dirty="0">
                <a:solidFill>
                  <a:schemeClr val="accent5">
                    <a:lumMod val="75000"/>
                  </a:schemeClr>
                </a:solidFill>
                <a:effectLst>
                  <a:outerShdw blurRad="38100" dist="38100" dir="2700000" algn="tl">
                    <a:srgbClr val="000000">
                      <a:alpha val="43137"/>
                    </a:srgbClr>
                  </a:outerShdw>
                </a:effectLst>
              </a:rPr>
              <a:t>KEYLOGGER AND SECURITY</a:t>
            </a:r>
            <a:endParaRPr sz="4000" dirty="0">
              <a:solidFill>
                <a:schemeClr val="accent5">
                  <a:lumMod val="75000"/>
                </a:schemeClr>
              </a:solidFill>
              <a:effectLst>
                <a:outerShdw blurRad="38100" dist="38100" dir="2700000" algn="tl">
                  <a:srgbClr val="000000">
                    <a:alpha val="43137"/>
                  </a:srgb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8" name="Picture 4">
            <a:extLst>
              <a:ext uri="{FF2B5EF4-FFF2-40B4-BE49-F238E27FC236}">
                <a16:creationId xmlns:a16="http://schemas.microsoft.com/office/drawing/2014/main" id="{90C360A8-09BA-35D4-3485-93A7CE4F2E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6007" y="3295777"/>
            <a:ext cx="5336193" cy="26306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9856216" cy="4937890"/>
          </a:xfrm>
          <a:prstGeom prst="rect">
            <a:avLst/>
          </a:prstGeom>
        </p:spPr>
        <p:txBody>
          <a:bodyPr vert="horz" wrap="square" lIns="0" tIns="13335" rIns="0" bIns="0" rtlCol="0">
            <a:spAutoFit/>
          </a:bodyPr>
          <a:lstStyle/>
          <a:p>
            <a:pPr marL="698500" indent="-685800">
              <a:lnSpc>
                <a:spcPct val="100000"/>
              </a:lnSpc>
              <a:spcBef>
                <a:spcPts val="105"/>
              </a:spcBef>
              <a:buFont typeface="Wingdings" panose="05000000000000000000" pitchFamily="2" charset="2"/>
              <a:buChar char="Ø"/>
            </a:pPr>
            <a:r>
              <a:rPr b="0" spc="25" dirty="0">
                <a:solidFill>
                  <a:schemeClr val="accent1">
                    <a:lumMod val="75000"/>
                  </a:schemeClr>
                </a:solidFill>
              </a:rPr>
              <a:t>A</a:t>
            </a:r>
            <a:r>
              <a:rPr b="0" spc="-5" dirty="0">
                <a:solidFill>
                  <a:schemeClr val="accent1">
                    <a:lumMod val="75000"/>
                  </a:schemeClr>
                </a:solidFill>
              </a:rPr>
              <a:t>G</a:t>
            </a:r>
            <a:r>
              <a:rPr b="0" spc="-35" dirty="0">
                <a:solidFill>
                  <a:schemeClr val="accent1">
                    <a:lumMod val="75000"/>
                  </a:schemeClr>
                </a:solidFill>
              </a:rPr>
              <a:t>E</a:t>
            </a:r>
            <a:r>
              <a:rPr b="0" spc="15" dirty="0">
                <a:solidFill>
                  <a:schemeClr val="accent1">
                    <a:lumMod val="75000"/>
                  </a:schemeClr>
                </a:solidFill>
              </a:rPr>
              <a:t>N</a:t>
            </a:r>
            <a:r>
              <a:rPr b="0" dirty="0">
                <a:solidFill>
                  <a:schemeClr val="accent1">
                    <a:lumMod val="75000"/>
                  </a:schemeClr>
                </a:solidFill>
              </a:rPr>
              <a:t>DA</a:t>
            </a:r>
            <a:br>
              <a:rPr lang="en-US" b="0" dirty="0"/>
            </a:br>
            <a:r>
              <a:rPr lang="en-US" b="0" dirty="0"/>
              <a:t>			</a:t>
            </a:r>
            <a:r>
              <a:rPr lang="en-US" sz="3200" b="0" dirty="0"/>
              <a:t>* Introduction</a:t>
            </a:r>
            <a:br>
              <a:rPr lang="en-US" sz="3200" b="0" dirty="0"/>
            </a:br>
            <a:r>
              <a:rPr lang="en-US" sz="3200" b="0" dirty="0"/>
              <a:t>			* Problem Statement</a:t>
            </a:r>
            <a:br>
              <a:rPr lang="en-US" sz="3200" b="0" dirty="0"/>
            </a:br>
            <a:r>
              <a:rPr lang="en-US" sz="3200" b="0" dirty="0"/>
              <a:t>			* Project Overview</a:t>
            </a:r>
            <a:br>
              <a:rPr lang="en-US" sz="3200" b="0" dirty="0"/>
            </a:br>
            <a:r>
              <a:rPr lang="en-US" sz="3200" b="0" dirty="0"/>
              <a:t>			* Who Are The End Users</a:t>
            </a:r>
            <a:br>
              <a:rPr lang="en-US" sz="3200" b="0" dirty="0"/>
            </a:br>
            <a:r>
              <a:rPr lang="en-US" sz="3200" b="0" dirty="0"/>
              <a:t>			* Solution and Value Proposition</a:t>
            </a:r>
            <a:br>
              <a:rPr lang="en-US" sz="3200" b="0" dirty="0"/>
            </a:br>
            <a:r>
              <a:rPr lang="en-US" sz="3200" b="0" dirty="0"/>
              <a:t>			* The “Wow” factor in our Solution</a:t>
            </a:r>
            <a:br>
              <a:rPr lang="en-US" sz="3200" b="0" dirty="0"/>
            </a:br>
            <a:r>
              <a:rPr lang="en-US" sz="3200" b="0" dirty="0"/>
              <a:t>			* Modelling</a:t>
            </a:r>
            <a:br>
              <a:rPr lang="en-US" sz="3200" b="0" dirty="0"/>
            </a:br>
            <a:r>
              <a:rPr lang="en-US" sz="3200" b="0" dirty="0"/>
              <a:t>			* Results</a:t>
            </a:r>
            <a:endParaRPr sz="32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47857" y="3810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3385" y="381000"/>
            <a:ext cx="11033060" cy="4133183"/>
          </a:xfrm>
          <a:prstGeom prst="rect">
            <a:avLst/>
          </a:prstGeom>
        </p:spPr>
        <p:txBody>
          <a:bodyPr vert="horz" wrap="square" lIns="0" tIns="16510" rIns="0" bIns="0" rtlCol="0">
            <a:spAutoFit/>
          </a:bodyPr>
          <a:lstStyle/>
          <a:p>
            <a:pPr marL="12700">
              <a:lnSpc>
                <a:spcPct val="100000"/>
              </a:lnSpc>
              <a:spcBef>
                <a:spcPts val="130"/>
              </a:spcBef>
              <a:tabLst>
                <a:tab pos="2727960" algn="l"/>
              </a:tabLst>
            </a:pPr>
            <a:br>
              <a:rPr lang="en-US" sz="4250" spc="-20" dirty="0">
                <a:solidFill>
                  <a:schemeClr val="tx2"/>
                </a:solidFill>
              </a:rPr>
            </a:br>
            <a:r>
              <a:rPr sz="4250" spc="-20" dirty="0">
                <a:solidFill>
                  <a:schemeClr val="tx2"/>
                </a:solidFill>
              </a:rPr>
              <a:t>P</a:t>
            </a:r>
            <a:r>
              <a:rPr sz="4250" spc="15" dirty="0">
                <a:solidFill>
                  <a:schemeClr val="tx2"/>
                </a:solidFill>
              </a:rPr>
              <a:t>ROB</a:t>
            </a:r>
            <a:r>
              <a:rPr sz="4250" spc="55" dirty="0">
                <a:solidFill>
                  <a:schemeClr val="tx2"/>
                </a:solidFill>
              </a:rPr>
              <a:t>L</a:t>
            </a:r>
            <a:r>
              <a:rPr sz="4250" spc="-20" dirty="0">
                <a:solidFill>
                  <a:schemeClr val="tx2"/>
                </a:solidFill>
              </a:rPr>
              <a:t>E</a:t>
            </a:r>
            <a:r>
              <a:rPr sz="4250" spc="20" dirty="0">
                <a:solidFill>
                  <a:schemeClr val="tx2"/>
                </a:solidFill>
              </a:rPr>
              <a:t>M</a:t>
            </a:r>
            <a:r>
              <a:rPr sz="4250" dirty="0">
                <a:solidFill>
                  <a:schemeClr val="tx2"/>
                </a:solidFill>
              </a:rPr>
              <a:t>	</a:t>
            </a:r>
            <a:r>
              <a:rPr sz="4250" spc="10" dirty="0">
                <a:solidFill>
                  <a:schemeClr val="tx2"/>
                </a:solidFill>
              </a:rPr>
              <a:t>S</a:t>
            </a:r>
            <a:r>
              <a:rPr sz="4250" spc="-370" dirty="0">
                <a:solidFill>
                  <a:schemeClr val="tx2"/>
                </a:solidFill>
              </a:rPr>
              <a:t>T</a:t>
            </a:r>
            <a:r>
              <a:rPr sz="4250" spc="-375" dirty="0">
                <a:solidFill>
                  <a:schemeClr val="tx2"/>
                </a:solidFill>
              </a:rPr>
              <a:t>A</a:t>
            </a:r>
            <a:r>
              <a:rPr sz="4250" spc="15" dirty="0">
                <a:solidFill>
                  <a:schemeClr val="tx2"/>
                </a:solidFill>
              </a:rPr>
              <a:t>T</a:t>
            </a:r>
            <a:r>
              <a:rPr sz="4250" spc="-10" dirty="0">
                <a:solidFill>
                  <a:schemeClr val="tx2"/>
                </a:solidFill>
              </a:rPr>
              <a:t>E</a:t>
            </a:r>
            <a:r>
              <a:rPr sz="4250" spc="-20" dirty="0">
                <a:solidFill>
                  <a:schemeClr val="tx2"/>
                </a:solidFill>
              </a:rPr>
              <a:t>ME</a:t>
            </a:r>
            <a:r>
              <a:rPr sz="4250" spc="10" dirty="0">
                <a:solidFill>
                  <a:schemeClr val="tx2"/>
                </a:solidFill>
              </a:rPr>
              <a:t>NT</a:t>
            </a:r>
            <a:r>
              <a:rPr lang="en-US" sz="4250" spc="10" dirty="0">
                <a:solidFill>
                  <a:schemeClr val="tx2"/>
                </a:solidFill>
              </a:rPr>
              <a:t>:</a:t>
            </a:r>
            <a:br>
              <a:rPr lang="en-US" sz="4250" spc="10" dirty="0">
                <a:solidFill>
                  <a:schemeClr val="tx2"/>
                </a:solidFill>
              </a:rPr>
            </a:br>
            <a:r>
              <a:rPr lang="en-US" sz="4250" spc="10" dirty="0"/>
              <a:t>	</a:t>
            </a:r>
            <a:r>
              <a:rPr lang="en-US" sz="2800" spc="1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r>
              <a:rPr lang="en-US" sz="1800" spc="10" dirty="0"/>
              <a:t>.</a:t>
            </a:r>
            <a:endParaRPr sz="18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77313"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8200" y="7524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447799" y="914399"/>
            <a:ext cx="10056747" cy="284052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 </a:t>
            </a:r>
            <a:r>
              <a:rPr lang="en-IN" sz="4250" spc="5" dirty="0">
                <a:solidFill>
                  <a:schemeClr val="accent1"/>
                </a:solidFill>
              </a:rPr>
              <a:t>PROJECT	</a:t>
            </a:r>
            <a:r>
              <a:rPr lang="en-IN" sz="4250" spc="-20" dirty="0">
                <a:solidFill>
                  <a:schemeClr val="accent1"/>
                </a:solidFill>
              </a:rPr>
              <a:t>OVERVIEW </a:t>
            </a:r>
            <a:br>
              <a:rPr lang="en-IN" sz="4250" spc="-20" dirty="0">
                <a:solidFill>
                  <a:schemeClr val="accent1"/>
                </a:solidFill>
              </a:rPr>
            </a:br>
            <a:br>
              <a:rPr lang="en-IN" sz="4250" spc="-20" dirty="0"/>
            </a:br>
            <a:r>
              <a:rPr lang="en-IN" sz="4250" spc="-20" dirty="0"/>
              <a:t>	</a:t>
            </a:r>
            <a:r>
              <a:rPr lang="en-IN" sz="2800" spc="-20" dirty="0">
                <a:solidFill>
                  <a:schemeClr val="tx1">
                    <a:lumMod val="95000"/>
                    <a:lumOff val="5000"/>
                  </a:schemeClr>
                </a:solidFill>
              </a:rPr>
              <a:t>Develop a comprehensive understanding of keyloggers, their types, how they work, and effective security measures to prevent keylogging attacks.</a:t>
            </a:r>
            <a:endParaRPr sz="28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86837" y="91790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85127"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7038784" y="627131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2"/>
            <a:ext cx="11187748" cy="475643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000" spc="5" dirty="0"/>
              <a:t>* </a:t>
            </a:r>
            <a:r>
              <a:rPr lang="en-US" sz="2400" spc="5" dirty="0">
                <a:solidFill>
                  <a:schemeClr val="accent5"/>
                </a:solidFill>
              </a:rPr>
              <a:t>IT and Security Professionals</a:t>
            </a:r>
            <a:r>
              <a:rPr lang="en-US" sz="2000" spc="5" dirty="0">
                <a:solidFill>
                  <a:schemeClr val="accent5"/>
                </a:solidFill>
              </a:rPr>
              <a:t>:</a:t>
            </a:r>
            <a:r>
              <a:rPr lang="en-US" sz="2000" spc="5" dirty="0"/>
              <a:t> Cybersecurity Analysts ,Network Administrators.</a:t>
            </a:r>
            <a:br>
              <a:rPr lang="en-US" sz="2000" spc="5" dirty="0"/>
            </a:br>
            <a:br>
              <a:rPr lang="en-US" sz="2000" spc="5" dirty="0"/>
            </a:br>
            <a:r>
              <a:rPr lang="en-US" sz="2000" spc="5" dirty="0"/>
              <a:t>* </a:t>
            </a:r>
            <a:r>
              <a:rPr lang="en-US" sz="2400" spc="5" dirty="0">
                <a:solidFill>
                  <a:schemeClr val="accent5"/>
                </a:solidFill>
              </a:rPr>
              <a:t>Organizations and Businesses</a:t>
            </a:r>
            <a:r>
              <a:rPr lang="en-US" sz="2000" spc="5" dirty="0">
                <a:solidFill>
                  <a:schemeClr val="accent5"/>
                </a:solidFill>
              </a:rPr>
              <a:t>:</a:t>
            </a:r>
            <a:r>
              <a:rPr lang="en-US" sz="2000" spc="5" dirty="0"/>
              <a:t> IT Departments, Compliance Teams.</a:t>
            </a:r>
            <a:br>
              <a:rPr lang="en-US" sz="2000" spc="5" dirty="0"/>
            </a:br>
            <a:br>
              <a:rPr lang="en-US" sz="2000" spc="5" dirty="0"/>
            </a:br>
            <a:r>
              <a:rPr lang="en-US" sz="2000" spc="5" dirty="0"/>
              <a:t>* </a:t>
            </a:r>
            <a:r>
              <a:rPr lang="en-US" sz="2400" spc="5" dirty="0">
                <a:solidFill>
                  <a:schemeClr val="accent5"/>
                </a:solidFill>
              </a:rPr>
              <a:t>Software Developers</a:t>
            </a:r>
            <a:r>
              <a:rPr lang="en-US" sz="2000" spc="5" dirty="0">
                <a:solidFill>
                  <a:schemeClr val="accent5"/>
                </a:solidFill>
              </a:rPr>
              <a:t>:</a:t>
            </a:r>
            <a:r>
              <a:rPr lang="en-US" sz="2000" spc="5" dirty="0"/>
              <a:t> Application Developers, Security Engineers.</a:t>
            </a:r>
            <a:br>
              <a:rPr lang="en-US" sz="2000" spc="5" dirty="0"/>
            </a:br>
            <a:br>
              <a:rPr lang="en-US" sz="2000" spc="5" dirty="0"/>
            </a:br>
            <a:r>
              <a:rPr lang="en-US" sz="2000" spc="5" dirty="0"/>
              <a:t>* </a:t>
            </a:r>
            <a:r>
              <a:rPr lang="en-US" sz="2400" spc="5" dirty="0">
                <a:solidFill>
                  <a:schemeClr val="accent5"/>
                </a:solidFill>
              </a:rPr>
              <a:t>Educational Institutions</a:t>
            </a:r>
            <a:r>
              <a:rPr lang="en-US" sz="2000" spc="5" dirty="0">
                <a:solidFill>
                  <a:schemeClr val="accent5"/>
                </a:solidFill>
              </a:rPr>
              <a:t>: </a:t>
            </a:r>
            <a:r>
              <a:rPr lang="en-US" sz="2000" spc="5" dirty="0"/>
              <a:t>Students and Researchers, Professors and Instructors.</a:t>
            </a:r>
            <a:br>
              <a:rPr lang="en-US" sz="2000" spc="5" dirty="0"/>
            </a:br>
            <a:br>
              <a:rPr lang="en-US" sz="2000" spc="5" dirty="0"/>
            </a:br>
            <a:r>
              <a:rPr lang="en-US" sz="2000" spc="5" dirty="0"/>
              <a:t>* </a:t>
            </a:r>
            <a:r>
              <a:rPr lang="en-US" sz="2400" spc="5" dirty="0">
                <a:solidFill>
                  <a:schemeClr val="accent5"/>
                </a:solidFill>
              </a:rPr>
              <a:t>Government And Law Enforcement Agencies</a:t>
            </a:r>
            <a:r>
              <a:rPr lang="en-US" sz="2000" spc="5" dirty="0">
                <a:solidFill>
                  <a:schemeClr val="accent5"/>
                </a:solidFill>
              </a:rPr>
              <a:t>: </a:t>
            </a:r>
            <a:r>
              <a:rPr lang="en-US" sz="2000" spc="5" dirty="0"/>
              <a:t>Policy Makers.</a:t>
            </a:r>
            <a:br>
              <a:rPr lang="en-US" sz="2000" spc="5" dirty="0"/>
            </a:br>
            <a:br>
              <a:rPr lang="en-US" sz="2000" spc="5" dirty="0"/>
            </a:br>
            <a:r>
              <a:rPr lang="en-US" sz="2000" spc="5" dirty="0"/>
              <a:t>* </a:t>
            </a:r>
            <a:r>
              <a:rPr lang="en-US" sz="2400" spc="5" dirty="0">
                <a:solidFill>
                  <a:schemeClr val="accent5"/>
                </a:solidFill>
              </a:rPr>
              <a:t>Ethical Hackers</a:t>
            </a:r>
            <a:r>
              <a:rPr lang="en-US" sz="2000" spc="5" dirty="0">
                <a:solidFill>
                  <a:schemeClr val="accent5"/>
                </a:solidFill>
              </a:rPr>
              <a:t>:</a:t>
            </a:r>
            <a:r>
              <a:rPr lang="en-US" sz="2000" spc="5" dirty="0"/>
              <a:t> Security Researches, Bug Bounty Hunters.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19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9400" y="183126"/>
            <a:ext cx="9153524" cy="6322885"/>
          </a:xfrm>
          <a:prstGeom prst="rect">
            <a:avLst/>
          </a:prstGeom>
        </p:spPr>
        <p:txBody>
          <a:bodyPr vert="horz" wrap="square" lIns="0" tIns="13335" rIns="0" bIns="0" rtlCol="0">
            <a:spAutoFit/>
          </a:bodyPr>
          <a:lstStyle/>
          <a:p>
            <a:pPr algn="l" fontAlgn="base"/>
            <a:r>
              <a:rPr lang="en-US" sz="4000" spc="-40" dirty="0"/>
              <a:t>Y</a:t>
            </a:r>
            <a:r>
              <a:rPr lang="en-US" sz="4000" spc="10" dirty="0"/>
              <a:t>O</a:t>
            </a:r>
            <a:r>
              <a:rPr lang="en-US" sz="4000" spc="25" dirty="0"/>
              <a:t>U</a:t>
            </a:r>
            <a:r>
              <a:rPr lang="en-US" sz="4000" dirty="0"/>
              <a:t>R</a:t>
            </a:r>
            <a:r>
              <a:rPr lang="en-US" sz="4000" spc="5" dirty="0"/>
              <a:t> </a:t>
            </a:r>
            <a:r>
              <a:rPr lang="en-US" sz="4000" spc="25" dirty="0"/>
              <a:t>S</a:t>
            </a:r>
            <a:r>
              <a:rPr lang="en-US" sz="4000" spc="10" dirty="0"/>
              <a:t>O</a:t>
            </a:r>
            <a:r>
              <a:rPr lang="en-US" sz="4000" spc="25" dirty="0"/>
              <a:t>LU</a:t>
            </a:r>
            <a:r>
              <a:rPr lang="en-US" sz="4000" spc="-35" dirty="0"/>
              <a:t>T</a:t>
            </a:r>
            <a:r>
              <a:rPr lang="en-US" sz="4000" spc="-30" dirty="0"/>
              <a:t>I</a:t>
            </a:r>
            <a:r>
              <a:rPr lang="en-US" sz="4000" spc="10" dirty="0"/>
              <a:t>O</a:t>
            </a:r>
            <a:r>
              <a:rPr lang="en-US" sz="4000" dirty="0"/>
              <a:t>N</a:t>
            </a:r>
            <a:r>
              <a:rPr lang="en-US" sz="4000" spc="-345" dirty="0"/>
              <a:t> </a:t>
            </a:r>
            <a:r>
              <a:rPr lang="en-US" sz="4000" spc="-35" dirty="0"/>
              <a:t>A</a:t>
            </a:r>
            <a:r>
              <a:rPr lang="en-US" sz="4000" spc="-5" dirty="0"/>
              <a:t>N</a:t>
            </a:r>
            <a:r>
              <a:rPr lang="en-US" sz="4000" dirty="0"/>
              <a:t>D</a:t>
            </a:r>
            <a:r>
              <a:rPr lang="en-US" sz="4000" spc="35" dirty="0"/>
              <a:t> </a:t>
            </a:r>
            <a:r>
              <a:rPr lang="en-US" sz="4000" spc="-30" dirty="0"/>
              <a:t>I</a:t>
            </a:r>
            <a:r>
              <a:rPr lang="en-US" sz="4000" spc="-35" dirty="0"/>
              <a:t>T</a:t>
            </a:r>
            <a:r>
              <a:rPr lang="en-US" sz="4000" dirty="0"/>
              <a:t>S</a:t>
            </a:r>
            <a:r>
              <a:rPr lang="en-US" sz="4000" spc="60" dirty="0"/>
              <a:t> </a:t>
            </a:r>
            <a:r>
              <a:rPr lang="en-US" sz="4000" spc="-295" dirty="0"/>
              <a:t>V</a:t>
            </a:r>
            <a:r>
              <a:rPr lang="en-US" sz="4000" spc="-35" dirty="0"/>
              <a:t>A</a:t>
            </a:r>
            <a:r>
              <a:rPr lang="en-US" sz="4000" spc="25" dirty="0"/>
              <a:t>LU</a:t>
            </a:r>
            <a:r>
              <a:rPr lang="en-US" sz="4000" dirty="0"/>
              <a:t>E</a:t>
            </a:r>
            <a:r>
              <a:rPr lang="en-US" sz="4000" spc="-65" dirty="0"/>
              <a:t> </a:t>
            </a:r>
            <a:r>
              <a:rPr lang="en-US" sz="4000" spc="-15" dirty="0"/>
              <a:t>P</a:t>
            </a:r>
            <a:r>
              <a:rPr lang="en-US" sz="4000" spc="-30" dirty="0"/>
              <a:t>R</a:t>
            </a:r>
            <a:r>
              <a:rPr lang="en-US" sz="4000" spc="10" dirty="0"/>
              <a:t>O</a:t>
            </a:r>
            <a:r>
              <a:rPr lang="en-US" sz="4000" spc="-15" dirty="0"/>
              <a:t>P</a:t>
            </a:r>
            <a:r>
              <a:rPr lang="en-US" sz="4000" spc="10" dirty="0"/>
              <a:t>O</a:t>
            </a:r>
            <a:r>
              <a:rPr lang="en-US" sz="4000" spc="25" dirty="0"/>
              <a:t>S</a:t>
            </a:r>
            <a:r>
              <a:rPr lang="en-US" sz="4000" spc="-30" dirty="0"/>
              <a:t>I</a:t>
            </a:r>
            <a:r>
              <a:rPr lang="en-US" sz="4000" spc="-35" dirty="0"/>
              <a:t>T</a:t>
            </a:r>
            <a:r>
              <a:rPr lang="en-US" sz="4000" spc="-30" dirty="0"/>
              <a:t>I</a:t>
            </a:r>
            <a:r>
              <a:rPr lang="en-US" sz="4000" spc="10" dirty="0"/>
              <a:t>O</a:t>
            </a:r>
            <a:r>
              <a:rPr lang="en-US" sz="4000" dirty="0"/>
              <a:t>N</a:t>
            </a:r>
            <a:br>
              <a:rPr lang="en-US" sz="3600" dirty="0"/>
            </a:br>
            <a:br>
              <a:rPr lang="en-US" sz="3600" dirty="0"/>
            </a:br>
            <a:r>
              <a:rPr lang="en-US" sz="2000" dirty="0">
                <a:solidFill>
                  <a:schemeClr val="tx2"/>
                </a:solidFill>
              </a:rPr>
              <a:t>1</a:t>
            </a:r>
            <a:r>
              <a:rPr lang="en-US" sz="2400" dirty="0">
                <a:solidFill>
                  <a:schemeClr val="tx2"/>
                </a:solidFill>
              </a:rPr>
              <a:t>.</a:t>
            </a:r>
            <a:r>
              <a:rPr lang="en-US" sz="1800" dirty="0">
                <a:solidFill>
                  <a:schemeClr val="tx2"/>
                </a:solidFill>
              </a:rPr>
              <a:t>Anti-Key-logger</a:t>
            </a:r>
            <a:r>
              <a:rPr lang="en-US" sz="1800" dirty="0"/>
              <a:t> – As the name suggest these are the software which are anti / </a:t>
            </a:r>
            <a:br>
              <a:rPr lang="en-US" sz="1800" dirty="0"/>
            </a:br>
            <a:r>
              <a:rPr lang="en-US" sz="1800" dirty="0"/>
              <a:t>    against key loggers and main task is to detect key-logger from a computer system.</a:t>
            </a:r>
            <a:br>
              <a:rPr lang="en-US" sz="1800" dirty="0"/>
            </a:br>
            <a:r>
              <a:rPr lang="en-US" sz="1800" dirty="0">
                <a:solidFill>
                  <a:schemeClr val="tx2"/>
                </a:solidFill>
              </a:rPr>
              <a:t>2.Anti-Virus </a:t>
            </a:r>
            <a:r>
              <a:rPr lang="en-US" sz="1800" dirty="0"/>
              <a:t>– Many anti-virus software also detect key loggers and delete them from</a:t>
            </a:r>
            <a:br>
              <a:rPr lang="en-US" sz="1800" dirty="0"/>
            </a:br>
            <a:r>
              <a:rPr lang="en-US" sz="1800" dirty="0"/>
              <a:t>   the computer system. These are software anti-software so these can not get rid </a:t>
            </a:r>
            <a:br>
              <a:rPr lang="en-US" sz="1800" dirty="0"/>
            </a:br>
            <a:r>
              <a:rPr lang="en-US" sz="1800" dirty="0"/>
              <a:t>   from the hardware key-loggers.</a:t>
            </a:r>
            <a:br>
              <a:rPr lang="en-US" sz="1800" dirty="0"/>
            </a:br>
            <a:r>
              <a:rPr lang="en-US" sz="1800" dirty="0">
                <a:solidFill>
                  <a:schemeClr val="tx2"/>
                </a:solidFill>
              </a:rPr>
              <a:t>3.Automatic form filler </a:t>
            </a:r>
            <a:r>
              <a:rPr lang="en-US" sz="1800" dirty="0"/>
              <a:t>– This technique can be used by the user to not fill forms on</a:t>
            </a:r>
            <a:br>
              <a:rPr lang="en-US" sz="1800" dirty="0"/>
            </a:br>
            <a:r>
              <a:rPr lang="en-US" sz="1800" dirty="0"/>
              <a:t>   regular bases instead use automatic form filler which will give a shield against key-</a:t>
            </a:r>
            <a:br>
              <a:rPr lang="en-US" sz="1800" dirty="0"/>
            </a:br>
            <a:r>
              <a:rPr lang="en-US" sz="1800" dirty="0"/>
              <a:t>   loggers as keys will not be pressed .</a:t>
            </a:r>
            <a:br>
              <a:rPr lang="en-US" sz="1800" dirty="0"/>
            </a:br>
            <a:r>
              <a:rPr lang="en-US" sz="1800" dirty="0">
                <a:solidFill>
                  <a:schemeClr val="tx2"/>
                </a:solidFill>
              </a:rPr>
              <a:t>4.One-Time-Passwords</a:t>
            </a:r>
            <a:r>
              <a:rPr lang="en-US" sz="1800" dirty="0"/>
              <a:t> – Using OTP’s as password may be safe as every time we login</a:t>
            </a:r>
            <a:br>
              <a:rPr lang="en-US" sz="1800" dirty="0"/>
            </a:br>
            <a:r>
              <a:rPr lang="en-US" sz="1800" dirty="0"/>
              <a:t>   we have to use a new password.</a:t>
            </a:r>
            <a:br>
              <a:rPr lang="en-US" sz="1800" dirty="0"/>
            </a:br>
            <a:r>
              <a:rPr lang="en-US" sz="1800" dirty="0">
                <a:solidFill>
                  <a:schemeClr val="tx2"/>
                </a:solidFill>
              </a:rPr>
              <a:t>5.Patterns or mouse-recognition </a:t>
            </a:r>
            <a:r>
              <a:rPr lang="en-US" sz="1800" dirty="0"/>
              <a:t>– On android devices used pattern as a password of</a:t>
            </a:r>
            <a:br>
              <a:rPr lang="en-US" sz="1800" dirty="0"/>
            </a:br>
            <a:r>
              <a:rPr lang="en-US" sz="1800" dirty="0"/>
              <a:t>   applications and on PC use mouse recognition, mouse program uses mouse</a:t>
            </a:r>
            <a:br>
              <a:rPr lang="en-US" sz="1800" dirty="0"/>
            </a:br>
            <a:r>
              <a:rPr lang="en-US" sz="1800" dirty="0"/>
              <a:t>   gestures instead of stylus.</a:t>
            </a:r>
            <a:br>
              <a:rPr lang="en-US" sz="1800" dirty="0"/>
            </a:br>
            <a:r>
              <a:rPr lang="en-US" sz="1800" dirty="0">
                <a:solidFill>
                  <a:schemeClr val="tx2"/>
                </a:solidFill>
              </a:rPr>
              <a:t>6.Voice to Text Converter </a:t>
            </a:r>
            <a:r>
              <a:rPr lang="en-US" sz="1800" dirty="0"/>
              <a:t>– This software helps to prevent Keylogging which targets</a:t>
            </a:r>
            <a:br>
              <a:rPr lang="en-US" sz="1800" dirty="0"/>
            </a:br>
            <a:r>
              <a:rPr lang="en-US" sz="1800" dirty="0"/>
              <a:t>   a specific part of our keyboard.</a:t>
            </a:r>
            <a:br>
              <a:rPr lang="en-US" sz="1800" dirty="0"/>
            </a:br>
            <a:endParaRPr lang="en-US" sz="1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11452225" cy="5672066"/>
          </a:xfrm>
          <a:prstGeom prst="rect">
            <a:avLst/>
          </a:prstGeom>
        </p:spPr>
        <p:txBody>
          <a:bodyPr vert="horz" wrap="square" lIns="0" tIns="16510" rIns="0" bIns="0" rtlCol="0">
            <a:spAutoFit/>
          </a:bodyPr>
          <a:lstStyle/>
          <a:p>
            <a:pPr marL="12700">
              <a:lnSpc>
                <a:spcPct val="100000"/>
              </a:lnSpc>
              <a:spcBef>
                <a:spcPts val="130"/>
              </a:spcBef>
            </a:pPr>
            <a:r>
              <a:rPr lang="en-US" sz="4250" spc="15" dirty="0"/>
              <a:t>THE</a:t>
            </a:r>
            <a:r>
              <a:rPr lang="en-US" sz="4250" spc="20" dirty="0"/>
              <a:t> </a:t>
            </a:r>
            <a:r>
              <a:rPr lang="en-US" sz="4250" spc="10" dirty="0"/>
              <a:t>WOW</a:t>
            </a:r>
            <a:r>
              <a:rPr lang="en-US" sz="4250" spc="85" dirty="0"/>
              <a:t> </a:t>
            </a:r>
            <a:r>
              <a:rPr lang="en-US" sz="4250" spc="10" dirty="0"/>
              <a:t>IN</a:t>
            </a:r>
            <a:r>
              <a:rPr lang="en-US" sz="4250" spc="-5" dirty="0"/>
              <a:t> </a:t>
            </a:r>
            <a:r>
              <a:rPr lang="en-US" sz="4250" spc="15" dirty="0"/>
              <a:t>YOUR</a:t>
            </a:r>
            <a:r>
              <a:rPr lang="en-US" sz="4250" spc="-10" dirty="0"/>
              <a:t> </a:t>
            </a:r>
            <a:r>
              <a:rPr lang="en-US" sz="4250" spc="20" dirty="0"/>
              <a:t>SOLUTION</a:t>
            </a:r>
            <a:br>
              <a:rPr lang="en-US" sz="4250" spc="20" dirty="0"/>
            </a:br>
            <a:r>
              <a:rPr lang="en-US" sz="4250" spc="20" dirty="0"/>
              <a:t>	</a:t>
            </a:r>
            <a:r>
              <a:rPr lang="en-US" sz="2400" spc="20" dirty="0">
                <a:solidFill>
                  <a:schemeClr val="accent1">
                    <a:lumMod val="75000"/>
                  </a:schemeClr>
                </a:solidFill>
              </a:rPr>
              <a:t>&gt; AI-Powered Detection: </a:t>
            </a:r>
            <a:r>
              <a:rPr lang="en-US" sz="2400" spc="20" dirty="0"/>
              <a:t>Utilizes artificial intelligence and machine      	   learning to continuously improve detection accuracy and adapt to    	   new  threats</a:t>
            </a:r>
            <a:br>
              <a:rPr lang="en-US" sz="4250" spc="20" dirty="0"/>
            </a:br>
            <a:r>
              <a:rPr lang="en-US" sz="4250" spc="20" dirty="0"/>
              <a:t>		</a:t>
            </a:r>
            <a:r>
              <a:rPr lang="en-US" sz="2400" spc="20" dirty="0">
                <a:solidFill>
                  <a:schemeClr val="accent1">
                    <a:lumMod val="75000"/>
                  </a:schemeClr>
                </a:solidFill>
              </a:rPr>
              <a:t>&gt; Cloud Integration: </a:t>
            </a:r>
            <a:r>
              <a:rPr lang="en-US" sz="2400" spc="20" dirty="0"/>
              <a:t>Offers cloud-based threat analysis and 			   updates , ensuring users are protected against the latest 			   threats without manual intervention.</a:t>
            </a:r>
            <a:br>
              <a:rPr lang="en-US" sz="2400" spc="20" dirty="0"/>
            </a:br>
            <a:r>
              <a:rPr lang="en-US" sz="2400" spc="20" dirty="0"/>
              <a:t>		</a:t>
            </a:r>
            <a:r>
              <a:rPr lang="en-US" sz="2400" spc="20" dirty="0">
                <a:solidFill>
                  <a:schemeClr val="accent1">
                    <a:lumMod val="75000"/>
                  </a:schemeClr>
                </a:solidFill>
              </a:rPr>
              <a:t>&gt; Comprehensive Reports: </a:t>
            </a:r>
            <a:r>
              <a:rPr lang="en-US" sz="2400" spc="20" dirty="0"/>
              <a:t>Generates detailed security reports 		   and analytics , providing users with insights into attempted 			   attacks and overall system health.</a:t>
            </a:r>
            <a:br>
              <a:rPr lang="en-US" sz="2400" spc="20" dirty="0"/>
            </a:br>
            <a:r>
              <a:rPr lang="en-US" sz="2400" spc="20" dirty="0"/>
              <a:t>		</a:t>
            </a:r>
            <a:r>
              <a:rPr lang="en-US" sz="2400" spc="20" dirty="0">
                <a:solidFill>
                  <a:schemeClr val="accent1">
                    <a:lumMod val="75000"/>
                  </a:schemeClr>
                </a:solidFill>
              </a:rPr>
              <a:t>&gt; Customizable Alerts: </a:t>
            </a:r>
            <a:r>
              <a:rPr lang="en-US" sz="2400" spc="20" dirty="0"/>
              <a:t>Allows users to set custom alert thresholds 		   and notifications, tailoring the security experience to their 			   specific needs.</a:t>
            </a:r>
            <a:endParaRPr lang="en-US"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 y="5495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35357" y="457200"/>
            <a:ext cx="6498843" cy="5455981"/>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lang="en-IN" sz="40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Innovative Approach:</a:t>
            </a:r>
            <a:r>
              <a:rPr kumimoji="0" lang="en-US" altLang="en-US" sz="2400" b="0" i="0" u="none" strike="noStrike" cap="none" normalizeH="0" baseline="0" dirty="0">
                <a:ln>
                  <a:noFill/>
                </a:ln>
                <a:solidFill>
                  <a:schemeClr val="tx1"/>
                </a:solidFill>
                <a:effectLst/>
              </a:rPr>
              <a:t> Combining technical measures with user education for comprehensive protection.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Demonstration:</a:t>
            </a:r>
            <a:r>
              <a:rPr kumimoji="0" lang="en-US" altLang="en-US" sz="2400" b="0" i="0" u="none" strike="noStrike" cap="none" normalizeH="0" baseline="0" dirty="0">
                <a:ln>
                  <a:noFill/>
                </a:ln>
                <a:solidFill>
                  <a:schemeClr val="tx1"/>
                </a:solidFill>
                <a:effectLst/>
              </a:rPr>
              <a:t> Real-time demonstration of a simple keylogger to illustrate the threat and the effectiveness of security measures.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Impact:</a:t>
            </a:r>
            <a:r>
              <a:rPr kumimoji="0" lang="en-US" altLang="en-US" sz="2400" b="0" i="0" u="none" strike="noStrike" cap="none" normalizeH="0" baseline="0" dirty="0">
                <a:ln>
                  <a:noFill/>
                </a:ln>
                <a:solidFill>
                  <a:schemeClr val="tx1"/>
                </a:solidFill>
                <a:effectLst/>
              </a:rPr>
              <a:t> Significant reduction in the likelihood of keylogging attacks through proactive measures. </a:t>
            </a:r>
          </a:p>
          <a:p>
            <a:pPr marL="12700">
              <a:lnSpc>
                <a:spcPct val="100000"/>
              </a:lnSpc>
              <a:spcBef>
                <a:spcPts val="105"/>
              </a:spcBef>
            </a:pPr>
            <a:endParaRPr sz="2400" dirty="0">
              <a:latin typeface="Trebuchet MS"/>
              <a:cs typeface="Trebuchet MS"/>
            </a:endParaRPr>
          </a:p>
        </p:txBody>
      </p:sp>
      <p:pic>
        <p:nvPicPr>
          <p:cNvPr id="2050" name="Picture 2">
            <a:extLst>
              <a:ext uri="{FF2B5EF4-FFF2-40B4-BE49-F238E27FC236}">
                <a16:creationId xmlns:a16="http://schemas.microsoft.com/office/drawing/2014/main" id="{DE0CF8D4-CBF1-7C1C-23EA-01D07D853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497" y="933143"/>
            <a:ext cx="5256106" cy="487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TotalTime>
  <Words>817</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STFangsong</vt:lpstr>
      <vt:lpstr>Calibri</vt:lpstr>
      <vt:lpstr>Stencil</vt:lpstr>
      <vt:lpstr>Trebuchet MS</vt:lpstr>
      <vt:lpstr>Wingdings</vt:lpstr>
      <vt:lpstr>Office Theme</vt:lpstr>
      <vt:lpstr>Mythri Gali</vt:lpstr>
      <vt:lpstr>   PROJECT TITLE    KEYLOGGER AND SECURITY</vt:lpstr>
      <vt:lpstr>AGENDA    * Introduction    * Problem Statement    * Project Overview    * Who Are The End Users    * Solution and Value Proposition    * The “Wow” factor in our Solution    * Modelling    * Results</vt:lpstr>
      <vt:lpstr> PROBLEM STATEMENT:  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vt:lpstr>
      <vt:lpstr> PROJECT OVERVIEW    Develop a comprehensive understanding of keyloggers, their types, how they work, and effective security measures to prevent keylogging attacks.</vt:lpstr>
      <vt:lpstr>WHO ARE THE END USERS?  * IT and Security Professionals: Cybersecurity Analysts ,Network Administrators.  * Organizations and Businesses: IT Departments, Compliance Teams.  * Software Developers: Application Developers, Security Engineers.  * Educational Institutions: Students and Researchers, Professors and Instructors.  * Government And Law Enforcement Agencies: Policy Makers.  * Ethical Hackers: Security Researches, Bug Bounty Hunters.</vt:lpstr>
      <vt:lpstr>YOUR SOLUTION AND ITS VALUE PROPOSITION  1.Anti-Key-logger – As the name suggest these are the software which are anti /      against key loggers and main task is to detect key-logger from a computer system. 2.Anti-Virus – Many anti-virus software also detect key loggers and delete them from    the computer system. These are software anti-software so these can not get rid     from the hardware key-loggers. 3.Automatic form filler – This technique can be used by the user to not fill forms on    regular bases instead use automatic form filler which will give a shield against key-    loggers as keys will not be pressed . 4.One-Time-Passwords – Using OTP’s as password may be safe as every time we login    we have to use a new password. 5.Patterns or mouse-recognition – On android devices used pattern as a password of    applications and on PC use mouse recognition, mouse program uses mouse    gestures instead of stylus. 6.Voice to Text Converter – This software helps to prevent Keylogging which targets    a specific part of our keyboard. </vt:lpstr>
      <vt:lpstr>THE WOW IN YOUR SOLUTION  &gt; AI-Powered Detection: Utilizes artificial intelligence and machine          learning to continuously improve detection accuracy and adapt to        new  threats   &gt; Cloud Integration: Offers cloud-based threat analysis and       updates , ensuring users are protected against the latest       threats without manual intervention.   &gt; Comprehensive Reports: Generates detailed security reports      and analytics , providing users with insights into attempted       attacks and overall system health.   &gt; Customizable Alerts: Allows users to set custom alert thresholds      and notifications, tailoring the security experience to their       specific needs.</vt:lpstr>
      <vt:lpstr>PowerPoint Presentation</vt:lpstr>
      <vt:lpstr>      RESULTS   Successfully implemented a keylogger that captures keystrokes and records them into both text and    JSON files.    Real-time keylogging with start and atop functionality controlled via a simple GUI.    The Keylogger project demonstrated the capability to effectively capture and log ketstrokes in real-        time.    The GUI provided a user-friendly way to control the keylogger, making it accessible and easy to use.    Emphasized the ethical use of keyloggers and the importance of implementing security measures to      protect against malicious use.</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krishna g</dc:creator>
  <cp:lastModifiedBy>U Raja</cp:lastModifiedBy>
  <cp:revision>7</cp:revision>
  <dcterms:created xsi:type="dcterms:W3CDTF">2024-06-03T05:48:59Z</dcterms:created>
  <dcterms:modified xsi:type="dcterms:W3CDTF">2024-06-24T14:42:05Z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