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CCCC"/>
    <a:srgbClr val="FFEEFF"/>
    <a:srgbClr val="FFF2FF"/>
    <a:srgbClr val="FFCC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7C77-209C-4692-B296-776C19FDDD4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A9D4-7072-4045-9815-73009217B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6.png"/><Relationship Id="rId7" Type="http://schemas.openxmlformats.org/officeDocument/2006/relationships/hyperlink" Target="https://colab.research.google.com/drive/1YLG4i9Oh283zxkzj6SXxcZqd_4LUuKSj#scrollTo=osFUMwEmfM6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33600" y="0"/>
            <a:ext cx="10058400" cy="63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F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562349"/>
            <a:ext cx="10058400" cy="6312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711" y="467958"/>
            <a:ext cx="44085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Model Selection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84567" y="1713145"/>
            <a:ext cx="3355176" cy="3977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6412" y="1713145"/>
            <a:ext cx="3355176" cy="3977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7577" y="1997839"/>
            <a:ext cx="2697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Overview of models used</a:t>
            </a:r>
            <a:endParaRPr lang="en-US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Logistic Regression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Decision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Tree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Random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Forest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Gradient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Boosting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XGBoost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7748FF"/>
                </a:solidFill>
                <a:latin typeface="Poppins"/>
              </a:rPr>
              <a:t/>
            </a:r>
            <a:br>
              <a:rPr lang="en-US" b="1" dirty="0">
                <a:solidFill>
                  <a:srgbClr val="7748FF"/>
                </a:solidFill>
                <a:latin typeface="Poppins"/>
              </a:rPr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24787" y="1993805"/>
            <a:ext cx="32596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Cross-validation and evaluation metrics</a:t>
            </a:r>
            <a:endParaRPr lang="en-US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Utilized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k-fold cross-validation for robust model evaluation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Evaluation metrics included accuracy, precision, recall, and F1-score.</a:t>
            </a:r>
          </a:p>
          <a:p>
            <a:r>
              <a:rPr lang="en-US" b="1" dirty="0">
                <a:solidFill>
                  <a:srgbClr val="7748FF"/>
                </a:solidFill>
                <a:latin typeface="Poppins"/>
              </a:rPr>
              <a:t/>
            </a:r>
            <a:br>
              <a:rPr lang="en-US" b="1" dirty="0">
                <a:solidFill>
                  <a:srgbClr val="7748FF"/>
                </a:solidFill>
                <a:latin typeface="Poppins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8" t="9302" r="3167" b="3883"/>
          <a:stretch/>
        </p:blipFill>
        <p:spPr>
          <a:xfrm>
            <a:off x="4422572" y="1754612"/>
            <a:ext cx="2880360" cy="3807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59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78280"/>
            <a:ext cx="10058400" cy="6232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79007"/>
            <a:ext cx="10058400" cy="337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3184" y="1889584"/>
            <a:ext cx="10058400" cy="6279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2211" y="304800"/>
            <a:ext cx="5953577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73166" y="1873164"/>
            <a:ext cx="10058400" cy="63120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8469" y="763703"/>
            <a:ext cx="2140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Results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67658" y="1478280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78777" y="2167913"/>
            <a:ext cx="2474652" cy="3362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63125" y="2166061"/>
            <a:ext cx="2788347" cy="33660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514170" y="2167913"/>
            <a:ext cx="2429732" cy="3362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30150" y="2169767"/>
            <a:ext cx="2405824" cy="33623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897" y="2429683"/>
            <a:ext cx="245058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Georgia" panose="02040502050405020303" pitchFamily="18" charset="0"/>
              </a:rPr>
              <a:t>XGBoost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Accuracy</a:t>
            </a:r>
          </a:p>
          <a:p>
            <a:endParaRPr lang="en-US" b="1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4000" b="1" dirty="0">
                <a:solidFill>
                  <a:srgbClr val="B889DB"/>
                </a:solidFill>
                <a:latin typeface="Bodoni MT" panose="02070603080606020203" pitchFamily="18" charset="0"/>
              </a:rPr>
              <a:t>93</a:t>
            </a:r>
            <a:r>
              <a:rPr lang="en-US" sz="4000" b="1" dirty="0" smtClean="0">
                <a:solidFill>
                  <a:srgbClr val="B889DB"/>
                </a:solidFill>
                <a:latin typeface="Bodoni MT" panose="02070603080606020203" pitchFamily="18" charset="0"/>
              </a:rPr>
              <a:t>%</a:t>
            </a:r>
          </a:p>
          <a:p>
            <a:pPr algn="ctr"/>
            <a:endParaRPr lang="en-US" sz="1100" b="1" dirty="0" smtClean="0">
              <a:solidFill>
                <a:srgbClr val="FFCCCC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XGBoost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outperformed other models in fraud detection.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89177" y="2429683"/>
            <a:ext cx="276229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Overall Test </a:t>
            </a:r>
            <a:r>
              <a:rPr lang="en-US" b="1" dirty="0" smtClean="0">
                <a:latin typeface="Georgia" panose="02040502050405020303" pitchFamily="18" charset="0"/>
              </a:rPr>
              <a:t>Accuracy</a:t>
            </a:r>
            <a:endParaRPr lang="en-US" b="1" dirty="0">
              <a:latin typeface="Georgia" panose="02040502050405020303" pitchFamily="18" charset="0"/>
            </a:endParaRPr>
          </a:p>
          <a:p>
            <a:endParaRPr lang="en-US" b="1" dirty="0" smtClean="0">
              <a:latin typeface="Georgia" panose="02040502050405020303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B889DB"/>
                </a:solidFill>
                <a:latin typeface="Bodoni MT" panose="02070603080606020203" pitchFamily="18" charset="0"/>
              </a:rPr>
              <a:t>91%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overall test accuracy achieved across all models.</a:t>
            </a:r>
            <a:br>
              <a:rPr lang="en-US" dirty="0">
                <a:latin typeface="Georgia" panose="02040502050405020303" pitchFamily="18" charset="0"/>
              </a:rPr>
            </a:br>
            <a:endParaRPr lang="en-US" b="1" dirty="0">
              <a:solidFill>
                <a:srgbClr val="B889DB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21765" y="2429682"/>
            <a:ext cx="201389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Precision</a:t>
            </a:r>
          </a:p>
          <a:p>
            <a:pPr algn="ctr"/>
            <a:endParaRPr lang="en-US" b="1" dirty="0">
              <a:latin typeface="Georgia" panose="02040502050405020303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B889DB"/>
                </a:solidFill>
                <a:latin typeface="Bodoni MT" panose="02070603080606020203" pitchFamily="18" charset="0"/>
              </a:rPr>
              <a:t>91%</a:t>
            </a:r>
          </a:p>
          <a:p>
            <a:pPr algn="ctr"/>
            <a:endParaRPr lang="en-US" dirty="0" smtClean="0">
              <a:latin typeface="Georgia" panose="02040502050405020303" pitchFamily="18" charset="0"/>
            </a:endParaRP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precision of the best performing model.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81590" y="2429682"/>
            <a:ext cx="2119792" cy="2370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Recall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B889DB"/>
                </a:solidFill>
                <a:latin typeface="Bodoni MT" panose="02070603080606020203" pitchFamily="18" charset="0"/>
              </a:rPr>
              <a:t>97%</a:t>
            </a:r>
          </a:p>
          <a:p>
            <a:pPr algn="ctr"/>
            <a:endParaRPr lang="en-US" dirty="0" smtClean="0">
              <a:latin typeface="Georgia" panose="02040502050405020303" pitchFamily="18" charset="0"/>
            </a:endParaRP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Georgia" panose="02040502050405020303" pitchFamily="18" charset="0"/>
              </a:rPr>
              <a:t>recall rate of the best performing model.</a:t>
            </a:r>
          </a:p>
        </p:txBody>
      </p:sp>
    </p:spTree>
    <p:extLst>
      <p:ext uri="{BB962C8B-B14F-4D97-AF65-F5344CB8AC3E}">
        <p14:creationId xmlns:p14="http://schemas.microsoft.com/office/powerpoint/2010/main" val="39319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97717"/>
            <a:ext cx="10058400" cy="6232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27" y="3480355"/>
            <a:ext cx="10058400" cy="3378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3184" y="1889583"/>
            <a:ext cx="10058400" cy="6279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2212" y="167165"/>
            <a:ext cx="595357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13818" y="2013818"/>
            <a:ext cx="10339705" cy="6312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4502" y="505846"/>
            <a:ext cx="3151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Conclusion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08547" y="1719578"/>
            <a:ext cx="4804255" cy="4483101"/>
          </a:xfrm>
          <a:prstGeom prst="ellipse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7437120" y="1691638"/>
            <a:ext cx="3550919" cy="4511041"/>
          </a:xfrm>
          <a:prstGeom prst="round2Diag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4723" y="196589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B889DB"/>
                </a:solidFill>
                <a:latin typeface="Bodoni MT" panose="02070603080606020203" pitchFamily="18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3647" y="2622956"/>
            <a:ext cx="4099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Georgia" panose="02040502050405020303" pitchFamily="18" charset="0"/>
              </a:rPr>
              <a:t> Logistic Regression has the lowest test and cross-validation accuracy, while Decision Tree and Gradient Boosting show the highest test and cross-validation accuracies. </a:t>
            </a:r>
            <a:r>
              <a:rPr lang="en-US" dirty="0" err="1">
                <a:solidFill>
                  <a:srgbClr val="212121"/>
                </a:solidFill>
                <a:latin typeface="Georgia" panose="02040502050405020303" pitchFamily="18" charset="0"/>
              </a:rPr>
              <a:t>XGBoost</a:t>
            </a:r>
            <a:r>
              <a:rPr lang="en-US" dirty="0">
                <a:solidFill>
                  <a:srgbClr val="212121"/>
                </a:solidFill>
                <a:latin typeface="Georgia" panose="02040502050405020303" pitchFamily="18" charset="0"/>
              </a:rPr>
              <a:t>, with its high performance and regularization advantages, is recommended as the best model for fraud detection.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9888" y="1846120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B889DB"/>
                </a:solidFill>
                <a:latin typeface="Bodoni MT" panose="02070603080606020203" pitchFamily="18" charset="0"/>
              </a:rPr>
              <a:t>2</a:t>
            </a:r>
            <a:endParaRPr lang="en-US" b="1" dirty="0">
              <a:solidFill>
                <a:srgbClr val="B889DB"/>
              </a:solidFill>
              <a:latin typeface="Bodoni MT" panose="02070603080606020203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809243" y="2380128"/>
            <a:ext cx="299364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Georgia" panose="02040502050405020303" pitchFamily="18" charset="0"/>
              </a:rPr>
              <a:t>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nhancing feature engineering, exploring advanced models, incorporating external data, deploying explainable AI techniques, integrating into a real-time fraud detection system, and monitoring and continuously learning the model to remain accurate and adaptable to new fraud trends.</a:t>
            </a:r>
          </a:p>
        </p:txBody>
      </p:sp>
    </p:spTree>
    <p:extLst>
      <p:ext uri="{BB962C8B-B14F-4D97-AF65-F5344CB8AC3E}">
        <p14:creationId xmlns:p14="http://schemas.microsoft.com/office/powerpoint/2010/main" val="7077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95662"/>
            <a:ext cx="10058400" cy="6232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2212" y="182882"/>
            <a:ext cx="595357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73165" y="1873164"/>
            <a:ext cx="10058400" cy="6312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79005"/>
            <a:ext cx="10058400" cy="33789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3184" y="1889584"/>
            <a:ext cx="10058400" cy="62792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8610" y="470229"/>
            <a:ext cx="31245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References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8610" y="1767840"/>
            <a:ext cx="2819950" cy="423672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506277" y="1767840"/>
            <a:ext cx="2819950" cy="423672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 to Jupyter Notebook on Colab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7735" y="2180721"/>
            <a:ext cx="2667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References- Libraries and Tools </a:t>
            </a:r>
            <a:r>
              <a:rPr lang="en-US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Used</a:t>
            </a:r>
            <a:endParaRPr lang="en-US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Pandas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Seaborn</a:t>
            </a:r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matplotlib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</a:rPr>
              <a:t>Scikit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-learn</a:t>
            </a: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87350" y="2183532"/>
            <a:ext cx="258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889DB"/>
                </a:solidFill>
                <a:latin typeface="Georgia" panose="02040502050405020303" pitchFamily="18" charset="0"/>
              </a:rPr>
              <a:t>Link to </a:t>
            </a:r>
            <a:r>
              <a:rPr lang="en-US" dirty="0" err="1">
                <a:solidFill>
                  <a:srgbClr val="B889DB"/>
                </a:solidFill>
                <a:latin typeface="Georgia" panose="02040502050405020303" pitchFamily="18" charset="0"/>
              </a:rPr>
              <a:t>Jupyter</a:t>
            </a:r>
            <a:r>
              <a:rPr lang="en-US" dirty="0">
                <a:solidFill>
                  <a:srgbClr val="B889DB"/>
                </a:solidFill>
                <a:latin typeface="Georgia" panose="02040502050405020303" pitchFamily="18" charset="0"/>
              </a:rPr>
              <a:t> Notebook on </a:t>
            </a:r>
            <a:r>
              <a:rPr lang="en-US" dirty="0" err="1">
                <a:solidFill>
                  <a:srgbClr val="B889DB"/>
                </a:solidFill>
                <a:latin typeface="Georgia" panose="02040502050405020303" pitchFamily="18" charset="0"/>
              </a:rPr>
              <a:t>Colab</a:t>
            </a:r>
            <a:endParaRPr lang="en-US" dirty="0">
              <a:solidFill>
                <a:srgbClr val="B889DB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51333" y="3147536"/>
            <a:ext cx="23284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https://colab.research.google.com/drive/1YLG4i9Oh283zxkzj6SXxcZqd_4LUuKSj#scrollTo=osFUMwEmfM6R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7112" r="27137" b="8223"/>
          <a:stretch/>
        </p:blipFill>
        <p:spPr>
          <a:xfrm>
            <a:off x="4587407" y="1691731"/>
            <a:ext cx="3094732" cy="4421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828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30" y="0"/>
            <a:ext cx="647996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017" y="999897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Table of contents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6170" y="999897"/>
            <a:ext cx="59297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Machine Learning in Insurance Fraud Detection        … 3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Dataset Overview                                                                … 4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Summary                                                                    … 5</a:t>
            </a:r>
          </a:p>
          <a:p>
            <a:pPr>
              <a:lnSpc>
                <a:spcPct val="150000"/>
              </a:lnSpc>
            </a:pPr>
            <a:r>
              <a:rPr lang="en-US" b="0" i="0" dirty="0" err="1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Univariate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Analysis                                                            … 6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Bivariate Analysis                                                              … 7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Multivariate Analysis                                                        … 8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Preprocessing                                                            … 9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Model Selection                                                                 … 10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Results                                                                                 … 11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Conclusion                                                                          … 12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References                                                                           … 13</a:t>
            </a: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39703" y="2935309"/>
            <a:ext cx="10058400" cy="337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60" y="0"/>
            <a:ext cx="9045039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9234" y="423680"/>
            <a:ext cx="106323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Machine Learning in Insurance Fraud Detection</a:t>
            </a:r>
            <a:r>
              <a:rPr lang="en-US" sz="2000" dirty="0" smtClean="0">
                <a:latin typeface="Georgia" panose="02040502050405020303" pitchFamily="18" charset="0"/>
              </a:rPr>
              <a:t/>
            </a:r>
            <a:br>
              <a:rPr lang="en-US" sz="2000" dirty="0" smtClean="0">
                <a:latin typeface="Georgia" panose="02040502050405020303" pitchFamily="18" charset="0"/>
              </a:rPr>
            </a:b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37" y="611444"/>
            <a:ext cx="10058400" cy="62792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3437" y="1361569"/>
            <a:ext cx="352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Overview of the insurance fraud problem in the auto insurance </a:t>
            </a:r>
            <a:r>
              <a:rPr lang="en-US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sector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Insurance fraud is a significant issue in the auto insurance sector, costing billions of dollars annually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Fraudulent claims can take many forms, including staged accidents, exaggerated claims, and false information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impact of fraud is far-reaching, leading to higher premiums for honest policyholders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5538" y="1220450"/>
            <a:ext cx="3676238" cy="54578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49234" y="1516509"/>
            <a:ext cx="352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Overview of the insurance fraud problem in the auto insurance </a:t>
            </a:r>
            <a:r>
              <a:rPr lang="en-US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sector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Insurance fraud is a significant issue in the auto insurance sector, costing billions of dollars annually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Fraudulent claims can take many forms, including staged accidents, exaggerated claims, and false information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impact of fraud is far-reaching, leading to higher premiums for honest policyholders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319" y="1259077"/>
            <a:ext cx="3407959" cy="541917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667972" y="1587322"/>
            <a:ext cx="31851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Importance of machine learning in detecting fraudulent </a:t>
            </a:r>
            <a:r>
              <a:rPr lang="en-US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claims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Machine learning algorithms can analyze vast amounts of data to identify patterns and anomalies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These technologies can improve the accuracy and efficiency of fraud detection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Implementing machine learning can lead to significant cost savings and better resource allocation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58587" y="1022330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t="18930"/>
          <a:stretch/>
        </p:blipFill>
        <p:spPr>
          <a:xfrm>
            <a:off x="4785213" y="1316232"/>
            <a:ext cx="3112059" cy="5362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674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72440"/>
            <a:ext cx="4831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Dataset Overview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6010" y="1625634"/>
            <a:ext cx="3183100" cy="3900637"/>
          </a:xfrm>
          <a:prstGeom prst="roundRect">
            <a:avLst>
              <a:gd name="adj" fmla="val 163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2919" y="1977115"/>
            <a:ext cx="29376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889DB"/>
                </a:solidFill>
                <a:latin typeface="Georgia" panose="02040502050405020303" pitchFamily="18" charset="0"/>
              </a:rPr>
              <a:t>Description of the </a:t>
            </a:r>
            <a:r>
              <a:rPr lang="en-US" sz="24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dataset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Includes insurance policy details, client information, and accident specifics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Provides a comprehensive view of the factors involved in insurance claims.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83736" y="1625635"/>
            <a:ext cx="3183100" cy="3900637"/>
          </a:xfrm>
          <a:prstGeom prst="roundRect">
            <a:avLst>
              <a:gd name="adj" fmla="val 1631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5313" y="1977115"/>
            <a:ext cx="26608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889DB"/>
                </a:solidFill>
                <a:latin typeface="Georgia" panose="02040502050405020303" pitchFamily="18" charset="0"/>
                <a:cs typeface="Microsoft Tai Le" panose="020B0502040204020203" pitchFamily="34" charset="0"/>
              </a:rPr>
              <a:t>Key </a:t>
            </a:r>
            <a:r>
              <a:rPr lang="en-US" sz="2400" b="1" dirty="0" smtClean="0">
                <a:solidFill>
                  <a:srgbClr val="B889DB"/>
                </a:solidFill>
                <a:latin typeface="Georgia" panose="02040502050405020303" pitchFamily="18" charset="0"/>
                <a:cs typeface="Microsoft Tai Le" panose="020B0502040204020203" pitchFamily="34" charset="0"/>
              </a:rPr>
              <a:t>statistics</a:t>
            </a:r>
          </a:p>
          <a:p>
            <a:endParaRPr lang="en-US" dirty="0">
              <a:latin typeface="Georgia" panose="02040502050405020303" pitchFamily="18" charset="0"/>
              <a:cs typeface="Microsoft Tai Le" panose="020B0502040204020203" pitchFamily="34" charset="0"/>
            </a:endParaRPr>
          </a:p>
          <a:p>
            <a:r>
              <a:rPr lang="en-US" dirty="0">
                <a:latin typeface="Georgia" panose="02040502050405020303" pitchFamily="18" charset="0"/>
                <a:cs typeface="Microsoft Tai Le" panose="020B0502040204020203" pitchFamily="34" charset="0"/>
              </a:rPr>
              <a:t>Consists of 1000 entries capturing various scenarios</a:t>
            </a:r>
            <a:r>
              <a:rPr lang="en-US" dirty="0" smtClean="0">
                <a:latin typeface="Georgia" panose="02040502050405020303" pitchFamily="18" charset="0"/>
                <a:cs typeface="Microsoft Tai Le" panose="020B0502040204020203" pitchFamily="34" charset="0"/>
              </a:rPr>
              <a:t>.</a:t>
            </a:r>
          </a:p>
          <a:p>
            <a:endParaRPr lang="en-US" dirty="0">
              <a:latin typeface="Georgia" panose="02040502050405020303" pitchFamily="18" charset="0"/>
              <a:cs typeface="Microsoft Tai Le" panose="020B0502040204020203" pitchFamily="34" charset="0"/>
            </a:endParaRPr>
          </a:p>
          <a:p>
            <a:r>
              <a:rPr lang="en-US" dirty="0">
                <a:latin typeface="Georgia" panose="02040502050405020303" pitchFamily="18" charset="0"/>
                <a:cs typeface="Microsoft Tai Le" panose="020B0502040204020203" pitchFamily="34" charset="0"/>
              </a:rPr>
              <a:t>Contains 40 columns with diverse data points for analysis.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90104" y="1183868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2" t="20653" r="12195" b="5692"/>
          <a:stretch/>
        </p:blipFill>
        <p:spPr>
          <a:xfrm>
            <a:off x="4688770" y="1625635"/>
            <a:ext cx="2956151" cy="3900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733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6297" y="482917"/>
            <a:ext cx="42665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Georgia" panose="02040502050405020303" pitchFamily="18" charset="0"/>
              </a:rPr>
              <a:t>Data Summary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7308" y="1344462"/>
            <a:ext cx="10644249" cy="49969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04595" y="1670639"/>
            <a:ext cx="467483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Summary Statistics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Mean </a:t>
            </a:r>
            <a:r>
              <a:rPr lang="en-US" dirty="0">
                <a:latin typeface="Georgia" panose="02040502050405020303" pitchFamily="18" charset="0"/>
              </a:rPr>
              <a:t>age of insured: 38 </a:t>
            </a:r>
            <a:r>
              <a:rPr lang="en-US" dirty="0" smtClean="0">
                <a:latin typeface="Georgia" panose="02040502050405020303" pitchFamily="18" charset="0"/>
              </a:rPr>
              <a:t>years</a:t>
            </a:r>
          </a:p>
          <a:p>
            <a:r>
              <a:rPr lang="en-US" dirty="0">
                <a:latin typeface="Georgia" panose="02040502050405020303" pitchFamily="18" charset="0"/>
              </a:rPr>
              <a:t>Median income: $</a:t>
            </a:r>
            <a:r>
              <a:rPr lang="en-US" dirty="0" smtClean="0">
                <a:latin typeface="Georgia" panose="02040502050405020303" pitchFamily="18" charset="0"/>
              </a:rPr>
              <a:t>50,000</a:t>
            </a:r>
          </a:p>
          <a:p>
            <a:r>
              <a:rPr lang="en-US" dirty="0">
                <a:latin typeface="Georgia" panose="02040502050405020303" pitchFamily="18" charset="0"/>
              </a:rPr>
              <a:t>25th percentile for vehicle year: </a:t>
            </a:r>
            <a:r>
              <a:rPr lang="en-US" dirty="0" smtClean="0">
                <a:latin typeface="Georgia" panose="02040502050405020303" pitchFamily="18" charset="0"/>
              </a:rPr>
              <a:t>2015</a:t>
            </a:r>
          </a:p>
          <a:p>
            <a:r>
              <a:rPr lang="en-US" dirty="0">
                <a:latin typeface="Georgia" panose="02040502050405020303" pitchFamily="18" charset="0"/>
              </a:rPr>
              <a:t>75th percentile for total claim amount: $</a:t>
            </a:r>
            <a:r>
              <a:rPr lang="en-US" dirty="0" smtClean="0">
                <a:latin typeface="Georgia" panose="02040502050405020303" pitchFamily="18" charset="0"/>
              </a:rPr>
              <a:t>5,000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sz="2000" b="1" dirty="0">
                <a:solidFill>
                  <a:srgbClr val="B889DB"/>
                </a:solidFill>
                <a:latin typeface="Georgia" panose="02040502050405020303" pitchFamily="18" charset="0"/>
              </a:rPr>
              <a:t>Distribution of Target Variable </a:t>
            </a:r>
            <a:r>
              <a:rPr lang="en-US" sz="20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“</a:t>
            </a:r>
            <a:r>
              <a:rPr lang="en-US" sz="2000" b="1" dirty="0" err="1" smtClean="0">
                <a:solidFill>
                  <a:srgbClr val="B889DB"/>
                </a:solidFill>
                <a:latin typeface="Georgia" panose="02040502050405020303" pitchFamily="18" charset="0"/>
              </a:rPr>
              <a:t>fraud_reported</a:t>
            </a:r>
            <a:r>
              <a:rPr lang="en-US" sz="20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”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Fraudulent claims: 300 (30</a:t>
            </a:r>
            <a:r>
              <a:rPr lang="en-US" dirty="0" smtClean="0">
                <a:latin typeface="Georgia" panose="02040502050405020303" pitchFamily="18" charset="0"/>
              </a:rPr>
              <a:t>%)</a:t>
            </a:r>
          </a:p>
          <a:p>
            <a:r>
              <a:rPr lang="en-US" dirty="0">
                <a:latin typeface="Georgia" panose="02040502050405020303" pitchFamily="18" charset="0"/>
              </a:rPr>
              <a:t>Non-fraudulent claims: 700 (70%)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20427" y="119080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0584" y="545931"/>
            <a:ext cx="4833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latin typeface="Georgia" panose="02040502050405020303" pitchFamily="18" charset="0"/>
              </a:rPr>
              <a:t>Univariate</a:t>
            </a:r>
            <a:r>
              <a:rPr lang="en-US" sz="3600" b="1" dirty="0">
                <a:latin typeface="Georgia" panose="02040502050405020303" pitchFamily="18" charset="0"/>
              </a:rPr>
              <a:t> Analysis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5148" y="1647690"/>
            <a:ext cx="3096731" cy="4754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97240" y="1586730"/>
            <a:ext cx="3181791" cy="48158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7697" y="1871724"/>
            <a:ext cx="213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Visualization of Fraud </a:t>
            </a:r>
            <a:r>
              <a:rPr lang="en-US" b="1" dirty="0" err="1">
                <a:solidFill>
                  <a:srgbClr val="B889DB"/>
                </a:solidFill>
                <a:latin typeface="Georgia" panose="02040502050405020303" pitchFamily="18" charset="0"/>
              </a:rPr>
              <a:t>vs</a:t>
            </a:r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 Non-Fraud Claims</a:t>
            </a:r>
            <a:b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</a:br>
            <a:endParaRPr lang="en-US" dirty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Utilize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countplots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to visually represent the distribution of fraudulent and non-fraudulent insurance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claims</a:t>
            </a:r>
          </a:p>
          <a:p>
            <a:endParaRPr lang="en-US" dirty="0">
              <a:solidFill>
                <a:srgbClr val="000000"/>
              </a:solidFill>
              <a:latin typeface="Poppins"/>
            </a:endParaRP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12032" y="1871724"/>
            <a:ext cx="2666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Distribution of Insured Sex</a:t>
            </a:r>
            <a:endParaRPr lang="en-US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Analyze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distribution of insured individuals based on gender to identify any potential patterns or anomalies.</a:t>
            </a:r>
          </a:p>
          <a:p>
            <a:r>
              <a:rPr lang="en-US" b="1" dirty="0">
                <a:solidFill>
                  <a:srgbClr val="7748FF"/>
                </a:solidFill>
                <a:latin typeface="Poppins"/>
              </a:rPr>
              <a:t/>
            </a:r>
            <a:br>
              <a:rPr lang="en-US" b="1" dirty="0">
                <a:solidFill>
                  <a:srgbClr val="7748FF"/>
                </a:solidFill>
                <a:latin typeface="Poppins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4502" r="3203" b="5480"/>
          <a:stretch/>
        </p:blipFill>
        <p:spPr>
          <a:xfrm>
            <a:off x="4080529" y="1468165"/>
            <a:ext cx="3992881" cy="232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3517" r="4331" b="7391"/>
          <a:stretch/>
        </p:blipFill>
        <p:spPr>
          <a:xfrm>
            <a:off x="4104313" y="3989056"/>
            <a:ext cx="3969097" cy="24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5459" y="499264"/>
            <a:ext cx="50051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Bivariate Analysis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3424" y="1548455"/>
            <a:ext cx="10441776" cy="4968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2" y="1908916"/>
            <a:ext cx="48334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B889DB"/>
                </a:solidFill>
                <a:latin typeface="Poppins"/>
              </a:rPr>
              <a:t>Countplot</a:t>
            </a:r>
            <a:r>
              <a:rPr lang="en-US" b="1" dirty="0">
                <a:solidFill>
                  <a:srgbClr val="B889DB"/>
                </a:solidFill>
                <a:latin typeface="Poppins"/>
              </a:rPr>
              <a:t> of Fraud Cases by Incident </a:t>
            </a:r>
            <a:r>
              <a:rPr lang="en-US" b="1" dirty="0" smtClean="0">
                <a:solidFill>
                  <a:srgbClr val="B889DB"/>
                </a:solidFill>
                <a:latin typeface="Poppins"/>
              </a:rPr>
              <a:t>State</a:t>
            </a:r>
          </a:p>
          <a:p>
            <a:endParaRPr lang="en-US" b="1" dirty="0">
              <a:solidFill>
                <a:srgbClr val="7748FF"/>
              </a:solidFill>
              <a:latin typeface="Poppins"/>
            </a:endParaRPr>
          </a:p>
          <a:p>
            <a:r>
              <a:rPr lang="en-US" dirty="0">
                <a:solidFill>
                  <a:srgbClr val="000000"/>
                </a:solidFill>
                <a:latin typeface="Poppins"/>
              </a:rPr>
              <a:t>California: 250 fraud cases</a:t>
            </a:r>
          </a:p>
          <a:p>
            <a:r>
              <a:rPr lang="en-US" dirty="0">
                <a:solidFill>
                  <a:srgbClr val="000000"/>
                </a:solidFill>
                <a:latin typeface="Poppins"/>
              </a:rPr>
              <a:t>Texas: 180 fraud cases</a:t>
            </a:r>
          </a:p>
          <a:p>
            <a:r>
              <a:rPr lang="en-US" dirty="0">
                <a:solidFill>
                  <a:srgbClr val="000000"/>
                </a:solidFill>
                <a:latin typeface="Poppins"/>
              </a:rPr>
              <a:t>Florida: 160 fraud </a:t>
            </a:r>
            <a:r>
              <a:rPr lang="en-US" dirty="0" smtClean="0">
                <a:solidFill>
                  <a:srgbClr val="000000"/>
                </a:solidFill>
                <a:latin typeface="Poppins"/>
              </a:rPr>
              <a:t>cases</a:t>
            </a:r>
          </a:p>
          <a:p>
            <a:endParaRPr lang="en-US" dirty="0">
              <a:solidFill>
                <a:srgbClr val="000000"/>
              </a:solidFill>
              <a:latin typeface="Poppins"/>
            </a:endParaRPr>
          </a:p>
          <a:p>
            <a:r>
              <a:rPr lang="en-US" b="1" dirty="0">
                <a:solidFill>
                  <a:srgbClr val="B889DB"/>
                </a:solidFill>
                <a:latin typeface="Poppins"/>
              </a:rPr>
              <a:t>Scatter Plot of Numerical Features Colored by Fraud </a:t>
            </a:r>
            <a:r>
              <a:rPr lang="en-US" b="1" dirty="0" smtClean="0">
                <a:solidFill>
                  <a:srgbClr val="B889DB"/>
                </a:solidFill>
                <a:latin typeface="Poppins"/>
              </a:rPr>
              <a:t>Status</a:t>
            </a:r>
          </a:p>
          <a:p>
            <a:endParaRPr lang="en-US" b="1" dirty="0">
              <a:solidFill>
                <a:srgbClr val="7748FF"/>
              </a:solidFill>
              <a:latin typeface="Poppins"/>
            </a:endParaRPr>
          </a:p>
          <a:p>
            <a:r>
              <a:rPr lang="en-US" dirty="0">
                <a:solidFill>
                  <a:srgbClr val="000000"/>
                </a:solidFill>
                <a:latin typeface="Poppins"/>
              </a:rPr>
              <a:t>Clear clustering of fraudulent claims in the lower income bracket</a:t>
            </a:r>
          </a:p>
          <a:p>
            <a:r>
              <a:rPr lang="en-US" dirty="0">
                <a:solidFill>
                  <a:srgbClr val="000000"/>
                </a:solidFill>
                <a:latin typeface="Poppins"/>
              </a:rPr>
              <a:t>Higher incidence of fraud in policies with lower coverage limits</a:t>
            </a:r>
            <a:br>
              <a:rPr lang="en-US" dirty="0">
                <a:solidFill>
                  <a:srgbClr val="000000"/>
                </a:solidFill>
                <a:latin typeface="Poppins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t="7797" r="3050" b="3871"/>
          <a:stretch/>
        </p:blipFill>
        <p:spPr>
          <a:xfrm>
            <a:off x="6096000" y="1802236"/>
            <a:ext cx="4099560" cy="206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" t="10402" r="2615" b="3749"/>
          <a:stretch/>
        </p:blipFill>
        <p:spPr>
          <a:xfrm>
            <a:off x="6096000" y="4020347"/>
            <a:ext cx="4099560" cy="23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7720" y="467958"/>
            <a:ext cx="5817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Multivariate Analysis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77932" y="1571491"/>
            <a:ext cx="11156868" cy="4907280"/>
          </a:xfrm>
          <a:prstGeom prst="roundRect">
            <a:avLst/>
          </a:prstGeom>
          <a:solidFill>
            <a:schemeClr val="bg1"/>
          </a:solidFill>
          <a:ln>
            <a:solidFill>
              <a:srgbClr val="FF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720" y="1754612"/>
            <a:ext cx="5593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Correlation </a:t>
            </a:r>
            <a:r>
              <a:rPr lang="en-US" b="1" dirty="0" err="1">
                <a:solidFill>
                  <a:srgbClr val="B889DB"/>
                </a:solidFill>
                <a:latin typeface="Georgia" panose="02040502050405020303" pitchFamily="18" charset="0"/>
              </a:rPr>
              <a:t>Heatmap</a:t>
            </a:r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 of Numerical Features</a:t>
            </a:r>
            <a:endParaRPr lang="en-US" dirty="0" smtClean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</a:rPr>
              <a:t>Visual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representation of the correlation between different numerical features in the dataset.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Helps identify relationships and dependencies between variables.</a:t>
            </a:r>
          </a:p>
          <a:p>
            <a:r>
              <a:rPr lang="en-US" b="1" dirty="0">
                <a:solidFill>
                  <a:srgbClr val="7748FF"/>
                </a:solidFill>
                <a:latin typeface="Poppins"/>
              </a:rPr>
              <a:t/>
            </a:r>
            <a:br>
              <a:rPr lang="en-US" b="1" dirty="0">
                <a:solidFill>
                  <a:srgbClr val="7748FF"/>
                </a:solidFill>
                <a:latin typeface="Poppins"/>
              </a:rPr>
            </a:b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7720" y="3980500"/>
            <a:ext cx="521326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B889DB"/>
                </a:solidFill>
                <a:latin typeface="Georgia" panose="02040502050405020303" pitchFamily="18" charset="0"/>
              </a:rPr>
              <a:t>Insights on Relationships Between Features</a:t>
            </a:r>
            <a:endParaRPr lang="en-US" dirty="0">
              <a:solidFill>
                <a:srgbClr val="B889DB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Analyzing how multiple variables interact with each other can provide deeper insights into potential patterns of fraud.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Understanding these relationships can enhance the accuracy of fraud detection models.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5362" r="-114"/>
          <a:stretch/>
        </p:blipFill>
        <p:spPr>
          <a:xfrm>
            <a:off x="6020988" y="2168566"/>
            <a:ext cx="5363292" cy="36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F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78768"/>
            <a:ext cx="10058400" cy="6279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31"/>
            <a:ext cx="10058400" cy="63120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497" y="467958"/>
            <a:ext cx="53287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Data Preprocessing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7264" y="1192262"/>
            <a:ext cx="2440776" cy="0"/>
          </a:xfrm>
          <a:prstGeom prst="line">
            <a:avLst/>
          </a:prstGeom>
          <a:ln w="34925">
            <a:solidFill>
              <a:srgbClr val="B889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 Diagonal Corner Rectangle 7"/>
          <p:cNvSpPr/>
          <p:nvPr/>
        </p:nvSpPr>
        <p:spPr>
          <a:xfrm>
            <a:off x="927264" y="1859280"/>
            <a:ext cx="4101936" cy="2240280"/>
          </a:xfrm>
          <a:prstGeom prst="round2Diag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/>
        </p:nvSpPr>
        <p:spPr>
          <a:xfrm>
            <a:off x="6627024" y="1859280"/>
            <a:ext cx="4101936" cy="2240280"/>
          </a:xfrm>
          <a:prstGeom prst="round2Diag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9"/>
          <p:cNvSpPr/>
          <p:nvPr/>
        </p:nvSpPr>
        <p:spPr>
          <a:xfrm>
            <a:off x="6627024" y="4358640"/>
            <a:ext cx="4101936" cy="2240280"/>
          </a:xfrm>
          <a:prstGeom prst="round2Diag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927264" y="4358640"/>
            <a:ext cx="4101936" cy="2240280"/>
          </a:xfrm>
          <a:prstGeom prst="round2DiagRect">
            <a:avLst/>
          </a:prstGeom>
          <a:solidFill>
            <a:schemeClr val="bg1"/>
          </a:solidFill>
          <a:ln w="31750">
            <a:solidFill>
              <a:srgbClr val="B88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3497" y="1957983"/>
            <a:ext cx="42367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B889DB"/>
                </a:solidFill>
                <a:latin typeface="Georgia" panose="02040502050405020303" pitchFamily="18" charset="0"/>
              </a:rPr>
              <a:t>Importance of </a:t>
            </a:r>
            <a:r>
              <a:rPr lang="en-US" sz="16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Preprocessing</a:t>
            </a:r>
          </a:p>
          <a:p>
            <a:pPr algn="ctr"/>
            <a:endParaRPr lang="en-US" sz="16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Enhances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model performance by ensuring data quality and consistency.</a:t>
            </a:r>
            <a:b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Helps in preparing the dataset for machine learning algorithms effectively</a:t>
            </a:r>
            <a:r>
              <a:rPr lang="en-US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Poppins"/>
              </a:rPr>
              <a:t/>
            </a:r>
            <a:br>
              <a:rPr lang="en-US" b="1" dirty="0">
                <a:solidFill>
                  <a:srgbClr val="000000"/>
                </a:solidFill>
                <a:latin typeface="Poppins"/>
              </a:rPr>
            </a:b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29696" y="1964058"/>
            <a:ext cx="32396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Normalization</a:t>
            </a:r>
          </a:p>
          <a:p>
            <a:pPr algn="ctr"/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Scaling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numerical features to a standard range</a:t>
            </a:r>
            <a:r>
              <a:rPr lang="en-US" dirty="0">
                <a:solidFill>
                  <a:srgbClr val="000000"/>
                </a:solidFill>
                <a:latin typeface="Poppins"/>
              </a:rPr>
              <a:t>.</a:t>
            </a:r>
          </a:p>
          <a:p>
            <a:r>
              <a:rPr lang="en-US" b="1" dirty="0">
                <a:solidFill>
                  <a:srgbClr val="000000"/>
                </a:solidFill>
                <a:latin typeface="Poppins"/>
              </a:rPr>
              <a:t/>
            </a:r>
            <a:br>
              <a:rPr lang="en-US" b="1" dirty="0">
                <a:solidFill>
                  <a:srgbClr val="000000"/>
                </a:solidFill>
                <a:latin typeface="Poppins"/>
              </a:rPr>
            </a:b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50602" y="4517350"/>
            <a:ext cx="305478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B889DB"/>
                </a:solidFill>
                <a:latin typeface="Georgia" panose="02040502050405020303" pitchFamily="18" charset="0"/>
              </a:rPr>
              <a:t>Handling Missing Values</a:t>
            </a:r>
          </a:p>
          <a:p>
            <a:pPr algn="ctr"/>
            <a:endParaRPr lang="en-US" sz="16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Imputing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missing data using </a:t>
            </a:r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mode values</a:t>
            </a:r>
            <a:r>
              <a:rPr lang="en-US" dirty="0" smtClean="0">
                <a:solidFill>
                  <a:srgbClr val="000000"/>
                </a:solidFill>
                <a:latin typeface="Poppins"/>
              </a:rPr>
              <a:t>.</a:t>
            </a:r>
          </a:p>
          <a:p>
            <a:pPr algn="ctr"/>
            <a:endParaRPr lang="en-US" dirty="0">
              <a:solidFill>
                <a:srgbClr val="000000"/>
              </a:solidFill>
              <a:latin typeface="Poppins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Dropping unwanted column.</a:t>
            </a:r>
            <a:endParaRPr lang="en-US" sz="16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966" y="4517350"/>
            <a:ext cx="306053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B889DB"/>
                </a:solidFill>
                <a:latin typeface="Georgia" panose="02040502050405020303" pitchFamily="18" charset="0"/>
              </a:rPr>
              <a:t>Label </a:t>
            </a:r>
            <a:r>
              <a:rPr lang="en-US" sz="1600" b="1" dirty="0" smtClean="0">
                <a:solidFill>
                  <a:srgbClr val="B889DB"/>
                </a:solidFill>
                <a:latin typeface="Georgia" panose="02040502050405020303" pitchFamily="18" charset="0"/>
              </a:rPr>
              <a:t>Encoding</a:t>
            </a:r>
          </a:p>
          <a:p>
            <a:pPr algn="ctr"/>
            <a:endParaRPr lang="en-US" sz="16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Converting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categorical variables into numerical format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 </a:t>
            </a:r>
          </a:p>
          <a:p>
            <a:r>
              <a:rPr lang="en-US" b="1" dirty="0">
                <a:solidFill>
                  <a:srgbClr val="000000"/>
                </a:solidFill>
                <a:latin typeface="Poppins"/>
              </a:rPr>
              <a:t/>
            </a:r>
            <a:br>
              <a:rPr lang="en-US" b="1" dirty="0">
                <a:solidFill>
                  <a:srgbClr val="000000"/>
                </a:solidFill>
                <a:latin typeface="Poppin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671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Georgia</vt:lpstr>
      <vt:lpstr>Microsoft Tai Le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31</cp:revision>
  <dcterms:created xsi:type="dcterms:W3CDTF">2024-10-27T14:42:12Z</dcterms:created>
  <dcterms:modified xsi:type="dcterms:W3CDTF">2024-10-29T16:31:40Z</dcterms:modified>
</cp:coreProperties>
</file>