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700" y="1762125"/>
            <a:ext cx="6934200" cy="1031875"/>
          </a:xfrm>
        </p:spPr>
        <p:txBody>
          <a:bodyPr>
            <a:normAutofit fontScale="90000"/>
          </a:bodyPr>
          <a:lstStyle/>
          <a:p>
            <a:r>
              <a:rPr sz="4000" b="1" dirty="0">
                <a:latin typeface="Georgia" panose="02040502050405020303" pitchFamily="18" charset="0"/>
              </a:rPr>
              <a:t>Japan Used Cars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" y="3416300"/>
            <a:ext cx="6400800" cy="1752600"/>
          </a:xfrm>
        </p:spPr>
        <p:txBody>
          <a:bodyPr/>
          <a:lstStyle/>
          <a:p>
            <a:r>
              <a:rPr b="1" dirty="0">
                <a:latin typeface="Georgia" panose="02040502050405020303" pitchFamily="18" charset="0"/>
              </a:rPr>
              <a:t>Machine Learning </a:t>
            </a:r>
            <a:r>
              <a:rPr b="1" dirty="0" smtClean="0">
                <a:latin typeface="Georgia" panose="02040502050405020303" pitchFamily="18" charset="0"/>
              </a:rPr>
              <a:t>Project</a:t>
            </a:r>
            <a:endParaRPr b="1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0"/>
            <a:ext cx="89027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755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sz="4000" b="1" dirty="0">
                <a:latin typeface="Georgia" panose="02040502050405020303" pitchFamily="18" charset="0"/>
              </a:rPr>
              <a:t>Conclusion</a:t>
            </a:r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>
                <a:latin typeface="Georgia" panose="02040502050405020303" pitchFamily="18" charset="0"/>
              </a:rPr>
              <a:t>Summary</a:t>
            </a:r>
            <a:r>
              <a:rPr sz="2000" dirty="0">
                <a:latin typeface="Georgia" panose="02040502050405020303" pitchFamily="18" charset="0"/>
              </a:rPr>
              <a:t>: Project findings demonstrate that Random Forest provides reliable price predictions.</a:t>
            </a:r>
          </a:p>
          <a:p>
            <a:r>
              <a:rPr sz="2000" b="1" dirty="0">
                <a:latin typeface="Georgia" panose="02040502050405020303" pitchFamily="18" charset="0"/>
              </a:rPr>
              <a:t>Key Insights</a:t>
            </a:r>
            <a:r>
              <a:rPr sz="2000" dirty="0">
                <a:latin typeface="Georgia" panose="02040502050405020303" pitchFamily="18" charset="0"/>
              </a:rPr>
              <a:t>:</a:t>
            </a:r>
          </a:p>
          <a:p>
            <a:r>
              <a:rPr sz="2000" dirty="0">
                <a:latin typeface="Georgia" panose="02040502050405020303" pitchFamily="18" charset="0"/>
              </a:rPr>
              <a:t>- Car age and mileage significantly impact price.</a:t>
            </a:r>
          </a:p>
          <a:p>
            <a:r>
              <a:rPr sz="2000" dirty="0">
                <a:latin typeface="Georgia" panose="02040502050405020303" pitchFamily="18" charset="0"/>
              </a:rPr>
              <a:t>- Drive type and transmission type also influence car value.</a:t>
            </a:r>
          </a:p>
          <a:p>
            <a:endParaRPr sz="2000" dirty="0">
              <a:latin typeface="Georgia" panose="02040502050405020303" pitchFamily="18" charset="0"/>
            </a:endParaRPr>
          </a:p>
          <a:p>
            <a:r>
              <a:rPr sz="2000" b="1" dirty="0">
                <a:latin typeface="Georgia" panose="02040502050405020303" pitchFamily="18" charset="0"/>
              </a:rPr>
              <a:t>Future Work</a:t>
            </a:r>
            <a:r>
              <a:rPr sz="2000" dirty="0">
                <a:latin typeface="Georgia" panose="02040502050405020303" pitchFamily="18" charset="0"/>
              </a:rPr>
              <a:t>: Explore ensemble methods, add more car features, and consider external factors like market demand trends.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4343400" cy="1143000"/>
          </a:xfrm>
        </p:spPr>
        <p:txBody>
          <a:bodyPr>
            <a:noAutofit/>
          </a:bodyPr>
          <a:lstStyle/>
          <a:p>
            <a:r>
              <a:rPr sz="3600" b="1" dirty="0">
                <a:latin typeface="Georgia" panose="02040502050405020303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000" b="1" dirty="0">
                <a:latin typeface="Georgia" panose="02040502050405020303" pitchFamily="18" charset="0"/>
              </a:rPr>
              <a:t>Objective</a:t>
            </a:r>
            <a:r>
              <a:rPr sz="2000" dirty="0">
                <a:latin typeface="Georgia" panose="02040502050405020303" pitchFamily="18" charset="0"/>
              </a:rPr>
              <a:t>: Predict the price of used cars in Japan based on features such as mileage, car age, and more.</a:t>
            </a:r>
          </a:p>
          <a:p>
            <a:pPr algn="just"/>
            <a:r>
              <a:rPr sz="2000" b="1" dirty="0">
                <a:latin typeface="Georgia" panose="02040502050405020303" pitchFamily="18" charset="0"/>
              </a:rPr>
              <a:t>Dataset Source</a:t>
            </a:r>
            <a:r>
              <a:rPr sz="2000" dirty="0">
                <a:latin typeface="Georgia" panose="02040502050405020303" pitchFamily="18" charset="0"/>
              </a:rPr>
              <a:t>: Data was scraped from tc-v.com, a popular Japanese online marketplace for used cars.</a:t>
            </a:r>
          </a:p>
          <a:p>
            <a:pPr algn="just"/>
            <a:r>
              <a:rPr sz="2000" b="1" dirty="0">
                <a:latin typeface="Georgia" panose="02040502050405020303" pitchFamily="18" charset="0"/>
              </a:rPr>
              <a:t>Initial Features</a:t>
            </a:r>
            <a:r>
              <a:rPr sz="2000" dirty="0">
                <a:latin typeface="Georgia" panose="02040502050405020303" pitchFamily="18" charset="0"/>
              </a:rPr>
              <a:t>: 10, including 'mark', 'model', 'year', 'mileage', 'engine capacity', and 'transmission'.</a:t>
            </a:r>
          </a:p>
          <a:p>
            <a:pPr algn="just"/>
            <a:r>
              <a:rPr sz="2000" b="1" dirty="0">
                <a:latin typeface="Georgia" panose="02040502050405020303" pitchFamily="18" charset="0"/>
              </a:rPr>
              <a:t>Target</a:t>
            </a:r>
            <a:r>
              <a:rPr sz="2000" dirty="0">
                <a:latin typeface="Georgia" panose="02040502050405020303" pitchFamily="18" charset="0"/>
              </a:rPr>
              <a:t>: Price of the car.</a:t>
            </a:r>
          </a:p>
          <a:p>
            <a:pPr algn="just"/>
            <a:r>
              <a:rPr sz="2000" b="1" dirty="0">
                <a:latin typeface="Georgia" panose="02040502050405020303" pitchFamily="18" charset="0"/>
              </a:rPr>
              <a:t>Challenges</a:t>
            </a:r>
            <a:r>
              <a:rPr sz="2000" dirty="0">
                <a:latin typeface="Georgia" panose="02040502050405020303" pitchFamily="18" charset="0"/>
              </a:rPr>
              <a:t>: Dealing with high variance in car features, such as model and mileage differences</a:t>
            </a:r>
            <a:r>
              <a:rPr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68800" cy="1143000"/>
          </a:xfrm>
        </p:spPr>
        <p:txBody>
          <a:bodyPr>
            <a:normAutofit/>
          </a:bodyPr>
          <a:lstStyle/>
          <a:p>
            <a:r>
              <a:rPr sz="3600" b="1" dirty="0">
                <a:latin typeface="Georgia" panose="02040502050405020303" pitchFamily="18" charset="0"/>
              </a:rP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b="1" dirty="0">
                <a:latin typeface="Georgia" panose="02040502050405020303" pitchFamily="18" charset="0"/>
              </a:rPr>
              <a:t>Dataset Summary</a:t>
            </a:r>
            <a:r>
              <a:rPr sz="2000" dirty="0">
                <a:latin typeface="Georgia" panose="02040502050405020303" pitchFamily="18" charset="0"/>
              </a:rPr>
              <a:t>: 2,318 records, 11 features (10 input features + target price</a:t>
            </a:r>
            <a:r>
              <a:rPr sz="2000" dirty="0" smtClean="0">
                <a:latin typeface="Georgia" panose="02040502050405020303" pitchFamily="18" charset="0"/>
              </a:rPr>
              <a:t>).</a:t>
            </a:r>
            <a:endParaRPr 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sz="2000" dirty="0">
              <a:latin typeface="Georgia" panose="02040502050405020303" pitchFamily="18" charset="0"/>
            </a:endParaRPr>
          </a:p>
          <a:p>
            <a:r>
              <a:rPr sz="2000" b="1" dirty="0">
                <a:latin typeface="Georgia" panose="02040502050405020303" pitchFamily="18" charset="0"/>
              </a:rPr>
              <a:t>Key Observations</a:t>
            </a:r>
            <a:r>
              <a:rPr sz="20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          </a:t>
            </a:r>
            <a:r>
              <a:rPr sz="2000" dirty="0" smtClean="0">
                <a:latin typeface="Georgia" panose="02040502050405020303" pitchFamily="18" charset="0"/>
              </a:rPr>
              <a:t>- </a:t>
            </a:r>
            <a:r>
              <a:rPr sz="2000" dirty="0">
                <a:latin typeface="Georgia" panose="02040502050405020303" pitchFamily="18" charset="0"/>
              </a:rPr>
              <a:t>Prices range from 80 to 1,400 units with an average around </a:t>
            </a:r>
            <a:r>
              <a:rPr lang="en-US" sz="2000" dirty="0" smtClean="0">
                <a:latin typeface="Georgia" panose="02040502050405020303" pitchFamily="18" charset="0"/>
              </a:rPr>
              <a:t>            </a:t>
            </a:r>
            <a:r>
              <a:rPr sz="2000" dirty="0" smtClean="0">
                <a:latin typeface="Georgia" panose="02040502050405020303" pitchFamily="18" charset="0"/>
              </a:rPr>
              <a:t>972 </a:t>
            </a:r>
            <a:r>
              <a:rPr sz="2000" dirty="0">
                <a:latin typeface="Georgia" panose="02040502050405020303" pitchFamily="18" charset="0"/>
              </a:rPr>
              <a:t>units.</a:t>
            </a: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           -</a:t>
            </a:r>
            <a:r>
              <a:rPr sz="2000" dirty="0" smtClean="0">
                <a:latin typeface="Georgia" panose="02040502050405020303" pitchFamily="18" charset="0"/>
              </a:rPr>
              <a:t> </a:t>
            </a:r>
            <a:r>
              <a:rPr sz="2000" dirty="0">
                <a:latin typeface="Georgia" panose="02040502050405020303" pitchFamily="18" charset="0"/>
              </a:rPr>
              <a:t>Cars are mostly between 15-20 years old.</a:t>
            </a: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           </a:t>
            </a:r>
            <a:r>
              <a:rPr sz="2000" dirty="0" smtClean="0">
                <a:latin typeface="Georgia" panose="02040502050405020303" pitchFamily="18" charset="0"/>
              </a:rPr>
              <a:t>- </a:t>
            </a:r>
            <a:r>
              <a:rPr sz="2000" dirty="0">
                <a:latin typeface="Georgia" panose="02040502050405020303" pitchFamily="18" charset="0"/>
              </a:rPr>
              <a:t>Mileage varies widely, with an average around 100,000 miles.</a:t>
            </a:r>
          </a:p>
          <a:p>
            <a:r>
              <a:rPr sz="2000" b="1" dirty="0">
                <a:latin typeface="Georgia" panose="02040502050405020303" pitchFamily="18" charset="0"/>
              </a:rPr>
              <a:t>Data Types</a:t>
            </a:r>
            <a:r>
              <a:rPr sz="2000" dirty="0">
                <a:latin typeface="Georgia" panose="02040502050405020303" pitchFamily="18" charset="0"/>
              </a:rPr>
              <a:t>: Mix of numerical and categorical (e.g., 'mark', 'model</a:t>
            </a:r>
            <a:r>
              <a:rPr sz="2000" dirty="0" smtClean="0">
                <a:latin typeface="Georgia" panose="02040502050405020303" pitchFamily="18" charset="0"/>
              </a:rPr>
              <a:t>').</a:t>
            </a:r>
            <a:endParaRPr 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sz="2000" dirty="0">
              <a:latin typeface="Georgia" panose="02040502050405020303" pitchFamily="18" charset="0"/>
            </a:endParaRPr>
          </a:p>
          <a:p>
            <a:r>
              <a:rPr sz="2000" b="1" dirty="0">
                <a:latin typeface="Georgia" panose="02040502050405020303" pitchFamily="18" charset="0"/>
              </a:rPr>
              <a:t>Insights</a:t>
            </a:r>
            <a:r>
              <a:rPr sz="2000" dirty="0">
                <a:latin typeface="Georgia" panose="02040502050405020303" pitchFamily="18" charset="0"/>
              </a:rPr>
              <a:t>: Most cars are older, moderately driven vehicles with mid-range engine capacities.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680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5092700" cy="1143000"/>
          </a:xfrm>
        </p:spPr>
        <p:txBody>
          <a:bodyPr>
            <a:normAutofit fontScale="90000"/>
          </a:bodyPr>
          <a:lstStyle/>
          <a:p>
            <a:r>
              <a:rPr dirty="0">
                <a:latin typeface="Georgia" panose="02040502050405020303" pitchFamily="18" charset="0"/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>
                <a:latin typeface="Georgia" panose="02040502050405020303" pitchFamily="18" charset="0"/>
              </a:rPr>
              <a:t>New Features Created:</a:t>
            </a:r>
          </a:p>
          <a:p>
            <a:r>
              <a:rPr sz="2000" dirty="0">
                <a:latin typeface="Georgia" panose="02040502050405020303" pitchFamily="18" charset="0"/>
              </a:rPr>
              <a:t>- Car Age: Calculated by subtracting the manufacturing year from 2024.</a:t>
            </a:r>
          </a:p>
          <a:p>
            <a:r>
              <a:rPr sz="2000" dirty="0">
                <a:latin typeface="Georgia" panose="02040502050405020303" pitchFamily="18" charset="0"/>
              </a:rPr>
              <a:t>- Mileage per Year: Reflects the car's usage intensity over its lifetime.</a:t>
            </a:r>
          </a:p>
          <a:p>
            <a:r>
              <a:rPr sz="2000" dirty="0">
                <a:latin typeface="Georgia" panose="02040502050405020303" pitchFamily="18" charset="0"/>
              </a:rPr>
              <a:t>- High Mileage Indicator: Binary indicator for cars with mileage &gt; 100,000 miles.</a:t>
            </a:r>
          </a:p>
          <a:p>
            <a:r>
              <a:rPr sz="2000" dirty="0">
                <a:latin typeface="Georgia" panose="02040502050405020303" pitchFamily="18" charset="0"/>
              </a:rPr>
              <a:t>Purpose: These derived features help in capturing wear-and-tear effects and age-related value depreciation, which are key factors for price prediction.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755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21100" cy="1143000"/>
          </a:xfrm>
        </p:spPr>
        <p:txBody>
          <a:bodyPr>
            <a:normAutofit/>
          </a:bodyPr>
          <a:lstStyle/>
          <a:p>
            <a:r>
              <a:rPr sz="3600" b="1" dirty="0">
                <a:latin typeface="Georgia" panose="02040502050405020303" pitchFamily="18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600200"/>
            <a:ext cx="8407400" cy="5257800"/>
          </a:xfrm>
        </p:spPr>
        <p:txBody>
          <a:bodyPr>
            <a:noAutofit/>
          </a:bodyPr>
          <a:lstStyle/>
          <a:p>
            <a:pPr algn="just"/>
            <a:r>
              <a:rPr sz="1800" dirty="0" err="1" smtClean="0">
                <a:latin typeface="Georgia" panose="02040502050405020303" pitchFamily="18" charset="0"/>
              </a:rPr>
              <a:t>Univariate</a:t>
            </a:r>
            <a:r>
              <a:rPr sz="1800" dirty="0" smtClean="0">
                <a:latin typeface="Georgia" panose="02040502050405020303" pitchFamily="18" charset="0"/>
              </a:rPr>
              <a:t> Analysis:</a:t>
            </a:r>
          </a:p>
          <a:p>
            <a:pPr marL="0" indent="0" algn="just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              -</a:t>
            </a:r>
            <a:r>
              <a:rPr sz="1800" dirty="0" smtClean="0">
                <a:latin typeface="Georgia" panose="02040502050405020303" pitchFamily="18" charset="0"/>
              </a:rPr>
              <a:t> Price: Skewed distribution with a peak at lower values.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              </a:t>
            </a:r>
            <a:r>
              <a:rPr sz="1800" dirty="0" smtClean="0">
                <a:latin typeface="Georgia" panose="02040502050405020303" pitchFamily="18" charset="0"/>
              </a:rPr>
              <a:t>- Mileage: Most cars have moderate mileage, with fewer high-mileage </a:t>
            </a:r>
            <a:r>
              <a:rPr lang="en-US" sz="1800" dirty="0" smtClean="0">
                <a:latin typeface="Georgia" panose="02040502050405020303" pitchFamily="18" charset="0"/>
              </a:rPr>
              <a:t>                      </a:t>
            </a:r>
            <a:r>
              <a:rPr sz="1800" dirty="0" smtClean="0">
                <a:latin typeface="Georgia" panose="02040502050405020303" pitchFamily="18" charset="0"/>
              </a:rPr>
              <a:t>outliers.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              </a:t>
            </a:r>
            <a:r>
              <a:rPr sz="1800" dirty="0" smtClean="0">
                <a:latin typeface="Georgia" panose="02040502050405020303" pitchFamily="18" charset="0"/>
              </a:rPr>
              <a:t>- </a:t>
            </a:r>
            <a:r>
              <a:rPr sz="1800" dirty="0">
                <a:latin typeface="Georgia" panose="02040502050405020303" pitchFamily="18" charset="0"/>
              </a:rPr>
              <a:t>Car Age: Mix of older and newer cars, with most around 15-20 years old</a:t>
            </a:r>
            <a:r>
              <a:rPr sz="1800" dirty="0" smtClean="0">
                <a:latin typeface="Georgia" panose="02040502050405020303" pitchFamily="18" charset="0"/>
              </a:rPr>
              <a:t>.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            </a:t>
            </a:r>
            <a:r>
              <a:rPr sz="1800" dirty="0" smtClean="0">
                <a:latin typeface="Georgia" panose="02040502050405020303" pitchFamily="18" charset="0"/>
              </a:rPr>
              <a:t>- </a:t>
            </a:r>
            <a:r>
              <a:rPr sz="1800" dirty="0">
                <a:latin typeface="Georgia" panose="02040502050405020303" pitchFamily="18" charset="0"/>
              </a:rPr>
              <a:t>Engine Capacity: Peaks at common capacities like 1500cc and 2000cc</a:t>
            </a:r>
            <a:r>
              <a:rPr sz="1800" dirty="0" smtClean="0">
                <a:latin typeface="Georgia" panose="02040502050405020303" pitchFamily="18" charset="0"/>
              </a:rPr>
              <a:t>.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            </a:t>
            </a:r>
            <a:r>
              <a:rPr sz="1800" dirty="0" smtClean="0">
                <a:latin typeface="Georgia" panose="02040502050405020303" pitchFamily="18" charset="0"/>
              </a:rPr>
              <a:t>- </a:t>
            </a:r>
            <a:r>
              <a:rPr sz="1800" dirty="0">
                <a:latin typeface="Georgia" panose="02040502050405020303" pitchFamily="18" charset="0"/>
              </a:rPr>
              <a:t>Mileage per Year: Average around 10,000 miles/year, with moderate 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        </a:t>
            </a:r>
            <a:r>
              <a:rPr sz="1800" dirty="0" smtClean="0">
                <a:latin typeface="Georgia" panose="02040502050405020303" pitchFamily="18" charset="0"/>
              </a:rPr>
              <a:t>annual </a:t>
            </a:r>
            <a:r>
              <a:rPr sz="1800" dirty="0">
                <a:latin typeface="Georgia" panose="02040502050405020303" pitchFamily="18" charset="0"/>
              </a:rPr>
              <a:t>usage.</a:t>
            </a:r>
          </a:p>
          <a:p>
            <a:pPr algn="just"/>
            <a:endParaRPr sz="1800" dirty="0">
              <a:latin typeface="Georgia" panose="02040502050405020303" pitchFamily="18" charset="0"/>
            </a:endParaRPr>
          </a:p>
          <a:p>
            <a:pPr algn="just"/>
            <a:r>
              <a:rPr sz="1800" dirty="0">
                <a:latin typeface="Georgia" panose="02040502050405020303" pitchFamily="18" charset="0"/>
              </a:rPr>
              <a:t>Bivariate Analysis: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           </a:t>
            </a:r>
            <a:r>
              <a:rPr sz="1800" dirty="0" smtClean="0">
                <a:latin typeface="Georgia" panose="02040502050405020303" pitchFamily="18" charset="0"/>
              </a:rPr>
              <a:t>- </a:t>
            </a:r>
            <a:r>
              <a:rPr sz="1800" dirty="0">
                <a:latin typeface="Georgia" panose="02040502050405020303" pitchFamily="18" charset="0"/>
              </a:rPr>
              <a:t>Price </a:t>
            </a:r>
            <a:r>
              <a:rPr sz="1800" dirty="0" err="1">
                <a:latin typeface="Georgia" panose="02040502050405020303" pitchFamily="18" charset="0"/>
              </a:rPr>
              <a:t>vs</a:t>
            </a:r>
            <a:r>
              <a:rPr sz="1800" dirty="0">
                <a:latin typeface="Georgia" panose="02040502050405020303" pitchFamily="18" charset="0"/>
              </a:rPr>
              <a:t> Car Age: Price decreases with age, though some older cars retain value.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              </a:t>
            </a:r>
            <a:r>
              <a:rPr sz="1800" dirty="0" smtClean="0">
                <a:latin typeface="Georgia" panose="02040502050405020303" pitchFamily="18" charset="0"/>
              </a:rPr>
              <a:t>- </a:t>
            </a:r>
            <a:r>
              <a:rPr sz="1800" dirty="0">
                <a:latin typeface="Georgia" panose="02040502050405020303" pitchFamily="18" charset="0"/>
              </a:rPr>
              <a:t>Price </a:t>
            </a:r>
            <a:r>
              <a:rPr sz="1800" dirty="0" err="1">
                <a:latin typeface="Georgia" panose="02040502050405020303" pitchFamily="18" charset="0"/>
              </a:rPr>
              <a:t>vs</a:t>
            </a:r>
            <a:r>
              <a:rPr sz="1800" dirty="0">
                <a:latin typeface="Georgia" panose="02040502050405020303" pitchFamily="18" charset="0"/>
              </a:rPr>
              <a:t> Mileage: Price decreases as mileage increases.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              </a:t>
            </a:r>
            <a:r>
              <a:rPr sz="1800" dirty="0" smtClean="0">
                <a:latin typeface="Georgia" panose="02040502050405020303" pitchFamily="18" charset="0"/>
              </a:rPr>
              <a:t>- </a:t>
            </a:r>
            <a:r>
              <a:rPr sz="1800" dirty="0">
                <a:latin typeface="Georgia" panose="02040502050405020303" pitchFamily="18" charset="0"/>
              </a:rPr>
              <a:t>Price </a:t>
            </a:r>
            <a:r>
              <a:rPr sz="1800" dirty="0" err="1">
                <a:latin typeface="Georgia" panose="02040502050405020303" pitchFamily="18" charset="0"/>
              </a:rPr>
              <a:t>vs</a:t>
            </a:r>
            <a:r>
              <a:rPr sz="1800" dirty="0">
                <a:latin typeface="Georgia" panose="02040502050405020303" pitchFamily="18" charset="0"/>
              </a:rPr>
              <a:t> Mileage per Year: Higher annual mileage negatively impacts price.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755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1143000"/>
          </a:xfrm>
        </p:spPr>
        <p:txBody>
          <a:bodyPr>
            <a:normAutofit fontScale="90000"/>
          </a:bodyPr>
          <a:lstStyle/>
          <a:p>
            <a:r>
              <a:rPr sz="4000" b="1" dirty="0">
                <a:latin typeface="Georgia" panose="02040502050405020303" pitchFamily="18" charset="0"/>
              </a:rP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b="1" dirty="0">
                <a:latin typeface="Georgia" panose="02040502050405020303" pitchFamily="18" charset="0"/>
              </a:rPr>
              <a:t>Models Tested</a:t>
            </a:r>
            <a:r>
              <a:rPr sz="20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sz="2000" dirty="0">
                <a:latin typeface="Georgia" panose="02040502050405020303" pitchFamily="18" charset="0"/>
              </a:rPr>
              <a:t>- Linear Regression: Basic model, moderate fit.</a:t>
            </a:r>
          </a:p>
          <a:p>
            <a:pPr marL="0" indent="0">
              <a:buNone/>
            </a:pPr>
            <a:r>
              <a:rPr sz="2000" dirty="0">
                <a:latin typeface="Georgia" panose="02040502050405020303" pitchFamily="18" charset="0"/>
              </a:rPr>
              <a:t>- Lasso Regression: Improved </a:t>
            </a:r>
            <a:r>
              <a:rPr sz="2000" dirty="0" err="1">
                <a:latin typeface="Georgia" panose="02040502050405020303" pitchFamily="18" charset="0"/>
              </a:rPr>
              <a:t>overfitting</a:t>
            </a:r>
            <a:r>
              <a:rPr sz="2000" dirty="0">
                <a:latin typeface="Georgia" panose="02040502050405020303" pitchFamily="18" charset="0"/>
              </a:rPr>
              <a:t> with regularization.</a:t>
            </a:r>
          </a:p>
          <a:p>
            <a:pPr marL="0" indent="0">
              <a:buNone/>
            </a:pPr>
            <a:r>
              <a:rPr sz="2000" dirty="0">
                <a:latin typeface="Georgia" panose="02040502050405020303" pitchFamily="18" charset="0"/>
              </a:rPr>
              <a:t>- Decision Tree: High variance, tends to </a:t>
            </a:r>
            <a:r>
              <a:rPr sz="2000" dirty="0" err="1">
                <a:latin typeface="Georgia" panose="02040502050405020303" pitchFamily="18" charset="0"/>
              </a:rPr>
              <a:t>overfit</a:t>
            </a:r>
            <a:r>
              <a:rPr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sz="2000" dirty="0">
                <a:latin typeface="Georgia" panose="02040502050405020303" pitchFamily="18" charset="0"/>
              </a:rPr>
              <a:t>- Random Forest: Good balance, better fit than individual trees.</a:t>
            </a:r>
          </a:p>
          <a:p>
            <a:pPr marL="0" indent="0">
              <a:buNone/>
            </a:pPr>
            <a:r>
              <a:rPr sz="2000" dirty="0">
                <a:latin typeface="Georgia" panose="02040502050405020303" pitchFamily="18" charset="0"/>
              </a:rPr>
              <a:t>- </a:t>
            </a:r>
            <a:r>
              <a:rPr sz="2000" dirty="0" err="1">
                <a:latin typeface="Georgia" panose="02040502050405020303" pitchFamily="18" charset="0"/>
              </a:rPr>
              <a:t>XGBoost</a:t>
            </a:r>
            <a:r>
              <a:rPr sz="2000" dirty="0">
                <a:latin typeface="Georgia" panose="02040502050405020303" pitchFamily="18" charset="0"/>
              </a:rPr>
              <a:t>: Performed well but slightly less accurate than Random Forest.</a:t>
            </a:r>
          </a:p>
          <a:p>
            <a:endParaRPr sz="2000" dirty="0">
              <a:latin typeface="Georgia" panose="02040502050405020303" pitchFamily="18" charset="0"/>
            </a:endParaRPr>
          </a:p>
          <a:p>
            <a:r>
              <a:rPr sz="2000" b="1" dirty="0">
                <a:latin typeface="Georgia" panose="02040502050405020303" pitchFamily="18" charset="0"/>
              </a:rPr>
              <a:t>Evaluation Metrics</a:t>
            </a:r>
            <a:r>
              <a:rPr sz="2000" dirty="0">
                <a:latin typeface="Georgia" panose="02040502050405020303" pitchFamily="18" charset="0"/>
              </a:rPr>
              <a:t>: MSE, RMSE, and R² Score used to assess performance across models.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43500" cy="1143000"/>
          </a:xfrm>
        </p:spPr>
        <p:txBody>
          <a:bodyPr>
            <a:normAutofit/>
          </a:bodyPr>
          <a:lstStyle/>
          <a:p>
            <a:r>
              <a:rPr sz="3600" b="1" dirty="0">
                <a:latin typeface="Georgia" panose="02040502050405020303" pitchFamily="18" charset="0"/>
              </a:rP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sz="2000" b="1" dirty="0">
                <a:latin typeface="Georgia" panose="02040502050405020303" pitchFamily="18" charset="0"/>
              </a:rPr>
              <a:t>Best Model</a:t>
            </a:r>
            <a:r>
              <a:rPr sz="2000" dirty="0">
                <a:latin typeface="Georgia" panose="02040502050405020303" pitchFamily="18" charset="0"/>
              </a:rPr>
              <a:t>: </a:t>
            </a:r>
            <a:endParaRPr lang="en-US" sz="2000" dirty="0" smtClean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sz="2000" dirty="0" smtClean="0">
                <a:latin typeface="Georgia" panose="02040502050405020303" pitchFamily="18" charset="0"/>
              </a:rPr>
              <a:t>Random </a:t>
            </a:r>
            <a:r>
              <a:rPr sz="2000" dirty="0">
                <a:latin typeface="Georgia" panose="02040502050405020303" pitchFamily="18" charset="0"/>
              </a:rPr>
              <a:t>Forest </a:t>
            </a:r>
            <a:r>
              <a:rPr sz="2000" dirty="0" err="1">
                <a:latin typeface="Georgia" panose="02040502050405020303" pitchFamily="18" charset="0"/>
              </a:rPr>
              <a:t>Regressor</a:t>
            </a:r>
            <a:endParaRPr sz="2000" dirty="0">
              <a:latin typeface="Georgia" panose="02040502050405020303" pitchFamily="18" charset="0"/>
            </a:endParaRPr>
          </a:p>
          <a:p>
            <a:pPr algn="just"/>
            <a:r>
              <a:rPr sz="2000" b="1" dirty="0">
                <a:latin typeface="Georgia" panose="02040502050405020303" pitchFamily="18" charset="0"/>
              </a:rPr>
              <a:t>Performance Metrics</a:t>
            </a:r>
            <a:r>
              <a:rPr sz="2000" dirty="0">
                <a:latin typeface="Georgia" panose="02040502050405020303" pitchFamily="18" charset="0"/>
              </a:rPr>
              <a:t>:</a:t>
            </a:r>
          </a:p>
          <a:p>
            <a:pPr marL="0" indent="0" algn="just">
              <a:buNone/>
            </a:pPr>
            <a:r>
              <a:rPr sz="2000" dirty="0">
                <a:latin typeface="Georgia" panose="02040502050405020303" pitchFamily="18" charset="0"/>
              </a:rPr>
              <a:t>- Mean Squared Error (MSE): 59,462, showing low prediction error.</a:t>
            </a:r>
          </a:p>
          <a:p>
            <a:pPr marL="0" indent="0" algn="just">
              <a:buNone/>
            </a:pPr>
            <a:r>
              <a:rPr sz="2000" dirty="0">
                <a:latin typeface="Georgia" panose="02040502050405020303" pitchFamily="18" charset="0"/>
              </a:rPr>
              <a:t>- Root Mean Squared Error (RMSE): 243.85, close to average price range.</a:t>
            </a:r>
          </a:p>
          <a:p>
            <a:pPr marL="0" indent="0" algn="just">
              <a:buNone/>
            </a:pPr>
            <a:r>
              <a:rPr sz="2000" dirty="0">
                <a:latin typeface="Georgia" panose="02040502050405020303" pitchFamily="18" charset="0"/>
              </a:rPr>
              <a:t>- R² Score: 0.279, indicating it explains nearly 28% of price variance.</a:t>
            </a:r>
          </a:p>
          <a:p>
            <a:pPr algn="just"/>
            <a:endParaRPr sz="2000" dirty="0">
              <a:latin typeface="Georgia" panose="02040502050405020303" pitchFamily="18" charset="0"/>
            </a:endParaRPr>
          </a:p>
          <a:p>
            <a:pPr algn="just"/>
            <a:r>
              <a:rPr sz="2000" b="1" dirty="0">
                <a:latin typeface="Georgia" panose="02040502050405020303" pitchFamily="18" charset="0"/>
              </a:rPr>
              <a:t>Conclusion</a:t>
            </a:r>
            <a:r>
              <a:rPr sz="2000" dirty="0">
                <a:latin typeface="Georgia" panose="02040502050405020303" pitchFamily="18" charset="0"/>
              </a:rPr>
              <a:t>: Random Forest is well-suited for this dataset, balancing accuracy and generalization for used car price prediction.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755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70600" cy="1143000"/>
          </a:xfrm>
        </p:spPr>
        <p:txBody>
          <a:bodyPr>
            <a:normAutofit/>
          </a:bodyPr>
          <a:lstStyle/>
          <a:p>
            <a:r>
              <a:rPr sz="3600" b="1" dirty="0" err="1">
                <a:latin typeface="Georgia" panose="02040502050405020303" pitchFamily="18" charset="0"/>
              </a:rPr>
              <a:t>Hyperparameter</a:t>
            </a:r>
            <a:r>
              <a:rPr sz="3600" b="1" dirty="0">
                <a:latin typeface="Georgia" panose="02040502050405020303" pitchFamily="18" charset="0"/>
              </a:rPr>
              <a:t>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>
                <a:latin typeface="Georgia" panose="02040502050405020303" pitchFamily="18" charset="0"/>
              </a:rPr>
              <a:t>Grid Search Results</a:t>
            </a:r>
            <a:r>
              <a:rPr sz="20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sz="2000" dirty="0">
                <a:latin typeface="Georgia" panose="02040502050405020303" pitchFamily="18" charset="0"/>
              </a:rPr>
              <a:t>- Parameters tuned: </a:t>
            </a:r>
            <a:r>
              <a:rPr sz="2000" dirty="0" err="1">
                <a:latin typeface="Georgia" panose="02040502050405020303" pitchFamily="18" charset="0"/>
              </a:rPr>
              <a:t>n_estimators</a:t>
            </a:r>
            <a:r>
              <a:rPr sz="2000" dirty="0">
                <a:latin typeface="Georgia" panose="02040502050405020303" pitchFamily="18" charset="0"/>
              </a:rPr>
              <a:t>, </a:t>
            </a:r>
            <a:r>
              <a:rPr sz="2000" dirty="0" err="1">
                <a:latin typeface="Georgia" panose="02040502050405020303" pitchFamily="18" charset="0"/>
              </a:rPr>
              <a:t>max_depth</a:t>
            </a:r>
            <a:r>
              <a:rPr sz="2000" dirty="0">
                <a:latin typeface="Georgia" panose="02040502050405020303" pitchFamily="18" charset="0"/>
              </a:rPr>
              <a:t>, </a:t>
            </a:r>
            <a:r>
              <a:rPr sz="2000" dirty="0" err="1">
                <a:latin typeface="Georgia" panose="02040502050405020303" pitchFamily="18" charset="0"/>
              </a:rPr>
              <a:t>min_samples_split</a:t>
            </a:r>
            <a:r>
              <a:rPr sz="2000" dirty="0">
                <a:latin typeface="Georgia" panose="02040502050405020303" pitchFamily="18" charset="0"/>
              </a:rPr>
              <a:t>, </a:t>
            </a:r>
            <a:r>
              <a:rPr sz="2000" dirty="0" err="1">
                <a:latin typeface="Georgia" panose="02040502050405020303" pitchFamily="18" charset="0"/>
              </a:rPr>
              <a:t>min_samples_leaf</a:t>
            </a:r>
            <a:r>
              <a:rPr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sz="2000" dirty="0">
                <a:latin typeface="Georgia" panose="02040502050405020303" pitchFamily="18" charset="0"/>
              </a:rPr>
              <a:t>- Best Parameters: {'</a:t>
            </a:r>
            <a:r>
              <a:rPr sz="2000" dirty="0" err="1">
                <a:latin typeface="Georgia" panose="02040502050405020303" pitchFamily="18" charset="0"/>
              </a:rPr>
              <a:t>max_depth</a:t>
            </a:r>
            <a:r>
              <a:rPr sz="2000" dirty="0">
                <a:latin typeface="Georgia" panose="02040502050405020303" pitchFamily="18" charset="0"/>
              </a:rPr>
              <a:t>': 10, '</a:t>
            </a:r>
            <a:r>
              <a:rPr sz="2000" dirty="0" err="1">
                <a:latin typeface="Georgia" panose="02040502050405020303" pitchFamily="18" charset="0"/>
              </a:rPr>
              <a:t>min_samples_leaf</a:t>
            </a:r>
            <a:r>
              <a:rPr sz="2000" dirty="0">
                <a:latin typeface="Georgia" panose="02040502050405020303" pitchFamily="18" charset="0"/>
              </a:rPr>
              <a:t>': 1, '</a:t>
            </a:r>
            <a:r>
              <a:rPr sz="2000" dirty="0" err="1">
                <a:latin typeface="Georgia" panose="02040502050405020303" pitchFamily="18" charset="0"/>
              </a:rPr>
              <a:t>min_samples_split</a:t>
            </a:r>
            <a:r>
              <a:rPr sz="2000" dirty="0">
                <a:latin typeface="Georgia" panose="02040502050405020303" pitchFamily="18" charset="0"/>
              </a:rPr>
              <a:t>': 10, '</a:t>
            </a:r>
            <a:r>
              <a:rPr sz="2000" dirty="0" err="1">
                <a:latin typeface="Georgia" panose="02040502050405020303" pitchFamily="18" charset="0"/>
              </a:rPr>
              <a:t>n_estimators</a:t>
            </a:r>
            <a:r>
              <a:rPr sz="2000" dirty="0">
                <a:latin typeface="Georgia" panose="02040502050405020303" pitchFamily="18" charset="0"/>
              </a:rPr>
              <a:t>': 200</a:t>
            </a:r>
            <a:r>
              <a:rPr sz="2000" dirty="0" smtClean="0">
                <a:latin typeface="Georgia" panose="02040502050405020303" pitchFamily="18" charset="0"/>
              </a:rPr>
              <a:t>}.</a:t>
            </a:r>
            <a:endParaRPr 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sz="2000" dirty="0">
                <a:latin typeface="Georgia" panose="02040502050405020303" pitchFamily="18" charset="0"/>
              </a:rPr>
              <a:t>- </a:t>
            </a:r>
            <a:r>
              <a:rPr sz="2000" b="1" dirty="0">
                <a:latin typeface="Georgia" panose="02040502050405020303" pitchFamily="18" charset="0"/>
              </a:rPr>
              <a:t>Final Model Performance</a:t>
            </a:r>
            <a:r>
              <a:rPr sz="2000" dirty="0">
                <a:latin typeface="Georgia" panose="02040502050405020303" pitchFamily="18" charset="0"/>
              </a:rPr>
              <a:t>: MSE 59,267, RMSE 243.45, R² 0.28.</a:t>
            </a:r>
          </a:p>
          <a:p>
            <a:endParaRPr sz="2000" dirty="0">
              <a:latin typeface="Georgia" panose="02040502050405020303" pitchFamily="18" charset="0"/>
            </a:endParaRPr>
          </a:p>
          <a:p>
            <a:r>
              <a:rPr sz="2000" dirty="0">
                <a:latin typeface="Georgia" panose="02040502050405020303" pitchFamily="18" charset="0"/>
              </a:rPr>
              <a:t>The tuned Random Forest model achieves a good balance of bias and variance on this dataset</a:t>
            </a:r>
            <a:r>
              <a:rPr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755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13300" cy="1143000"/>
          </a:xfrm>
        </p:spPr>
        <p:txBody>
          <a:bodyPr>
            <a:normAutofit/>
          </a:bodyPr>
          <a:lstStyle/>
          <a:p>
            <a:r>
              <a:rPr sz="4000" b="1" dirty="0">
                <a:latin typeface="Georgia" panose="02040502050405020303" pitchFamily="18" charset="0"/>
              </a:rPr>
              <a:t>Model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>
                <a:latin typeface="Georgia" panose="02040502050405020303" pitchFamily="18" charset="0"/>
              </a:rPr>
              <a:t>Sample Predictions:</a:t>
            </a:r>
          </a:p>
          <a:p>
            <a:r>
              <a:rPr sz="2000" dirty="0">
                <a:latin typeface="Georgia" panose="02040502050405020303" pitchFamily="18" charset="0"/>
              </a:rPr>
              <a:t>- Example cars: Toyota Corolla, BMW X5, Honda Civic.</a:t>
            </a:r>
          </a:p>
          <a:p>
            <a:r>
              <a:rPr sz="2000" dirty="0">
                <a:latin typeface="Georgia" panose="02040502050405020303" pitchFamily="18" charset="0"/>
              </a:rPr>
              <a:t>- Predictions: Prices align well with car characteristics such as make, age, and mileage.</a:t>
            </a:r>
          </a:p>
          <a:p>
            <a:endParaRPr sz="2000" dirty="0">
              <a:latin typeface="Georgia" panose="02040502050405020303" pitchFamily="18" charset="0"/>
            </a:endParaRPr>
          </a:p>
          <a:p>
            <a:r>
              <a:rPr sz="2000" b="1" dirty="0">
                <a:latin typeface="Georgia" panose="02040502050405020303" pitchFamily="18" charset="0"/>
              </a:rPr>
              <a:t>Conclusion</a:t>
            </a:r>
            <a:r>
              <a:rPr sz="2000" dirty="0">
                <a:latin typeface="Georgia" panose="02040502050405020303" pitchFamily="18" charset="0"/>
              </a:rPr>
              <a:t>: The model effectively predicts car prices based on the features provided. For future improvements, additional factors like brand reputation or external market trends could be explored.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07"/>
            <a:ext cx="9144000" cy="5708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755"/>
            <a:ext cx="9144000" cy="5738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737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Office Theme</vt:lpstr>
      <vt:lpstr>Japan Used Cars Price Prediction</vt:lpstr>
      <vt:lpstr>Project Overview</vt:lpstr>
      <vt:lpstr>Data Exploration</vt:lpstr>
      <vt:lpstr>Feature Engineering</vt:lpstr>
      <vt:lpstr>Data Analysis</vt:lpstr>
      <vt:lpstr>Model Selection</vt:lpstr>
      <vt:lpstr>Model Performance</vt:lpstr>
      <vt:lpstr>Hyperparameter Tuning</vt:lpstr>
      <vt:lpstr>Model Prediction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Used Cars Price Prediction</dc:title>
  <dc:subject/>
  <dc:creator>Umaima Pathan</dc:creator>
  <cp:keywords/>
  <dc:description>generated using python-pptx</dc:description>
  <cp:lastModifiedBy>ACER</cp:lastModifiedBy>
  <cp:revision>5</cp:revision>
  <dcterms:created xsi:type="dcterms:W3CDTF">2013-01-27T09:14:16Z</dcterms:created>
  <dcterms:modified xsi:type="dcterms:W3CDTF">2024-11-13T16:21:49Z</dcterms:modified>
  <cp:category/>
</cp:coreProperties>
</file>