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anken Grotesk"/>
      <p:regular r:id="rId18"/>
      <p:bold r:id="rId19"/>
      <p:italic r:id="rId20"/>
      <p:boldItalic r:id="rId21"/>
    </p:embeddedFont>
    <p:embeddedFont>
      <p:font typeface="Inconsolata"/>
      <p:regular r:id="rId22"/>
      <p:bold r:id="rId23"/>
    </p:embeddedFont>
    <p:embeddedFont>
      <p:font typeface="Lora SemiBold"/>
      <p:regular r:id="rId24"/>
      <p:bold r:id="rId25"/>
      <p:italic r:id="rId26"/>
      <p:boldItalic r:id="rId27"/>
    </p:embeddedFont>
    <p:embeddedFont>
      <p:font typeface="Inconsolata SemiBold"/>
      <p:regular r:id="rId28"/>
      <p:bold r:id="rId29"/>
    </p:embeddedFont>
    <p:embeddedFont>
      <p:font typeface="Inconsolata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kenGrotesk-italic.fntdata"/><Relationship Id="rId22" Type="http://schemas.openxmlformats.org/officeDocument/2006/relationships/font" Target="fonts/Inconsolata-regular.fntdata"/><Relationship Id="rId21" Type="http://schemas.openxmlformats.org/officeDocument/2006/relationships/font" Target="fonts/HankenGrotesk-boldItalic.fntdata"/><Relationship Id="rId24" Type="http://schemas.openxmlformats.org/officeDocument/2006/relationships/font" Target="fonts/LoraSemiBold-regular.fntdata"/><Relationship Id="rId23" Type="http://schemas.openxmlformats.org/officeDocument/2006/relationships/font" Target="fonts/Inconsolat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SemiBold-italic.fntdata"/><Relationship Id="rId25" Type="http://schemas.openxmlformats.org/officeDocument/2006/relationships/font" Target="fonts/LoraSemiBold-bold.fntdata"/><Relationship Id="rId28" Type="http://schemas.openxmlformats.org/officeDocument/2006/relationships/font" Target="fonts/InconsolataSemiBold-regular.fntdata"/><Relationship Id="rId27" Type="http://schemas.openxmlformats.org/officeDocument/2006/relationships/font" Target="fonts/Lor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consolata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consolataMedium-bold.fntdata"/><Relationship Id="rId30" Type="http://schemas.openxmlformats.org/officeDocument/2006/relationships/font" Target="fonts/Inconsolata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ankenGrotesk-bold.fntdata"/><Relationship Id="rId18" Type="http://schemas.openxmlformats.org/officeDocument/2006/relationships/font" Target="fonts/HankenGrotes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2f61a660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2f61a660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2f61a660e_0_2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2f61a660e_0_2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2f61a660e_0_2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2f61a660e_0_2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2f61a660e_0_2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2f61a660e_0_2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2f61a660e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2f61a660e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2f61a660e_0_1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2f61a660e_0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2f61a660e_0_2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2f61a660e_0_2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f61a660e_0_2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2f61a660e_0_2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2f61a660e_0_2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2f61a660e_0_2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2f61a660e_0_2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2f61a660e_0_2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f61a660e_0_2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f61a660e_0_2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f61a660e_0_2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f61a660e_0_2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9" name="Google Shape;59;p1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kj591vjRNHTZCOa4F3KX7qZsjaqN3-xd/view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1252700" y="1364125"/>
            <a:ext cx="6787800" cy="10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Cricket PoseNet : AI Shot Recognition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890375" y="3188625"/>
            <a:ext cx="2127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Submitted by :</a:t>
            </a:r>
            <a:endParaRPr b="1" sz="2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890375" y="2141600"/>
            <a:ext cx="81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A Deep Learning Approach with Fast API, ReactJS, and Tailwind CSS</a:t>
            </a:r>
            <a:endParaRPr b="1"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38" y="32275"/>
            <a:ext cx="1170125" cy="11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6102800" y="3228975"/>
            <a:ext cx="2127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Submitted to :</a:t>
            </a:r>
            <a:endParaRPr b="1" sz="2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890375" y="3609975"/>
            <a:ext cx="223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Mohd Umair (22733)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Shri Kant (22755)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MCA Final Year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6102800" y="3665075"/>
            <a:ext cx="25383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Prof. Aasha Singh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Prof. Kriti Chaurasia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1350" y="241425"/>
            <a:ext cx="960975" cy="9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457200" y="2208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Demonstration</a:t>
            </a:r>
            <a:endParaRPr b="1" sz="302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65" name="Google Shape;165;p25" title="CRICV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825" y="793525"/>
            <a:ext cx="7340050" cy="41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8200" y="4499044"/>
            <a:ext cx="675800" cy="644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457200" y="446825"/>
            <a:ext cx="82296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Conclusion: Project Impact &amp; Future Work</a:t>
            </a:r>
            <a:endParaRPr b="1" sz="302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2749850" y="1289125"/>
            <a:ext cx="5937000" cy="98610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The use of Detectron2 for keypoint extraction proves to be a valuable feature, contributing to the model's success.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2749800" y="2397775"/>
            <a:ext cx="5937000" cy="98610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xpanding the dataset to include more diverse cricket shots, and integrating video classification and user feedback.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457200" y="1289150"/>
            <a:ext cx="2142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ora SemiBold"/>
                <a:ea typeface="Lora SemiBold"/>
                <a:cs typeface="Lora SemiBold"/>
                <a:sym typeface="Lora SemiBold"/>
              </a:rPr>
              <a:t>Impact</a:t>
            </a:r>
            <a:endParaRPr sz="1600">
              <a:solidFill>
                <a:schemeClr val="accent1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457200" y="2397150"/>
            <a:ext cx="2142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ora SemiBold"/>
                <a:ea typeface="Lora SemiBold"/>
                <a:cs typeface="Lora SemiBold"/>
                <a:sym typeface="Lora SemiBold"/>
              </a:rPr>
              <a:t>Future Work</a:t>
            </a:r>
            <a:endParaRPr sz="1600">
              <a:solidFill>
                <a:schemeClr val="accent1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457200" y="3505150"/>
            <a:ext cx="2142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ora SemiBold"/>
                <a:ea typeface="Lora SemiBold"/>
                <a:cs typeface="Lora SemiBold"/>
                <a:sym typeface="Lora SemiBold"/>
              </a:rPr>
              <a:t>Challenges &amp; Learnings</a:t>
            </a:r>
            <a:endParaRPr sz="1600">
              <a:solidFill>
                <a:schemeClr val="accent1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2749800" y="3506400"/>
            <a:ext cx="5937000" cy="98610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The project encountered challenges in data collection and performance optimization. However, these challenges provided valuable insights and learnings in the areas of data preprocessing, model tuning, and deployment.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200" y="4499044"/>
            <a:ext cx="675800" cy="644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463550" y="1881925"/>
            <a:ext cx="257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Thank You!</a:t>
            </a:r>
            <a:endParaRPr b="1" sz="36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490050" y="2603850"/>
            <a:ext cx="4692000" cy="970500"/>
          </a:xfrm>
          <a:prstGeom prst="rect">
            <a:avLst/>
          </a:prstGeom>
          <a:solidFill>
            <a:srgbClr val="FFFFFF">
              <a:alpha val="1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Inconsolata"/>
              <a:buChar char=" "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We are grateful to our academic mentors for their guidance and support throughout this project.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549" y="1304150"/>
            <a:ext cx="2343450" cy="2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8200" y="4499044"/>
            <a:ext cx="675800" cy="644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" y="1017725"/>
            <a:ext cx="59100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Inconsolata"/>
              <a:buChar char="•"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Introduction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Inconsolata"/>
              <a:buChar char="•"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Frontend Development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Inconsolata"/>
              <a:buChar char="•"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Fast API Integration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Inconsolata"/>
              <a:buChar char="•"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Backend Processing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Inconsolata"/>
              <a:buChar char="•"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Overview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Inconsolata"/>
              <a:buChar char="•"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Model Architecture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Inconsolata"/>
              <a:buChar char="•"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Model Performance Metrics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Inconsolata"/>
              <a:buChar char="•"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Demonstration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900"/>
              <a:buFont typeface="Inconsolata"/>
              <a:buChar char="•"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Conclusion: Project Impact &amp; Future Work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Inconsolata"/>
                <a:ea typeface="Inconsolata"/>
                <a:cs typeface="Inconsolata"/>
                <a:sym typeface="Inconsolata"/>
              </a:rPr>
              <a:t>Agenda</a:t>
            </a:r>
            <a:endParaRPr sz="302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200" y="4499044"/>
            <a:ext cx="675800" cy="644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4294967295" type="body"/>
          </p:nvPr>
        </p:nvSpPr>
        <p:spPr>
          <a:xfrm>
            <a:off x="3237000" y="1834125"/>
            <a:ext cx="2606100" cy="2396700"/>
          </a:xfrm>
          <a:prstGeom prst="rect">
            <a:avLst/>
          </a:prstGeom>
          <a:solidFill>
            <a:srgbClr val="FFFFFF">
              <a:alpha val="1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Frontend development utilizes React JS and Tailwind CSS to create user-friendly website for image input and result display.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834125"/>
            <a:ext cx="2606100" cy="2396700"/>
          </a:xfrm>
          <a:prstGeom prst="rect">
            <a:avLst/>
          </a:prstGeom>
          <a:solidFill>
            <a:srgbClr val="FFFFFF">
              <a:alpha val="1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8287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roject focuses on classifying cricket shots using image data and deep learning.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457200" y="477050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Inconsolata"/>
                <a:ea typeface="Inconsolata"/>
                <a:cs typeface="Inconsolata"/>
                <a:sym typeface="Inconsolata"/>
              </a:rPr>
              <a:t>Introduction</a:t>
            </a:r>
            <a:endParaRPr sz="302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2" name="Google Shape;92;p18"/>
          <p:cNvSpPr txBox="1"/>
          <p:nvPr>
            <p:ph idx="4294967295" type="body"/>
          </p:nvPr>
        </p:nvSpPr>
        <p:spPr>
          <a:xfrm>
            <a:off x="6016800" y="1834125"/>
            <a:ext cx="2606100" cy="2396700"/>
          </a:xfrm>
          <a:prstGeom prst="rect">
            <a:avLst/>
          </a:prstGeom>
          <a:solidFill>
            <a:srgbClr val="FFFFFF">
              <a:alpha val="1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Backend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processes 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include image augmentation,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keypoint extraction,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data normalization, and training a pytorch model for shot classification.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200" y="4499044"/>
            <a:ext cx="675800" cy="644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401150" y="204575"/>
            <a:ext cx="457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Frontend Development </a:t>
            </a:r>
            <a:endParaRPr b="1" sz="302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93325" y="1342200"/>
            <a:ext cx="5165400" cy="332130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SemiBold"/>
              <a:buChar char="●"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Utilized ReactJS for building a dynamic and interactive UI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260350" lvl="0" marL="4000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SemiBold"/>
              <a:buChar char="●"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Implemented Tailwind CSS for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efficient 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styling 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and customization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260350" lvl="0" marL="4000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SemiBold"/>
              <a:buChar char="●"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Integrated the frontend to the FastAPI backend for seamless communication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260350" lvl="0" marL="4000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SemiBold"/>
              <a:buChar char="●"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Developed an image upload component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260350" lvl="0" marL="40005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Inconsolata SemiBold"/>
              <a:buChar char="●"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Displayed the predicted result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49475" y="825528"/>
            <a:ext cx="502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A9988"/>
                </a:solidFill>
                <a:latin typeface="Lora SemiBold"/>
                <a:ea typeface="Lora SemiBold"/>
                <a:cs typeface="Lora SemiBold"/>
                <a:sym typeface="Lora SemiBold"/>
              </a:rPr>
              <a:t>Key Highlights</a:t>
            </a:r>
            <a:endParaRPr>
              <a:solidFill>
                <a:srgbClr val="1A9988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850" y="0"/>
            <a:ext cx="31371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1209775" y="3382425"/>
            <a:ext cx="5829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</a:t>
            </a:r>
            <a:r>
              <a:rPr lang="en" sz="17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obust and efficient way to handle the communication between the frontend and the deep learning model.</a:t>
            </a:r>
            <a:endParaRPr sz="17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1209775" y="2161117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17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reate the endpoint API that takes an image as input and returns the predicted result</a:t>
            </a:r>
            <a:endParaRPr sz="17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209775" y="939825"/>
            <a:ext cx="5829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H</a:t>
            </a:r>
            <a:r>
              <a:rPr lang="en" sz="17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igh-performance, web framework for building APIs </a:t>
            </a:r>
            <a:endParaRPr sz="17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93000" y="2448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FastAPI Integration</a:t>
            </a:r>
            <a:endParaRPr b="1" sz="302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576388" y="1251975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576388" y="2479125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576388" y="3694525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825" y="1698700"/>
            <a:ext cx="1683727" cy="168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8200" y="4499044"/>
            <a:ext cx="675800" cy="644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457200" y="3549925"/>
            <a:ext cx="77355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Key point extraction using Detectron2 for identifying important features in the images.</a:t>
            </a:r>
            <a:endParaRPr sz="15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57200" y="2399850"/>
            <a:ext cx="77355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Utilization of Image Augmentation to enhance the training data for the model.</a:t>
            </a:r>
            <a:endParaRPr sz="15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57200" y="1249775"/>
            <a:ext cx="77355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Use of FastAPI to create an efficient endpoint API for the model.</a:t>
            </a:r>
            <a:endParaRPr sz="15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Backend Processing</a:t>
            </a:r>
            <a:endParaRPr b="1" sz="302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24" name="Google Shape;124;p21"/>
          <p:cNvCxnSpPr/>
          <p:nvPr/>
        </p:nvCxnSpPr>
        <p:spPr>
          <a:xfrm>
            <a:off x="457200" y="2289111"/>
            <a:ext cx="777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1"/>
          <p:cNvCxnSpPr/>
          <p:nvPr/>
        </p:nvCxnSpPr>
        <p:spPr>
          <a:xfrm>
            <a:off x="457200" y="3439189"/>
            <a:ext cx="777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1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457200" y="4578650"/>
            <a:ext cx="777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200" y="4499044"/>
            <a:ext cx="675800" cy="644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25" y="750125"/>
            <a:ext cx="6597776" cy="433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361100" y="177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Overview </a:t>
            </a:r>
            <a:endParaRPr b="1" sz="302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8200" y="4499044"/>
            <a:ext cx="675800" cy="644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1373975" y="3582600"/>
            <a:ext cx="7043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The criterion for the model is the Cross Entropy Loss, a suitable choice for multi-class classification tasks, ensuring a penalization for the deviation of each prediction from the actual category.</a:t>
            </a:r>
            <a:endParaRPr sz="15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1373975" y="2361300"/>
            <a:ext cx="7043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</a:t>
            </a: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he model include various activation functions like Relu, LeakyRelu, Softmax, and the use of the Adam optimizer for efficient training.</a:t>
            </a:r>
            <a:endParaRPr sz="15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1373975" y="1140000"/>
            <a:ext cx="7131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The model is built using PyTorch and consists of an Artificial Neural Network (ANN) with multiple layers, capable of classifying cricket shots based on image inputs.</a:t>
            </a:r>
            <a:endParaRPr sz="15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Model Architecture</a:t>
            </a:r>
            <a:endParaRPr b="1" sz="302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740588" y="145215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740588" y="26793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740588" y="38947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200" y="4499044"/>
            <a:ext cx="675800" cy="644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Model Performance Metrics</a:t>
            </a:r>
            <a:endParaRPr b="1" sz="302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5730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>
                <a:solidFill>
                  <a:schemeClr val="dk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90.25%</a:t>
            </a:r>
            <a:endParaRPr sz="3300">
              <a:solidFill>
                <a:schemeClr val="dk1"/>
              </a:solidFill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6246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1A9988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Training Accuracy</a:t>
            </a:r>
            <a:endParaRPr sz="1600">
              <a:solidFill>
                <a:srgbClr val="1A9988"/>
              </a:solidFill>
              <a:latin typeface="Inconsolata Medium"/>
              <a:ea typeface="Inconsolata Medium"/>
              <a:cs typeface="Inconsolata Medium"/>
              <a:sym typeface="Inconsolata Medium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26720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 sz="3300">
                <a:solidFill>
                  <a:schemeClr val="dk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83.98%</a:t>
            </a:r>
            <a:endParaRPr sz="3300">
              <a:solidFill>
                <a:schemeClr val="dk1"/>
              </a:solidFill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4345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1A9988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Testing Accuracy</a:t>
            </a:r>
            <a:endParaRPr sz="1600">
              <a:solidFill>
                <a:srgbClr val="1A9988"/>
              </a:solidFill>
              <a:latin typeface="Inconsolata Medium"/>
              <a:ea typeface="Inconsolata Medium"/>
              <a:cs typeface="Inconsolata Medium"/>
              <a:sym typeface="Inconsolata Medium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607710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 sz="3300">
                <a:solidFill>
                  <a:schemeClr val="dk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0.88</a:t>
            </a:r>
            <a:endParaRPr sz="3300">
              <a:solidFill>
                <a:schemeClr val="dk1"/>
              </a:solidFill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62444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1A9988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Precision</a:t>
            </a:r>
            <a:endParaRPr sz="1600">
              <a:solidFill>
                <a:srgbClr val="1A9988"/>
              </a:solidFill>
              <a:latin typeface="Inconsolata Medium"/>
              <a:ea typeface="Inconsolata Medium"/>
              <a:cs typeface="Inconsolata Medium"/>
              <a:sym typeface="Inconsolata Medium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200" y="4499044"/>
            <a:ext cx="675800" cy="644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