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6098705" cy="5222117"/>
          </a:xfrm>
        </p:spPr>
        <p:txBody>
          <a:bodyPr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Application and API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53" y="620682"/>
            <a:ext cx="7434070" cy="147433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Basic Concepts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0346" y="235458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People </a:t>
            </a:r>
            <a:r>
              <a:rPr lang="en-US" sz="2000" dirty="0"/>
              <a:t>access websites using software called a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web browser.</a:t>
            </a:r>
            <a:r>
              <a:rPr lang="en-US" sz="2000" dirty="0"/>
              <a:t> </a:t>
            </a:r>
            <a:r>
              <a:rPr lang="en-US" sz="2000" dirty="0"/>
              <a:t>Popular examples include Firefox, Internet </a:t>
            </a:r>
            <a:r>
              <a:rPr lang="en-US" sz="2000" dirty="0"/>
              <a:t>Explorer, </a:t>
            </a:r>
            <a:r>
              <a:rPr lang="en-US" sz="2000" dirty="0"/>
              <a:t>Safari, Chrome, </a:t>
            </a:r>
            <a:r>
              <a:rPr lang="en-US" sz="2000" dirty="0"/>
              <a:t>and. Opera.</a:t>
            </a:r>
            <a:endParaRPr lang="en-U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When you ask your browser for a web page, the request is sent across the Internet to a special computer known as a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web server </a:t>
            </a:r>
            <a:r>
              <a:rPr lang="en-US" sz="2000" dirty="0"/>
              <a:t>which hosts the </a:t>
            </a:r>
            <a:r>
              <a:rPr lang="en-US" sz="2000" dirty="0"/>
              <a:t>website</a:t>
            </a:r>
            <a:endParaRPr lang="en-U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Front-end web development </a:t>
            </a:r>
            <a:r>
              <a:rPr lang="en-US" sz="2000" dirty="0"/>
              <a:t>is the development of the graphical user interface of a website, through the use of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HTML, CSS, and JavaScript</a:t>
            </a:r>
            <a:r>
              <a:rPr lang="en-US" sz="2000" dirty="0"/>
              <a:t>, so that users can view and interact with that website.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HTML Introduction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Font typeface="Wingdings" panose="05000000000000000000" pitchFamily="2" charset="2"/>
              <a:buChar char="q"/>
            </a:pPr>
            <a:r>
              <a:rPr lang="en-US" sz="2000" dirty="0"/>
              <a:t>HTML stands for Hyper Text Markup </a:t>
            </a:r>
            <a:r>
              <a:rPr lang="en-US" sz="2000" dirty="0" smtClean="0"/>
              <a:t>Language.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HTML is the standard markup language for creating Web </a:t>
            </a:r>
            <a:r>
              <a:rPr lang="en-US" sz="2000" dirty="0" smtClean="0"/>
              <a:t>pages.</a:t>
            </a:r>
            <a:endParaRPr lang="en-US" sz="2000" dirty="0"/>
          </a:p>
          <a:p>
            <a:pPr fontAlgn="ctr">
              <a:buFont typeface="Wingdings" panose="05000000000000000000" pitchFamily="2" charset="2"/>
              <a:buChar char="q"/>
            </a:pPr>
            <a:r>
              <a:rPr lang="en-US" sz="2000" dirty="0"/>
              <a:t>HTML describes the structure of a Web page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HTML consists of a series of </a:t>
            </a:r>
            <a:r>
              <a:rPr lang="en-US" sz="2000" dirty="0" smtClean="0"/>
              <a:t>elements.</a:t>
            </a:r>
            <a:endParaRPr lang="en-US" sz="2000" dirty="0"/>
          </a:p>
          <a:p>
            <a:pPr fontAlgn="ctr">
              <a:buFont typeface="Wingdings" panose="05000000000000000000" pitchFamily="2" charset="2"/>
              <a:buChar char="q"/>
            </a:pPr>
            <a:r>
              <a:rPr lang="en-US" sz="2000" dirty="0"/>
              <a:t>HTML elements tell the browser how to display the content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HTML elements label pieces of content such as "this is a heading", "this is a paragraph", "this is a link",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60378"/>
            <a:ext cx="8911687" cy="1280890"/>
          </a:xfrm>
        </p:spPr>
        <p:txBody>
          <a:bodyPr>
            <a:noAutofit/>
          </a:bodyPr>
          <a:lstStyle/>
          <a:p>
            <a:r>
              <a:rPr lang="en-US" sz="4000" b="1" dirty="0"/>
              <a:t>HTML Documents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70640"/>
            <a:ext cx="8915400" cy="50248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&lt;</a:t>
            </a:r>
            <a:r>
              <a:rPr lang="en-US" sz="1600" dirty="0">
                <a:solidFill>
                  <a:schemeClr val="accent1"/>
                </a:solidFill>
              </a:rPr>
              <a:t>html</a:t>
            </a:r>
            <a:r>
              <a:rPr lang="en-US" sz="1600" dirty="0" smtClean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&lt;title&gt;</a:t>
            </a:r>
            <a:r>
              <a:rPr lang="en-US" sz="1600" dirty="0"/>
              <a:t>1st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/>
              <a:t>Website</a:t>
            </a:r>
            <a:r>
              <a:rPr lang="en-US" sz="1600" dirty="0" smtClean="0">
                <a:solidFill>
                  <a:schemeClr val="accent1"/>
                </a:solidFill>
              </a:rPr>
              <a:t>&lt;/title&gt;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&lt;/head&gt;</a:t>
            </a:r>
            <a:endParaRPr lang="en-US" sz="1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/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 smtClean="0"/>
              <a:t>         </a:t>
            </a:r>
            <a:r>
              <a:rPr lang="en-US" sz="1600" dirty="0">
                <a:solidFill>
                  <a:schemeClr val="accent1"/>
                </a:solidFill>
              </a:rPr>
              <a:t>&lt;body&gt;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chemeClr val="accent1"/>
                </a:solidFill>
              </a:rPr>
              <a:t>&lt;h1</a:t>
            </a:r>
            <a:r>
              <a:rPr lang="en-US" sz="1600" dirty="0" smtClean="0">
                <a:solidFill>
                  <a:schemeClr val="accent1"/>
                </a:solidFill>
              </a:rPr>
              <a:t>&gt; </a:t>
            </a:r>
            <a:r>
              <a:rPr lang="en-US" sz="1600" dirty="0" smtClean="0"/>
              <a:t>My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/>
              <a:t>First </a:t>
            </a:r>
            <a:r>
              <a:rPr lang="en-US" sz="1600" dirty="0" smtClean="0"/>
              <a:t>Heading </a:t>
            </a:r>
            <a:r>
              <a:rPr lang="en-US" sz="1600" dirty="0" smtClean="0">
                <a:solidFill>
                  <a:schemeClr val="accent1"/>
                </a:solidFill>
              </a:rPr>
              <a:t>&lt;/</a:t>
            </a:r>
            <a:r>
              <a:rPr lang="en-US" sz="1600" dirty="0">
                <a:solidFill>
                  <a:schemeClr val="accent1"/>
                </a:solidFill>
              </a:rPr>
              <a:t>h1&gt;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chemeClr val="accent1"/>
                </a:solidFill>
              </a:rPr>
              <a:t>&lt;p</a:t>
            </a:r>
            <a:r>
              <a:rPr lang="en-US" sz="1600" dirty="0" smtClean="0">
                <a:solidFill>
                  <a:schemeClr val="accent1"/>
                </a:solidFill>
              </a:rPr>
              <a:t>&gt; </a:t>
            </a:r>
            <a:r>
              <a:rPr lang="en-US" sz="1600" dirty="0" smtClean="0"/>
              <a:t>My </a:t>
            </a:r>
            <a:r>
              <a:rPr lang="en-US" sz="1600" dirty="0"/>
              <a:t>first </a:t>
            </a:r>
            <a:r>
              <a:rPr lang="en-US" sz="1600" dirty="0" smtClean="0"/>
              <a:t>paragraph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&lt;/</a:t>
            </a:r>
            <a:r>
              <a:rPr lang="en-US" sz="1600" dirty="0">
                <a:solidFill>
                  <a:schemeClr val="accent1"/>
                </a:solidFill>
              </a:rPr>
              <a:t>p&gt;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        </a:t>
            </a:r>
            <a:r>
              <a:rPr lang="en-US" sz="1600" dirty="0">
                <a:solidFill>
                  <a:schemeClr val="accent1"/>
                </a:solidFill>
              </a:rPr>
              <a:t>&lt;/body</a:t>
            </a:r>
            <a:r>
              <a:rPr lang="en-US" sz="1600" dirty="0" smtClean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chemeClr val="accent1"/>
                </a:solidFill>
              </a:rPr>
              <a:t>&lt;/html</a:t>
            </a:r>
            <a:r>
              <a:rPr lang="en-US" sz="1600" dirty="0" smtClean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/>
              <a:t>The HTML code (in blue) is made up of characters that live inside angled brackets — these are called HTML elements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Elements are usually made up of two tags: an opening tag and a closing tag. (The closing tag has an extra forward slash in it.) Each HTML element tells the browser something about the information that sits between its opening and closing tags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169" y="362688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About Elements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436169" y="1533465"/>
            <a:ext cx="946409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000" dirty="0"/>
              <a:t>The opening &lt;html&gt; tag indicates that anything between it and a closing &lt;/html&gt; tag is HTML code.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000" dirty="0" smtClean="0"/>
              <a:t>The &lt;body&gt;</a:t>
            </a:r>
            <a:r>
              <a:rPr lang="en-US" sz="2000" dirty="0" smtClean="0"/>
              <a:t> </a:t>
            </a:r>
            <a:r>
              <a:rPr lang="en-US" sz="2000" dirty="0"/>
              <a:t>tag indicates that anything between it and the </a:t>
            </a:r>
            <a:r>
              <a:rPr lang="en-US" sz="2000" dirty="0" smtClean="0"/>
              <a:t>closing &lt;/body&gt;. </a:t>
            </a:r>
            <a:r>
              <a:rPr lang="en-US" sz="2000" dirty="0"/>
              <a:t>tag should be shown inside the main browser window</a:t>
            </a:r>
            <a:r>
              <a:rPr lang="en-US" sz="2000" dirty="0" smtClean="0"/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&lt;</a:t>
            </a:r>
            <a:r>
              <a:rPr lang="en-US" sz="2000" dirty="0" err="1"/>
              <a:t>tagname</a:t>
            </a:r>
            <a:r>
              <a:rPr lang="en-US" sz="2000" dirty="0"/>
              <a:t>&gt;Content goes here...&lt;/</a:t>
            </a:r>
            <a:r>
              <a:rPr lang="en-US" sz="2000" dirty="0" err="1"/>
              <a:t>tagname</a:t>
            </a:r>
            <a:r>
              <a:rPr lang="en-US" sz="2000" dirty="0"/>
              <a:t>&gt;</a:t>
            </a:r>
            <a:endParaRPr lang="en-US" sz="20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000" dirty="0"/>
              <a:t>&lt; &gt; indicate opening </a:t>
            </a:r>
            <a:r>
              <a:rPr lang="en-US" altLang="en-US" sz="2000" dirty="0" smtClean="0"/>
              <a:t>tag.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000" dirty="0"/>
              <a:t>&lt;/ &gt; indicate the tag is closed </a:t>
            </a:r>
            <a:r>
              <a:rPr lang="en-US" altLang="en-US" sz="2000" dirty="0" smtClean="0"/>
              <a:t>. It include Forward Slash /.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Attributes provide additional information about the contents of an element. They appear on the opening tag of the element and are made up of two parts: a name and a value, separated by an equals sign.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16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920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 </a:t>
            </a:r>
            <a:r>
              <a:rPr lang="en-US" sz="4000" b="1" dirty="0"/>
              <a:t> </a:t>
            </a:r>
            <a:r>
              <a:rPr lang="en-US" sz="4000" b="1" dirty="0" smtClean="0"/>
              <a:t>Html Tags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Heading Tag &lt;h&gt;&lt;/h&gt;  h1 to h6.</a:t>
            </a:r>
          </a:p>
          <a:p>
            <a:r>
              <a:rPr lang="en-US" sz="2000" dirty="0" smtClean="0"/>
              <a:t>Paragraph tag &lt;p&gt;&lt;/p&gt;</a:t>
            </a:r>
          </a:p>
          <a:p>
            <a:r>
              <a:rPr lang="en-US" sz="2000" dirty="0" smtClean="0"/>
              <a:t>Bold tag &lt;b&gt;&lt;/b&gt;</a:t>
            </a:r>
          </a:p>
          <a:p>
            <a:r>
              <a:rPr lang="en-US" sz="2000" dirty="0" smtClean="0"/>
              <a:t>Italic tag &lt;</a:t>
            </a:r>
            <a:r>
              <a:rPr lang="en-US" sz="2000" dirty="0" err="1" smtClean="0"/>
              <a:t>i</a:t>
            </a:r>
            <a:r>
              <a:rPr lang="en-US" sz="2000" dirty="0" smtClean="0"/>
              <a:t>&gt;&lt;/</a:t>
            </a:r>
            <a:r>
              <a:rPr lang="en-US" sz="2000" dirty="0" err="1" smtClean="0"/>
              <a:t>i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Underline &lt;</a:t>
            </a:r>
            <a:r>
              <a:rPr lang="en-US" sz="2000" dirty="0" err="1" smtClean="0"/>
              <a:t>ul</a:t>
            </a:r>
            <a:r>
              <a:rPr lang="en-US" sz="2000" dirty="0" smtClean="0"/>
              <a:t>&gt;&lt;/</a:t>
            </a:r>
            <a:r>
              <a:rPr lang="en-US" sz="2000" dirty="0" err="1" smtClean="0"/>
              <a:t>ul</a:t>
            </a:r>
            <a:r>
              <a:rPr lang="en-US" sz="2000" dirty="0" smtClean="0"/>
              <a:t>&gt;</a:t>
            </a:r>
            <a:endParaRPr lang="en-US" sz="2000" dirty="0" smtClean="0"/>
          </a:p>
          <a:p>
            <a:r>
              <a:rPr lang="en-US" sz="2000" dirty="0" smtClean="0"/>
              <a:t>Superscript  &lt;sup&gt;&lt;/sup&gt;</a:t>
            </a:r>
          </a:p>
          <a:p>
            <a:r>
              <a:rPr lang="en-US" sz="2000" dirty="0" smtClean="0"/>
              <a:t>Subscript &lt;sub&gt;&lt;/sub&gt;</a:t>
            </a:r>
          </a:p>
          <a:p>
            <a:r>
              <a:rPr lang="en-US" sz="2000" dirty="0" smtClean="0"/>
              <a:t>Line break &lt;</a:t>
            </a:r>
            <a:r>
              <a:rPr lang="en-US" sz="2000" dirty="0" err="1" smtClean="0"/>
              <a:t>br</a:t>
            </a:r>
            <a:r>
              <a:rPr lang="en-US" sz="2000" dirty="0" smtClean="0"/>
              <a:t> /&gt;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This tag has no content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, so it is self closing.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/>
              <a:t>Horizontal Line &lt;</a:t>
            </a:r>
            <a:r>
              <a:rPr lang="en-US" sz="2000" dirty="0" err="1" smtClean="0"/>
              <a:t>hr</a:t>
            </a:r>
            <a:r>
              <a:rPr lang="en-US" sz="2000" dirty="0" smtClean="0"/>
              <a:t> /&gt;</a:t>
            </a:r>
          </a:p>
          <a:p>
            <a:r>
              <a:rPr lang="en-US" sz="2000" dirty="0" smtClean="0"/>
              <a:t>Links 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=“https:www.google.com” target=“’ &gt;&lt;/a&gt;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33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423" y="545733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HTML tags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9463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Lists &lt;li&gt; &lt;/li&gt;</a:t>
            </a:r>
          </a:p>
          <a:p>
            <a:r>
              <a:rPr lang="en-US" sz="2000" dirty="0" smtClean="0"/>
              <a:t>Ordered List &lt;</a:t>
            </a:r>
            <a:r>
              <a:rPr lang="en-US" sz="2000" dirty="0" err="1" smtClean="0"/>
              <a:t>ol</a:t>
            </a:r>
            <a:r>
              <a:rPr lang="en-US" sz="2000" dirty="0" smtClean="0"/>
              <a:t>&gt; &lt;li&gt;&lt;/li&gt;&lt;/</a:t>
            </a:r>
            <a:r>
              <a:rPr lang="en-US" sz="2000" dirty="0" err="1" smtClean="0"/>
              <a:t>ol</a:t>
            </a:r>
            <a:r>
              <a:rPr lang="en-US" sz="2000" dirty="0" smtClean="0"/>
              <a:t>&gt;s</a:t>
            </a:r>
            <a:endParaRPr lang="en-US" sz="2000" dirty="0" smtClean="0"/>
          </a:p>
          <a:p>
            <a:r>
              <a:rPr lang="en-US" sz="2000" dirty="0" smtClean="0"/>
              <a:t>Unordered List &lt;</a:t>
            </a:r>
            <a:r>
              <a:rPr lang="en-US" sz="2000" dirty="0" err="1" smtClean="0"/>
              <a:t>ul</a:t>
            </a:r>
            <a:r>
              <a:rPr lang="en-US" sz="2000" dirty="0"/>
              <a:t>&gt; &lt;li&gt;&lt;/li</a:t>
            </a:r>
            <a:r>
              <a:rPr lang="en-US" sz="2000" dirty="0" smtClean="0"/>
              <a:t>&gt;&lt;/</a:t>
            </a:r>
            <a:r>
              <a:rPr lang="en-US" sz="2000" dirty="0" err="1" smtClean="0"/>
              <a:t>ul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Definition list &lt;dl&gt;   &lt;</a:t>
            </a:r>
            <a:r>
              <a:rPr lang="en-US" sz="2000" dirty="0" err="1" smtClean="0"/>
              <a:t>dt</a:t>
            </a:r>
            <a:r>
              <a:rPr lang="en-US" sz="2000" dirty="0" smtClean="0"/>
              <a:t>&gt;&lt;/</a:t>
            </a:r>
            <a:r>
              <a:rPr lang="en-US" sz="2000" dirty="0" err="1" smtClean="0"/>
              <a:t>dt</a:t>
            </a:r>
            <a:r>
              <a:rPr lang="en-US" sz="2000" dirty="0" smtClean="0"/>
              <a:t>&gt; &lt;</a:t>
            </a:r>
            <a:r>
              <a:rPr lang="en-US" sz="2000" dirty="0" err="1" smtClean="0"/>
              <a:t>dd</a:t>
            </a:r>
            <a:r>
              <a:rPr lang="en-US" sz="2000" dirty="0" smtClean="0"/>
              <a:t>&gt;&lt;/</a:t>
            </a:r>
            <a:r>
              <a:rPr lang="en-US" sz="2000" dirty="0" err="1" smtClean="0"/>
              <a:t>dd</a:t>
            </a:r>
            <a:r>
              <a:rPr lang="en-US" sz="2000" dirty="0" smtClean="0"/>
              <a:t>&gt; &lt;/dl&gt;</a:t>
            </a:r>
          </a:p>
          <a:p>
            <a:r>
              <a:rPr lang="en-US" sz="2000" dirty="0" smtClean="0"/>
              <a:t>Definition term &lt;</a:t>
            </a:r>
            <a:r>
              <a:rPr lang="en-US" sz="2000" dirty="0" err="1" smtClean="0"/>
              <a:t>dt</a:t>
            </a:r>
            <a:r>
              <a:rPr lang="en-US" sz="2000" dirty="0" smtClean="0"/>
              <a:t>&gt;&lt;/</a:t>
            </a:r>
            <a:r>
              <a:rPr lang="en-US" sz="2000" dirty="0" err="1" smtClean="0"/>
              <a:t>dt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Definition details &lt;</a:t>
            </a:r>
            <a:r>
              <a:rPr lang="en-US" sz="2000" dirty="0" err="1" smtClean="0"/>
              <a:t>dd</a:t>
            </a:r>
            <a:r>
              <a:rPr lang="en-US" sz="2000" dirty="0" smtClean="0"/>
              <a:t>&gt;&lt;/</a:t>
            </a:r>
            <a:r>
              <a:rPr lang="en-US" sz="2000" dirty="0" err="1" smtClean="0"/>
              <a:t>dd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Image tag 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=“….” alt=“” height=“” width=“”&gt;&lt;/</a:t>
            </a:r>
            <a:r>
              <a:rPr lang="en-US" sz="2000" dirty="0" err="1" smtClean="0"/>
              <a:t>img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Audio tag &lt;audio </a:t>
            </a:r>
            <a:r>
              <a:rPr lang="en-US" sz="2000" dirty="0" err="1"/>
              <a:t>src</a:t>
            </a:r>
            <a:r>
              <a:rPr lang="en-US" sz="2000" dirty="0" smtClean="0"/>
              <a:t>=“…." </a:t>
            </a:r>
            <a:r>
              <a:rPr lang="en-US" sz="2000" dirty="0"/>
              <a:t>type</a:t>
            </a:r>
            <a:r>
              <a:rPr lang="en-US" sz="2000" dirty="0" smtClean="0"/>
              <a:t>=“……." </a:t>
            </a:r>
            <a:r>
              <a:rPr lang="en-US" sz="2000" dirty="0"/>
              <a:t>loop controls&gt;&lt;/audio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Video </a:t>
            </a:r>
            <a:r>
              <a:rPr lang="en-US" sz="2000" dirty="0"/>
              <a:t>&lt;video </a:t>
            </a:r>
            <a:r>
              <a:rPr lang="en-US" sz="2000" dirty="0" err="1"/>
              <a:t>src</a:t>
            </a:r>
            <a:r>
              <a:rPr lang="en-US" sz="2000" dirty="0" smtClean="0"/>
              <a:t>=“…." </a:t>
            </a:r>
            <a:r>
              <a:rPr lang="en-US" sz="2000" dirty="0"/>
              <a:t>controls width</a:t>
            </a:r>
            <a:r>
              <a:rPr lang="en-US" sz="2000" dirty="0" smtClean="0"/>
              <a:t>=“…" </a:t>
            </a:r>
            <a:r>
              <a:rPr lang="en-US" sz="2000" dirty="0"/>
              <a:t>height</a:t>
            </a:r>
            <a:r>
              <a:rPr lang="en-US" sz="2000" dirty="0" smtClean="0"/>
              <a:t>=“…"  loop</a:t>
            </a:r>
            <a:r>
              <a:rPr lang="en-US" sz="2000" dirty="0"/>
              <a:t>&gt;&lt;/video</a:t>
            </a:r>
            <a:r>
              <a:rPr lang="en-US" sz="2000" dirty="0" smtClean="0"/>
              <a:t>&gt;</a:t>
            </a:r>
          </a:p>
          <a:p>
            <a:r>
              <a:rPr lang="en-US" sz="2000" dirty="0" err="1" smtClean="0"/>
              <a:t>Youtube</a:t>
            </a:r>
            <a:r>
              <a:rPr lang="en-US" sz="2000" dirty="0" smtClean="0"/>
              <a:t> Videos &lt;iframe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=“…..”&gt;&lt;/iframe&gt;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58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626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Modern Application and API development</vt:lpstr>
      <vt:lpstr>Basic Concepts</vt:lpstr>
      <vt:lpstr>HTML Introduction</vt:lpstr>
      <vt:lpstr>HTML Documents </vt:lpstr>
      <vt:lpstr>About Elements</vt:lpstr>
      <vt:lpstr>  Html Tags</vt:lpstr>
      <vt:lpstr>HTML tags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2022-05-28T05:55:02Z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