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  <a:p>
            <a:r>
              <a:rPr lang="en-US" sz="32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Class-01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Basic Concepts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346" y="235458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People access websites using software called a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web browser.</a:t>
            </a:r>
            <a:r>
              <a:rPr lang="en-US" sz="2000" dirty="0"/>
              <a:t> Popular examples include Firefox, Internet Explorer, Safari, Chrome, and. Opera.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you ask your browser for a web page, the request is sent across the Internet to a special computer known as a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web server </a:t>
            </a:r>
            <a:r>
              <a:rPr lang="en-US" sz="2000" dirty="0"/>
              <a:t>which hosts the website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Front-end web development </a:t>
            </a:r>
            <a:r>
              <a:rPr lang="en-US" sz="2000" dirty="0"/>
              <a:t>is the development of the graphical user interface of a website, through the use of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HTML, CSS, and JavaScript</a:t>
            </a:r>
            <a:r>
              <a:rPr lang="en-US" sz="2000" dirty="0"/>
              <a:t>, so that users can view and interact with that website.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HTML 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Wingdings" panose="05000000000000000000" pitchFamily="2" charset="2"/>
              <a:buChar char="q"/>
            </a:pPr>
            <a:r>
              <a:rPr lang="en-US" sz="2000" dirty="0"/>
              <a:t>HTML stands for Hyper Text Markup </a:t>
            </a:r>
            <a:r>
              <a:rPr lang="en-US" sz="2000" dirty="0" smtClean="0"/>
              <a:t>Language.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HTML is the standard markup language for creating Web </a:t>
            </a:r>
            <a:r>
              <a:rPr lang="en-US" sz="2000" dirty="0" smtClean="0"/>
              <a:t>pages.</a:t>
            </a:r>
            <a:endParaRPr lang="en-US" sz="2000" dirty="0"/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000" dirty="0"/>
              <a:t>HTML describes the structure of a Web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HTML consists of a series of </a:t>
            </a:r>
            <a:r>
              <a:rPr lang="en-US" sz="2000" dirty="0" smtClean="0"/>
              <a:t>elements.</a:t>
            </a:r>
            <a:endParaRPr lang="en-US" sz="2000" dirty="0"/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000" dirty="0"/>
              <a:t>HTML elements tell the browser how to display the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HTML elements label pieces of content such as "this is a heading", "this is a paragraph", "this is a link",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0378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HTML Documents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0640"/>
            <a:ext cx="8915400" cy="5024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&lt;</a:t>
            </a:r>
            <a:r>
              <a:rPr lang="en-US" sz="1600" dirty="0">
                <a:solidFill>
                  <a:schemeClr val="accent1"/>
                </a:solidFill>
              </a:rPr>
              <a:t>html</a:t>
            </a:r>
            <a:r>
              <a:rPr lang="en-US" sz="1600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&lt;title&gt;</a:t>
            </a:r>
            <a:r>
              <a:rPr lang="en-US" sz="1600" dirty="0"/>
              <a:t>1st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/>
              <a:t>Website</a:t>
            </a:r>
            <a:r>
              <a:rPr lang="en-US" sz="1600" dirty="0" smtClean="0">
                <a:solidFill>
                  <a:schemeClr val="accent1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/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 smtClean="0"/>
              <a:t>         </a:t>
            </a:r>
            <a:r>
              <a:rPr lang="en-US" sz="1600" dirty="0">
                <a:solidFill>
                  <a:schemeClr val="accent1"/>
                </a:solidFill>
              </a:rPr>
              <a:t>&lt;body&gt;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&lt;h1</a:t>
            </a:r>
            <a:r>
              <a:rPr lang="en-US" sz="1600" dirty="0" smtClean="0">
                <a:solidFill>
                  <a:schemeClr val="accent1"/>
                </a:solidFill>
              </a:rPr>
              <a:t>&gt; </a:t>
            </a:r>
            <a:r>
              <a:rPr lang="en-US" sz="1600" dirty="0" smtClean="0"/>
              <a:t>My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/>
              <a:t>First </a:t>
            </a:r>
            <a:r>
              <a:rPr lang="en-US" sz="1600" dirty="0" smtClean="0"/>
              <a:t>Heading </a:t>
            </a:r>
            <a:r>
              <a:rPr lang="en-US" sz="1600" dirty="0" smtClean="0">
                <a:solidFill>
                  <a:schemeClr val="accent1"/>
                </a:solidFill>
              </a:rPr>
              <a:t>&lt;/</a:t>
            </a:r>
            <a:r>
              <a:rPr lang="en-US" sz="1600" dirty="0">
                <a:solidFill>
                  <a:schemeClr val="accent1"/>
                </a:solidFill>
              </a:rPr>
              <a:t>h1&gt;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&lt;p</a:t>
            </a:r>
            <a:r>
              <a:rPr lang="en-US" sz="1600" dirty="0" smtClean="0">
                <a:solidFill>
                  <a:schemeClr val="accent1"/>
                </a:solidFill>
              </a:rPr>
              <a:t>&gt; </a:t>
            </a:r>
            <a:r>
              <a:rPr lang="en-US" sz="1600" dirty="0" smtClean="0"/>
              <a:t>My </a:t>
            </a:r>
            <a:r>
              <a:rPr lang="en-US" sz="1600" dirty="0"/>
              <a:t>first </a:t>
            </a:r>
            <a:r>
              <a:rPr lang="en-US" sz="1600" dirty="0" smtClean="0"/>
              <a:t>paragraph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&lt;/</a:t>
            </a:r>
            <a:r>
              <a:rPr lang="en-US" sz="1600" dirty="0">
                <a:solidFill>
                  <a:schemeClr val="accent1"/>
                </a:solidFill>
              </a:rPr>
              <a:t>p&gt;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   </a:t>
            </a:r>
            <a:r>
              <a:rPr lang="en-US" sz="1600" dirty="0">
                <a:solidFill>
                  <a:schemeClr val="accent1"/>
                </a:solidFill>
              </a:rPr>
              <a:t>&lt;/body</a:t>
            </a:r>
            <a:r>
              <a:rPr lang="en-US" sz="1600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&lt;/html</a:t>
            </a:r>
            <a:r>
              <a:rPr lang="en-US" sz="1600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/>
              <a:t>The HTML code (in blue) is made up of characters that live inside angled brackets — these are called HTML elements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Elements are usually made up of two tags: an opening tag and a closing tag. (The closing tag has an extra forward slash in it.) Each HTML element tells the browser something about the information that sits between its opening and closing tags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69" y="36268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About Elements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36169" y="1533465"/>
            <a:ext cx="946409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/>
              <a:t>The opening &lt;html&gt; tag indicates that anything between it and a closing &lt;/html&gt; tag is HTML code.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 smtClean="0"/>
              <a:t>The &lt;body&gt;</a:t>
            </a:r>
            <a:r>
              <a:rPr lang="en-US" sz="2000" dirty="0" smtClean="0"/>
              <a:t> </a:t>
            </a:r>
            <a:r>
              <a:rPr lang="en-US" sz="2000" dirty="0"/>
              <a:t>tag indicates that anything between it and the </a:t>
            </a:r>
            <a:r>
              <a:rPr lang="en-US" sz="2000" dirty="0" smtClean="0"/>
              <a:t>closing &lt;/body&gt;. </a:t>
            </a:r>
            <a:r>
              <a:rPr lang="en-US" sz="2000" dirty="0"/>
              <a:t>tag should be shown inside the main browser window</a:t>
            </a:r>
            <a:r>
              <a:rPr lang="en-US" sz="2000" dirty="0" smtClean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&lt;</a:t>
            </a:r>
            <a:r>
              <a:rPr lang="en-US" sz="2000" dirty="0" err="1"/>
              <a:t>tagname</a:t>
            </a:r>
            <a:r>
              <a:rPr lang="en-US" sz="2000" dirty="0"/>
              <a:t>&gt;Content goes here...&lt;/</a:t>
            </a:r>
            <a:r>
              <a:rPr lang="en-US" sz="2000" dirty="0" err="1"/>
              <a:t>tagname</a:t>
            </a:r>
            <a:r>
              <a:rPr lang="en-US" sz="2000" dirty="0"/>
              <a:t>&gt;</a:t>
            </a: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/>
              <a:t>&lt; &gt; indicate opening </a:t>
            </a:r>
            <a:r>
              <a:rPr lang="en-US" altLang="en-US" sz="2000" dirty="0" smtClean="0"/>
              <a:t>tag.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/>
              <a:t>&lt;/ &gt; indicate the tag is closed </a:t>
            </a:r>
            <a:r>
              <a:rPr lang="en-US" altLang="en-US" sz="2000" dirty="0" smtClean="0"/>
              <a:t>. It include Forward Slash /.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Attributes provide additional information about the contents of an element. They appear on the opening tag of the element and are made up of two parts: a name and a value, separated by an equals sign.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16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920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 </a:t>
            </a:r>
            <a:r>
              <a:rPr lang="en-US" sz="4000" b="1" dirty="0" smtClean="0"/>
              <a:t>Html Tags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Heading Tag &lt;h&gt;&lt;/h&gt;  h1 to h6.</a:t>
            </a:r>
          </a:p>
          <a:p>
            <a:r>
              <a:rPr lang="en-US" sz="2000" dirty="0" smtClean="0"/>
              <a:t>Paragraph tag &lt;p&gt;&lt;/p&gt;</a:t>
            </a:r>
          </a:p>
          <a:p>
            <a:r>
              <a:rPr lang="en-US" sz="2000" dirty="0" smtClean="0"/>
              <a:t>Bold tag &lt;b&gt;&lt;/b&gt;</a:t>
            </a:r>
          </a:p>
          <a:p>
            <a:r>
              <a:rPr lang="en-US" sz="2000" dirty="0" smtClean="0"/>
              <a:t>Italic tag &lt;</a:t>
            </a:r>
            <a:r>
              <a:rPr lang="en-US" sz="2000" dirty="0" err="1" smtClean="0"/>
              <a:t>i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i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Underline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Superscript  &lt;sup&gt;&lt;/sup&gt;</a:t>
            </a:r>
          </a:p>
          <a:p>
            <a:r>
              <a:rPr lang="en-US" sz="2000" dirty="0" smtClean="0"/>
              <a:t>Subscript &lt;sub&gt;&lt;/sub&gt;</a:t>
            </a:r>
          </a:p>
          <a:p>
            <a:r>
              <a:rPr lang="en-US" sz="2000" dirty="0" smtClean="0"/>
              <a:t>Line break 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This tag has no content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, so it is self closing.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/>
              <a:t>Horizontal Line &lt;</a:t>
            </a:r>
            <a:r>
              <a:rPr lang="en-US" sz="2000" dirty="0" err="1" smtClean="0"/>
              <a:t>hr</a:t>
            </a:r>
            <a:r>
              <a:rPr lang="en-US" sz="2000" dirty="0" smtClean="0"/>
              <a:t> /&gt;</a:t>
            </a:r>
          </a:p>
          <a:p>
            <a:r>
              <a:rPr lang="en-US" sz="2000" dirty="0" smtClean="0"/>
              <a:t>Links 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=“https:www.google.com” target=“’ &gt;&lt;/a&gt;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54573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HTML tags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46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Lists &lt;li&gt; &lt;/li&gt;</a:t>
            </a:r>
          </a:p>
          <a:p>
            <a:r>
              <a:rPr lang="en-US" sz="2000" dirty="0" smtClean="0"/>
              <a:t>Ordered List &lt;</a:t>
            </a:r>
            <a:r>
              <a:rPr lang="en-US" sz="2000" dirty="0" err="1" smtClean="0"/>
              <a:t>ol</a:t>
            </a:r>
            <a:r>
              <a:rPr lang="en-US" sz="2000" dirty="0" smtClean="0"/>
              <a:t>&gt; &lt;li&gt;&lt;/li&gt;&lt;/</a:t>
            </a:r>
            <a:r>
              <a:rPr lang="en-US" sz="2000" dirty="0" err="1" smtClean="0"/>
              <a:t>ol</a:t>
            </a:r>
            <a:r>
              <a:rPr lang="en-US" sz="2000" dirty="0" smtClean="0"/>
              <a:t>&gt;s</a:t>
            </a:r>
          </a:p>
          <a:p>
            <a:r>
              <a:rPr lang="en-US" sz="2000" dirty="0" smtClean="0"/>
              <a:t>Unordered List &lt;</a:t>
            </a:r>
            <a:r>
              <a:rPr lang="en-US" sz="2000" dirty="0" err="1" smtClean="0"/>
              <a:t>ul</a:t>
            </a:r>
            <a:r>
              <a:rPr lang="en-US" sz="2000" dirty="0"/>
              <a:t>&gt; &lt;li&gt;&lt;/li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Definition list &lt;dl&gt;   &lt;</a:t>
            </a:r>
            <a:r>
              <a:rPr lang="en-US" sz="2000" dirty="0" err="1" smtClean="0"/>
              <a:t>dt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dt</a:t>
            </a:r>
            <a:r>
              <a:rPr lang="en-US" sz="2000" dirty="0" smtClean="0"/>
              <a:t>&gt; &lt;</a:t>
            </a:r>
            <a:r>
              <a:rPr lang="en-US" sz="2000" dirty="0" err="1" smtClean="0"/>
              <a:t>dd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dd</a:t>
            </a:r>
            <a:r>
              <a:rPr lang="en-US" sz="2000" dirty="0" smtClean="0"/>
              <a:t>&gt; &lt;/dl&gt;</a:t>
            </a:r>
          </a:p>
          <a:p>
            <a:r>
              <a:rPr lang="en-US" sz="2000" dirty="0" smtClean="0"/>
              <a:t>Definition term &lt;</a:t>
            </a:r>
            <a:r>
              <a:rPr lang="en-US" sz="2000" dirty="0" err="1" smtClean="0"/>
              <a:t>dt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dt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Definition details &lt;</a:t>
            </a:r>
            <a:r>
              <a:rPr lang="en-US" sz="2000" dirty="0" err="1" smtClean="0"/>
              <a:t>dd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dd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Image tag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=“….” alt=“” height=“” width=“”&gt;&lt;/</a:t>
            </a:r>
            <a:r>
              <a:rPr lang="en-US" sz="2000" dirty="0" err="1" smtClean="0"/>
              <a:t>img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Audio tag &lt;audio </a:t>
            </a:r>
            <a:r>
              <a:rPr lang="en-US" sz="2000" dirty="0" err="1"/>
              <a:t>src</a:t>
            </a:r>
            <a:r>
              <a:rPr lang="en-US" sz="2000" dirty="0" smtClean="0"/>
              <a:t>=“…." </a:t>
            </a:r>
            <a:r>
              <a:rPr lang="en-US" sz="2000" dirty="0"/>
              <a:t>type</a:t>
            </a:r>
            <a:r>
              <a:rPr lang="en-US" sz="2000" dirty="0" smtClean="0"/>
              <a:t>=“……." </a:t>
            </a:r>
            <a:r>
              <a:rPr lang="en-US" sz="2000" dirty="0"/>
              <a:t>loop controls&gt;&lt;/audio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Video </a:t>
            </a:r>
            <a:r>
              <a:rPr lang="en-US" sz="2000" dirty="0"/>
              <a:t>&lt;video </a:t>
            </a:r>
            <a:r>
              <a:rPr lang="en-US" sz="2000" dirty="0" err="1"/>
              <a:t>src</a:t>
            </a:r>
            <a:r>
              <a:rPr lang="en-US" sz="2000" dirty="0" smtClean="0"/>
              <a:t>=“…." </a:t>
            </a:r>
            <a:r>
              <a:rPr lang="en-US" sz="2000" dirty="0"/>
              <a:t>controls width</a:t>
            </a:r>
            <a:r>
              <a:rPr lang="en-US" sz="2000" dirty="0" smtClean="0"/>
              <a:t>=“…" </a:t>
            </a:r>
            <a:r>
              <a:rPr lang="en-US" sz="2000" dirty="0"/>
              <a:t>height</a:t>
            </a:r>
            <a:r>
              <a:rPr lang="en-US" sz="2000" dirty="0" smtClean="0"/>
              <a:t>=“…"  loop</a:t>
            </a:r>
            <a:r>
              <a:rPr lang="en-US" sz="2000" dirty="0"/>
              <a:t>&gt;&lt;/video</a:t>
            </a:r>
            <a:r>
              <a:rPr lang="en-US" sz="2000" dirty="0" smtClean="0"/>
              <a:t>&gt;</a:t>
            </a:r>
          </a:p>
          <a:p>
            <a:r>
              <a:rPr lang="en-US" sz="2000" dirty="0" err="1" smtClean="0"/>
              <a:t>Youtube</a:t>
            </a:r>
            <a:r>
              <a:rPr lang="en-US" sz="2000" dirty="0" smtClean="0"/>
              <a:t> Videos &lt;iframe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=“…..”&gt;&lt;/iframe&gt;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627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Modern Application and API development</vt:lpstr>
      <vt:lpstr>Basic Concepts</vt:lpstr>
      <vt:lpstr>HTML Introduction</vt:lpstr>
      <vt:lpstr>HTML Documents </vt:lpstr>
      <vt:lpstr>About Elements</vt:lpstr>
      <vt:lpstr>  Html Tags</vt:lpstr>
      <vt:lpstr>HTML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2022-05-29T10:28:18Z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