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7" r:id="rId3"/>
    <p:sldId id="259" r:id="rId4"/>
    <p:sldId id="273" r:id="rId5"/>
    <p:sldId id="258" r:id="rId6"/>
    <p:sldId id="260" r:id="rId7"/>
    <p:sldId id="269" r:id="rId8"/>
    <p:sldId id="261" r:id="rId9"/>
    <p:sldId id="262" r:id="rId10"/>
    <p:sldId id="271" r:id="rId11"/>
    <p:sldId id="263" r:id="rId12"/>
    <p:sldId id="270" r:id="rId13"/>
    <p:sldId id="272" r:id="rId14"/>
    <p:sldId id="274" r:id="rId15"/>
    <p:sldId id="275" r:id="rId16"/>
    <p:sldId id="264" r:id="rId17"/>
    <p:sldId id="265" r:id="rId18"/>
    <p:sldId id="266" r:id="rId19"/>
    <p:sldId id="267" r:id="rId20"/>
    <p:sldId id="276" r:id="rId21"/>
    <p:sldId id="277" r:id="rId22"/>
    <p:sldId id="268"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1895168"/>
            <a:ext cx="8192728" cy="1445337"/>
          </a:xfrm>
        </p:spPr>
        <p:txBody>
          <a:bodyPr>
            <a:normAutofit/>
          </a:bodyPr>
          <a:lstStyle/>
          <a:p>
            <a:r>
              <a:rPr lang="en-US" dirty="0"/>
              <a:t>Smart Investor</a:t>
            </a:r>
          </a:p>
        </p:txBody>
      </p:sp>
      <p:sp>
        <p:nvSpPr>
          <p:cNvPr id="3" name="Subtitle 2"/>
          <p:cNvSpPr>
            <a:spLocks noGrp="1"/>
          </p:cNvSpPr>
          <p:nvPr>
            <p:ph type="subTitle" idx="1"/>
          </p:nvPr>
        </p:nvSpPr>
        <p:spPr>
          <a:xfrm>
            <a:off x="464575" y="3753458"/>
            <a:ext cx="8192728" cy="730043"/>
          </a:xfrm>
        </p:spPr>
        <p:txBody>
          <a:bodyPr>
            <a:normAutofit fontScale="77500" lnSpcReduction="20000"/>
          </a:bodyPr>
          <a:lstStyle/>
          <a:p>
            <a:pPr lvl="0">
              <a:lnSpc>
                <a:spcPct val="80000"/>
              </a:lnSpc>
              <a:spcBef>
                <a:spcPts val="0"/>
              </a:spcBef>
              <a:buSzPts val="605"/>
            </a:pPr>
            <a:r>
              <a:rPr lang="en-US" dirty="0"/>
              <a:t>Muhammad Haris-183187</a:t>
            </a:r>
          </a:p>
          <a:p>
            <a:pPr lvl="0">
              <a:lnSpc>
                <a:spcPct val="80000"/>
              </a:lnSpc>
              <a:spcBef>
                <a:spcPts val="0"/>
              </a:spcBef>
              <a:buSzPts val="605"/>
            </a:pPr>
            <a:r>
              <a:rPr lang="en-US" dirty="0"/>
              <a:t>Muhammad </a:t>
            </a:r>
            <a:r>
              <a:rPr lang="en-US" dirty="0" err="1"/>
              <a:t>Umair</a:t>
            </a:r>
            <a:r>
              <a:rPr lang="en-US" dirty="0"/>
              <a:t> Awan-183201</a:t>
            </a:r>
          </a:p>
          <a:p>
            <a:pPr lvl="0">
              <a:lnSpc>
                <a:spcPct val="80000"/>
              </a:lnSpc>
              <a:spcBef>
                <a:spcPts val="0"/>
              </a:spcBef>
              <a:buSzPts val="605"/>
            </a:pPr>
            <a:r>
              <a:rPr lang="en-US" dirty="0"/>
              <a:t>Muhammad Sibtain-183222</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Use-Cases</a:t>
            </a:r>
            <a:endParaRPr lang="en-US" dirty="0"/>
          </a:p>
        </p:txBody>
      </p:sp>
      <p:pic>
        <p:nvPicPr>
          <p:cNvPr id="1026" name="Picture 2" descr="C:\Users\All\Downloads\Use case\us1.PNG"/>
          <p:cNvPicPr>
            <a:picLocks noGrp="1" noChangeAspect="1" noChangeArrowheads="1"/>
          </p:cNvPicPr>
          <p:nvPr>
            <p:ph idx="1"/>
          </p:nvPr>
        </p:nvPicPr>
        <p:blipFill>
          <a:blip r:embed="rId2"/>
          <a:srcRect/>
          <a:stretch>
            <a:fillRect/>
          </a:stretch>
        </p:blipFill>
        <p:spPr bwMode="auto">
          <a:xfrm>
            <a:off x="3188888" y="1268413"/>
            <a:ext cx="5219388" cy="3792393"/>
          </a:xfrm>
          <a:prstGeom prst="rect">
            <a:avLst/>
          </a:prstGeom>
          <a:noFill/>
        </p:spPr>
      </p:pic>
    </p:spTree>
    <p:extLst>
      <p:ext uri="{BB962C8B-B14F-4D97-AF65-F5344CB8AC3E}">
        <p14:creationId xmlns:p14="http://schemas.microsoft.com/office/powerpoint/2010/main" val="426202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Use-Cases</a:t>
            </a:r>
            <a:endParaRPr lang="en-US" sz="3200" dirty="0"/>
          </a:p>
        </p:txBody>
      </p:sp>
      <p:pic>
        <p:nvPicPr>
          <p:cNvPr id="2050" name="Picture 2" descr="C:\Users\All\Downloads\Use case\us2.PNG"/>
          <p:cNvPicPr>
            <a:picLocks noGrp="1" noChangeAspect="1" noChangeArrowheads="1"/>
          </p:cNvPicPr>
          <p:nvPr>
            <p:ph idx="1"/>
          </p:nvPr>
        </p:nvPicPr>
        <p:blipFill>
          <a:blip r:embed="rId2"/>
          <a:srcRect/>
          <a:stretch>
            <a:fillRect/>
          </a:stretch>
        </p:blipFill>
        <p:spPr bwMode="auto">
          <a:xfrm>
            <a:off x="2835904" y="1268414"/>
            <a:ext cx="5971765" cy="3773070"/>
          </a:xfrm>
          <a:prstGeom prst="rect">
            <a:avLst/>
          </a:prstGeom>
          <a:noFill/>
        </p:spPr>
      </p:pic>
    </p:spTree>
    <p:extLst>
      <p:ext uri="{BB962C8B-B14F-4D97-AF65-F5344CB8AC3E}">
        <p14:creationId xmlns:p14="http://schemas.microsoft.com/office/powerpoint/2010/main" val="169040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Use-Cases</a:t>
            </a:r>
            <a:endParaRPr lang="en-US" sz="3200" dirty="0"/>
          </a:p>
        </p:txBody>
      </p:sp>
      <p:pic>
        <p:nvPicPr>
          <p:cNvPr id="3075" name="Picture 3" descr="C:\Users\All\Downloads\Use case\us4.PNG"/>
          <p:cNvPicPr>
            <a:picLocks noGrp="1" noChangeAspect="1" noChangeArrowheads="1"/>
          </p:cNvPicPr>
          <p:nvPr>
            <p:ph idx="1"/>
          </p:nvPr>
        </p:nvPicPr>
        <p:blipFill>
          <a:blip r:embed="rId2"/>
          <a:srcRect/>
          <a:stretch>
            <a:fillRect/>
          </a:stretch>
        </p:blipFill>
        <p:spPr bwMode="auto">
          <a:xfrm>
            <a:off x="3145438" y="1268413"/>
            <a:ext cx="5262838" cy="3754634"/>
          </a:xfrm>
          <a:prstGeom prst="rect">
            <a:avLst/>
          </a:prstGeom>
          <a:noFill/>
        </p:spPr>
      </p:pic>
    </p:spTree>
    <p:extLst>
      <p:ext uri="{BB962C8B-B14F-4D97-AF65-F5344CB8AC3E}">
        <p14:creationId xmlns:p14="http://schemas.microsoft.com/office/powerpoint/2010/main" val="172076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Use-Cases</a:t>
            </a:r>
            <a:endParaRPr lang="en-US" sz="3200" dirty="0"/>
          </a:p>
        </p:txBody>
      </p:sp>
      <p:pic>
        <p:nvPicPr>
          <p:cNvPr id="4098" name="Picture 2" descr="C:\Users\All\Downloads\Use case\us5.PNG"/>
          <p:cNvPicPr>
            <a:picLocks noGrp="1" noChangeAspect="1" noChangeArrowheads="1"/>
          </p:cNvPicPr>
          <p:nvPr>
            <p:ph idx="1"/>
          </p:nvPr>
        </p:nvPicPr>
        <p:blipFill>
          <a:blip r:embed="rId2"/>
          <a:srcRect/>
          <a:stretch>
            <a:fillRect/>
          </a:stretch>
        </p:blipFill>
        <p:spPr bwMode="auto">
          <a:xfrm>
            <a:off x="3507279" y="1079046"/>
            <a:ext cx="4322927" cy="3910518"/>
          </a:xfrm>
          <a:prstGeom prst="rect">
            <a:avLst/>
          </a:prstGeom>
          <a:noFill/>
        </p:spPr>
      </p:pic>
    </p:spTree>
    <p:extLst>
      <p:ext uri="{BB962C8B-B14F-4D97-AF65-F5344CB8AC3E}">
        <p14:creationId xmlns:p14="http://schemas.microsoft.com/office/powerpoint/2010/main" val="3384814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Use-Cases</a:t>
            </a:r>
            <a:endParaRPr lang="en-US" dirty="0"/>
          </a:p>
        </p:txBody>
      </p:sp>
      <p:pic>
        <p:nvPicPr>
          <p:cNvPr id="5122" name="Picture 2" descr="C:\Users\All\Downloads\Use case\us6.PNG"/>
          <p:cNvPicPr>
            <a:picLocks noGrp="1" noChangeAspect="1" noChangeArrowheads="1"/>
          </p:cNvPicPr>
          <p:nvPr>
            <p:ph idx="1"/>
          </p:nvPr>
        </p:nvPicPr>
        <p:blipFill>
          <a:blip r:embed="rId2"/>
          <a:srcRect/>
          <a:stretch>
            <a:fillRect/>
          </a:stretch>
        </p:blipFill>
        <p:spPr bwMode="auto">
          <a:xfrm>
            <a:off x="2788789" y="1205351"/>
            <a:ext cx="6087574" cy="376604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Use-Cases</a:t>
            </a:r>
            <a:endParaRPr lang="en-US" dirty="0"/>
          </a:p>
        </p:txBody>
      </p:sp>
      <p:pic>
        <p:nvPicPr>
          <p:cNvPr id="6146" name="Picture 2" descr="C:\Users\All\Downloads\Use case\us7..PNG"/>
          <p:cNvPicPr>
            <a:picLocks noGrp="1" noChangeAspect="1" noChangeArrowheads="1"/>
          </p:cNvPicPr>
          <p:nvPr>
            <p:ph idx="1"/>
          </p:nvPr>
        </p:nvPicPr>
        <p:blipFill>
          <a:blip r:embed="rId2"/>
          <a:srcRect/>
          <a:stretch>
            <a:fillRect/>
          </a:stretch>
        </p:blipFill>
        <p:spPr bwMode="auto">
          <a:xfrm>
            <a:off x="3413850" y="1079227"/>
            <a:ext cx="4016964" cy="407188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Use-Case Diagram</a:t>
            </a:r>
            <a:endParaRPr lang="en-US" dirty="0"/>
          </a:p>
        </p:txBody>
      </p:sp>
      <p:pic>
        <p:nvPicPr>
          <p:cNvPr id="7170" name="Picture 2" descr="C:\Users\All\Downloads\Use case\Use case Diagram.drawio.png"/>
          <p:cNvPicPr>
            <a:picLocks noGrp="1" noChangeAspect="1" noChangeArrowheads="1"/>
          </p:cNvPicPr>
          <p:nvPr>
            <p:ph idx="1"/>
          </p:nvPr>
        </p:nvPicPr>
        <p:blipFill>
          <a:blip r:embed="rId2"/>
          <a:srcRect/>
          <a:stretch>
            <a:fillRect/>
          </a:stretch>
        </p:blipFill>
        <p:spPr bwMode="auto">
          <a:xfrm>
            <a:off x="3516948" y="1194841"/>
            <a:ext cx="4050500" cy="3838221"/>
          </a:xfrm>
          <a:prstGeom prst="rect">
            <a:avLst/>
          </a:prstGeom>
          <a:noFill/>
        </p:spPr>
      </p:pic>
    </p:spTree>
    <p:extLst>
      <p:ext uri="{BB962C8B-B14F-4D97-AF65-F5344CB8AC3E}">
        <p14:creationId xmlns:p14="http://schemas.microsoft.com/office/powerpoint/2010/main" val="3228437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8194" name="Picture 2" descr="C:\Users\All\Downloads\FYP-Diagrams\Architecture design.drawio.png"/>
          <p:cNvPicPr>
            <a:picLocks noGrp="1" noChangeAspect="1" noChangeArrowheads="1"/>
          </p:cNvPicPr>
          <p:nvPr>
            <p:ph idx="1"/>
          </p:nvPr>
        </p:nvPicPr>
        <p:blipFill>
          <a:blip r:embed="rId2"/>
          <a:srcRect/>
          <a:stretch>
            <a:fillRect/>
          </a:stretch>
        </p:blipFill>
        <p:spPr bwMode="auto">
          <a:xfrm>
            <a:off x="2530628" y="1381014"/>
            <a:ext cx="6003772" cy="3527415"/>
          </a:xfrm>
          <a:prstGeom prst="rect">
            <a:avLst/>
          </a:prstGeom>
          <a:noFill/>
        </p:spPr>
      </p:pic>
    </p:spTree>
    <p:extLst>
      <p:ext uri="{BB962C8B-B14F-4D97-AF65-F5344CB8AC3E}">
        <p14:creationId xmlns:p14="http://schemas.microsoft.com/office/powerpoint/2010/main" val="138180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pPr lvl="0"/>
            <a:r>
              <a:rPr lang="en-US" sz="1600" dirty="0"/>
              <a:t>The following section contains information about the methodology we used to develop the Smart Investor project and application. The approach has been broken down into a number of subsections to allow for further comment on the subject.</a:t>
            </a:r>
          </a:p>
          <a:p>
            <a:endParaRPr lang="en-US" dirty="0"/>
          </a:p>
        </p:txBody>
      </p:sp>
      <p:pic>
        <p:nvPicPr>
          <p:cNvPr id="9218" name="Picture 2" descr="C:\Users\All\Downloads\FYP-Diagrams\first.png"/>
          <p:cNvPicPr>
            <a:picLocks noChangeAspect="1" noChangeArrowheads="1"/>
          </p:cNvPicPr>
          <p:nvPr/>
        </p:nvPicPr>
        <p:blipFill>
          <a:blip r:embed="rId2"/>
          <a:srcRect/>
          <a:stretch>
            <a:fillRect/>
          </a:stretch>
        </p:blipFill>
        <p:spPr bwMode="auto">
          <a:xfrm>
            <a:off x="2375338" y="3108106"/>
            <a:ext cx="6579476" cy="1003989"/>
          </a:xfrm>
          <a:prstGeom prst="rect">
            <a:avLst/>
          </a:prstGeom>
          <a:noFill/>
        </p:spPr>
      </p:pic>
    </p:spTree>
    <p:extLst>
      <p:ext uri="{BB962C8B-B14F-4D97-AF65-F5344CB8AC3E}">
        <p14:creationId xmlns:p14="http://schemas.microsoft.com/office/powerpoint/2010/main" val="1042663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Development tools and technologies:</a:t>
            </a:r>
          </a:p>
        </p:txBody>
      </p:sp>
      <p:sp>
        <p:nvSpPr>
          <p:cNvPr id="3" name="Content Placeholder 2"/>
          <p:cNvSpPr>
            <a:spLocks noGrp="1"/>
          </p:cNvSpPr>
          <p:nvPr>
            <p:ph idx="1"/>
          </p:nvPr>
        </p:nvSpPr>
        <p:spPr/>
        <p:txBody>
          <a:bodyPr/>
          <a:lstStyle/>
          <a:p>
            <a:r>
              <a:rPr lang="en-US" sz="1800" b="1" dirty="0"/>
              <a:t>Language:</a:t>
            </a:r>
            <a:r>
              <a:rPr lang="en-US" sz="1800" dirty="0"/>
              <a:t> Python 3.8.0</a:t>
            </a:r>
          </a:p>
          <a:p>
            <a:r>
              <a:rPr lang="en-US" sz="1800" b="1" dirty="0"/>
              <a:t>DBMS: </a:t>
            </a:r>
            <a:r>
              <a:rPr lang="en-US" sz="1800" dirty="0"/>
              <a:t>Firebase database</a:t>
            </a:r>
          </a:p>
          <a:p>
            <a:r>
              <a:rPr lang="en-US" sz="1800" b="1" dirty="0"/>
              <a:t>Client Side:</a:t>
            </a:r>
            <a:r>
              <a:rPr lang="en-US" sz="1800" dirty="0"/>
              <a:t> Android Studio</a:t>
            </a:r>
          </a:p>
          <a:p>
            <a:r>
              <a:rPr lang="en-US" sz="1800" b="1" dirty="0"/>
              <a:t>Platform: </a:t>
            </a:r>
            <a:r>
              <a:rPr lang="en-US" sz="1800" dirty="0"/>
              <a:t>pycharm</a:t>
            </a:r>
          </a:p>
          <a:p>
            <a:endParaRPr lang="en-US" dirty="0"/>
          </a:p>
        </p:txBody>
      </p:sp>
    </p:spTree>
    <p:extLst>
      <p:ext uri="{BB962C8B-B14F-4D97-AF65-F5344CB8AC3E}">
        <p14:creationId xmlns:p14="http://schemas.microsoft.com/office/powerpoint/2010/main" val="68254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Outline</a:t>
            </a:r>
            <a:endParaRPr lang="en-US" dirty="0"/>
          </a:p>
        </p:txBody>
      </p:sp>
      <p:sp>
        <p:nvSpPr>
          <p:cNvPr id="3" name="Content Placeholder 2"/>
          <p:cNvSpPr>
            <a:spLocks noGrp="1"/>
          </p:cNvSpPr>
          <p:nvPr>
            <p:ph idx="1"/>
          </p:nvPr>
        </p:nvSpPr>
        <p:spPr/>
        <p:txBody>
          <a:bodyPr>
            <a:normAutofit/>
          </a:bodyPr>
          <a:lstStyle/>
          <a:p>
            <a:pPr lvl="0" indent="-361950">
              <a:buSzPts val="2100"/>
            </a:pPr>
            <a:r>
              <a:rPr lang="en-US" sz="2000" dirty="0"/>
              <a:t>Problem Statement</a:t>
            </a:r>
          </a:p>
          <a:p>
            <a:pPr lvl="0" indent="-361950">
              <a:buSzPts val="2100"/>
            </a:pPr>
            <a:r>
              <a:rPr lang="en-US" sz="2000" dirty="0"/>
              <a:t>Functional Requirements</a:t>
            </a:r>
          </a:p>
          <a:p>
            <a:pPr lvl="0" indent="-361950">
              <a:buSzPts val="2100"/>
            </a:pPr>
            <a:r>
              <a:rPr lang="en-US" sz="2000" dirty="0"/>
              <a:t>Non-Functional Requirements</a:t>
            </a:r>
          </a:p>
          <a:p>
            <a:pPr lvl="0" indent="-361950">
              <a:buSzPts val="2100"/>
            </a:pPr>
            <a:r>
              <a:rPr lang="en-US" sz="2000" dirty="0"/>
              <a:t>Use case Analysis</a:t>
            </a:r>
          </a:p>
          <a:p>
            <a:pPr lvl="0" indent="-361950">
              <a:buSzPts val="2100"/>
            </a:pPr>
            <a:r>
              <a:rPr lang="en-US" sz="2000" dirty="0"/>
              <a:t>System Architecture</a:t>
            </a:r>
          </a:p>
          <a:p>
            <a:pPr lvl="0" indent="-361950">
              <a:buSzPts val="2100"/>
            </a:pPr>
            <a:r>
              <a:rPr lang="en-US" sz="2000" dirty="0"/>
              <a:t>Development Tools and Technologies</a:t>
            </a:r>
          </a:p>
          <a:p>
            <a:pPr lvl="0" indent="-361950">
              <a:buSzPts val="2100"/>
            </a:pPr>
            <a:r>
              <a:rPr lang="en-US" sz="2000" dirty="0"/>
              <a:t>GUI</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a:t>
            </a:r>
          </a:p>
        </p:txBody>
      </p:sp>
      <p:pic>
        <p:nvPicPr>
          <p:cNvPr id="10242" name="Picture 2" descr="C:\Users\All\Downloads\UI-graph.jpg"/>
          <p:cNvPicPr>
            <a:picLocks noGrp="1" noChangeAspect="1" noChangeArrowheads="1"/>
          </p:cNvPicPr>
          <p:nvPr>
            <p:ph idx="1"/>
          </p:nvPr>
        </p:nvPicPr>
        <p:blipFill>
          <a:blip r:embed="rId2" cstate="print"/>
          <a:srcRect/>
          <a:stretch>
            <a:fillRect/>
          </a:stretch>
        </p:blipFill>
        <p:spPr bwMode="auto">
          <a:xfrm>
            <a:off x="2502429" y="1268413"/>
            <a:ext cx="6079067" cy="341947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GUI-Prediction </a:t>
            </a:r>
            <a:endParaRPr lang="en-US" dirty="0"/>
          </a:p>
        </p:txBody>
      </p:sp>
      <p:pic>
        <p:nvPicPr>
          <p:cNvPr id="13" name="Content Placeholder 12" descr="C:\Users\All\Downloads\20220522_050902.jpg"/>
          <p:cNvPicPr>
            <a:picLocks noGrp="1"/>
          </p:cNvPicPr>
          <p:nvPr>
            <p:ph idx="1"/>
          </p:nvPr>
        </p:nvPicPr>
        <p:blipFill>
          <a:blip r:embed="rId2" cstate="print"/>
          <a:srcRect/>
          <a:stretch>
            <a:fillRect/>
          </a:stretch>
        </p:blipFill>
        <p:spPr bwMode="auto">
          <a:xfrm>
            <a:off x="2280622" y="1142289"/>
            <a:ext cx="2995570" cy="3702980"/>
          </a:xfrm>
          <a:prstGeom prst="rect">
            <a:avLst/>
          </a:prstGeom>
          <a:noFill/>
          <a:ln w="9525">
            <a:noFill/>
            <a:miter lim="800000"/>
            <a:headEnd/>
            <a:tailEnd/>
          </a:ln>
        </p:spPr>
      </p:pic>
      <p:pic>
        <p:nvPicPr>
          <p:cNvPr id="14" name="Picture 13" descr="C:\Users\All\Downloads\20220522_050956.jpg"/>
          <p:cNvPicPr/>
          <p:nvPr/>
        </p:nvPicPr>
        <p:blipFill>
          <a:blip r:embed="rId3" cstate="print"/>
          <a:srcRect/>
          <a:stretch>
            <a:fillRect/>
          </a:stretch>
        </p:blipFill>
        <p:spPr bwMode="auto">
          <a:xfrm>
            <a:off x="5557016" y="1121247"/>
            <a:ext cx="2990850" cy="369979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021" y="1860737"/>
            <a:ext cx="2352622" cy="2352622"/>
          </a:xfrm>
          <a:prstGeom prst="rect">
            <a:avLst/>
          </a:prstGeom>
        </p:spPr>
      </p:pic>
    </p:spTree>
    <p:extLst>
      <p:ext uri="{BB962C8B-B14F-4D97-AF65-F5344CB8AC3E}">
        <p14:creationId xmlns:p14="http://schemas.microsoft.com/office/powerpoint/2010/main" val="365806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 dirty="0"/>
              <a:t>Problem Statement</a:t>
            </a:r>
            <a:endParaRPr lang="en-US" dirty="0"/>
          </a:p>
        </p:txBody>
      </p:sp>
      <p:sp>
        <p:nvSpPr>
          <p:cNvPr id="5" name="Content Placeholder 4"/>
          <p:cNvSpPr>
            <a:spLocks noGrp="1"/>
          </p:cNvSpPr>
          <p:nvPr>
            <p:ph idx="1"/>
          </p:nvPr>
        </p:nvSpPr>
        <p:spPr/>
        <p:txBody>
          <a:bodyPr>
            <a:normAutofit fontScale="70000" lnSpcReduction="20000"/>
          </a:bodyPr>
          <a:lstStyle/>
          <a:p>
            <a:pPr marL="0" indent="0" algn="just">
              <a:buNone/>
            </a:pPr>
            <a:r>
              <a:rPr lang="en-US" dirty="0"/>
              <a:t>Our system can predict the Stock Market so that it can help the people where they can invest. </a:t>
            </a:r>
          </a:p>
          <a:p>
            <a:pPr marL="0" lvl="0" indent="0" algn="just">
              <a:spcBef>
                <a:spcPts val="0"/>
              </a:spcBef>
              <a:buNone/>
            </a:pPr>
            <a:endParaRPr lang="en-US" dirty="0"/>
          </a:p>
          <a:p>
            <a:pPr marL="0" lvl="0" indent="0" algn="just">
              <a:spcBef>
                <a:spcPts val="0"/>
              </a:spcBef>
              <a:buNone/>
            </a:pPr>
            <a:r>
              <a:rPr lang="en-US" dirty="0"/>
              <a:t>More than half of the country’s population 100 million adults ,lack  access to the fundamental financial tools they need to manage their daily lives to grow their business.</a:t>
            </a:r>
          </a:p>
          <a:p>
            <a:pPr marL="0" lvl="0" indent="0" algn="just">
              <a:spcBef>
                <a:spcPts val="1200"/>
              </a:spcBef>
              <a:buNone/>
            </a:pPr>
            <a:r>
              <a:rPr lang="en-US" dirty="0"/>
              <a:t>According to Economist, by mobilizing their savings, Pakistani housewives can add USD 30Bn to Pakistan’s economy.</a:t>
            </a:r>
          </a:p>
          <a:p>
            <a:pPr marL="0" lvl="0" indent="0" algn="just">
              <a:spcBef>
                <a:spcPts val="1200"/>
              </a:spcBef>
              <a:spcAft>
                <a:spcPts val="1200"/>
              </a:spcAft>
              <a:buNone/>
            </a:pPr>
            <a:r>
              <a:rPr lang="en-US" dirty="0"/>
              <a:t>Our system intend  to expand financial inclusion.</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i="1" dirty="0"/>
              <a:t>Smart Investor</a:t>
            </a:r>
            <a:r>
              <a:rPr lang="en-US" sz="2000" dirty="0"/>
              <a:t> is an android based mobile application that aims to provide financial independence to the 160 million Smartphone users of Pakistan, majority of whom are students and women, particularly stay-at-home mothers.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t>Functional Requirements:</a:t>
            </a:r>
            <a:endParaRPr lang="en-US" sz="3200" dirty="0"/>
          </a:p>
        </p:txBody>
      </p:sp>
      <p:sp>
        <p:nvSpPr>
          <p:cNvPr id="8" name="Content Placeholder 7"/>
          <p:cNvSpPr>
            <a:spLocks noGrp="1"/>
          </p:cNvSpPr>
          <p:nvPr>
            <p:ph idx="1"/>
          </p:nvPr>
        </p:nvSpPr>
        <p:spPr/>
        <p:txBody>
          <a:bodyPr>
            <a:normAutofit fontScale="55000" lnSpcReduction="20000"/>
          </a:bodyPr>
          <a:lstStyle/>
          <a:p>
            <a:pPr marL="0" indent="0">
              <a:buNone/>
            </a:pPr>
            <a:r>
              <a:rPr lang="en-US" sz="2600" b="1" dirty="0"/>
              <a:t>FR 01: Login</a:t>
            </a:r>
          </a:p>
          <a:p>
            <a:pPr marL="171450" indent="-171450"/>
            <a:r>
              <a:rPr lang="en-US" sz="2300" dirty="0"/>
              <a:t>The system shall allow the user to enter the username/phone number.</a:t>
            </a:r>
          </a:p>
          <a:p>
            <a:pPr marL="171450" indent="-171450"/>
            <a:r>
              <a:rPr lang="en-US" sz="2300" dirty="0"/>
              <a:t>The system shall allow the user to enter the password.</a:t>
            </a:r>
          </a:p>
          <a:p>
            <a:pPr marL="171450" indent="-171450"/>
            <a:r>
              <a:rPr lang="en-US" sz="2300" dirty="0"/>
              <a:t>The system shall allow the user to click the “Sign in” button.</a:t>
            </a:r>
          </a:p>
          <a:p>
            <a:pPr marL="171450" indent="-171450"/>
            <a:r>
              <a:rPr lang="en-US" sz="2300" dirty="0"/>
              <a:t>The system shall show a pop-up error message in case of a wrong email or password.</a:t>
            </a:r>
          </a:p>
          <a:p>
            <a:pPr marL="171450" indent="-171450"/>
            <a:r>
              <a:rPr lang="en-US" sz="2300" dirty="0"/>
              <a:t>The system shall open the app after successfully login.</a:t>
            </a:r>
          </a:p>
          <a:p>
            <a:pPr marL="0" indent="0">
              <a:buNone/>
            </a:pPr>
            <a:r>
              <a:rPr lang="en-US" sz="2600" b="1" dirty="0"/>
              <a:t>FR 02: Sign up</a:t>
            </a:r>
            <a:endParaRPr lang="en-US" sz="2600" dirty="0"/>
          </a:p>
          <a:p>
            <a:pPr marL="171450" indent="-171450"/>
            <a:r>
              <a:rPr lang="en-US" sz="2300" dirty="0"/>
              <a:t>The system shall allow the user to enter his Email.</a:t>
            </a:r>
          </a:p>
          <a:p>
            <a:pPr marL="171450" indent="-171450"/>
            <a:r>
              <a:rPr lang="en-US" sz="2300" dirty="0"/>
              <a:t>The system shall allow the user to enter their username and password.</a:t>
            </a:r>
          </a:p>
          <a:p>
            <a:pPr marL="171450" indent="-171450"/>
            <a:r>
              <a:rPr lang="en-US" sz="2300" dirty="0"/>
              <a:t>The system shall allow the user to enter password and to confirm password.</a:t>
            </a:r>
          </a:p>
          <a:p>
            <a:pPr marL="171450" indent="-171450"/>
            <a:r>
              <a:rPr lang="en-US" sz="2300" dirty="0"/>
              <a:t>The system shall allow the user to enter phone number</a:t>
            </a:r>
          </a:p>
          <a:p>
            <a:pPr marL="171450" indent="-171450"/>
            <a:r>
              <a:rPr lang="en-US" sz="2300" dirty="0"/>
              <a:t>The system shall allow the user to click the “sign up” button.</a:t>
            </a:r>
          </a:p>
          <a:p>
            <a:pPr marL="171450" indent="-171450"/>
            <a:r>
              <a:rPr lang="en-US" sz="2300" dirty="0"/>
              <a:t>The system shall show a pop-up error message in case of already used email/ mobile number or password</a:t>
            </a:r>
          </a:p>
          <a:p>
            <a:pPr marL="171450" indent="-171450"/>
            <a:r>
              <a:rPr lang="en-US" sz="2300" dirty="0"/>
              <a:t>The system shall open the login page after successfully signup.</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t>Functional Requirements:</a:t>
            </a:r>
            <a:endParaRPr lang="en-US" sz="3200" dirty="0"/>
          </a:p>
        </p:txBody>
      </p:sp>
      <p:sp>
        <p:nvSpPr>
          <p:cNvPr id="5" name="Content Placeholder 4"/>
          <p:cNvSpPr>
            <a:spLocks noGrp="1"/>
          </p:cNvSpPr>
          <p:nvPr>
            <p:ph idx="1"/>
          </p:nvPr>
        </p:nvSpPr>
        <p:spPr/>
        <p:txBody>
          <a:bodyPr>
            <a:normAutofit fontScale="55000" lnSpcReduction="20000"/>
          </a:bodyPr>
          <a:lstStyle/>
          <a:p>
            <a:pPr marL="0" indent="0">
              <a:buNone/>
            </a:pPr>
            <a:r>
              <a:rPr lang="en-US" sz="3400" b="1" dirty="0"/>
              <a:t>FR 03: System Architecture</a:t>
            </a:r>
          </a:p>
          <a:p>
            <a:pPr marL="171450" indent="-171450"/>
            <a:r>
              <a:rPr lang="en-US" sz="2900" dirty="0"/>
              <a:t>The system shall store user credentials such as username, password, Investment etc.</a:t>
            </a:r>
          </a:p>
          <a:p>
            <a:pPr marL="171450" indent="-171450"/>
            <a:r>
              <a:rPr lang="en-US" sz="2900" dirty="0"/>
              <a:t>The front end should develop on Android Studio that is the user interface for our application.</a:t>
            </a:r>
          </a:p>
          <a:p>
            <a:pPr marL="171450" indent="-171450"/>
            <a:r>
              <a:rPr lang="en-US" sz="2900" dirty="0"/>
              <a:t>The front end of the application shall allow the user to log in or create a new user profile and will prompt the user to enter his/her credentials and relevant details.</a:t>
            </a:r>
          </a:p>
          <a:p>
            <a:pPr marL="0" indent="0">
              <a:buNone/>
            </a:pPr>
            <a:r>
              <a:rPr lang="en-US" sz="3500" b="1" dirty="0"/>
              <a:t>FR 03-01: Stock Market</a:t>
            </a:r>
          </a:p>
          <a:p>
            <a:r>
              <a:rPr lang="en-US" sz="2900" dirty="0"/>
              <a:t>The Stock Market shall concern with the collection, processing and prediction of stock market data.</a:t>
            </a:r>
          </a:p>
          <a:p>
            <a:r>
              <a:rPr lang="en-US" sz="2900" dirty="0"/>
              <a:t>The system should provide the stock market trend prediction of different companies.</a:t>
            </a:r>
          </a:p>
          <a:p>
            <a:r>
              <a:rPr lang="en-US" sz="2900" dirty="0"/>
              <a:t>The system shall show the recommended stocks to their users. </a:t>
            </a:r>
          </a:p>
        </p:txBody>
      </p:sp>
    </p:spTree>
    <p:extLst>
      <p:ext uri="{BB962C8B-B14F-4D97-AF65-F5344CB8AC3E}">
        <p14:creationId xmlns:p14="http://schemas.microsoft.com/office/powerpoint/2010/main" val="424916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t>Functional Requirements:</a:t>
            </a:r>
            <a:endParaRPr lang="en-US" sz="3200" dirty="0"/>
          </a:p>
        </p:txBody>
      </p:sp>
      <p:sp>
        <p:nvSpPr>
          <p:cNvPr id="5" name="Content Placeholder 4"/>
          <p:cNvSpPr>
            <a:spLocks noGrp="1"/>
          </p:cNvSpPr>
          <p:nvPr>
            <p:ph idx="1"/>
          </p:nvPr>
        </p:nvSpPr>
        <p:spPr/>
        <p:txBody>
          <a:bodyPr>
            <a:normAutofit/>
          </a:bodyPr>
          <a:lstStyle/>
          <a:p>
            <a:pPr>
              <a:buNone/>
            </a:pPr>
            <a:r>
              <a:rPr lang="en-US" sz="1900" b="1" dirty="0"/>
              <a:t>FR 03-02: Pakistan Stock Exchange</a:t>
            </a:r>
            <a:endParaRPr lang="en-US" sz="1900" dirty="0"/>
          </a:p>
          <a:p>
            <a:r>
              <a:rPr lang="en-US" sz="1600" dirty="0"/>
              <a:t>The system shall take the data from Pakistan Stock Exchange.</a:t>
            </a:r>
          </a:p>
          <a:p>
            <a:r>
              <a:rPr lang="en-US" sz="1600" dirty="0"/>
              <a:t>The system should scrap live data of recent 8 weeks from PSX website.</a:t>
            </a:r>
          </a:p>
        </p:txBody>
      </p:sp>
    </p:spTree>
    <p:extLst>
      <p:ext uri="{BB962C8B-B14F-4D97-AF65-F5344CB8AC3E}">
        <p14:creationId xmlns:p14="http://schemas.microsoft.com/office/powerpoint/2010/main" val="257738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t>Non-Functional Requirements:</a:t>
            </a:r>
            <a:endParaRPr lang="en-US" sz="2800" dirty="0"/>
          </a:p>
        </p:txBody>
      </p:sp>
      <p:sp>
        <p:nvSpPr>
          <p:cNvPr id="5" name="Content Placeholder 4"/>
          <p:cNvSpPr>
            <a:spLocks noGrp="1"/>
          </p:cNvSpPr>
          <p:nvPr>
            <p:ph idx="1"/>
          </p:nvPr>
        </p:nvSpPr>
        <p:spPr/>
        <p:txBody>
          <a:bodyPr>
            <a:normAutofit fontScale="62500" lnSpcReduction="20000"/>
          </a:bodyPr>
          <a:lstStyle/>
          <a:p>
            <a:pPr marL="146050" indent="0">
              <a:buNone/>
            </a:pPr>
            <a:r>
              <a:rPr lang="en-US" sz="2900" b="1" dirty="0"/>
              <a:t>NFR01: Performance</a:t>
            </a:r>
          </a:p>
          <a:p>
            <a:r>
              <a:rPr lang="en-US" sz="2900" dirty="0"/>
              <a:t>The regular load time of starting page of the scheme take fewer than 5 seconds.</a:t>
            </a:r>
          </a:p>
          <a:p>
            <a:r>
              <a:rPr lang="en-US" sz="2900" dirty="0"/>
              <a:t>Average system response time should not be greater than 5 seconds.</a:t>
            </a:r>
            <a:endParaRPr lang="en-US" sz="2900" b="1" dirty="0"/>
          </a:p>
          <a:p>
            <a:pPr marL="146050" indent="0">
              <a:buNone/>
            </a:pPr>
            <a:r>
              <a:rPr lang="en-US" sz="2900" b="1" dirty="0"/>
              <a:t>NFR02: Security</a:t>
            </a:r>
          </a:p>
          <a:p>
            <a:r>
              <a:rPr lang="en-US" sz="2900" dirty="0"/>
              <a:t>This application shall provide access to authorize user only via Log-in module.</a:t>
            </a:r>
          </a:p>
          <a:p>
            <a:r>
              <a:rPr lang="en-US" sz="2900" dirty="0"/>
              <a:t>A proper device shall be accepted in order to avoid any hackers, fake ids and unauthorized access.</a:t>
            </a:r>
            <a:endParaRPr lang="en-US" sz="2900" b="1" dirty="0"/>
          </a:p>
          <a:p>
            <a:pPr marL="146050" indent="0">
              <a:buNone/>
            </a:pPr>
            <a:r>
              <a:rPr lang="en-US" sz="2900" b="1" dirty="0"/>
              <a:t>NFR03: Usability</a:t>
            </a:r>
          </a:p>
          <a:p>
            <a:r>
              <a:rPr lang="en-US" sz="2900" dirty="0"/>
              <a:t>All authorize persons can easily access.</a:t>
            </a:r>
          </a:p>
          <a:p>
            <a:r>
              <a:rPr lang="en-US" sz="2900" dirty="0"/>
              <a:t>The system shall be easy to use.</a:t>
            </a:r>
            <a:endParaRPr lang="en-US" sz="2900" b="1" dirty="0"/>
          </a:p>
          <a:p>
            <a:endParaRPr lang="en-US" dirty="0"/>
          </a:p>
        </p:txBody>
      </p:sp>
    </p:spTree>
    <p:extLst>
      <p:ext uri="{BB962C8B-B14F-4D97-AF65-F5344CB8AC3E}">
        <p14:creationId xmlns:p14="http://schemas.microsoft.com/office/powerpoint/2010/main" val="56271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Non-Functional Requirements:</a:t>
            </a:r>
            <a:endParaRPr lang="en-US" sz="3200" dirty="0"/>
          </a:p>
        </p:txBody>
      </p:sp>
      <p:sp>
        <p:nvSpPr>
          <p:cNvPr id="3" name="Content Placeholder 2"/>
          <p:cNvSpPr>
            <a:spLocks noGrp="1"/>
          </p:cNvSpPr>
          <p:nvPr>
            <p:ph idx="1"/>
          </p:nvPr>
        </p:nvSpPr>
        <p:spPr/>
        <p:txBody>
          <a:bodyPr>
            <a:normAutofit fontScale="55000" lnSpcReduction="20000"/>
          </a:bodyPr>
          <a:lstStyle/>
          <a:p>
            <a:pPr marL="146050" indent="0">
              <a:buNone/>
            </a:pPr>
            <a:r>
              <a:rPr lang="en-US" sz="2900" b="1" dirty="0"/>
              <a:t>NFR04: Recovery</a:t>
            </a:r>
          </a:p>
          <a:p>
            <a:r>
              <a:rPr lang="en-US" sz="2900" dirty="0"/>
              <a:t>The system should be good recovery scheme in situation of any tragedy.</a:t>
            </a:r>
          </a:p>
          <a:p>
            <a:pPr marL="146050" indent="0">
              <a:buNone/>
            </a:pPr>
            <a:r>
              <a:rPr lang="en-US" sz="2900" b="1" dirty="0"/>
              <a:t>NFR05: Availability</a:t>
            </a:r>
            <a:endParaRPr lang="en-US" sz="2900" dirty="0"/>
          </a:p>
          <a:p>
            <a:r>
              <a:rPr lang="en-US" sz="2900" dirty="0"/>
              <a:t>The application shall be available all the time and it should perform actions on all type of queries.</a:t>
            </a:r>
          </a:p>
          <a:p>
            <a:pPr marL="146050" indent="0">
              <a:buNone/>
            </a:pPr>
            <a:r>
              <a:rPr lang="en-US" sz="2900" b="1" dirty="0"/>
              <a:t>NFR06: Reliability</a:t>
            </a:r>
            <a:endParaRPr lang="en-US" sz="2900" dirty="0"/>
          </a:p>
          <a:p>
            <a:r>
              <a:rPr lang="en-US" sz="2900" dirty="0"/>
              <a:t>The system shall have high endurance level and safe switches which be activated if something goes wrong.</a:t>
            </a:r>
          </a:p>
          <a:p>
            <a:pPr marL="146050" indent="0">
              <a:buNone/>
            </a:pPr>
            <a:r>
              <a:rPr lang="en-US" sz="2900" b="1" dirty="0"/>
              <a:t>NFR07: Scalability</a:t>
            </a:r>
            <a:endParaRPr lang="en-US" sz="2900" dirty="0"/>
          </a:p>
          <a:p>
            <a:r>
              <a:rPr lang="en-US" sz="2900" dirty="0"/>
              <a:t>The system shall made to meet the future requirements and shall be made so that it can be improved in the future. It shall be dynamic not rigid. It shall be made to include new functions and features which will be the basic requirements in the future.</a:t>
            </a:r>
            <a:endParaRPr lang="en-US" sz="2900" b="1" dirty="0"/>
          </a:p>
          <a:p>
            <a:endParaRPr lang="en-US" dirty="0"/>
          </a:p>
        </p:txBody>
      </p:sp>
    </p:spTree>
    <p:extLst>
      <p:ext uri="{BB962C8B-B14F-4D97-AF65-F5344CB8AC3E}">
        <p14:creationId xmlns:p14="http://schemas.microsoft.com/office/powerpoint/2010/main" val="3087992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On-screen Show (16:9)</PresentationFormat>
  <Paragraphs>83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Smart Investor</vt:lpstr>
      <vt:lpstr>Outline</vt:lpstr>
      <vt:lpstr>Problem Statement</vt:lpstr>
      <vt:lpstr>PowerPoint Presentation</vt:lpstr>
      <vt:lpstr>Functional Requirements:</vt:lpstr>
      <vt:lpstr>Functional Requirements:</vt:lpstr>
      <vt:lpstr>Functional Requirements:</vt:lpstr>
      <vt:lpstr>Non-Functional Requirements:</vt:lpstr>
      <vt:lpstr>Non-Functional Requirements:</vt:lpstr>
      <vt:lpstr>Use-Cases</vt:lpstr>
      <vt:lpstr>Use-Cases</vt:lpstr>
      <vt:lpstr>Use-Cases</vt:lpstr>
      <vt:lpstr>Use-Cases</vt:lpstr>
      <vt:lpstr>Use-Cases</vt:lpstr>
      <vt:lpstr>Use-Cases</vt:lpstr>
      <vt:lpstr>Use-Case Diagram</vt:lpstr>
      <vt:lpstr>Architecture Design:</vt:lpstr>
      <vt:lpstr>Methodology:</vt:lpstr>
      <vt:lpstr>Development tools and technologies:</vt:lpstr>
      <vt:lpstr>GUI</vt:lpstr>
      <vt:lpstr>GUI-Prediction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2022-05-22T20:47:17Z</dcterms:modified>
</cp:coreProperties>
</file>