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roxima Nova Bold" charset="1" panose="02000506030000020004"/>
      <p:regular r:id="rId12"/>
    </p:embeddedFont>
    <p:embeddedFont>
      <p:font typeface="Overpass" charset="1" panose="00000500000000000000"/>
      <p:regular r:id="rId13"/>
    </p:embeddedFont>
    <p:embeddedFont>
      <p:font typeface="Proxima Nova Heavy" charset="1" panose="0200050603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7895273" cy="10287000"/>
          </a:xfrm>
          <a:custGeom>
            <a:avLst/>
            <a:gdLst/>
            <a:ahLst/>
            <a:cxnLst/>
            <a:rect r="r" b="b" t="t" l="l"/>
            <a:pathLst>
              <a:path h="10287000" w="7895273">
                <a:moveTo>
                  <a:pt x="7895273" y="0"/>
                </a:moveTo>
                <a:lnTo>
                  <a:pt x="0" y="0"/>
                </a:lnTo>
                <a:lnTo>
                  <a:pt x="0" y="10287000"/>
                </a:lnTo>
                <a:lnTo>
                  <a:pt x="7895273" y="10287000"/>
                </a:lnTo>
                <a:lnTo>
                  <a:pt x="78952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950719" y="7312649"/>
            <a:ext cx="3337281" cy="2974351"/>
          </a:xfrm>
          <a:custGeom>
            <a:avLst/>
            <a:gdLst/>
            <a:ahLst/>
            <a:cxnLst/>
            <a:rect r="r" b="b" t="t" l="l"/>
            <a:pathLst>
              <a:path h="2974351" w="3337281">
                <a:moveTo>
                  <a:pt x="3337281" y="0"/>
                </a:moveTo>
                <a:lnTo>
                  <a:pt x="0" y="0"/>
                </a:lnTo>
                <a:lnTo>
                  <a:pt x="0" y="2974351"/>
                </a:lnTo>
                <a:lnTo>
                  <a:pt x="3337281" y="2974351"/>
                </a:lnTo>
                <a:lnTo>
                  <a:pt x="3337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950719" y="0"/>
            <a:ext cx="3337281" cy="2974351"/>
          </a:xfrm>
          <a:custGeom>
            <a:avLst/>
            <a:gdLst/>
            <a:ahLst/>
            <a:cxnLst/>
            <a:rect r="r" b="b" t="t" l="l"/>
            <a:pathLst>
              <a:path h="2974351" w="3337281">
                <a:moveTo>
                  <a:pt x="3337281" y="2974351"/>
                </a:moveTo>
                <a:lnTo>
                  <a:pt x="0" y="2974351"/>
                </a:lnTo>
                <a:lnTo>
                  <a:pt x="0" y="0"/>
                </a:lnTo>
                <a:lnTo>
                  <a:pt x="3337281" y="0"/>
                </a:lnTo>
                <a:lnTo>
                  <a:pt x="3337281" y="29743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04768" y="2740657"/>
            <a:ext cx="13710569" cy="508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400"/>
              </a:lnSpc>
            </a:pPr>
            <a:r>
              <a:rPr lang="en-US" b="true" sz="11167">
                <a:solidFill>
                  <a:srgbClr val="DFF6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OUTCOMES OF A </a:t>
            </a:r>
            <a:r>
              <a:rPr lang="en-US" b="true" sz="11167">
                <a:solidFill>
                  <a:srgbClr val="47B5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QUICK HEALTH  CERTIFIED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503271" y="-276991"/>
            <a:ext cx="5072173" cy="4114800"/>
          </a:xfrm>
          <a:custGeom>
            <a:avLst/>
            <a:gdLst/>
            <a:ahLst/>
            <a:cxnLst/>
            <a:rect r="r" b="b" t="t" l="l"/>
            <a:pathLst>
              <a:path h="4114800" w="5072173">
                <a:moveTo>
                  <a:pt x="0" y="4114800"/>
                </a:moveTo>
                <a:lnTo>
                  <a:pt x="5072173" y="4114800"/>
                </a:lnTo>
                <a:lnTo>
                  <a:pt x="507217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2432" y="3005461"/>
            <a:ext cx="13684960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9"/>
              </a:lnSpc>
            </a:pP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This case study highlights the SEO journey of Quick Health Certified, showcasing remarkable improvements in organic traffic, authority score, and backlinks. Through a strategic combination of on-page and off-page optimization, organic traffic increased by </a:t>
            </a:r>
            <a:r>
              <a:rPr lang="en-US" sz="3399">
                <a:solidFill>
                  <a:srgbClr val="47B5FF"/>
                </a:solidFill>
                <a:latin typeface="Overpass"/>
                <a:ea typeface="Overpass"/>
                <a:cs typeface="Overpass"/>
                <a:sym typeface="Overpass"/>
              </a:rPr>
              <a:t>54%</a:t>
            </a: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, with </a:t>
            </a:r>
            <a:r>
              <a:rPr lang="en-US" sz="3399">
                <a:solidFill>
                  <a:srgbClr val="47B5FF"/>
                </a:solidFill>
                <a:latin typeface="Overpass"/>
                <a:ea typeface="Overpass"/>
                <a:cs typeface="Overpass"/>
                <a:sym typeface="Overpass"/>
              </a:rPr>
              <a:t>287</a:t>
            </a: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 keywords ranking in search results. Additionally, the authority score saw consistent growth, while backlinks surged from </a:t>
            </a:r>
            <a:r>
              <a:rPr lang="en-US" sz="3399">
                <a:solidFill>
                  <a:srgbClr val="47B5FF"/>
                </a:solidFill>
                <a:latin typeface="Overpass"/>
                <a:ea typeface="Overpass"/>
                <a:cs typeface="Overpass"/>
                <a:sym typeface="Overpass"/>
              </a:rPr>
              <a:t>45</a:t>
            </a: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 to nearly </a:t>
            </a:r>
            <a:r>
              <a:rPr lang="en-US" sz="3399">
                <a:solidFill>
                  <a:srgbClr val="47B5FF"/>
                </a:solidFill>
                <a:latin typeface="Overpass"/>
                <a:ea typeface="Overpass"/>
                <a:cs typeface="Overpass"/>
                <a:sym typeface="Overpass"/>
              </a:rPr>
              <a:t>800</a:t>
            </a: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, boosting domain visibility and credibility. These results reflect the effectiveness of a well-planned SEO strategy in driving sustainable growth.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32816" y="1361317"/>
            <a:ext cx="13872605" cy="319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6000" b="true">
                <a:solidFill>
                  <a:srgbClr val="DFF6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Achieving SEO Success for Quick Health Certified</a:t>
            </a:r>
          </a:p>
          <a:p>
            <a:pPr algn="ctr">
              <a:lnSpc>
                <a:spcPts val="6240"/>
              </a:lnSpc>
            </a:pPr>
          </a:p>
          <a:p>
            <a:pPr algn="ctr">
              <a:lnSpc>
                <a:spcPts val="62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3586165" y="6583686"/>
            <a:ext cx="5072173" cy="4114800"/>
          </a:xfrm>
          <a:custGeom>
            <a:avLst/>
            <a:gdLst/>
            <a:ahLst/>
            <a:cxnLst/>
            <a:rect r="r" b="b" t="t" l="l"/>
            <a:pathLst>
              <a:path h="4114800" w="5072173">
                <a:moveTo>
                  <a:pt x="5072173" y="0"/>
                </a:moveTo>
                <a:lnTo>
                  <a:pt x="0" y="0"/>
                </a:lnTo>
                <a:lnTo>
                  <a:pt x="0" y="4114800"/>
                </a:lnTo>
                <a:lnTo>
                  <a:pt x="5072173" y="4114800"/>
                </a:lnTo>
                <a:lnTo>
                  <a:pt x="50721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9125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0" y="0"/>
                </a:moveTo>
                <a:lnTo>
                  <a:pt x="2659190" y="0"/>
                </a:lnTo>
                <a:lnTo>
                  <a:pt x="26591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28811" y="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265918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659189" y="0"/>
                </a:lnTo>
                <a:lnTo>
                  <a:pt x="265918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98218" y="1933954"/>
            <a:ext cx="7326328" cy="5906068"/>
          </a:xfrm>
          <a:custGeom>
            <a:avLst/>
            <a:gdLst/>
            <a:ahLst/>
            <a:cxnLst/>
            <a:rect r="r" b="b" t="t" l="l"/>
            <a:pathLst>
              <a:path h="5906068" w="7326328">
                <a:moveTo>
                  <a:pt x="0" y="0"/>
                </a:moveTo>
                <a:lnTo>
                  <a:pt x="7326328" y="0"/>
                </a:lnTo>
                <a:lnTo>
                  <a:pt x="7326328" y="5906068"/>
                </a:lnTo>
                <a:lnTo>
                  <a:pt x="0" y="5906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07" r="0" b="-400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8711" y="603251"/>
            <a:ext cx="11650579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6000" b="true">
                <a:solidFill>
                  <a:srgbClr val="DFF6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Authority Score Trend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47504" y="8362234"/>
            <a:ext cx="12635670" cy="126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As shown in the screenshot, authority increases through the implementation of both off-page and on-page strategies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9125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0" y="0"/>
                </a:moveTo>
                <a:lnTo>
                  <a:pt x="2659190" y="0"/>
                </a:lnTo>
                <a:lnTo>
                  <a:pt x="26591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28811" y="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265918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659189" y="0"/>
                </a:lnTo>
                <a:lnTo>
                  <a:pt x="265918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2635965"/>
            <a:ext cx="11301259" cy="2957671"/>
          </a:xfrm>
          <a:custGeom>
            <a:avLst/>
            <a:gdLst/>
            <a:ahLst/>
            <a:cxnLst/>
            <a:rect r="r" b="b" t="t" l="l"/>
            <a:pathLst>
              <a:path h="2957671" w="11301259">
                <a:moveTo>
                  <a:pt x="0" y="0"/>
                </a:moveTo>
                <a:lnTo>
                  <a:pt x="11301258" y="0"/>
                </a:lnTo>
                <a:lnTo>
                  <a:pt x="11301258" y="2957670"/>
                </a:lnTo>
                <a:lnTo>
                  <a:pt x="0" y="2957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" t="0" r="-106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44051" y="1117609"/>
            <a:ext cx="11650579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6000" b="true">
                <a:solidFill>
                  <a:srgbClr val="DFF6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Growth in  Backlinks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8711" y="6403260"/>
            <a:ext cx="12635670" cy="306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This snapshot highlights the growth in referring domains and backlinks through effective off-page and on-page SEO strategies. In one year, referring domains increased from 18 to over 100, while backlinks grew from 45 to nearly 800, boosting website authority and visibility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9125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0" y="0"/>
                </a:moveTo>
                <a:lnTo>
                  <a:pt x="2659190" y="0"/>
                </a:lnTo>
                <a:lnTo>
                  <a:pt x="26591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28811" y="0"/>
            <a:ext cx="2659190" cy="4114800"/>
          </a:xfrm>
          <a:custGeom>
            <a:avLst/>
            <a:gdLst/>
            <a:ahLst/>
            <a:cxnLst/>
            <a:rect r="r" b="b" t="t" l="l"/>
            <a:pathLst>
              <a:path h="4114800" w="2659190">
                <a:moveTo>
                  <a:pt x="265918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659189" y="0"/>
                </a:lnTo>
                <a:lnTo>
                  <a:pt x="265918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09878" y="1734948"/>
            <a:ext cx="11068245" cy="5736769"/>
          </a:xfrm>
          <a:custGeom>
            <a:avLst/>
            <a:gdLst/>
            <a:ahLst/>
            <a:cxnLst/>
            <a:rect r="r" b="b" t="t" l="l"/>
            <a:pathLst>
              <a:path h="5736769" w="11068245">
                <a:moveTo>
                  <a:pt x="0" y="0"/>
                </a:moveTo>
                <a:lnTo>
                  <a:pt x="11068244" y="0"/>
                </a:lnTo>
                <a:lnTo>
                  <a:pt x="11068244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568" r="0" b="-956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92196" y="541527"/>
            <a:ext cx="14600110" cy="1193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8"/>
              </a:lnSpc>
            </a:pPr>
            <a:r>
              <a:rPr lang="en-US" sz="5561" b="true">
                <a:solidFill>
                  <a:srgbClr val="DFF6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SEO Growth &amp; Performance for Quick Health Certified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02312" y="7641881"/>
            <a:ext cx="11826498" cy="231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3182">
                <a:solidFill>
                  <a:srgbClr val="DFF6FF"/>
                </a:solidFill>
                <a:latin typeface="Overpass"/>
                <a:ea typeface="Overpass"/>
                <a:cs typeface="Overpass"/>
                <a:sym typeface="Overpass"/>
              </a:rPr>
              <a:t>Organic search traffic has increased by 54%, with 287 keywords ranking in search results. These results showcase the effectiveness of off-page and on-page optimization in driving traffic and enhancing domain authority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28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7895273" cy="10287000"/>
          </a:xfrm>
          <a:custGeom>
            <a:avLst/>
            <a:gdLst/>
            <a:ahLst/>
            <a:cxnLst/>
            <a:rect r="r" b="b" t="t" l="l"/>
            <a:pathLst>
              <a:path h="10287000" w="7895273">
                <a:moveTo>
                  <a:pt x="7895273" y="0"/>
                </a:moveTo>
                <a:lnTo>
                  <a:pt x="0" y="0"/>
                </a:lnTo>
                <a:lnTo>
                  <a:pt x="0" y="10287000"/>
                </a:lnTo>
                <a:lnTo>
                  <a:pt x="7895273" y="10287000"/>
                </a:lnTo>
                <a:lnTo>
                  <a:pt x="78952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950719" y="7312649"/>
            <a:ext cx="3337281" cy="2974351"/>
          </a:xfrm>
          <a:custGeom>
            <a:avLst/>
            <a:gdLst/>
            <a:ahLst/>
            <a:cxnLst/>
            <a:rect r="r" b="b" t="t" l="l"/>
            <a:pathLst>
              <a:path h="2974351" w="3337281">
                <a:moveTo>
                  <a:pt x="3337281" y="0"/>
                </a:moveTo>
                <a:lnTo>
                  <a:pt x="0" y="0"/>
                </a:lnTo>
                <a:lnTo>
                  <a:pt x="0" y="2974351"/>
                </a:lnTo>
                <a:lnTo>
                  <a:pt x="3337281" y="2974351"/>
                </a:lnTo>
                <a:lnTo>
                  <a:pt x="3337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950719" y="0"/>
            <a:ext cx="3337281" cy="2974351"/>
          </a:xfrm>
          <a:custGeom>
            <a:avLst/>
            <a:gdLst/>
            <a:ahLst/>
            <a:cxnLst/>
            <a:rect r="r" b="b" t="t" l="l"/>
            <a:pathLst>
              <a:path h="2974351" w="3337281">
                <a:moveTo>
                  <a:pt x="3337281" y="2974351"/>
                </a:moveTo>
                <a:lnTo>
                  <a:pt x="0" y="2974351"/>
                </a:lnTo>
                <a:lnTo>
                  <a:pt x="0" y="0"/>
                </a:lnTo>
                <a:lnTo>
                  <a:pt x="3337281" y="0"/>
                </a:lnTo>
                <a:lnTo>
                  <a:pt x="3337281" y="29743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22800" y="4216336"/>
            <a:ext cx="12836500" cy="2121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14"/>
              </a:lnSpc>
            </a:pPr>
            <a:r>
              <a:rPr lang="en-US" b="true" sz="15700">
                <a:solidFill>
                  <a:srgbClr val="DFF6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DAGgd4RbKB4</dc:identifier>
  <dcterms:modified xsi:type="dcterms:W3CDTF">2011-08-01T06:04:30Z</dcterms:modified>
  <cp:revision>1</cp:revision>
  <dc:title>GROUP PROJECT</dc:title>
</cp:coreProperties>
</file>