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y="6858000" cx="9144000"/>
  <p:notesSz cx="6858000" cy="9144000"/>
  <p:embeddedFontLst>
    <p:embeddedFont>
      <p:font typeface="Book Antiqua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55" Type="http://schemas.openxmlformats.org/officeDocument/2006/relationships/font" Target="fonts/BookAntiqua-bold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BookAntiqua-regular.fntdata"/><Relationship Id="rId13" Type="http://schemas.openxmlformats.org/officeDocument/2006/relationships/slide" Target="slides/slide1.xml"/><Relationship Id="rId57" Type="http://schemas.openxmlformats.org/officeDocument/2006/relationships/font" Target="fonts/BookAntiqua-boldItalic.fntdata"/><Relationship Id="rId12" Type="http://schemas.openxmlformats.org/officeDocument/2006/relationships/notesMaster" Target="notesMasters/notesMaster1.xml"/><Relationship Id="rId56" Type="http://schemas.openxmlformats.org/officeDocument/2006/relationships/font" Target="fonts/BookAntiqua-italic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9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" name="Google Shape;70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4953000"/>
            <a:ext cx="914241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38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9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Relationship Id="rId6" Type="http://schemas.openxmlformats.org/officeDocument/2006/relationships/image" Target="../media/image55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Relationship Id="rId4" Type="http://schemas.openxmlformats.org/officeDocument/2006/relationships/image" Target="../media/image41.png"/><Relationship Id="rId5" Type="http://schemas.openxmlformats.org/officeDocument/2006/relationships/image" Target="../media/image55.png"/><Relationship Id="rId6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3.png"/><Relationship Id="rId6" Type="http://schemas.openxmlformats.org/officeDocument/2006/relationships/image" Target="../media/image61.png"/><Relationship Id="rId7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Relationship Id="rId6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Relationship Id="rId5" Type="http://schemas.openxmlformats.org/officeDocument/2006/relationships/image" Target="../media/image67.png"/><Relationship Id="rId6" Type="http://schemas.openxmlformats.org/officeDocument/2006/relationships/image" Target="../media/image73.png"/><Relationship Id="rId7" Type="http://schemas.openxmlformats.org/officeDocument/2006/relationships/image" Target="../media/image77.png"/><Relationship Id="rId8" Type="http://schemas.openxmlformats.org/officeDocument/2006/relationships/image" Target="../media/image7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0.jpg"/><Relationship Id="rId4" Type="http://schemas.openxmlformats.org/officeDocument/2006/relationships/image" Target="../media/image74.png"/><Relationship Id="rId5" Type="http://schemas.openxmlformats.org/officeDocument/2006/relationships/image" Target="../media/image69.png"/><Relationship Id="rId6" Type="http://schemas.openxmlformats.org/officeDocument/2006/relationships/image" Target="../media/image68.jpg"/><Relationship Id="rId7" Type="http://schemas.openxmlformats.org/officeDocument/2006/relationships/image" Target="../media/image7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5.jpg"/><Relationship Id="rId4" Type="http://schemas.openxmlformats.org/officeDocument/2006/relationships/image" Target="../media/image91.png"/><Relationship Id="rId5" Type="http://schemas.openxmlformats.org/officeDocument/2006/relationships/image" Target="../media/image76.png"/><Relationship Id="rId6" Type="http://schemas.openxmlformats.org/officeDocument/2006/relationships/image" Target="../media/image72.png"/><Relationship Id="rId7" Type="http://schemas.openxmlformats.org/officeDocument/2006/relationships/image" Target="../media/image1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5" Type="http://schemas.openxmlformats.org/officeDocument/2006/relationships/image" Target="../media/image8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6.png"/><Relationship Id="rId4" Type="http://schemas.openxmlformats.org/officeDocument/2006/relationships/image" Target="../media/image88.png"/><Relationship Id="rId5" Type="http://schemas.openxmlformats.org/officeDocument/2006/relationships/image" Target="../media/image8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7.png"/><Relationship Id="rId4" Type="http://schemas.openxmlformats.org/officeDocument/2006/relationships/image" Target="../media/image8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7.jpg"/><Relationship Id="rId4" Type="http://schemas.openxmlformats.org/officeDocument/2006/relationships/image" Target="../media/image9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9.jpg"/><Relationship Id="rId4" Type="http://schemas.openxmlformats.org/officeDocument/2006/relationships/image" Target="../media/image10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6.jpg"/><Relationship Id="rId4" Type="http://schemas.openxmlformats.org/officeDocument/2006/relationships/image" Target="../media/image9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8.jpg"/><Relationship Id="rId4" Type="http://schemas.openxmlformats.org/officeDocument/2006/relationships/image" Target="../media/image99.jpg"/><Relationship Id="rId5" Type="http://schemas.openxmlformats.org/officeDocument/2006/relationships/image" Target="../media/image9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3.png"/><Relationship Id="rId4" Type="http://schemas.openxmlformats.org/officeDocument/2006/relationships/image" Target="../media/image96.png"/><Relationship Id="rId5" Type="http://schemas.openxmlformats.org/officeDocument/2006/relationships/image" Target="../media/image105.png"/><Relationship Id="rId6" Type="http://schemas.openxmlformats.org/officeDocument/2006/relationships/image" Target="../media/image100.png"/><Relationship Id="rId7" Type="http://schemas.openxmlformats.org/officeDocument/2006/relationships/image" Target="../media/image108.png"/><Relationship Id="rId8" Type="http://schemas.openxmlformats.org/officeDocument/2006/relationships/image" Target="../media/image10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4.png"/><Relationship Id="rId4" Type="http://schemas.openxmlformats.org/officeDocument/2006/relationships/image" Target="../media/image103.png"/><Relationship Id="rId10" Type="http://schemas.openxmlformats.org/officeDocument/2006/relationships/image" Target="../media/image110.png"/><Relationship Id="rId9" Type="http://schemas.openxmlformats.org/officeDocument/2006/relationships/image" Target="../media/image109.png"/><Relationship Id="rId5" Type="http://schemas.openxmlformats.org/officeDocument/2006/relationships/image" Target="../media/image101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ctrTitle"/>
          </p:nvPr>
        </p:nvSpPr>
        <p:spPr>
          <a:xfrm>
            <a:off x="1476375" y="-458787"/>
            <a:ext cx="6946900" cy="348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   NS (101)</a:t>
            </a:r>
            <a:endParaRPr/>
          </a:p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1476375" y="3028950"/>
            <a:ext cx="7239000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  #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DATE:  22</a:t>
            </a:r>
            <a:r>
              <a:rPr b="0" baseline="3000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ND</a:t>
            </a: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 SEPTEMBER ,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68312" y="-242887"/>
            <a:ext cx="8501062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of Vector Addition</a:t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62" y="1773237"/>
            <a:ext cx="6735762" cy="72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2997200"/>
            <a:ext cx="8218487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684212" y="-31750"/>
            <a:ext cx="7543800" cy="1084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Subtraction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019175"/>
            <a:ext cx="8289925" cy="19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725" y="2833687"/>
            <a:ext cx="5184775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0" y="4273550"/>
            <a:ext cx="3687762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750" y="3273425"/>
            <a:ext cx="78327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4525" y="3948112"/>
            <a:ext cx="34194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60762" y="4244975"/>
            <a:ext cx="2163762" cy="1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27087" y="115887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 of Vectors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4087"/>
            <a:ext cx="8636000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625" y="2565400"/>
            <a:ext cx="3622675" cy="4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87" y="3733800"/>
            <a:ext cx="4111625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25" y="3086100"/>
            <a:ext cx="49752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125537"/>
            <a:ext cx="8135937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>
            <p:ph type="title"/>
          </p:nvPr>
        </p:nvSpPr>
        <p:spPr>
          <a:xfrm>
            <a:off x="827087" y="115887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 of Vectors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2960687"/>
            <a:ext cx="4670425" cy="90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162" y="2492375"/>
            <a:ext cx="33623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597025" y="34925"/>
            <a:ext cx="75438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points 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57562"/>
            <a:ext cx="91440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" y="1341437"/>
            <a:ext cx="9140825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22325" y="396875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0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Unit Vector , Adding vector by components </a:t>
            </a:r>
            <a:br>
              <a:rPr b="0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33387" y="1874837"/>
            <a:ext cx="832167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1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Objectives: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Convert a vector between magnitude-angle and unit vector Notations.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Add and subtract vectors in magnitude-angle notation and in unit-vector notation.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Identify that, for a given vector, rotating the coordinate system about the origin can change the vector’s components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but not the vector itself.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800100" y="188912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Unit Vector</a:t>
            </a:r>
            <a:b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0" y="1125537"/>
            <a:ext cx="91440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unit vector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 a vector that has a magnitude of exactly 1 and points in a particular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direction. It lacks both dimension and unit. Its sole purpose is to point—that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is, to specify a direction.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unit vectors in the positive directions of the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and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z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axes are labeled , , and , where the hat is used instead of an overhead arrow as for other vectors (Fig. 3-13).The arrangement of axes in Fig. 3-13 is said to be a </a:t>
            </a: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right-handed coordinate system.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0062"/>
            <a:ext cx="475297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575" y="3040062"/>
            <a:ext cx="53054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3248025"/>
            <a:ext cx="6913562" cy="325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87" y="1747837"/>
            <a:ext cx="2601912" cy="132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4356100" y="1747837"/>
            <a:ext cx="4572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quantities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1" lang="en-US" sz="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1" lang="en-US" sz="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are vectors,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called the </a:t>
            </a: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components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of .The quantities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1" lang="en-US" sz="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1" lang="en-US" sz="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are scalars, called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scalar components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of </a:t>
            </a:r>
            <a:r>
              <a:rPr b="0" i="0" lang="en-US" sz="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r>
              <a:rPr b="0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(or, as before, simply its </a:t>
            </a: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).</a:t>
            </a:r>
            <a:endParaRPr/>
          </a:p>
        </p:txBody>
      </p:sp>
      <p:sp>
        <p:nvSpPr>
          <p:cNvPr id="287" name="Google Shape;287;p37"/>
          <p:cNvSpPr txBox="1"/>
          <p:nvPr>
            <p:ph type="title"/>
          </p:nvPr>
        </p:nvSpPr>
        <p:spPr>
          <a:xfrm>
            <a:off x="800100" y="188912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Unit Vector</a:t>
            </a:r>
            <a:b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298450" y="238125"/>
            <a:ext cx="8366125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1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ADDING VECTORS BY COMPONENTS</a:t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34925" y="1052512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can add vectors geometrically on a sketch or directly on a vector-capable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calculator. A third way is to combine their components axis by axis.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" y="1893887"/>
            <a:ext cx="8709025" cy="28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0" y="4979987"/>
            <a:ext cx="55324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subtract, we add  (a ) and (–b) by components, to</a:t>
            </a:r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1212" y="5349875"/>
            <a:ext cx="5051425" cy="109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3716337"/>
            <a:ext cx="3816350" cy="264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1125537"/>
            <a:ext cx="7704137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1597025" y="34925"/>
            <a:ext cx="75438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points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Vectors 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468312" y="2349500"/>
            <a:ext cx="8510587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Vectors and their components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Vector , adding vector by components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Multiplying Vectors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23850" y="227012"/>
            <a:ext cx="7543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0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 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362" y="227012"/>
            <a:ext cx="9401175" cy="6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5487987"/>
            <a:ext cx="38004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" y="6000750"/>
            <a:ext cx="43529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8225" y="5876925"/>
            <a:ext cx="38004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95287" y="115887"/>
            <a:ext cx="8459787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MULTIPLYING VECTORS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222500"/>
            <a:ext cx="78105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1916112"/>
            <a:ext cx="4683125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600" y="4652962"/>
            <a:ext cx="7704137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323850" y="981075"/>
            <a:ext cx="90630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There are three ways in which vectors can be multiplied, but none is exactly like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usual algebraic multiplication. </a:t>
            </a:r>
            <a:endParaRPr/>
          </a:p>
        </p:txBody>
      </p:sp>
      <p:sp>
        <p:nvSpPr>
          <p:cNvPr id="327" name="Google Shape;327;p42"/>
          <p:cNvSpPr txBox="1"/>
          <p:nvPr/>
        </p:nvSpPr>
        <p:spPr>
          <a:xfrm>
            <a:off x="395287" y="115887"/>
            <a:ext cx="8459787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MULTIPLYING VECTORS</a:t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65400"/>
            <a:ext cx="9059862" cy="143986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 txBox="1"/>
          <p:nvPr/>
        </p:nvSpPr>
        <p:spPr>
          <a:xfrm>
            <a:off x="179387" y="2060575"/>
            <a:ext cx="36480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Multiplying a Vector by a Scalar</a:t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166687" y="4289425"/>
            <a:ext cx="36607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Multiplying a Vector by a Vector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" y="4943475"/>
            <a:ext cx="8955087" cy="100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/>
          <p:nvPr/>
        </p:nvSpPr>
        <p:spPr>
          <a:xfrm rot="6540000">
            <a:off x="5596731" y="3634581"/>
            <a:ext cx="1936750" cy="2065337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/>
          <p:nvPr>
            <p:ph type="title"/>
          </p:nvPr>
        </p:nvSpPr>
        <p:spPr>
          <a:xfrm>
            <a:off x="1243012" y="2555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Dot Product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647700" y="1804987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dot product says something about how parallel two vectors are.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dot product (scalar product) of two vectors can be thought of as the projection of one onto the direction of the other.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39" name="Google Shape;339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7612" y="4548187"/>
            <a:ext cx="227012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9475" y="3690937"/>
            <a:ext cx="227012" cy="30321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/>
          <p:nvPr/>
        </p:nvSpPr>
        <p:spPr>
          <a:xfrm rot="-1980000">
            <a:off x="4749800" y="2795587"/>
            <a:ext cx="1936750" cy="2065337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43"/>
          <p:cNvGrpSpPr/>
          <p:nvPr/>
        </p:nvGrpSpPr>
        <p:grpSpPr>
          <a:xfrm>
            <a:off x="5513387" y="3576637"/>
            <a:ext cx="936625" cy="1522412"/>
            <a:chOff x="4593" y="2434"/>
            <a:chExt cx="590" cy="959"/>
          </a:xfrm>
        </p:grpSpPr>
        <p:cxnSp>
          <p:nvCxnSpPr>
            <p:cNvPr id="343" name="Google Shape;343;p43"/>
            <p:cNvCxnSpPr/>
            <p:nvPr/>
          </p:nvCxnSpPr>
          <p:spPr>
            <a:xfrm flipH="1" rot="10800000">
              <a:off x="4593" y="2989"/>
              <a:ext cx="590" cy="397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4" name="Google Shape;344;p43"/>
            <p:cNvCxnSpPr/>
            <p:nvPr/>
          </p:nvCxnSpPr>
          <p:spPr>
            <a:xfrm flipH="1" rot="10800000">
              <a:off x="4594" y="2434"/>
              <a:ext cx="326" cy="959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45" name="Google Shape;345;p43"/>
          <p:cNvSpPr/>
          <p:nvPr/>
        </p:nvSpPr>
        <p:spPr>
          <a:xfrm rot="6540000">
            <a:off x="7339806" y="4344193"/>
            <a:ext cx="549275" cy="1366837"/>
          </a:xfrm>
          <a:prstGeom prst="can">
            <a:avLst>
              <a:gd fmla="val 2333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43"/>
          <p:cNvCxnSpPr/>
          <p:nvPr/>
        </p:nvCxnSpPr>
        <p:spPr>
          <a:xfrm flipH="1" rot="10800000">
            <a:off x="5527675" y="4249737"/>
            <a:ext cx="290512" cy="81915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47" name="Google Shape;34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425" y="4518025"/>
            <a:ext cx="1736725" cy="76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250" y="5680075"/>
            <a:ext cx="2505075" cy="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 txBox="1"/>
          <p:nvPr/>
        </p:nvSpPr>
        <p:spPr>
          <a:xfrm>
            <a:off x="5605462" y="4495800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 rot="-1980000">
            <a:off x="4854575" y="2228850"/>
            <a:ext cx="549275" cy="1366837"/>
          </a:xfrm>
          <a:prstGeom prst="can">
            <a:avLst>
              <a:gd fmla="val 2333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43"/>
          <p:cNvCxnSpPr/>
          <p:nvPr/>
        </p:nvCxnSpPr>
        <p:spPr>
          <a:xfrm flipH="1" rot="10800000">
            <a:off x="5537200" y="4383087"/>
            <a:ext cx="1014412" cy="695325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352" name="Google Shape;35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06912" y="4337050"/>
            <a:ext cx="10255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22925" y="4933950"/>
            <a:ext cx="102711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/>
          <p:nvPr/>
        </p:nvSpPr>
        <p:spPr>
          <a:xfrm rot="5400000">
            <a:off x="5444331" y="4002881"/>
            <a:ext cx="1936750" cy="2065337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4"/>
          <p:cNvSpPr txBox="1"/>
          <p:nvPr>
            <p:ph type="title"/>
          </p:nvPr>
        </p:nvSpPr>
        <p:spPr>
          <a:xfrm>
            <a:off x="395287" y="77787"/>
            <a:ext cx="85677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0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Projection of a Vector: Dot Product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dot product says something about how parallel two vectors are.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dot product (scalar product) of two vectors can be thought of as the projection of one onto the direction of the other.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Components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61" name="Google Shape;36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3312" y="5157787"/>
            <a:ext cx="227012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175" y="3614737"/>
            <a:ext cx="227012" cy="303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4"/>
          <p:cNvCxnSpPr/>
          <p:nvPr/>
        </p:nvCxnSpPr>
        <p:spPr>
          <a:xfrm>
            <a:off x="5513387" y="5087937"/>
            <a:ext cx="923925" cy="4762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4" name="Google Shape;364;p44"/>
          <p:cNvCxnSpPr/>
          <p:nvPr/>
        </p:nvCxnSpPr>
        <p:spPr>
          <a:xfrm rot="10800000">
            <a:off x="5511800" y="3589337"/>
            <a:ext cx="3175" cy="1509712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5" name="Google Shape;365;p44"/>
          <p:cNvSpPr/>
          <p:nvPr/>
        </p:nvSpPr>
        <p:spPr>
          <a:xfrm rot="5400000">
            <a:off x="7263606" y="4344193"/>
            <a:ext cx="549275" cy="1366837"/>
          </a:xfrm>
          <a:prstGeom prst="can">
            <a:avLst>
              <a:gd fmla="val 2333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2837" y="5826125"/>
            <a:ext cx="2505075" cy="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/>
        </p:nvSpPr>
        <p:spPr>
          <a:xfrm>
            <a:off x="5453062" y="4686300"/>
            <a:ext cx="630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π/2</a:t>
            </a:r>
            <a:endParaRPr/>
          </a:p>
        </p:txBody>
      </p:sp>
      <p:sp>
        <p:nvSpPr>
          <p:cNvPr id="368" name="Google Shape;368;p44"/>
          <p:cNvSpPr/>
          <p:nvPr/>
        </p:nvSpPr>
        <p:spPr>
          <a:xfrm>
            <a:off x="5473700" y="5003800"/>
            <a:ext cx="88900" cy="165100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5965825" y="3676650"/>
            <a:ext cx="1911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Projection is zero</a:t>
            </a:r>
            <a:endParaRPr/>
          </a:p>
        </p:txBody>
      </p:sp>
      <p:pic>
        <p:nvPicPr>
          <p:cNvPr id="370" name="Google Shape;37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2050" y="5003800"/>
            <a:ext cx="1736725" cy="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822325" y="558800"/>
            <a:ext cx="75438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Scalar Product</a:t>
            </a:r>
            <a:b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184275"/>
            <a:ext cx="8713787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637" y="2524125"/>
            <a:ext cx="8496300" cy="123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789362"/>
            <a:ext cx="2774950" cy="16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" y="5446712"/>
            <a:ext cx="2917825" cy="14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7925" y="3573462"/>
            <a:ext cx="4679950" cy="307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822325" y="558800"/>
            <a:ext cx="75438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Scalar Product</a:t>
            </a:r>
            <a:b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pic>
        <p:nvPicPr>
          <p:cNvPr id="386" name="Google Shape;3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981075"/>
            <a:ext cx="9137650" cy="256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" y="3535362"/>
            <a:ext cx="91186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500" y="4741862"/>
            <a:ext cx="8088312" cy="1068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3212" y="5759450"/>
            <a:ext cx="3592512" cy="6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>
            <p:ph type="title"/>
          </p:nvPr>
        </p:nvSpPr>
        <p:spPr>
          <a:xfrm>
            <a:off x="684212" y="-31750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Vector Product</a:t>
            </a:r>
            <a:endParaRPr/>
          </a:p>
        </p:txBody>
      </p:sp>
      <p:pic>
        <p:nvPicPr>
          <p:cNvPr id="395" name="Google Shape;3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6612"/>
            <a:ext cx="9144000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" y="2205037"/>
            <a:ext cx="89439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75" y="5938837"/>
            <a:ext cx="8883650" cy="91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62" y="3640137"/>
            <a:ext cx="8880475" cy="21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449262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Product </a:t>
            </a:r>
            <a:endParaRPr/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430212" y="1843087"/>
            <a:ext cx="60071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cross product of two vectors says something about how perpendicular they are.  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Magnitude: 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256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θ is smaller angle between the vectors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Cross product of any parallel vectors = zero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Cross product is maximum for perpendicular vectors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Cross products of Cartesian unit vectors:</a:t>
            </a:r>
            <a:endParaRPr/>
          </a:p>
          <a:p>
            <a:pPr indent="0" lvl="0" marL="9048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05" name="Google Shape;405;p48"/>
          <p:cNvPicPr preferRelativeResize="0"/>
          <p:nvPr/>
        </p:nvPicPr>
        <p:blipFill rotWithShape="1">
          <a:blip r:embed="rId3">
            <a:alphaModFix amt="45097"/>
          </a:blip>
          <a:srcRect b="0" l="0" r="0" t="0"/>
          <a:stretch/>
        </p:blipFill>
        <p:spPr>
          <a:xfrm>
            <a:off x="2478087" y="2620962"/>
            <a:ext cx="2060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0" y="593725"/>
            <a:ext cx="1558925" cy="68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48"/>
          <p:cNvGrpSpPr/>
          <p:nvPr/>
        </p:nvGrpSpPr>
        <p:grpSpPr>
          <a:xfrm>
            <a:off x="6729412" y="1122362"/>
            <a:ext cx="2019300" cy="1820862"/>
            <a:chOff x="3815" y="2131"/>
            <a:chExt cx="1272" cy="1147"/>
          </a:xfrm>
        </p:grpSpPr>
        <p:pic>
          <p:nvPicPr>
            <p:cNvPr id="408" name="Google Shape;40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03" y="2745"/>
              <a:ext cx="144" cy="1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90" y="2205"/>
              <a:ext cx="144" cy="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48"/>
            <p:cNvSpPr txBox="1"/>
            <p:nvPr/>
          </p:nvSpPr>
          <p:spPr>
            <a:xfrm>
              <a:off x="4267" y="2712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endParaRPr/>
            </a:p>
          </p:txBody>
        </p:sp>
        <p:grpSp>
          <p:nvGrpSpPr>
            <p:cNvPr id="411" name="Google Shape;411;p48"/>
            <p:cNvGrpSpPr/>
            <p:nvPr/>
          </p:nvGrpSpPr>
          <p:grpSpPr>
            <a:xfrm>
              <a:off x="4156" y="3008"/>
              <a:ext cx="931" cy="270"/>
              <a:chOff x="3420" y="3128"/>
              <a:chExt cx="931" cy="270"/>
            </a:xfrm>
          </p:grpSpPr>
          <p:grpSp>
            <p:nvGrpSpPr>
              <p:cNvPr id="412" name="Google Shape;412;p48"/>
              <p:cNvGrpSpPr/>
              <p:nvPr/>
            </p:nvGrpSpPr>
            <p:grpSpPr>
              <a:xfrm>
                <a:off x="3420" y="3128"/>
                <a:ext cx="511" cy="198"/>
                <a:chOff x="3420" y="3128"/>
                <a:chExt cx="469" cy="180"/>
              </a:xfrm>
            </p:grpSpPr>
            <p:cxnSp>
              <p:nvCxnSpPr>
                <p:cNvPr id="413" name="Google Shape;413;p48"/>
                <p:cNvCxnSpPr/>
                <p:nvPr/>
              </p:nvCxnSpPr>
              <p:spPr>
                <a:xfrm>
                  <a:off x="3475" y="3194"/>
                  <a:ext cx="414" cy="114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rgbClr val="969696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414" name="Google Shape;414;p48"/>
                <p:cNvGrpSpPr/>
                <p:nvPr/>
              </p:nvGrpSpPr>
              <p:grpSpPr>
                <a:xfrm>
                  <a:off x="3420" y="3128"/>
                  <a:ext cx="122" cy="128"/>
                  <a:chOff x="3144" y="2936"/>
                  <a:chExt cx="122" cy="128"/>
                </a:xfrm>
              </p:grpSpPr>
              <p:sp>
                <p:nvSpPr>
                  <p:cNvPr id="415" name="Google Shape;415;p48"/>
                  <p:cNvSpPr/>
                  <p:nvPr/>
                </p:nvSpPr>
                <p:spPr>
                  <a:xfrm>
                    <a:off x="3144" y="2936"/>
                    <a:ext cx="122" cy="128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6" name="Google Shape;416;p48"/>
                  <p:cNvSpPr/>
                  <p:nvPr/>
                </p:nvSpPr>
                <p:spPr>
                  <a:xfrm>
                    <a:off x="3177" y="2973"/>
                    <a:ext cx="56" cy="56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pic>
            <p:nvPicPr>
              <p:cNvPr id="417" name="Google Shape;417;p4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919" y="3195"/>
                <a:ext cx="432" cy="2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8" name="Google Shape;418;p48"/>
            <p:cNvGrpSpPr/>
            <p:nvPr/>
          </p:nvGrpSpPr>
          <p:grpSpPr>
            <a:xfrm>
              <a:off x="4208" y="2131"/>
              <a:ext cx="590" cy="959"/>
              <a:chOff x="4593" y="2434"/>
              <a:chExt cx="590" cy="959"/>
            </a:xfrm>
          </p:grpSpPr>
          <p:cxnSp>
            <p:nvCxnSpPr>
              <p:cNvPr id="419" name="Google Shape;419;p48"/>
              <p:cNvCxnSpPr/>
              <p:nvPr/>
            </p:nvCxnSpPr>
            <p:spPr>
              <a:xfrm flipH="1" rot="10800000">
                <a:off x="4593" y="2989"/>
                <a:ext cx="590" cy="397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20" name="Google Shape;420;p48"/>
              <p:cNvCxnSpPr/>
              <p:nvPr/>
            </p:nvCxnSpPr>
            <p:spPr>
              <a:xfrm flipH="1" rot="10800000">
                <a:off x="4594" y="2434"/>
                <a:ext cx="326" cy="95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421" name="Google Shape;421;p48"/>
            <p:cNvGrpSpPr/>
            <p:nvPr/>
          </p:nvGrpSpPr>
          <p:grpSpPr>
            <a:xfrm>
              <a:off x="3815" y="2259"/>
              <a:ext cx="474" cy="890"/>
              <a:chOff x="3079" y="2379"/>
              <a:chExt cx="474" cy="890"/>
            </a:xfrm>
          </p:grpSpPr>
          <p:cxnSp>
            <p:nvCxnSpPr>
              <p:cNvPr id="422" name="Google Shape;422;p48"/>
              <p:cNvCxnSpPr/>
              <p:nvPr/>
            </p:nvCxnSpPr>
            <p:spPr>
              <a:xfrm rot="10800000">
                <a:off x="3107" y="2614"/>
                <a:ext cx="381" cy="587"/>
              </a:xfrm>
              <a:prstGeom prst="straightConnector1">
                <a:avLst/>
              </a:prstGeom>
              <a:noFill/>
              <a:ln cap="flat" cmpd="sng" w="57150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grpSp>
            <p:nvGrpSpPr>
              <p:cNvPr id="423" name="Google Shape;423;p48"/>
              <p:cNvGrpSpPr/>
              <p:nvPr/>
            </p:nvGrpSpPr>
            <p:grpSpPr>
              <a:xfrm>
                <a:off x="3420" y="3128"/>
                <a:ext cx="133" cy="141"/>
                <a:chOff x="3144" y="2936"/>
                <a:chExt cx="122" cy="128"/>
              </a:xfrm>
            </p:grpSpPr>
            <p:sp>
              <p:nvSpPr>
                <p:cNvPr id="424" name="Google Shape;424;p48"/>
                <p:cNvSpPr/>
                <p:nvPr/>
              </p:nvSpPr>
              <p:spPr>
                <a:xfrm>
                  <a:off x="3144" y="2936"/>
                  <a:ext cx="122" cy="128"/>
                </a:xfrm>
                <a:custGeom>
                  <a:rect b="b" l="l" r="r" t="t"/>
                  <a:pathLst>
                    <a:path extrusionOk="0" h="21600" w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48"/>
                <p:cNvSpPr/>
                <p:nvPr/>
              </p:nvSpPr>
              <p:spPr>
                <a:xfrm>
                  <a:off x="3177" y="2973"/>
                  <a:ext cx="56" cy="56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6" name="Google Shape;426;p4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079" y="2379"/>
                <a:ext cx="432" cy="2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27" name="Google Shape;427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89137" y="5286375"/>
            <a:ext cx="3005137" cy="846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48"/>
          <p:cNvGrpSpPr/>
          <p:nvPr/>
        </p:nvGrpSpPr>
        <p:grpSpPr>
          <a:xfrm>
            <a:off x="6402387" y="3017837"/>
            <a:ext cx="1992312" cy="1611312"/>
            <a:chOff x="465" y="2477"/>
            <a:chExt cx="1521" cy="1319"/>
          </a:xfrm>
        </p:grpSpPr>
        <p:grpSp>
          <p:nvGrpSpPr>
            <p:cNvPr id="429" name="Google Shape;429;p48"/>
            <p:cNvGrpSpPr/>
            <p:nvPr/>
          </p:nvGrpSpPr>
          <p:grpSpPr>
            <a:xfrm>
              <a:off x="465" y="2477"/>
              <a:ext cx="1521" cy="1319"/>
              <a:chOff x="465" y="2477"/>
              <a:chExt cx="1521" cy="1319"/>
            </a:xfrm>
          </p:grpSpPr>
          <p:cxnSp>
            <p:nvCxnSpPr>
              <p:cNvPr id="430" name="Google Shape;430;p48"/>
              <p:cNvCxnSpPr/>
              <p:nvPr/>
            </p:nvCxnSpPr>
            <p:spPr>
              <a:xfrm>
                <a:off x="1147" y="2556"/>
                <a:ext cx="0" cy="1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48"/>
              <p:cNvCxnSpPr/>
              <p:nvPr/>
            </p:nvCxnSpPr>
            <p:spPr>
              <a:xfrm>
                <a:off x="500" y="3234"/>
                <a:ext cx="13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2" name="Google Shape;432;p48"/>
              <p:cNvSpPr txBox="1"/>
              <p:nvPr/>
            </p:nvSpPr>
            <p:spPr>
              <a:xfrm>
                <a:off x="968" y="2477"/>
                <a:ext cx="218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  <p:sp>
            <p:nvSpPr>
              <p:cNvPr id="433" name="Google Shape;433;p48"/>
              <p:cNvSpPr txBox="1"/>
              <p:nvPr/>
            </p:nvSpPr>
            <p:spPr>
              <a:xfrm>
                <a:off x="1768" y="3180"/>
                <a:ext cx="218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cxnSp>
            <p:nvCxnSpPr>
              <p:cNvPr id="434" name="Google Shape;434;p48"/>
              <p:cNvCxnSpPr/>
              <p:nvPr/>
            </p:nvCxnSpPr>
            <p:spPr>
              <a:xfrm flipH="1" rot="10800000">
                <a:off x="616" y="2808"/>
                <a:ext cx="1016" cy="8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5" name="Google Shape;435;p48"/>
              <p:cNvSpPr txBox="1"/>
              <p:nvPr/>
            </p:nvSpPr>
            <p:spPr>
              <a:xfrm>
                <a:off x="465" y="3477"/>
                <a:ext cx="208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/>
              </a:p>
            </p:txBody>
          </p:sp>
          <p:cxnSp>
            <p:nvCxnSpPr>
              <p:cNvPr id="436" name="Google Shape;436;p48"/>
              <p:cNvCxnSpPr/>
              <p:nvPr/>
            </p:nvCxnSpPr>
            <p:spPr>
              <a:xfrm>
                <a:off x="1152" y="3232"/>
                <a:ext cx="2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66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37" name="Google Shape;437;p48"/>
              <p:cNvCxnSpPr/>
              <p:nvPr/>
            </p:nvCxnSpPr>
            <p:spPr>
              <a:xfrm flipH="1">
                <a:off x="1000" y="3232"/>
                <a:ext cx="144" cy="12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FF66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38" name="Google Shape;438;p48"/>
              <p:cNvSpPr txBox="1"/>
              <p:nvPr/>
            </p:nvSpPr>
            <p:spPr>
              <a:xfrm>
                <a:off x="1321" y="3004"/>
                <a:ext cx="189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rgbClr val="FF33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</p:txBody>
          </p:sp>
          <p:sp>
            <p:nvSpPr>
              <p:cNvPr id="439" name="Google Shape;439;p48"/>
              <p:cNvSpPr txBox="1"/>
              <p:nvPr/>
            </p:nvSpPr>
            <p:spPr>
              <a:xfrm>
                <a:off x="970" y="2942"/>
                <a:ext cx="189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rgbClr val="FF33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/>
              </a:p>
            </p:txBody>
          </p:sp>
          <p:sp>
            <p:nvSpPr>
              <p:cNvPr id="440" name="Google Shape;440;p48"/>
              <p:cNvSpPr txBox="1"/>
              <p:nvPr/>
            </p:nvSpPr>
            <p:spPr>
              <a:xfrm>
                <a:off x="921" y="3333"/>
                <a:ext cx="218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3300"/>
                  </a:buClr>
                  <a:buSzPts val="1800"/>
                  <a:buFont typeface="Times New Roman"/>
                  <a:buNone/>
                </a:pPr>
                <a:r>
                  <a:rPr b="0" i="1" lang="en-US" sz="1800" u="none">
                    <a:solidFill>
                      <a:srgbClr val="FF33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/>
              </a:p>
            </p:txBody>
          </p:sp>
        </p:grpSp>
        <p:cxnSp>
          <p:nvCxnSpPr>
            <p:cNvPr id="441" name="Google Shape;441;p48"/>
            <p:cNvCxnSpPr/>
            <p:nvPr/>
          </p:nvCxnSpPr>
          <p:spPr>
            <a:xfrm rot="10800000">
              <a:off x="1144" y="3048"/>
              <a:ext cx="0" cy="184"/>
            </a:xfrm>
            <a:prstGeom prst="straightConnector1">
              <a:avLst/>
            </a:prstGeom>
            <a:noFill/>
            <a:ln cap="flat" cmpd="sng" w="25400">
              <a:solidFill>
                <a:srgbClr val="FF66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42" name="Google Shape;442;p48"/>
          <p:cNvGrpSpPr/>
          <p:nvPr/>
        </p:nvGrpSpPr>
        <p:grpSpPr>
          <a:xfrm>
            <a:off x="6556375" y="4772025"/>
            <a:ext cx="1574800" cy="1339140"/>
            <a:chOff x="1696" y="3384"/>
            <a:chExt cx="992" cy="844"/>
          </a:xfrm>
        </p:grpSpPr>
        <p:grpSp>
          <p:nvGrpSpPr>
            <p:cNvPr id="443" name="Google Shape;443;p48"/>
            <p:cNvGrpSpPr/>
            <p:nvPr/>
          </p:nvGrpSpPr>
          <p:grpSpPr>
            <a:xfrm>
              <a:off x="1818" y="3387"/>
              <a:ext cx="778" cy="841"/>
              <a:chOff x="2346" y="3267"/>
              <a:chExt cx="778" cy="841"/>
            </a:xfrm>
          </p:grpSpPr>
          <p:sp>
            <p:nvSpPr>
              <p:cNvPr id="444" name="Google Shape;444;p48"/>
              <p:cNvSpPr txBox="1"/>
              <p:nvPr/>
            </p:nvSpPr>
            <p:spPr>
              <a:xfrm>
                <a:off x="2645" y="3267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</p:txBody>
          </p:sp>
          <p:sp>
            <p:nvSpPr>
              <p:cNvPr id="445" name="Google Shape;445;p48"/>
              <p:cNvSpPr txBox="1"/>
              <p:nvPr/>
            </p:nvSpPr>
            <p:spPr>
              <a:xfrm>
                <a:off x="2901" y="3695"/>
                <a:ext cx="2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446" name="Google Shape;446;p48"/>
              <p:cNvSpPr txBox="1"/>
              <p:nvPr/>
            </p:nvSpPr>
            <p:spPr>
              <a:xfrm>
                <a:off x="2346" y="3695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/>
              </a:p>
            </p:txBody>
          </p:sp>
          <p:sp>
            <p:nvSpPr>
              <p:cNvPr id="447" name="Google Shape;447;p48"/>
              <p:cNvSpPr/>
              <p:nvPr/>
            </p:nvSpPr>
            <p:spPr>
              <a:xfrm flipH="1">
                <a:off x="2431" y="3438"/>
                <a:ext cx="214" cy="299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8"/>
              <p:cNvSpPr/>
              <p:nvPr/>
            </p:nvSpPr>
            <p:spPr>
              <a:xfrm flipH="1" rot="6600000">
                <a:off x="2815" y="3438"/>
                <a:ext cx="214" cy="299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8"/>
              <p:cNvSpPr/>
              <p:nvPr/>
            </p:nvSpPr>
            <p:spPr>
              <a:xfrm flipH="1" rot="-7740000">
                <a:off x="2602" y="3780"/>
                <a:ext cx="214" cy="300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" name="Google Shape;450;p48"/>
            <p:cNvSpPr txBox="1"/>
            <p:nvPr/>
          </p:nvSpPr>
          <p:spPr>
            <a:xfrm>
              <a:off x="1696" y="3384"/>
              <a:ext cx="992" cy="8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"/>
          <p:cNvSpPr txBox="1"/>
          <p:nvPr>
            <p:ph type="title"/>
          </p:nvPr>
        </p:nvSpPr>
        <p:spPr>
          <a:xfrm>
            <a:off x="1250950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 Product</a:t>
            </a:r>
            <a:endParaRPr/>
          </a:p>
        </p:txBody>
      </p:sp>
      <p:sp>
        <p:nvSpPr>
          <p:cNvPr id="456" name="Google Shape;456;p49"/>
          <p:cNvSpPr txBox="1"/>
          <p:nvPr>
            <p:ph idx="1" type="body"/>
          </p:nvPr>
        </p:nvSpPr>
        <p:spPr>
          <a:xfrm>
            <a:off x="685800" y="1981200"/>
            <a:ext cx="3810000" cy="39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Direction: C perpendicular to both A and B (right-hand rule)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Place A and B tail to tail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Right hand, not left hand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Four fingers are pointed along </a:t>
            </a:r>
            <a:r>
              <a:rPr b="0" i="0" lang="en-US" sz="1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the first vector</a:t>
            </a: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A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“sweep” from </a:t>
            </a:r>
            <a:r>
              <a:rPr b="0" i="0" lang="en-US" sz="1800" u="non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first vector A into second vector B</a:t>
            </a: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through the smaller angle between them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Your outstretched thumb points the direction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1102" id="457" name="Google Shape;457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075" y="1458912"/>
            <a:ext cx="4278312" cy="245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212" y="4262437"/>
            <a:ext cx="18542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7862" y="6238875"/>
            <a:ext cx="1946275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3_20" id="460" name="Google Shape;460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4900" y="3797300"/>
            <a:ext cx="1143000" cy="213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9"/>
          <p:cNvPicPr preferRelativeResize="0"/>
          <p:nvPr/>
        </p:nvPicPr>
        <p:blipFill rotWithShape="1">
          <a:blip r:embed="rId7">
            <a:alphaModFix amt="50195"/>
          </a:blip>
          <a:srcRect b="0" l="0" r="0" t="0"/>
          <a:stretch/>
        </p:blipFill>
        <p:spPr>
          <a:xfrm>
            <a:off x="5186362" y="5257800"/>
            <a:ext cx="1993900" cy="4254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539750" y="115887"/>
            <a:ext cx="8321675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1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   VECTORS AND THEIR COMPONENTS</a:t>
            </a:r>
            <a:br>
              <a:rPr b="1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br>
              <a:rPr b="1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Objectives: 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84212" y="2276475"/>
            <a:ext cx="832167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vectors by drawing them in head-to-tail arrangements, applying the commutative and associative laws.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 a vector from a second one.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components of a vector on a given coordinate system, showing them in a drawing.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components of a vector, draw the vector and determine its magnitude and orientation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type="title"/>
          </p:nvPr>
        </p:nvSpPr>
        <p:spPr>
          <a:xfrm>
            <a:off x="469900" y="-1174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Product</a:t>
            </a:r>
            <a:endParaRPr/>
          </a:p>
        </p:txBody>
      </p:sp>
      <p:sp>
        <p:nvSpPr>
          <p:cNvPr id="467" name="Google Shape;467;p50"/>
          <p:cNvSpPr txBox="1"/>
          <p:nvPr>
            <p:ph idx="1" type="body"/>
          </p:nvPr>
        </p:nvSpPr>
        <p:spPr>
          <a:xfrm>
            <a:off x="469900" y="1206500"/>
            <a:ext cx="4902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quantity ABsinθ is the area of the parallelogram formed by A and B</a:t>
            </a:r>
            <a:endParaRPr/>
          </a:p>
          <a:p>
            <a:pPr indent="-12700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direction of C is perpendicular to the plane formed by A and B</a:t>
            </a:r>
            <a:endParaRPr/>
          </a:p>
          <a:p>
            <a:pPr indent="-12700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Cross product is not commutative</a:t>
            </a:r>
            <a:endParaRPr/>
          </a:p>
          <a:p>
            <a:pPr indent="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distributive law</a:t>
            </a:r>
            <a:endParaRPr/>
          </a:p>
          <a:p>
            <a:pPr indent="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derivative of cross product</a:t>
            </a:r>
            <a:endParaRPr/>
          </a:p>
          <a:p>
            <a:pPr indent="-90487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    obeys the chain rule</a:t>
            </a:r>
            <a:endParaRPr/>
          </a:p>
          <a:p>
            <a:pPr indent="-12700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Calculate cross product</a:t>
            </a:r>
            <a:endParaRPr/>
          </a:p>
          <a:p>
            <a:pPr indent="0" lvl="0" marL="904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1102" id="468" name="Google Shape;468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950" y="1103312"/>
            <a:ext cx="3702050" cy="21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0"/>
          <p:cNvPicPr preferRelativeResize="0"/>
          <p:nvPr>
            <p:ph idx="2" type="body"/>
          </p:nvPr>
        </p:nvPicPr>
        <p:blipFill rotWithShape="1">
          <a:blip r:embed="rId4">
            <a:alphaModFix amt="52155"/>
          </a:blip>
          <a:srcRect b="0" l="0" r="0" t="0"/>
          <a:stretch/>
        </p:blipFill>
        <p:spPr>
          <a:xfrm>
            <a:off x="4586287" y="4195762"/>
            <a:ext cx="3149600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0"/>
          <p:cNvPicPr preferRelativeResize="0"/>
          <p:nvPr/>
        </p:nvPicPr>
        <p:blipFill rotWithShape="1">
          <a:blip r:embed="rId5">
            <a:alphaModFix amt="47058"/>
          </a:blip>
          <a:srcRect b="0" l="0" r="0" t="0"/>
          <a:stretch/>
        </p:blipFill>
        <p:spPr>
          <a:xfrm>
            <a:off x="5153025" y="4954587"/>
            <a:ext cx="3652837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0"/>
          <p:cNvPicPr preferRelativeResize="0"/>
          <p:nvPr/>
        </p:nvPicPr>
        <p:blipFill rotWithShape="1">
          <a:blip r:embed="rId6">
            <a:alphaModFix amt="41960"/>
          </a:blip>
          <a:srcRect b="0" l="0" r="0" t="0"/>
          <a:stretch/>
        </p:blipFill>
        <p:spPr>
          <a:xfrm>
            <a:off x="3159125" y="3394075"/>
            <a:ext cx="1993900" cy="4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0"/>
          <p:cNvPicPr preferRelativeResize="0"/>
          <p:nvPr/>
        </p:nvPicPr>
        <p:blipFill rotWithShape="1">
          <a:blip r:embed="rId7">
            <a:alphaModFix amt="43920"/>
          </a:blip>
          <a:srcRect b="0" l="0" r="0" t="0"/>
          <a:stretch/>
        </p:blipFill>
        <p:spPr>
          <a:xfrm>
            <a:off x="1768475" y="6299200"/>
            <a:ext cx="6769100" cy="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8912"/>
            <a:ext cx="768667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25" y="3573462"/>
            <a:ext cx="73247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187" y="5554662"/>
            <a:ext cx="5616575" cy="67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0"/>
            <a:ext cx="754697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925" y="4543425"/>
            <a:ext cx="75946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822325" y="287337"/>
            <a:ext cx="75438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Commutative property </a:t>
            </a:r>
            <a:endParaRPr/>
          </a:p>
        </p:txBody>
      </p:sp>
      <p:pic>
        <p:nvPicPr>
          <p:cNvPr id="493" name="Google Shape;4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4365625"/>
            <a:ext cx="4824412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1916112"/>
            <a:ext cx="8832850" cy="131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50" y="3524250"/>
            <a:ext cx="7778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412875"/>
            <a:ext cx="89281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/>
          <p:nvPr/>
        </p:nvSpPr>
        <p:spPr>
          <a:xfrm>
            <a:off x="107950" y="134937"/>
            <a:ext cx="9032875" cy="773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points </a:t>
            </a:r>
            <a:endParaRPr/>
          </a:p>
        </p:txBody>
      </p:sp>
      <p:pic>
        <p:nvPicPr>
          <p:cNvPr id="502" name="Google Shape;50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" y="3284537"/>
            <a:ext cx="8850312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5"/>
          <p:cNvSpPr txBox="1"/>
          <p:nvPr/>
        </p:nvSpPr>
        <p:spPr>
          <a:xfrm>
            <a:off x="0" y="0"/>
            <a:ext cx="9142412" cy="10414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5"/>
          <p:cNvSpPr txBox="1"/>
          <p:nvPr>
            <p:ph type="title"/>
          </p:nvPr>
        </p:nvSpPr>
        <p:spPr>
          <a:xfrm>
            <a:off x="112712" y="412750"/>
            <a:ext cx="89154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Finding the Components of an Acceleration Vector</a:t>
            </a:r>
            <a:endParaRPr/>
          </a:p>
        </p:txBody>
      </p:sp>
      <p:pic>
        <p:nvPicPr>
          <p:cNvPr descr="03_14_Figure" id="509" name="Google Shape;509;p55"/>
          <p:cNvPicPr preferRelativeResize="0"/>
          <p:nvPr/>
        </p:nvPicPr>
        <p:blipFill rotWithShape="1">
          <a:blip r:embed="rId3">
            <a:alphaModFix/>
          </a:blip>
          <a:srcRect b="3962" l="0" r="0" t="0"/>
          <a:stretch/>
        </p:blipFill>
        <p:spPr>
          <a:xfrm>
            <a:off x="1258887" y="2205037"/>
            <a:ext cx="5761037" cy="350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"/>
          <p:cNvSpPr txBox="1"/>
          <p:nvPr/>
        </p:nvSpPr>
        <p:spPr>
          <a:xfrm>
            <a:off x="0" y="0"/>
            <a:ext cx="9142412" cy="10414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6"/>
          <p:cNvSpPr txBox="1"/>
          <p:nvPr>
            <p:ph type="title"/>
          </p:nvPr>
        </p:nvSpPr>
        <p:spPr>
          <a:xfrm>
            <a:off x="112712" y="412750"/>
            <a:ext cx="89154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b="0" i="0" lang="en-US" sz="29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Finding the Components of an Acceleration Vector</a:t>
            </a:r>
            <a:endParaRPr/>
          </a:p>
        </p:txBody>
      </p:sp>
      <p:pic>
        <p:nvPicPr>
          <p:cNvPr descr="03_14_Figure" id="516" name="Google Shape;516;p56"/>
          <p:cNvPicPr preferRelativeResize="0"/>
          <p:nvPr/>
        </p:nvPicPr>
        <p:blipFill rotWithShape="1">
          <a:blip r:embed="rId3">
            <a:alphaModFix/>
          </a:blip>
          <a:srcRect b="3962" l="0" r="0" t="0"/>
          <a:stretch/>
        </p:blipFill>
        <p:spPr>
          <a:xfrm>
            <a:off x="5591175" y="1824037"/>
            <a:ext cx="34766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_PPT_Slide_3-42" id="517" name="Google Shape;51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" y="1824037"/>
            <a:ext cx="5708650" cy="362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>
            <p:ph type="title"/>
          </p:nvPr>
        </p:nvSpPr>
        <p:spPr>
          <a:xfrm>
            <a:off x="76200" y="50800"/>
            <a:ext cx="89154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Finding the Direction of Motion</a:t>
            </a:r>
            <a:endParaRPr/>
          </a:p>
        </p:txBody>
      </p:sp>
      <p:pic>
        <p:nvPicPr>
          <p:cNvPr descr="CH3_PPT_Slide_3-43" id="523" name="Google Shape;52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62" y="981075"/>
            <a:ext cx="8548687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5_Figure" id="524" name="Google Shape;524;p57"/>
          <p:cNvPicPr preferRelativeResize="0"/>
          <p:nvPr/>
        </p:nvPicPr>
        <p:blipFill rotWithShape="1">
          <a:blip r:embed="rId4">
            <a:alphaModFix/>
          </a:blip>
          <a:srcRect b="4771" l="0" r="0" t="0"/>
          <a:stretch/>
        </p:blipFill>
        <p:spPr>
          <a:xfrm>
            <a:off x="2101850" y="2667000"/>
            <a:ext cx="4938712" cy="313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 txBox="1"/>
          <p:nvPr>
            <p:ph type="title"/>
          </p:nvPr>
        </p:nvSpPr>
        <p:spPr>
          <a:xfrm>
            <a:off x="76200" y="50800"/>
            <a:ext cx="89154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Finding the Direction of Motion</a:t>
            </a:r>
            <a:endParaRPr/>
          </a:p>
        </p:txBody>
      </p:sp>
      <p:pic>
        <p:nvPicPr>
          <p:cNvPr descr="03_16_Figure" id="530" name="Google Shape;530;p58"/>
          <p:cNvPicPr preferRelativeResize="0"/>
          <p:nvPr/>
        </p:nvPicPr>
        <p:blipFill rotWithShape="1">
          <a:blip r:embed="rId3">
            <a:alphaModFix/>
          </a:blip>
          <a:srcRect b="4614" l="0" r="0" t="0"/>
          <a:stretch/>
        </p:blipFill>
        <p:spPr>
          <a:xfrm>
            <a:off x="5613400" y="1905000"/>
            <a:ext cx="3378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_PPT_Slide_3-44" id="531" name="Google Shape;5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812" y="977900"/>
            <a:ext cx="5083175" cy="5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 txBox="1"/>
          <p:nvPr>
            <p:ph type="title"/>
          </p:nvPr>
        </p:nvSpPr>
        <p:spPr>
          <a:xfrm>
            <a:off x="76200" y="25400"/>
            <a:ext cx="77724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3.5 Run Rabbit Run!</a:t>
            </a:r>
            <a:endParaRPr/>
          </a:p>
        </p:txBody>
      </p:sp>
      <p:pic>
        <p:nvPicPr>
          <p:cNvPr descr="CH3_PPT_Slide_3-50" id="537" name="Google Shape;5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0" y="1519237"/>
            <a:ext cx="5029200" cy="5084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3_19_Figure" id="538" name="Google Shape;538;p59"/>
          <p:cNvPicPr preferRelativeResize="0"/>
          <p:nvPr/>
        </p:nvPicPr>
        <p:blipFill rotWithShape="1">
          <a:blip r:embed="rId4">
            <a:alphaModFix/>
          </a:blip>
          <a:srcRect b="5715" l="0" r="0" t="0"/>
          <a:stretch/>
        </p:blipFill>
        <p:spPr>
          <a:xfrm>
            <a:off x="5305425" y="2319337"/>
            <a:ext cx="3609975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_PPT_Slide_3-49" id="539" name="Google Shape;53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09537"/>
            <a:ext cx="9067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971550" y="330200"/>
            <a:ext cx="7704137" cy="917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Scalars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39725" y="3411537"/>
            <a:ext cx="5500687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Examples of Scalar Quantities: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Length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Area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Volume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Time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Mass</a:t>
            </a:r>
            <a:endParaRPr/>
          </a:p>
        </p:txBody>
      </p:sp>
      <p:pic>
        <p:nvPicPr>
          <p:cNvPr descr="C:\Users\john.oconnor\AppData\Local\Microsoft\Windows\Temporary Internet Files\Content.IE5\972UXNC8\MCj04242140000[1].wmf"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25" y="3857625"/>
            <a:ext cx="1187450" cy="1643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\Microsoft Office\MEDIA\CAGCAT10\j0300840.wmf" id="179" name="Google Shape;17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437" y="4143375"/>
            <a:ext cx="1814512" cy="152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2187" y="3500437"/>
            <a:ext cx="857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36550" y="1887537"/>
            <a:ext cx="8807450" cy="157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Not all physical quantities involve a direction. Temperature, pressure, energy, mass, and time, for example, do not “point” in the spatial sense. We call such quantities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scalars,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and we deal with them by the rules of ordinary algebra. A single value, with a sign (as in a temperature of 40°F), specifies a scalar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506412" y="269875"/>
            <a:ext cx="754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0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Examples </a:t>
            </a:r>
            <a:endParaRPr/>
          </a:p>
        </p:txBody>
      </p:sp>
      <p:pic>
        <p:nvPicPr>
          <p:cNvPr id="545" name="Google Shape;5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2795587"/>
            <a:ext cx="6708775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712" y="4140200"/>
            <a:ext cx="25590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87" y="893762"/>
            <a:ext cx="5900737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2575" y="927100"/>
            <a:ext cx="13525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61075" y="893762"/>
            <a:ext cx="5715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92450" y="1776412"/>
            <a:ext cx="1766887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160337"/>
            <a:ext cx="7313612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25" y="1101725"/>
            <a:ext cx="65405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975" y="2103437"/>
            <a:ext cx="807402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3800" y="3543300"/>
            <a:ext cx="21431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975" y="4364037"/>
            <a:ext cx="5589587" cy="16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27800" y="4797425"/>
            <a:ext cx="1447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32512" y="5349875"/>
            <a:ext cx="1119187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43787" y="5311775"/>
            <a:ext cx="13239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92162" y="141287"/>
            <a:ext cx="7702550" cy="1042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54012" y="3644900"/>
            <a:ext cx="550227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Examples of Vector Quantities: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Displacement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Velocity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Acceleration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Force</a:t>
            </a:r>
            <a:endParaRPr/>
          </a:p>
        </p:txBody>
      </p:sp>
      <p:pic>
        <p:nvPicPr>
          <p:cNvPr descr="http://www.emeraldtiger.com/general/images/roadsign.gif"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8087" y="2887662"/>
            <a:ext cx="280987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125" y="4786312"/>
            <a:ext cx="2605087" cy="148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5"/>
          <p:cNvCxnSpPr/>
          <p:nvPr/>
        </p:nvCxnSpPr>
        <p:spPr>
          <a:xfrm rot="10800000">
            <a:off x="3643312" y="5786437"/>
            <a:ext cx="1000125" cy="15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1" name="Google Shape;191;p25"/>
          <p:cNvSpPr txBox="1"/>
          <p:nvPr/>
        </p:nvSpPr>
        <p:spPr>
          <a:xfrm>
            <a:off x="336550" y="1700212"/>
            <a:ext cx="84963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magnitude as well as direction, and vectors follow certain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(vector) rules of combination, which we examine in this chapter.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quantity that has both a magnitude and a direction and thus can be represented with a vector. </a:t>
            </a: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476250"/>
            <a:ext cx="8583612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539750" y="1150937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simplest vector quantity is displacement, or change of position. A vector that represents a displacement is called, reasonably, a </a:t>
            </a:r>
            <a:r>
              <a:rPr b="1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displacement vector.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792162" y="141287"/>
            <a:ext cx="7702550" cy="1042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Vectors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362" y="2133600"/>
            <a:ext cx="2576512" cy="410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2" y="2492375"/>
            <a:ext cx="667226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00112" y="620712"/>
            <a:ext cx="7543800" cy="836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Book Antiqua"/>
              <a:buNone/>
            </a:pPr>
            <a:r>
              <a:rPr b="1" i="0" lang="en-US" sz="4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Adding Vectors Geometrically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0450" y="1844675"/>
            <a:ext cx="3003550" cy="432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179387" y="1844675"/>
            <a:ext cx="5961062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Suppose that, as in the vector diagram of Fig. 3-2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a particle moves from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then later from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.We can represent its overall displacement (no matter what its actual path) with two successive displacement vectors,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BC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net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displacement of these two displacements is a single displacement from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.We call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vector sum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(or </a:t>
            </a:r>
            <a:r>
              <a:rPr b="1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resultant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) of the vectors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BC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This sum is not the usual algebraic sum.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66675" y="4581525"/>
            <a:ext cx="45720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can represent the relation among the three vectors in Fig. 3-2</a:t>
            </a: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 </a:t>
            </a: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with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1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vector equation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037" y="5289550"/>
            <a:ext cx="2547937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803275" y="1412875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Vector addition, defined in this way, has two important properties.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1. Commutative Law 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2. Associative Law 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461962" y="-131762"/>
            <a:ext cx="8228012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 of Vector Addition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2950" y="2492375"/>
            <a:ext cx="3646487" cy="36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637" y="4456112"/>
            <a:ext cx="48069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