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0" r:id="rId2"/>
    <p:sldMasterId id="2147483708" r:id="rId3"/>
    <p:sldMasterId id="2147483720" r:id="rId4"/>
  </p:sldMasterIdLst>
  <p:notesMasterIdLst>
    <p:notesMasterId r:id="rId20"/>
  </p:notesMasterIdLst>
  <p:sldIdLst>
    <p:sldId id="256" r:id="rId5"/>
    <p:sldId id="259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D6F7D0-1249-42FC-A059-1B3CDA920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1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6F7D0-1249-42FC-A059-1B3CDA92042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61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6F7D0-1249-42FC-A059-1B3CDA92042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8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6F7D0-1249-42FC-A059-1B3CDA92042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6F7D0-1249-42FC-A059-1B3CDA92042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5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6F7D0-1249-42FC-A059-1B3CDA92042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7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6F7D0-1249-42FC-A059-1B3CDA92042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86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6F7D0-1249-42FC-A059-1B3CDA92042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6F7D0-1249-42FC-A059-1B3CDA9204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4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6F7D0-1249-42FC-A059-1B3CDA92042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9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6F7D0-1249-42FC-A059-1B3CDA92042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21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6F7D0-1249-42FC-A059-1B3CDA92042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5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6F7D0-1249-42FC-A059-1B3CDA92042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13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6F7D0-1249-42FC-A059-1B3CDA92042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58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6F7D0-1249-42FC-A059-1B3CDA92042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6F7D0-1249-42FC-A059-1B3CDA92042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endParaRPr 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fld id="{BCA11861-0523-4993-A473-9437234BC0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30CE0-1C50-4C04-9C3C-A34E0A5BA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518D5-6D79-4F80-A6B1-E56C26EC5F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fld id="{663FA473-5348-44E0-AEB7-7A524A5E8F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85015-8882-4383-B792-A361AEC4F1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7BD34-CECB-4725-978C-D7333B09D2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5F1E0-E1B8-4355-922D-1268E46EAE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9B542-E3E4-40AA-9AB1-FFB61EFE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DE271-24E5-426C-8EEF-032CF50F58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A7B00-E321-4835-A01B-D5443605B9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7CDC8-726D-4C3C-929A-119E9E39AF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478E7-59BD-4257-9E68-E6F7CD7D17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A3763-F658-4400-97ED-C138F5E30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1BB8D-CD4E-4635-B803-290C5A79A6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43FFB-91D7-43B0-A36E-0A3395743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A473-5348-44E0-AEB7-7A524A5E8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5015-8882-4383-B792-A361AEC4F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BD34-CECB-4725-978C-D7333B09D2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1E0-E1B8-4355-922D-1268E46EA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B542-E3E4-40AA-9AB1-FFB61EFEC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E271-24E5-426C-8EEF-032CF50F5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B00-E321-4835-A01B-D5443605B9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A0690-44A2-4F81-9C5E-9E326D6881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CDC8-726D-4C3C-929A-119E9E39AF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20A3763-F658-4400-97ED-C138F5E307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BB8D-CD4E-4635-B803-290C5A79A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3FFB-91D7-43B0-A36E-0A33957439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861-0523-4993-A473-9437234BC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78E7-59BD-4257-9E68-E6F7CD7D1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690-44A2-4F81-9C5E-9E326D68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1E88-9BB7-4917-9CEE-4D1BB78CE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582D-6EAB-4D0D-A4BD-96EF03EC2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4EFF-C5BE-4AD5-A5BE-395881B15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11E88-9BB7-4917-9CEE-4D1BB78CE1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3460-4B74-46F9-BE17-DAA7FFF75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3CD6-C079-4707-B51C-A846BC6278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7AD685-14E0-4C31-A1F9-24263619A7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0CE0-1C50-4C04-9C3C-A34E0A5BA8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18D5-6D79-4F80-A6B1-E56C26EC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D582D-6EAB-4D0D-A4BD-96EF03EC2C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64EFF-C5BE-4AD5-A5BE-395881B15F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33460-4B74-46F9-BE17-DAA7FFF75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F3CD6-C079-4707-B51C-A846BC6278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7AD685-14E0-4C31-A1F9-24263619A7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tx1"/>
              </a:buCl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chemeClr val="tx1"/>
              </a:buCl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chemeClr val="tx1"/>
              </a:buClr>
              <a:defRPr sz="1400"/>
            </a:lvl1pPr>
          </a:lstStyle>
          <a:p>
            <a:fld id="{2359CE11-8F92-422F-A4AD-70DCBAA5E3C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tx1"/>
              </a:buClr>
              <a:defRPr sz="1400"/>
            </a:lvl1pPr>
          </a:lstStyle>
          <a:p>
            <a:endParaRPr lang="en-US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chemeClr val="tx1"/>
              </a:buClr>
              <a:defRPr sz="1400"/>
            </a:lvl1pPr>
          </a:lstStyle>
          <a:p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chemeClr val="tx1"/>
              </a:buClr>
              <a:defRPr sz="1400"/>
            </a:lvl1pPr>
          </a:lstStyle>
          <a:p>
            <a:fld id="{2991A2DC-46A4-469D-869E-30A7E5A05C9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59CE11-8F92-422F-A4AD-70DCBAA5E3C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59CE11-8F92-422F-A4AD-70DCBAA5E3C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the Science of </a:t>
            </a:r>
            <a:r>
              <a:rPr lang="en-US" dirty="0" err="1" smtClean="0"/>
              <a:t>Tafseer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Beginning of Urdu Commentary of Quran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Translation in Urdu was the translation of Shah </a:t>
            </a:r>
            <a:r>
              <a:rPr lang="en-US" dirty="0" err="1" smtClean="0"/>
              <a:t>Rafi-ud-deen</a:t>
            </a:r>
            <a:r>
              <a:rPr lang="en-US" dirty="0" smtClean="0"/>
              <a:t> </a:t>
            </a:r>
            <a:r>
              <a:rPr lang="en-US" dirty="0" err="1" smtClean="0"/>
              <a:t>Muhaddith</a:t>
            </a:r>
            <a:r>
              <a:rPr lang="en-US" dirty="0" smtClean="0"/>
              <a:t> </a:t>
            </a:r>
            <a:r>
              <a:rPr lang="en-US" dirty="0" err="1" smtClean="0"/>
              <a:t>Dehalwi</a:t>
            </a:r>
            <a:r>
              <a:rPr lang="en-US" dirty="0" smtClean="0"/>
              <a:t> (1230 </a:t>
            </a:r>
            <a:r>
              <a:rPr lang="en-US" dirty="0" err="1" smtClean="0"/>
              <a:t>Hijri</a:t>
            </a:r>
            <a:r>
              <a:rPr lang="en-US" dirty="0" smtClean="0"/>
              <a:t>)</a:t>
            </a:r>
          </a:p>
          <a:p>
            <a:pPr marL="609600" indent="-609600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Translation in Urdu was the translation of Shah Abdul </a:t>
            </a:r>
            <a:r>
              <a:rPr lang="en-US" dirty="0" err="1" smtClean="0"/>
              <a:t>Qadir</a:t>
            </a:r>
            <a:r>
              <a:rPr lang="en-US" dirty="0" smtClean="0"/>
              <a:t> </a:t>
            </a:r>
            <a:r>
              <a:rPr lang="en-US" dirty="0" err="1" smtClean="0"/>
              <a:t>Muhaddith</a:t>
            </a:r>
            <a:r>
              <a:rPr lang="en-US" dirty="0" smtClean="0"/>
              <a:t> </a:t>
            </a:r>
            <a:r>
              <a:rPr lang="en-US" dirty="0" err="1" smtClean="0"/>
              <a:t>Dehalwi</a:t>
            </a:r>
            <a:r>
              <a:rPr lang="en-US" dirty="0" smtClean="0"/>
              <a:t> (1230 </a:t>
            </a:r>
            <a:r>
              <a:rPr lang="en-US" dirty="0" err="1" smtClean="0"/>
              <a:t>Hijri</a:t>
            </a:r>
            <a:r>
              <a:rPr lang="en-US" dirty="0" smtClean="0"/>
              <a:t>)</a:t>
            </a:r>
          </a:p>
          <a:p>
            <a:pPr marL="609600" indent="-609600"/>
            <a:r>
              <a:rPr lang="en-US" dirty="0" smtClean="0"/>
              <a:t>All commentators depend on these two translation.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Famous Urdu Commentators of the Quran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 err="1" smtClean="0"/>
              <a:t>Tafseer</a:t>
            </a:r>
            <a:r>
              <a:rPr lang="en-US" dirty="0" smtClean="0"/>
              <a:t> </a:t>
            </a:r>
            <a:r>
              <a:rPr lang="en-US" dirty="0" err="1" smtClean="0"/>
              <a:t>Mazhari</a:t>
            </a:r>
            <a:endParaRPr lang="en-US" dirty="0" smtClean="0"/>
          </a:p>
          <a:p>
            <a:pPr marL="609600" indent="-609600"/>
            <a:r>
              <a:rPr lang="en-US" dirty="0" err="1" smtClean="0"/>
              <a:t>Tafseer</a:t>
            </a:r>
            <a:r>
              <a:rPr lang="en-US" dirty="0" smtClean="0"/>
              <a:t> </a:t>
            </a:r>
            <a:r>
              <a:rPr lang="en-US" dirty="0" err="1" smtClean="0"/>
              <a:t>Ibni</a:t>
            </a:r>
            <a:r>
              <a:rPr lang="en-US" dirty="0" smtClean="0"/>
              <a:t> Katheer </a:t>
            </a:r>
          </a:p>
          <a:p>
            <a:pPr marL="609600" indent="-609600"/>
            <a:r>
              <a:rPr lang="en-US" dirty="0" err="1" smtClean="0"/>
              <a:t>Tafseer</a:t>
            </a:r>
            <a:r>
              <a:rPr lang="en-US" dirty="0" smtClean="0"/>
              <a:t> </a:t>
            </a:r>
            <a:r>
              <a:rPr lang="en-US" dirty="0" err="1" smtClean="0"/>
              <a:t>Ma’arif</a:t>
            </a:r>
            <a:r>
              <a:rPr lang="en-US" dirty="0" smtClean="0"/>
              <a:t>-</a:t>
            </a:r>
            <a:r>
              <a:rPr lang="en-US" dirty="0" err="1" smtClean="0"/>
              <a:t>ul</a:t>
            </a:r>
            <a:r>
              <a:rPr lang="en-US" dirty="0" smtClean="0"/>
              <a:t>-Qur’an</a:t>
            </a:r>
          </a:p>
          <a:p>
            <a:pPr marL="609600" indent="-609600"/>
            <a:r>
              <a:rPr lang="en-US" dirty="0" err="1" smtClean="0"/>
              <a:t>Tafseer</a:t>
            </a:r>
            <a:r>
              <a:rPr lang="en-US" dirty="0" smtClean="0"/>
              <a:t> </a:t>
            </a:r>
            <a:r>
              <a:rPr lang="en-US" dirty="0" err="1" smtClean="0"/>
              <a:t>Uthmani</a:t>
            </a:r>
            <a:endParaRPr lang="en-US" dirty="0" smtClean="0"/>
          </a:p>
          <a:p>
            <a:pPr marL="609600" indent="-609600"/>
            <a:r>
              <a:rPr lang="en-US" dirty="0" err="1" smtClean="0"/>
              <a:t>Tafseer</a:t>
            </a:r>
            <a:r>
              <a:rPr lang="en-US" dirty="0" smtClean="0"/>
              <a:t> </a:t>
            </a:r>
            <a:r>
              <a:rPr lang="en-US" dirty="0" err="1" smtClean="0"/>
              <a:t>Bayan</a:t>
            </a:r>
            <a:r>
              <a:rPr lang="en-US" dirty="0" smtClean="0"/>
              <a:t>-</a:t>
            </a:r>
            <a:r>
              <a:rPr lang="en-US" dirty="0" err="1" smtClean="0"/>
              <a:t>ul</a:t>
            </a:r>
            <a:r>
              <a:rPr lang="en-US" dirty="0" smtClean="0"/>
              <a:t>-Qur’an</a:t>
            </a:r>
          </a:p>
          <a:p>
            <a:pPr marL="609600" indent="-609600"/>
            <a:r>
              <a:rPr lang="en-US" dirty="0" err="1" smtClean="0"/>
              <a:t>Tafseer</a:t>
            </a:r>
            <a:r>
              <a:rPr lang="en-US" dirty="0" smtClean="0"/>
              <a:t> Anwar-</a:t>
            </a:r>
            <a:r>
              <a:rPr lang="en-US" dirty="0" err="1" smtClean="0"/>
              <a:t>ul</a:t>
            </a:r>
            <a:r>
              <a:rPr lang="en-US" dirty="0" smtClean="0"/>
              <a:t>-</a:t>
            </a:r>
            <a:r>
              <a:rPr lang="en-US" dirty="0" err="1" smtClean="0"/>
              <a:t>Bayan</a:t>
            </a:r>
            <a:endParaRPr lang="en-US" dirty="0" smtClean="0"/>
          </a:p>
          <a:p>
            <a:pPr marL="609600" indent="-609600"/>
            <a:r>
              <a:rPr lang="en-US" dirty="0" err="1" smtClean="0"/>
              <a:t>Tafseer</a:t>
            </a:r>
            <a:r>
              <a:rPr lang="en-US" dirty="0" smtClean="0"/>
              <a:t> </a:t>
            </a:r>
            <a:r>
              <a:rPr lang="en-US" dirty="0" err="1" smtClean="0"/>
              <a:t>Ahsan-ul-Bayan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relating to Israelite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Israelite are narratives which have reached us through Jews and Christians.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truth of which is proved from other evidence Qur’an and Sunnah, will be accepted.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falsity of which is proved from other evidence Qur’an and Sunnah, will not be accepted.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Narrations regarding which the Qur’an, Sunnah and </a:t>
            </a:r>
            <a:r>
              <a:rPr lang="en-US" dirty="0" err="1" smtClean="0"/>
              <a:t>Sharia</a:t>
            </a:r>
            <a:r>
              <a:rPr lang="en-US" dirty="0" smtClean="0"/>
              <a:t> are silent we will be silent, not be rejected nor be accepted.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misconception regarding </a:t>
            </a:r>
            <a:r>
              <a:rPr lang="en-US" dirty="0" err="1" smtClean="0"/>
              <a:t>Tafseer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buNone/>
            </a:pPr>
            <a:endParaRPr lang="en-US" dirty="0" smtClean="0"/>
          </a:p>
          <a:p>
            <a:pPr marL="0" indent="0" algn="ctr" rtl="1">
              <a:buNone/>
            </a:pPr>
            <a:endParaRPr lang="en-US" dirty="0"/>
          </a:p>
          <a:p>
            <a:pPr marL="0" indent="0" algn="ctr" rtl="1">
              <a:buNone/>
            </a:pPr>
            <a:r>
              <a:rPr lang="ar-SA" dirty="0" smtClean="0"/>
              <a:t>ولقد يسرنا القرآن للذكر فهل من مدكر</a:t>
            </a:r>
            <a:endParaRPr lang="en-US" dirty="0" smtClean="0"/>
          </a:p>
          <a:p>
            <a:pPr marL="0" indent="0" algn="ctr" rtl="1">
              <a:buNone/>
            </a:pPr>
            <a:r>
              <a:rPr lang="ar-SA" dirty="0" smtClean="0"/>
              <a:t>(سورة القمر:22) </a:t>
            </a:r>
            <a:endParaRPr lang="en-US" dirty="0" smtClean="0"/>
          </a:p>
          <a:p>
            <a:pPr marL="0" indent="0" algn="ctr" rtl="1">
              <a:buNone/>
            </a:pPr>
            <a:endParaRPr lang="ar-SA" dirty="0" smtClean="0"/>
          </a:p>
          <a:p>
            <a:pPr marL="0" indent="0" algn="ctr">
              <a:buNone/>
            </a:pPr>
            <a:r>
              <a:rPr lang="en-US" dirty="0" smtClean="0"/>
              <a:t>Indeed we have made the Qur’an easy for seeking advice. So, is there one to heed to the advice?</a:t>
            </a:r>
          </a:p>
          <a:p>
            <a:pPr marL="0" indent="0" algn="ctr"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of the Holy Quran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The Noble Qur’an was first printed at Hamburg in 1113Hijri, a copy of which is still present in Egypt.</a:t>
            </a:r>
          </a:p>
          <a:p>
            <a:pPr>
              <a:lnSpc>
                <a:spcPct val="80000"/>
              </a:lnSpc>
            </a:pPr>
            <a:r>
              <a:rPr lang="en-US" dirty="0"/>
              <a:t>After that some </a:t>
            </a:r>
            <a:r>
              <a:rPr lang="en-US" dirty="0" smtClean="0"/>
              <a:t>orient lists were </a:t>
            </a:r>
            <a:r>
              <a:rPr lang="en-US" dirty="0"/>
              <a:t>published.</a:t>
            </a:r>
          </a:p>
          <a:p>
            <a:pPr>
              <a:lnSpc>
                <a:spcPct val="80000"/>
              </a:lnSpc>
            </a:pPr>
            <a:r>
              <a:rPr lang="en-US" dirty="0" err="1"/>
              <a:t>Mawlay</a:t>
            </a:r>
            <a:r>
              <a:rPr lang="en-US" dirty="0"/>
              <a:t> </a:t>
            </a:r>
            <a:r>
              <a:rPr lang="en-US" dirty="0" err="1"/>
              <a:t>Uthman</a:t>
            </a:r>
            <a:r>
              <a:rPr lang="en-US" dirty="0"/>
              <a:t> was the first person among Muslims who printed at St. Petersburg, a Russian city, in 1787 AD.</a:t>
            </a:r>
          </a:p>
          <a:p>
            <a:pPr>
              <a:lnSpc>
                <a:spcPct val="80000"/>
              </a:lnSpc>
            </a:pPr>
            <a:r>
              <a:rPr lang="en-US" dirty="0"/>
              <a:t>In 1828AD at Tehran Qur’an was printed by lithography on stone slabs.</a:t>
            </a:r>
          </a:p>
          <a:p>
            <a:pPr>
              <a:lnSpc>
                <a:spcPct val="80000"/>
              </a:lnSpc>
            </a:pPr>
            <a:r>
              <a:rPr lang="en-US" dirty="0"/>
              <a:t>After that printed copies became common throughout the world.</a:t>
            </a:r>
          </a:p>
          <a:p>
            <a:r>
              <a:rPr lang="en-US" dirty="0" smtClean="0"/>
              <a:t>The largest factory for printing The Holy Quran is at </a:t>
            </a:r>
            <a:r>
              <a:rPr lang="en-US" dirty="0" err="1" smtClean="0"/>
              <a:t>Madina</a:t>
            </a:r>
            <a:r>
              <a:rPr lang="en-US" dirty="0" smtClean="0"/>
              <a:t>, KSA which prints the maximum number of copies of the Quran in many languages.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96400" cy="70104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dirty="0" smtClean="0"/>
              <a:t>The literal meaning of </a:t>
            </a:r>
            <a:r>
              <a:rPr lang="en-US" dirty="0" err="1" smtClean="0"/>
              <a:t>Tafseer</a:t>
            </a:r>
            <a:r>
              <a:rPr lang="en-US" dirty="0" smtClean="0"/>
              <a:t> in the Arabic is to open or to explain interpret or comment.</a:t>
            </a:r>
          </a:p>
          <a:p>
            <a:pPr marL="533400" indent="-533400"/>
            <a:r>
              <a:rPr lang="en-US" dirty="0" smtClean="0"/>
              <a:t>Technically, the science of </a:t>
            </a:r>
            <a:r>
              <a:rPr lang="en-US" dirty="0" err="1" smtClean="0"/>
              <a:t>Tafseer</a:t>
            </a:r>
            <a:r>
              <a:rPr lang="en-US" dirty="0" smtClean="0"/>
              <a:t> is a branch of knowledge in which the meaning of the Qur’an are explained and its injunction and wisdom are described openly and clearly.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Sources of </a:t>
            </a:r>
            <a:r>
              <a:rPr lang="en-US" dirty="0" err="1" smtClean="0"/>
              <a:t>Tafseer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The Glorious Qur’an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The Hadith of Prophet Muhammad (PBUH)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The Reports from the Companion (</a:t>
            </a:r>
            <a:r>
              <a:rPr lang="en-US" dirty="0" err="1" smtClean="0"/>
              <a:t>Sahaba</a:t>
            </a:r>
            <a:r>
              <a:rPr lang="en-US" dirty="0" smtClean="0"/>
              <a:t>)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The Reports from the Successors (</a:t>
            </a:r>
            <a:r>
              <a:rPr lang="en-US" dirty="0" err="1" smtClean="0"/>
              <a:t>Tabi’in</a:t>
            </a:r>
            <a:r>
              <a:rPr lang="en-US" dirty="0" smtClean="0"/>
              <a:t>)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The Arabic Language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Deliberation and Deduction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First commentator of the Quran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Holy Qur’an says: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ar-SA" dirty="0" smtClean="0"/>
              <a:t>وأنزلنا إليك الذكر لتبين للناس ما نزل إليهم </a:t>
            </a:r>
            <a:endParaRPr lang="en-US" dirty="0" smtClean="0"/>
          </a:p>
          <a:p>
            <a:pPr marL="0" indent="0" algn="ctr">
              <a:buNone/>
            </a:pPr>
            <a:r>
              <a:rPr lang="ar-SA" dirty="0" smtClean="0"/>
              <a:t>(النحل:44)</a:t>
            </a:r>
          </a:p>
          <a:p>
            <a:pPr marL="0" indent="0" algn="ctr">
              <a:buNone/>
            </a:pPr>
            <a:r>
              <a:rPr lang="en-US" dirty="0" smtClean="0"/>
              <a:t>We revealed the Qur’an to you so that you explain to the people what has been sent down to them.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Sahaba’s</a:t>
            </a:r>
            <a:r>
              <a:rPr lang="en-US" dirty="0" smtClean="0"/>
              <a:t> Commentaries of the Quran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 err="1" smtClean="0"/>
              <a:t>Tafseer</a:t>
            </a:r>
            <a:r>
              <a:rPr lang="en-US" dirty="0" smtClean="0"/>
              <a:t>-e Ibn-e-</a:t>
            </a:r>
            <a:r>
              <a:rPr lang="en-US" dirty="0" err="1" smtClean="0"/>
              <a:t>Abbas</a:t>
            </a:r>
            <a:r>
              <a:rPr lang="en-US" dirty="0" smtClean="0"/>
              <a:t> (R.A)</a:t>
            </a:r>
          </a:p>
          <a:p>
            <a:pPr marL="609600" indent="-609600"/>
            <a:r>
              <a:rPr lang="en-US" dirty="0" err="1" smtClean="0"/>
              <a:t>Tafseer</a:t>
            </a:r>
            <a:r>
              <a:rPr lang="en-US" dirty="0" smtClean="0"/>
              <a:t>-e Ibn-e-</a:t>
            </a:r>
            <a:r>
              <a:rPr lang="en-US" dirty="0" err="1" smtClean="0"/>
              <a:t>Masood</a:t>
            </a:r>
            <a:r>
              <a:rPr lang="en-US" dirty="0" smtClean="0"/>
              <a:t> (R.A.)</a:t>
            </a:r>
          </a:p>
          <a:p>
            <a:pPr marL="609600" indent="-609600"/>
            <a:r>
              <a:rPr lang="en-US" dirty="0" err="1" smtClean="0"/>
              <a:t>Tafseer</a:t>
            </a:r>
            <a:r>
              <a:rPr lang="en-US" dirty="0" smtClean="0"/>
              <a:t>-e- </a:t>
            </a:r>
            <a:r>
              <a:rPr lang="en-US" dirty="0" err="1" smtClean="0"/>
              <a:t>Ubaiy</a:t>
            </a:r>
            <a:r>
              <a:rPr lang="en-US" dirty="0" smtClean="0"/>
              <a:t> ibn-e-</a:t>
            </a:r>
            <a:r>
              <a:rPr lang="en-US" dirty="0" err="1" smtClean="0"/>
              <a:t>Ka’ab</a:t>
            </a:r>
            <a:r>
              <a:rPr lang="en-US" dirty="0" smtClean="0"/>
              <a:t> (R.A.)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Successor’s (</a:t>
            </a:r>
            <a:r>
              <a:rPr lang="en-US" dirty="0" err="1" smtClean="0"/>
              <a:t>Tabae’en</a:t>
            </a:r>
            <a:r>
              <a:rPr lang="en-US" dirty="0" smtClean="0"/>
              <a:t>) Commentators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 err="1" smtClean="0"/>
              <a:t>Hasan</a:t>
            </a:r>
            <a:r>
              <a:rPr lang="en-US" dirty="0" smtClean="0"/>
              <a:t> </a:t>
            </a:r>
            <a:r>
              <a:rPr lang="en-US" dirty="0" err="1" smtClean="0"/>
              <a:t>Basari</a:t>
            </a:r>
            <a:endParaRPr lang="en-US" dirty="0" smtClean="0"/>
          </a:p>
          <a:p>
            <a:pPr marL="609600" indent="-609600"/>
            <a:r>
              <a:rPr lang="en-US" dirty="0" err="1" smtClean="0"/>
              <a:t>Ikramah</a:t>
            </a:r>
            <a:endParaRPr lang="en-US" dirty="0" smtClean="0"/>
          </a:p>
          <a:p>
            <a:pPr marL="609600" indent="-609600"/>
            <a:r>
              <a:rPr lang="en-US" dirty="0" err="1" smtClean="0"/>
              <a:t>Hamam</a:t>
            </a:r>
            <a:r>
              <a:rPr lang="en-US" dirty="0" smtClean="0"/>
              <a:t> bin </a:t>
            </a:r>
            <a:r>
              <a:rPr lang="en-US" dirty="0" err="1" smtClean="0"/>
              <a:t>Munabah</a:t>
            </a:r>
            <a:endParaRPr lang="en-US" dirty="0" smtClean="0"/>
          </a:p>
          <a:p>
            <a:pPr marL="609600" indent="-609600"/>
            <a:r>
              <a:rPr lang="en-US" dirty="0" err="1" smtClean="0"/>
              <a:t>Sufyan</a:t>
            </a:r>
            <a:r>
              <a:rPr lang="en-US" dirty="0" smtClean="0"/>
              <a:t> </a:t>
            </a:r>
            <a:r>
              <a:rPr lang="en-US" dirty="0" err="1" smtClean="0"/>
              <a:t>Thori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Commentators </a:t>
            </a:r>
            <a:r>
              <a:rPr lang="en-US" dirty="0" smtClean="0"/>
              <a:t>other than the </a:t>
            </a:r>
            <a:r>
              <a:rPr lang="en-US" dirty="0" err="1" smtClean="0"/>
              <a:t>Tabae’en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err="1" smtClean="0">
                <a:latin typeface="Arial Narrow" pitchFamily="34" charset="0"/>
              </a:rPr>
              <a:t>Tafseer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Tabari</a:t>
            </a:r>
            <a:r>
              <a:rPr lang="en-US" dirty="0" smtClean="0">
                <a:latin typeface="Arial Narrow" pitchFamily="34" charset="0"/>
              </a:rPr>
              <a:t> by Ibn-e- </a:t>
            </a:r>
            <a:r>
              <a:rPr lang="en-US" dirty="0" err="1" smtClean="0">
                <a:latin typeface="Arial Narrow" pitchFamily="34" charset="0"/>
              </a:rPr>
              <a:t>Jareer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Tabari</a:t>
            </a:r>
            <a:r>
              <a:rPr lang="en-US" dirty="0" smtClean="0">
                <a:latin typeface="Arial Narrow" pitchFamily="34" charset="0"/>
              </a:rPr>
              <a:t> (Death: 310A.H.)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err="1" smtClean="0">
                <a:latin typeface="Arial Narrow" pitchFamily="34" charset="0"/>
              </a:rPr>
              <a:t>Tafseer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Kashaf</a:t>
            </a:r>
            <a:r>
              <a:rPr lang="en-US" dirty="0" smtClean="0">
                <a:latin typeface="Arial Narrow" pitchFamily="34" charset="0"/>
              </a:rPr>
              <a:t> by </a:t>
            </a:r>
            <a:r>
              <a:rPr lang="en-US" dirty="0" err="1" smtClean="0">
                <a:latin typeface="Arial Narrow" pitchFamily="34" charset="0"/>
              </a:rPr>
              <a:t>Zamakhshari</a:t>
            </a:r>
            <a:r>
              <a:rPr lang="en-US" dirty="0" smtClean="0">
                <a:latin typeface="Arial Narrow" pitchFamily="34" charset="0"/>
              </a:rPr>
              <a:t> (D:538 A.H.)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err="1" smtClean="0">
                <a:latin typeface="Arial Narrow" pitchFamily="34" charset="0"/>
              </a:rPr>
              <a:t>Tafseer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Kabeer</a:t>
            </a:r>
            <a:r>
              <a:rPr lang="en-US" dirty="0" smtClean="0">
                <a:latin typeface="Arial Narrow" pitchFamily="34" charset="0"/>
              </a:rPr>
              <a:t> by Imam </a:t>
            </a:r>
            <a:r>
              <a:rPr lang="en-US" dirty="0" err="1" smtClean="0">
                <a:latin typeface="Arial Narrow" pitchFamily="34" charset="0"/>
              </a:rPr>
              <a:t>Razi</a:t>
            </a:r>
            <a:r>
              <a:rPr lang="en-US" dirty="0" smtClean="0">
                <a:latin typeface="Arial Narrow" pitchFamily="34" charset="0"/>
              </a:rPr>
              <a:t> (D:606 A.H.)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err="1" smtClean="0">
                <a:latin typeface="Arial Narrow" pitchFamily="34" charset="0"/>
              </a:rPr>
              <a:t>Tafseer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Baizawi</a:t>
            </a:r>
            <a:r>
              <a:rPr lang="en-US" dirty="0" smtClean="0">
                <a:latin typeface="Arial Narrow" pitchFamily="34" charset="0"/>
              </a:rPr>
              <a:t> by </a:t>
            </a:r>
            <a:r>
              <a:rPr lang="en-US" dirty="0" err="1" smtClean="0">
                <a:latin typeface="Arial Narrow" pitchFamily="34" charset="0"/>
              </a:rPr>
              <a:t>Allama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Baizawi</a:t>
            </a:r>
            <a:r>
              <a:rPr lang="en-US" dirty="0" smtClean="0">
                <a:latin typeface="Arial Narrow" pitchFamily="34" charset="0"/>
              </a:rPr>
              <a:t> (D:685 A.H.)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err="1" smtClean="0">
                <a:latin typeface="Arial Narrow" pitchFamily="34" charset="0"/>
              </a:rPr>
              <a:t>Tafseer</a:t>
            </a:r>
            <a:r>
              <a:rPr lang="en-US" dirty="0" smtClean="0">
                <a:latin typeface="Arial Narrow" pitchFamily="34" charset="0"/>
              </a:rPr>
              <a:t> Ibn-e-Katheer (D:777 A.H.)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err="1" smtClean="0">
                <a:latin typeface="Arial Narrow" pitchFamily="34" charset="0"/>
              </a:rPr>
              <a:t>Tafseer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Jalalain</a:t>
            </a:r>
            <a:r>
              <a:rPr lang="en-US" dirty="0" smtClean="0">
                <a:latin typeface="Arial Narrow" pitchFamily="34" charset="0"/>
              </a:rPr>
              <a:t> (</a:t>
            </a:r>
            <a:r>
              <a:rPr lang="en-US" dirty="0" err="1" smtClean="0">
                <a:latin typeface="Arial Narrow" pitchFamily="34" charset="0"/>
              </a:rPr>
              <a:t>Mahalli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D:814 A.H.- </a:t>
            </a:r>
            <a:r>
              <a:rPr lang="en-US" dirty="0" err="1" smtClean="0">
                <a:latin typeface="Arial Narrow" pitchFamily="34" charset="0"/>
              </a:rPr>
              <a:t>Sayoutee</a:t>
            </a:r>
            <a:r>
              <a:rPr lang="en-US" dirty="0" smtClean="0">
                <a:latin typeface="Arial Narrow" pitchFamily="34" charset="0"/>
              </a:rPr>
              <a:t> D:911A.H.)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err="1" smtClean="0">
                <a:latin typeface="Arial Narrow" pitchFamily="34" charset="0"/>
              </a:rPr>
              <a:t>Tafseer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Mazhari</a:t>
            </a:r>
            <a:r>
              <a:rPr lang="en-US" dirty="0" smtClean="0">
                <a:latin typeface="Arial Narrow" pitchFamily="34" charset="0"/>
              </a:rPr>
              <a:t> by </a:t>
            </a:r>
            <a:r>
              <a:rPr lang="en-US" dirty="0" err="1" smtClean="0">
                <a:latin typeface="Arial Narrow" pitchFamily="34" charset="0"/>
              </a:rPr>
              <a:t>Qz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 smtClean="0">
                <a:latin typeface="Arial Narrow" pitchFamily="34" charset="0"/>
              </a:rPr>
              <a:t>S</a:t>
            </a:r>
            <a:r>
              <a:rPr lang="en-US" dirty="0" err="1" smtClean="0">
                <a:latin typeface="Arial Narrow" pitchFamily="34" charset="0"/>
              </a:rPr>
              <a:t>anaullah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Pani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Pati</a:t>
            </a:r>
            <a:r>
              <a:rPr lang="en-US" dirty="0" smtClean="0">
                <a:latin typeface="Arial Narrow" pitchFamily="34" charset="0"/>
              </a:rPr>
              <a:t> (D:1225A.H.)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err="1" smtClean="0">
                <a:latin typeface="Arial Narrow" pitchFamily="34" charset="0"/>
              </a:rPr>
              <a:t>Tafseer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Rooh-ul-Ma’ani</a:t>
            </a:r>
            <a:r>
              <a:rPr lang="en-US" dirty="0" smtClean="0">
                <a:latin typeface="Arial Narrow" pitchFamily="34" charset="0"/>
              </a:rPr>
              <a:t> by </a:t>
            </a:r>
            <a:r>
              <a:rPr lang="en-US" dirty="0" err="1" smtClean="0">
                <a:latin typeface="Arial Narrow" pitchFamily="34" charset="0"/>
              </a:rPr>
              <a:t>Allama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Aaloosi</a:t>
            </a:r>
            <a:r>
              <a:rPr lang="en-US" dirty="0" smtClean="0">
                <a:latin typeface="Arial Narrow" pitchFamily="34" charset="0"/>
              </a:rPr>
              <a:t> (D:1270 A.H.)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translation of the Holy Quran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translated in </a:t>
            </a:r>
            <a:r>
              <a:rPr lang="en-US" dirty="0" err="1" smtClean="0"/>
              <a:t>Sindh</a:t>
            </a:r>
            <a:r>
              <a:rPr lang="en-US" dirty="0" smtClean="0"/>
              <a:t> by the order of</a:t>
            </a:r>
            <a:br>
              <a:rPr lang="en-US" dirty="0" smtClean="0"/>
            </a:br>
            <a:r>
              <a:rPr lang="en-US" dirty="0" smtClean="0"/>
              <a:t>Raja of </a:t>
            </a:r>
            <a:r>
              <a:rPr lang="en-US" dirty="0" err="1" smtClean="0"/>
              <a:t>Alwar</a:t>
            </a:r>
            <a:r>
              <a:rPr lang="en-US" dirty="0" smtClean="0"/>
              <a:t> city of </a:t>
            </a:r>
            <a:r>
              <a:rPr lang="en-US" dirty="0" err="1" smtClean="0"/>
              <a:t>Sindh</a:t>
            </a:r>
            <a:r>
              <a:rPr lang="en-US" dirty="0" smtClean="0"/>
              <a:t> in 270 </a:t>
            </a:r>
            <a:r>
              <a:rPr lang="en-US" dirty="0" err="1" smtClean="0"/>
              <a:t>Hijri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was translated in 565 </a:t>
            </a:r>
            <a:r>
              <a:rPr lang="en-US" dirty="0" err="1" smtClean="0"/>
              <a:t>Hijri</a:t>
            </a:r>
            <a:r>
              <a:rPr lang="en-US" dirty="0" smtClean="0"/>
              <a:t> in </a:t>
            </a:r>
            <a:r>
              <a:rPr lang="en-US" dirty="0" err="1" smtClean="0"/>
              <a:t>Latini</a:t>
            </a:r>
            <a:r>
              <a:rPr lang="en-US" dirty="0" smtClean="0"/>
              <a:t> by </a:t>
            </a:r>
            <a:br>
              <a:rPr lang="en-US" dirty="0" smtClean="0"/>
            </a:br>
            <a:r>
              <a:rPr lang="en-US" dirty="0" err="1" smtClean="0"/>
              <a:t>Patrus</a:t>
            </a:r>
            <a:r>
              <a:rPr lang="en-US" dirty="0" smtClean="0"/>
              <a:t> </a:t>
            </a:r>
            <a:r>
              <a:rPr lang="en-US" dirty="0" err="1" smtClean="0"/>
              <a:t>Trablasi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3</a:t>
            </a:r>
            <a:r>
              <a:rPr lang="en-US" baseline="30000" dirty="0" smtClean="0"/>
              <a:t>rd</a:t>
            </a:r>
            <a:r>
              <a:rPr lang="en-US" dirty="0" smtClean="0"/>
              <a:t> was in 667 </a:t>
            </a:r>
            <a:r>
              <a:rPr lang="en-US" dirty="0" err="1" smtClean="0"/>
              <a:t>Hijri</a:t>
            </a:r>
            <a:r>
              <a:rPr lang="en-US" dirty="0" smtClean="0"/>
              <a:t> in </a:t>
            </a:r>
            <a:r>
              <a:rPr lang="en-US" dirty="0" err="1" smtClean="0"/>
              <a:t>Barbari</a:t>
            </a:r>
            <a:r>
              <a:rPr lang="en-US" dirty="0" smtClean="0"/>
              <a:t> language.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Farsi Basic Commentary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basic translation of Qur’an for all Urdu commentators was the commentary of </a:t>
            </a:r>
            <a:br>
              <a:rPr lang="en-US" dirty="0" smtClean="0"/>
            </a:br>
            <a:r>
              <a:rPr lang="en-US" dirty="0" smtClean="0"/>
              <a:t>Shah </a:t>
            </a:r>
            <a:r>
              <a:rPr lang="en-US" dirty="0" err="1" smtClean="0"/>
              <a:t>Wali-ul-lah</a:t>
            </a:r>
            <a:r>
              <a:rPr lang="en-US" dirty="0" smtClean="0"/>
              <a:t> in Farsi (1150 </a:t>
            </a:r>
            <a:r>
              <a:rPr lang="en-US" dirty="0" err="1" smtClean="0"/>
              <a:t>Hijri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Islamic Template (9)">
  <a:themeElements>
    <a:clrScheme name="Office Theme 2">
      <a:dk1>
        <a:srgbClr val="000000"/>
      </a:dk1>
      <a:lt1>
        <a:srgbClr val="E7F3FF"/>
      </a:lt1>
      <a:dk2>
        <a:srgbClr val="000000"/>
      </a:dk2>
      <a:lt2>
        <a:srgbClr val="B2B2B2"/>
      </a:lt2>
      <a:accent1>
        <a:srgbClr val="18DBFF"/>
      </a:accent1>
      <a:accent2>
        <a:srgbClr val="B4B4FF"/>
      </a:accent2>
      <a:accent3>
        <a:srgbClr val="F1F8FF"/>
      </a:accent3>
      <a:accent4>
        <a:srgbClr val="000000"/>
      </a:accent4>
      <a:accent5>
        <a:srgbClr val="ABEAFF"/>
      </a:accent5>
      <a:accent6>
        <a:srgbClr val="A3A3E7"/>
      </a:accent6>
      <a:hlink>
        <a:srgbClr val="66B2FF"/>
      </a:hlink>
      <a:folHlink>
        <a:srgbClr val="6669FF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E7F3FF"/>
        </a:lt1>
        <a:dk2>
          <a:srgbClr val="000000"/>
        </a:dk2>
        <a:lt2>
          <a:srgbClr val="B2B2B2"/>
        </a:lt2>
        <a:accent1>
          <a:srgbClr val="84C3FF"/>
        </a:accent1>
        <a:accent2>
          <a:srgbClr val="94B2D6"/>
        </a:accent2>
        <a:accent3>
          <a:srgbClr val="F1F8FF"/>
        </a:accent3>
        <a:accent4>
          <a:srgbClr val="000000"/>
        </a:accent4>
        <a:accent5>
          <a:srgbClr val="C2DEFF"/>
        </a:accent5>
        <a:accent6>
          <a:srgbClr val="86A1C2"/>
        </a:accent6>
        <a:hlink>
          <a:srgbClr val="0065CE"/>
        </a:hlink>
        <a:folHlink>
          <a:srgbClr val="4A65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E7F3FF"/>
        </a:lt1>
        <a:dk2>
          <a:srgbClr val="000000"/>
        </a:dk2>
        <a:lt2>
          <a:srgbClr val="B2B2B2"/>
        </a:lt2>
        <a:accent1>
          <a:srgbClr val="18DBFF"/>
        </a:accent1>
        <a:accent2>
          <a:srgbClr val="B4B4FF"/>
        </a:accent2>
        <a:accent3>
          <a:srgbClr val="F1F8FF"/>
        </a:accent3>
        <a:accent4>
          <a:srgbClr val="000000"/>
        </a:accent4>
        <a:accent5>
          <a:srgbClr val="ABEAFF"/>
        </a:accent5>
        <a:accent6>
          <a:srgbClr val="A3A3E7"/>
        </a:accent6>
        <a:hlink>
          <a:srgbClr val="66B2FF"/>
        </a:hlink>
        <a:folHlink>
          <a:srgbClr val="666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E7F3FF"/>
        </a:lt1>
        <a:dk2>
          <a:srgbClr val="000000"/>
        </a:dk2>
        <a:lt2>
          <a:srgbClr val="B2B2B2"/>
        </a:lt2>
        <a:accent1>
          <a:srgbClr val="FF7832"/>
        </a:accent1>
        <a:accent2>
          <a:srgbClr val="4CA5FF"/>
        </a:accent2>
        <a:accent3>
          <a:srgbClr val="F1F8FF"/>
        </a:accent3>
        <a:accent4>
          <a:srgbClr val="000000"/>
        </a:accent4>
        <a:accent5>
          <a:srgbClr val="FFBEAD"/>
        </a:accent5>
        <a:accent6>
          <a:srgbClr val="4495E7"/>
        </a:accent6>
        <a:hlink>
          <a:srgbClr val="CCAC00"/>
        </a:hlink>
        <a:folHlink>
          <a:srgbClr val="E64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E7F3FF"/>
        </a:lt1>
        <a:dk2>
          <a:srgbClr val="000000"/>
        </a:dk2>
        <a:lt2>
          <a:srgbClr val="B2B2B2"/>
        </a:lt2>
        <a:accent1>
          <a:srgbClr val="E59500"/>
        </a:accent1>
        <a:accent2>
          <a:srgbClr val="3298FF"/>
        </a:accent2>
        <a:accent3>
          <a:srgbClr val="F1F8FF"/>
        </a:accent3>
        <a:accent4>
          <a:srgbClr val="000000"/>
        </a:accent4>
        <a:accent5>
          <a:srgbClr val="F0C8AA"/>
        </a:accent5>
        <a:accent6>
          <a:srgbClr val="2C89E7"/>
        </a:accent6>
        <a:hlink>
          <a:srgbClr val="CCCC00"/>
        </a:hlink>
        <a:folHlink>
          <a:srgbClr val="E500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84C3FF"/>
        </a:accent1>
        <a:accent2>
          <a:srgbClr val="94B2D6"/>
        </a:accent2>
        <a:accent3>
          <a:srgbClr val="FFFFFF"/>
        </a:accent3>
        <a:accent4>
          <a:srgbClr val="000000"/>
        </a:accent4>
        <a:accent5>
          <a:srgbClr val="C2DEFF"/>
        </a:accent5>
        <a:accent6>
          <a:srgbClr val="86A1C2"/>
        </a:accent6>
        <a:hlink>
          <a:srgbClr val="0065CE"/>
        </a:hlink>
        <a:folHlink>
          <a:srgbClr val="4A65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18DBFF"/>
        </a:accent1>
        <a:accent2>
          <a:srgbClr val="B4B4FF"/>
        </a:accent2>
        <a:accent3>
          <a:srgbClr val="FFFFFF"/>
        </a:accent3>
        <a:accent4>
          <a:srgbClr val="000000"/>
        </a:accent4>
        <a:accent5>
          <a:srgbClr val="ABEAFF"/>
        </a:accent5>
        <a:accent6>
          <a:srgbClr val="A3A3E7"/>
        </a:accent6>
        <a:hlink>
          <a:srgbClr val="66B2FF"/>
        </a:hlink>
        <a:folHlink>
          <a:srgbClr val="666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7832"/>
        </a:accent1>
        <a:accent2>
          <a:srgbClr val="4CA5FF"/>
        </a:accent2>
        <a:accent3>
          <a:srgbClr val="FFFFFF"/>
        </a:accent3>
        <a:accent4>
          <a:srgbClr val="000000"/>
        </a:accent4>
        <a:accent5>
          <a:srgbClr val="FFBEAD"/>
        </a:accent5>
        <a:accent6>
          <a:srgbClr val="4495E7"/>
        </a:accent6>
        <a:hlink>
          <a:srgbClr val="CCAC00"/>
        </a:hlink>
        <a:folHlink>
          <a:srgbClr val="E64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59500"/>
        </a:accent1>
        <a:accent2>
          <a:srgbClr val="3298FF"/>
        </a:accent2>
        <a:accent3>
          <a:srgbClr val="FFFFFF"/>
        </a:accent3>
        <a:accent4>
          <a:srgbClr val="000000"/>
        </a:accent4>
        <a:accent5>
          <a:srgbClr val="F0C8AA"/>
        </a:accent5>
        <a:accent6>
          <a:srgbClr val="2C89E7"/>
        </a:accent6>
        <a:hlink>
          <a:srgbClr val="CCCC00"/>
        </a:hlink>
        <a:folHlink>
          <a:srgbClr val="E500E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E7F3FF"/>
      </a:lt1>
      <a:dk2>
        <a:srgbClr val="000000"/>
      </a:dk2>
      <a:lt2>
        <a:srgbClr val="B2B2B2"/>
      </a:lt2>
      <a:accent1>
        <a:srgbClr val="18DBFF"/>
      </a:accent1>
      <a:accent2>
        <a:srgbClr val="B4B4FF"/>
      </a:accent2>
      <a:accent3>
        <a:srgbClr val="F1F8FF"/>
      </a:accent3>
      <a:accent4>
        <a:srgbClr val="000000"/>
      </a:accent4>
      <a:accent5>
        <a:srgbClr val="ABEAFF"/>
      </a:accent5>
      <a:accent6>
        <a:srgbClr val="A3A3E7"/>
      </a:accent6>
      <a:hlink>
        <a:srgbClr val="66B2FF"/>
      </a:hlink>
      <a:folHlink>
        <a:srgbClr val="6669F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E7F3FF"/>
        </a:lt1>
        <a:dk2>
          <a:srgbClr val="000000"/>
        </a:dk2>
        <a:lt2>
          <a:srgbClr val="B2B2B2"/>
        </a:lt2>
        <a:accent1>
          <a:srgbClr val="84C3FF"/>
        </a:accent1>
        <a:accent2>
          <a:srgbClr val="94B2D6"/>
        </a:accent2>
        <a:accent3>
          <a:srgbClr val="F1F8FF"/>
        </a:accent3>
        <a:accent4>
          <a:srgbClr val="000000"/>
        </a:accent4>
        <a:accent5>
          <a:srgbClr val="C2DEFF"/>
        </a:accent5>
        <a:accent6>
          <a:srgbClr val="86A1C2"/>
        </a:accent6>
        <a:hlink>
          <a:srgbClr val="0065CE"/>
        </a:hlink>
        <a:folHlink>
          <a:srgbClr val="4A65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E7F3FF"/>
        </a:lt1>
        <a:dk2>
          <a:srgbClr val="000000"/>
        </a:dk2>
        <a:lt2>
          <a:srgbClr val="B2B2B2"/>
        </a:lt2>
        <a:accent1>
          <a:srgbClr val="18DBFF"/>
        </a:accent1>
        <a:accent2>
          <a:srgbClr val="B4B4FF"/>
        </a:accent2>
        <a:accent3>
          <a:srgbClr val="F1F8FF"/>
        </a:accent3>
        <a:accent4>
          <a:srgbClr val="000000"/>
        </a:accent4>
        <a:accent5>
          <a:srgbClr val="ABEAFF"/>
        </a:accent5>
        <a:accent6>
          <a:srgbClr val="A3A3E7"/>
        </a:accent6>
        <a:hlink>
          <a:srgbClr val="66B2FF"/>
        </a:hlink>
        <a:folHlink>
          <a:srgbClr val="666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E7F3FF"/>
        </a:lt1>
        <a:dk2>
          <a:srgbClr val="000000"/>
        </a:dk2>
        <a:lt2>
          <a:srgbClr val="B2B2B2"/>
        </a:lt2>
        <a:accent1>
          <a:srgbClr val="FF7832"/>
        </a:accent1>
        <a:accent2>
          <a:srgbClr val="4CA5FF"/>
        </a:accent2>
        <a:accent3>
          <a:srgbClr val="F1F8FF"/>
        </a:accent3>
        <a:accent4>
          <a:srgbClr val="000000"/>
        </a:accent4>
        <a:accent5>
          <a:srgbClr val="FFBEAD"/>
        </a:accent5>
        <a:accent6>
          <a:srgbClr val="4495E7"/>
        </a:accent6>
        <a:hlink>
          <a:srgbClr val="CCAC00"/>
        </a:hlink>
        <a:folHlink>
          <a:srgbClr val="E64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E7F3FF"/>
        </a:lt1>
        <a:dk2>
          <a:srgbClr val="000000"/>
        </a:dk2>
        <a:lt2>
          <a:srgbClr val="B2B2B2"/>
        </a:lt2>
        <a:accent1>
          <a:srgbClr val="E59500"/>
        </a:accent1>
        <a:accent2>
          <a:srgbClr val="3298FF"/>
        </a:accent2>
        <a:accent3>
          <a:srgbClr val="F1F8FF"/>
        </a:accent3>
        <a:accent4>
          <a:srgbClr val="000000"/>
        </a:accent4>
        <a:accent5>
          <a:srgbClr val="F0C8AA"/>
        </a:accent5>
        <a:accent6>
          <a:srgbClr val="2C89E7"/>
        </a:accent6>
        <a:hlink>
          <a:srgbClr val="CCCC00"/>
        </a:hlink>
        <a:folHlink>
          <a:srgbClr val="E500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84C3FF"/>
        </a:accent1>
        <a:accent2>
          <a:srgbClr val="94B2D6"/>
        </a:accent2>
        <a:accent3>
          <a:srgbClr val="FFFFFF"/>
        </a:accent3>
        <a:accent4>
          <a:srgbClr val="000000"/>
        </a:accent4>
        <a:accent5>
          <a:srgbClr val="C2DEFF"/>
        </a:accent5>
        <a:accent6>
          <a:srgbClr val="86A1C2"/>
        </a:accent6>
        <a:hlink>
          <a:srgbClr val="0065CE"/>
        </a:hlink>
        <a:folHlink>
          <a:srgbClr val="4A65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18DBFF"/>
        </a:accent1>
        <a:accent2>
          <a:srgbClr val="B4B4FF"/>
        </a:accent2>
        <a:accent3>
          <a:srgbClr val="FFFFFF"/>
        </a:accent3>
        <a:accent4>
          <a:srgbClr val="000000"/>
        </a:accent4>
        <a:accent5>
          <a:srgbClr val="ABEAFF"/>
        </a:accent5>
        <a:accent6>
          <a:srgbClr val="A3A3E7"/>
        </a:accent6>
        <a:hlink>
          <a:srgbClr val="66B2FF"/>
        </a:hlink>
        <a:folHlink>
          <a:srgbClr val="666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7832"/>
        </a:accent1>
        <a:accent2>
          <a:srgbClr val="4CA5FF"/>
        </a:accent2>
        <a:accent3>
          <a:srgbClr val="FFFFFF"/>
        </a:accent3>
        <a:accent4>
          <a:srgbClr val="000000"/>
        </a:accent4>
        <a:accent5>
          <a:srgbClr val="FFBEAD"/>
        </a:accent5>
        <a:accent6>
          <a:srgbClr val="4495E7"/>
        </a:accent6>
        <a:hlink>
          <a:srgbClr val="CCAC00"/>
        </a:hlink>
        <a:folHlink>
          <a:srgbClr val="E64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59500"/>
        </a:accent1>
        <a:accent2>
          <a:srgbClr val="3298FF"/>
        </a:accent2>
        <a:accent3>
          <a:srgbClr val="FFFFFF"/>
        </a:accent3>
        <a:accent4>
          <a:srgbClr val="000000"/>
        </a:accent4>
        <a:accent5>
          <a:srgbClr val="F0C8AA"/>
        </a:accent5>
        <a:accent6>
          <a:srgbClr val="2C89E7"/>
        </a:accent6>
        <a:hlink>
          <a:srgbClr val="CCCC00"/>
        </a:hlink>
        <a:folHlink>
          <a:srgbClr val="E500E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Islamic Template (9)</Template>
  <TotalTime>0</TotalTime>
  <Words>585</Words>
  <Application>Microsoft Office PowerPoint</Application>
  <PresentationFormat>On-screen Show (4:3)</PresentationFormat>
  <Paragraphs>89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Narrow</vt:lpstr>
      <vt:lpstr>Calibri</vt:lpstr>
      <vt:lpstr>Constantia</vt:lpstr>
      <vt:lpstr>Majalla UI</vt:lpstr>
      <vt:lpstr>Wingdings 2</vt:lpstr>
      <vt:lpstr>Islamic Template (9)</vt:lpstr>
      <vt:lpstr>1_Default Design</vt:lpstr>
      <vt:lpstr>Flow</vt:lpstr>
      <vt:lpstr>1_Flow</vt:lpstr>
      <vt:lpstr>An introduction to the Science of Tafseer</vt:lpstr>
      <vt:lpstr>Introduction</vt:lpstr>
      <vt:lpstr>The Sources of Tafseer</vt:lpstr>
      <vt:lpstr>The First commentator of the Quran</vt:lpstr>
      <vt:lpstr>Sahaba’s Commentaries of the Quran</vt:lpstr>
      <vt:lpstr>Successor’s (Tabae’en) Commentators</vt:lpstr>
      <vt:lpstr>Commentators other than the Tabae’en</vt:lpstr>
      <vt:lpstr>First translation of the Holy Quran</vt:lpstr>
      <vt:lpstr>Farsi Basic Commentary</vt:lpstr>
      <vt:lpstr>Beginning of Urdu Commentary of Quran</vt:lpstr>
      <vt:lpstr>Famous Urdu Commentators of the Quran</vt:lpstr>
      <vt:lpstr>Rules relating to Israelite Reports</vt:lpstr>
      <vt:lpstr>A misconception regarding Tafseer</vt:lpstr>
      <vt:lpstr>Printing of the Holy Quran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2009-01-14T16:33:26Z</dcterms:created>
  <dcterms:modified xsi:type="dcterms:W3CDTF">2017-02-09T15:10:29Z</dcterms:modified>
</cp:coreProperties>
</file>