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letters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990600"/>
          </a:xfrm>
        </p:spPr>
        <p:txBody>
          <a:bodyPr>
            <a:normAutofit fontScale="90000"/>
          </a:bodyPr>
          <a:lstStyle/>
          <a:p>
            <a:r>
              <a:rPr lang="en-US" dirty="0" smtClean="0"/>
              <a:t>Consider the message to be a negative communication when:</a:t>
            </a:r>
            <a:br>
              <a:rPr lang="en-US" dirty="0" smtClean="0"/>
            </a:br>
            <a:endParaRPr lang="en-US" dirty="0"/>
          </a:p>
        </p:txBody>
      </p:sp>
      <p:sp>
        <p:nvSpPr>
          <p:cNvPr id="3" name="Content Placeholder 2"/>
          <p:cNvSpPr>
            <a:spLocks noGrp="1"/>
          </p:cNvSpPr>
          <p:nvPr>
            <p:ph idx="1"/>
          </p:nvPr>
        </p:nvSpPr>
        <p:spPr/>
        <p:txBody>
          <a:bodyPr/>
          <a:lstStyle/>
          <a:p>
            <a:pPr lvl="0" fontAlgn="base"/>
            <a:r>
              <a:rPr lang="en-US" dirty="0" smtClean="0"/>
              <a:t>The receiver may be displeased (cost for repair is the receiver’s, not the utility company’s)</a:t>
            </a:r>
          </a:p>
          <a:p>
            <a:pPr lvl="0" fontAlgn="base"/>
            <a:r>
              <a:rPr lang="en-US" dirty="0" smtClean="0"/>
              <a:t>The receiver needs a little persuasion (new log-on procedure takes longer but is more secure)</a:t>
            </a:r>
          </a:p>
          <a:p>
            <a:pPr lvl="0" fontAlgn="base"/>
            <a:r>
              <a:rPr lang="en-US" dirty="0" smtClean="0"/>
              <a:t>The receiver may be somewhat uncomfortable (new </a:t>
            </a:r>
            <a:r>
              <a:rPr lang="en-US" dirty="0" err="1" smtClean="0"/>
              <a:t>badging</a:t>
            </a:r>
            <a:r>
              <a:rPr lang="en-US" dirty="0" smtClean="0"/>
              <a:t> system underway because employees have been sharing badges)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normAutofit fontScale="90000"/>
          </a:bodyPr>
          <a:lstStyle/>
          <a:p>
            <a:r>
              <a:rPr lang="en-US" dirty="0" smtClean="0"/>
              <a:t>The four main parts of a negative news message:</a:t>
            </a:r>
            <a:br>
              <a:rPr lang="en-US" dirty="0" smtClean="0"/>
            </a:br>
            <a:endParaRPr lang="en-US" dirty="0"/>
          </a:p>
        </p:txBody>
      </p:sp>
      <p:sp>
        <p:nvSpPr>
          <p:cNvPr id="3" name="Content Placeholder 2"/>
          <p:cNvSpPr>
            <a:spLocks noGrp="1"/>
          </p:cNvSpPr>
          <p:nvPr>
            <p:ph idx="1"/>
          </p:nvPr>
        </p:nvSpPr>
        <p:spPr/>
        <p:txBody>
          <a:bodyPr/>
          <a:lstStyle/>
          <a:p>
            <a:pPr lvl="0" fontAlgn="base"/>
            <a:r>
              <a:rPr lang="en-US" dirty="0" smtClean="0"/>
              <a:t>Buffer or cushion</a:t>
            </a:r>
          </a:p>
          <a:p>
            <a:pPr lvl="0" fontAlgn="base"/>
            <a:r>
              <a:rPr lang="en-US" dirty="0" smtClean="0"/>
              <a:t>Explanation</a:t>
            </a:r>
          </a:p>
          <a:p>
            <a:pPr lvl="0" fontAlgn="base"/>
            <a:r>
              <a:rPr lang="en-US" dirty="0" smtClean="0"/>
              <a:t>Negative news</a:t>
            </a:r>
          </a:p>
          <a:p>
            <a:pPr lvl="0" fontAlgn="base"/>
            <a:r>
              <a:rPr lang="en-US" dirty="0" smtClean="0"/>
              <a:t>Redirect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l="2150" t="4563" r="6460" b="7227"/>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r>
              <a:rPr lang="en-US" sz="3600" b="1" dirty="0" smtClean="0"/>
              <a:t>Parts of the Negative News Message</a:t>
            </a:r>
            <a:endParaRPr lang="en-US" sz="3600" dirty="0" smtClean="0"/>
          </a:p>
          <a:p>
            <a:pPr algn="just"/>
            <a:r>
              <a:rPr lang="en-US" sz="3600" b="1" dirty="0" smtClean="0"/>
              <a:t>Example</a:t>
            </a:r>
            <a:endParaRPr lang="en-US" sz="3600" dirty="0" smtClean="0"/>
          </a:p>
          <a:p>
            <a:pPr algn="just"/>
            <a:r>
              <a:rPr lang="en-US" sz="3600" dirty="0" smtClean="0"/>
              <a:t>Buffer or Cushion</a:t>
            </a:r>
          </a:p>
          <a:p>
            <a:pPr algn="just"/>
            <a:r>
              <a:rPr lang="en-US" sz="3600" dirty="0" smtClean="0"/>
              <a:t>Thank you for your order. We appreciate your interest in our product.</a:t>
            </a:r>
          </a:p>
          <a:p>
            <a:pPr algn="just"/>
            <a:r>
              <a:rPr lang="en-US" sz="3600" dirty="0" smtClean="0"/>
              <a:t>Explanation</a:t>
            </a:r>
          </a:p>
          <a:p>
            <a:pPr algn="just"/>
            <a:r>
              <a:rPr lang="en-US" sz="3600" dirty="0" smtClean="0"/>
              <a:t>We are writing to let you know that this product has been unexpectedly popular, with over 10,000 requests on the day you placed your order.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915400" cy="6278642"/>
          </a:xfrm>
          <a:prstGeom prst="rect">
            <a:avLst/>
          </a:prstGeom>
        </p:spPr>
        <p:txBody>
          <a:bodyPr wrap="square">
            <a:spAutoFit/>
          </a:bodyPr>
          <a:lstStyle/>
          <a:p>
            <a:r>
              <a:rPr lang="en-US" sz="3200" dirty="0" smtClean="0"/>
              <a:t>Negative News</a:t>
            </a:r>
          </a:p>
          <a:p>
            <a:r>
              <a:rPr lang="en-US" sz="3200" dirty="0" smtClean="0"/>
              <a:t>This unexpected increase in demand has resulted in a temporary out-of-stock/backorder situation. We will fulfill your order, received at 11:59 p.m. on 09/09/2009, in the order it was received.</a:t>
            </a:r>
          </a:p>
          <a:p>
            <a:r>
              <a:rPr lang="en-US" sz="3200" dirty="0" smtClean="0"/>
              <a:t>Redirect</a:t>
            </a:r>
          </a:p>
          <a:p>
            <a:r>
              <a:rPr lang="en-US" sz="3200" dirty="0" smtClean="0"/>
              <a:t>We anticipate that your product will ship next Monday. While you wait, we encourage you to consider using the enclosed $5 off coupon toward the purchase of any product in our catalog. We appreciate your business and want you to know that our highest priority is your satisfaction.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228600"/>
            <a:ext cx="9144000" cy="6248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Essentials of Business Letters: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lvl="0"/>
            <a:r>
              <a:rPr lang="en-GB" b="1" dirty="0" smtClean="0"/>
              <a:t>Developing Effective Tone: </a:t>
            </a:r>
            <a:r>
              <a:rPr lang="en-GB" dirty="0" smtClean="0"/>
              <a:t>Business correspondence should have a tone that sounds natural and conveys cooperation, mutual respect, sincerity, and courtesy. Create a pleasant and cooperative tone in your correspondence.</a:t>
            </a:r>
            <a:endParaRPr lang="en-US" dirty="0" smtClean="0"/>
          </a:p>
          <a:p>
            <a:pPr lvl="0"/>
            <a:r>
              <a:rPr lang="en-GB" b="1" dirty="0" smtClean="0"/>
              <a:t>Natural language: </a:t>
            </a:r>
            <a:r>
              <a:rPr lang="en-GB" dirty="0" smtClean="0"/>
              <a:t>Use simple, clear, and natural language. Avoid using old-fashioned phrases that sound artificial.</a:t>
            </a:r>
            <a:endParaRPr lang="en-US" dirty="0" smtClean="0"/>
          </a:p>
          <a:p>
            <a:pPr lvl="0"/>
            <a:r>
              <a:rPr lang="en-GB" b="1" dirty="0" smtClean="0"/>
              <a:t>Positive Language:</a:t>
            </a:r>
            <a:r>
              <a:rPr lang="en-GB" dirty="0" smtClean="0"/>
              <a:t> Keep the emphasis on positive rather than negative images. Stress on the positive rather than negative aspects of a situation.</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i="1" dirty="0" smtClean="0"/>
              <a:t>Negative:</a:t>
            </a:r>
            <a:r>
              <a:rPr lang="en-GB" dirty="0" smtClean="0"/>
              <a:t> When I received your complaint, I checked our records.</a:t>
            </a:r>
            <a:endParaRPr lang="en-US" dirty="0" smtClean="0"/>
          </a:p>
          <a:p>
            <a:r>
              <a:rPr lang="en-GB" i="1" dirty="0" smtClean="0"/>
              <a:t>Positive:</a:t>
            </a:r>
            <a:r>
              <a:rPr lang="en-GB" dirty="0" smtClean="0"/>
              <a:t> When I received your letter, I checked our records.</a:t>
            </a:r>
            <a:endParaRPr lang="en-US" dirty="0" smtClean="0"/>
          </a:p>
          <a:p>
            <a:r>
              <a:rPr lang="en-GB" dirty="0" smtClean="0"/>
              <a:t> </a:t>
            </a:r>
            <a:endParaRPr lang="en-US" dirty="0" smtClean="0"/>
          </a:p>
          <a:p>
            <a:r>
              <a:rPr lang="en-GB" i="1" dirty="0" smtClean="0"/>
              <a:t>Negative:</a:t>
            </a:r>
            <a:r>
              <a:rPr lang="en-GB" dirty="0" smtClean="0"/>
              <a:t> I am sending a replacement for the faulty coil.</a:t>
            </a:r>
            <a:endParaRPr lang="en-US" dirty="0" smtClean="0"/>
          </a:p>
          <a:p>
            <a:r>
              <a:rPr lang="en-GB" i="1" dirty="0" smtClean="0"/>
              <a:t>Positive:</a:t>
            </a:r>
            <a:r>
              <a:rPr lang="en-GB" dirty="0" smtClean="0"/>
              <a:t> I am sending a new coil that is guaranteed for one year.</a:t>
            </a:r>
            <a:endParaRPr lang="en-US" dirty="0" smtClean="0"/>
          </a:p>
          <a:p>
            <a:r>
              <a:rPr lang="en-GB" i="1" dirty="0" smtClean="0"/>
              <a:t>Negative:</a:t>
            </a:r>
            <a:r>
              <a:rPr lang="en-GB" dirty="0" smtClean="0"/>
              <a:t> Do not let carelessness cause accidents in the testing laboratory.</a:t>
            </a:r>
            <a:endParaRPr lang="en-US" dirty="0" smtClean="0"/>
          </a:p>
          <a:p>
            <a:r>
              <a:rPr lang="en-GB" i="1" dirty="0" smtClean="0"/>
              <a:t>Positive:</a:t>
            </a:r>
            <a:r>
              <a:rPr lang="en-GB" dirty="0" smtClean="0"/>
              <a:t> Please be careful when handling explosive compounds.</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GB" b="1" dirty="0" smtClean="0"/>
              <a:t>You-Attitude: </a:t>
            </a:r>
            <a:r>
              <a:rPr lang="en-GB" dirty="0" smtClean="0"/>
              <a:t>The you-attitude refers to the point of view a writer takes when looking at a situation as the reader would. Information is presented from the standpoint of how it will affect or interest your reader.</a:t>
            </a:r>
            <a:endParaRPr lang="en-US" dirty="0" smtClean="0"/>
          </a:p>
          <a:p>
            <a:r>
              <a:rPr lang="en-GB" i="1" dirty="0" smtClean="0"/>
              <a:t>Writer Emphasis:</a:t>
            </a:r>
            <a:r>
              <a:rPr lang="en-GB" dirty="0" smtClean="0"/>
              <a:t> We are shipping your order on Friday.</a:t>
            </a:r>
            <a:endParaRPr lang="en-US" dirty="0" smtClean="0"/>
          </a:p>
          <a:p>
            <a:r>
              <a:rPr lang="en-GB" i="1" dirty="0" smtClean="0"/>
              <a:t>Reader Emphasis:</a:t>
            </a:r>
            <a:r>
              <a:rPr lang="en-GB" dirty="0" smtClean="0"/>
              <a:t> You will receive your order by Monday.</a:t>
            </a:r>
            <a:endParaRPr lang="en-US" dirty="0" smtClean="0"/>
          </a:p>
          <a:p>
            <a:r>
              <a:rPr lang="en-GB" dirty="0" smtClean="0"/>
              <a:t> </a:t>
            </a:r>
            <a:endParaRPr lang="en-US" dirty="0" smtClean="0"/>
          </a:p>
          <a:p>
            <a:r>
              <a:rPr lang="en-GB" i="1" dirty="0" smtClean="0"/>
              <a:t>Writer Emphasis:</a:t>
            </a:r>
            <a:r>
              <a:rPr lang="en-GB" dirty="0" smtClean="0"/>
              <a:t> I was pleased to hear that the order was completed.</a:t>
            </a:r>
            <a:endParaRPr lang="en-US" dirty="0" smtClean="0"/>
          </a:p>
          <a:p>
            <a:r>
              <a:rPr lang="en-GB" i="1" dirty="0" smtClean="0"/>
              <a:t>Reader Emphasis:</a:t>
            </a:r>
            <a:r>
              <a:rPr lang="en-GB" dirty="0" smtClean="0"/>
              <a:t> Congratulations on successfully completing the project.</a:t>
            </a:r>
            <a:endParaRPr lang="en-US" dirty="0" smtClean="0"/>
          </a:p>
          <a:p>
            <a:r>
              <a:rPr lang="en-GB" dirty="0" smtClean="0"/>
              <a:t> </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For you-attitude, do the following:</a:t>
            </a:r>
            <a:endParaRPr lang="en-US" dirty="0" smtClean="0"/>
          </a:p>
          <a:p>
            <a:pPr lvl="0"/>
            <a:r>
              <a:rPr lang="en-GB" dirty="0" smtClean="0"/>
              <a:t>Emphasize reader’s benefits in a situation.</a:t>
            </a:r>
            <a:endParaRPr lang="en-US" dirty="0" smtClean="0"/>
          </a:p>
          <a:p>
            <a:pPr lvl="0"/>
            <a:r>
              <a:rPr lang="en-GB" dirty="0" smtClean="0"/>
              <a:t>Be pleasant.</a:t>
            </a:r>
            <a:endParaRPr lang="en-US" dirty="0" smtClean="0"/>
          </a:p>
          <a:p>
            <a:pPr lvl="0"/>
            <a:r>
              <a:rPr lang="en-GB" dirty="0" smtClean="0"/>
              <a:t>Offer a helpful suggestion or appreciative comment when possible.</a:t>
            </a:r>
            <a:endParaRPr lang="en-US" dirty="0" smtClean="0"/>
          </a:p>
          <a:p>
            <a:pPr lvl="0"/>
            <a:r>
              <a:rPr lang="en-GB" dirty="0" smtClean="0"/>
              <a:t>Do not choose insulting or words for your readers.</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BUSINESS LETTERS? </a:t>
            </a:r>
            <a:endParaRPr lang="en-US" dirty="0"/>
          </a:p>
        </p:txBody>
      </p:sp>
      <p:sp>
        <p:nvSpPr>
          <p:cNvPr id="3" name="Content Placeholder 2"/>
          <p:cNvSpPr>
            <a:spLocks noGrp="1"/>
          </p:cNvSpPr>
          <p:nvPr>
            <p:ph idx="1"/>
          </p:nvPr>
        </p:nvSpPr>
        <p:spPr>
          <a:xfrm>
            <a:off x="228600" y="1219200"/>
            <a:ext cx="8610600" cy="4937760"/>
          </a:xfrm>
        </p:spPr>
        <p:txBody>
          <a:bodyPr/>
          <a:lstStyle/>
          <a:p>
            <a:pPr algn="just"/>
            <a:r>
              <a:rPr lang="en-US" dirty="0" smtClean="0"/>
              <a:t>A business letter is a formal document often sent from one company to another or from a company to its clients, employees, and stakeholders, for example. Business letters are used for professional correspondence between individuals, as well.</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 example on pg 91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Letter format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u="sng" dirty="0" smtClean="0"/>
              <a:t>Full Block Format</a:t>
            </a:r>
            <a:endParaRPr lang="en-US" dirty="0" smtClean="0"/>
          </a:p>
          <a:p>
            <a:r>
              <a:rPr lang="en-US" dirty="0" smtClean="0"/>
              <a:t> </a:t>
            </a:r>
          </a:p>
          <a:p>
            <a:r>
              <a:rPr lang="en-US" dirty="0" smtClean="0"/>
              <a:t>In a full block business letter, every component of the letter (heading, address, salutation, body, salutation, signature, identification, enclosures) is aligned to the left. Also, first sentences of paragraphs are not indented.</a:t>
            </a:r>
          </a:p>
          <a:p>
            <a:r>
              <a:rPr lang="en-US" dirty="0" smtClean="0"/>
              <a:t> </a:t>
            </a:r>
          </a:p>
          <a:p>
            <a:r>
              <a:rPr lang="en-US" dirty="0" smtClean="0"/>
              <a:t>You will see that there are two spaces between the address and the date; three spaces between the address and the salutation; two spaces between the salutation and the first body paragraph; two spaces between first, second, and third body paragraphs; two spaces between the body, the complimentary close, the signature line, identification, and enclosures.</a:t>
            </a:r>
          </a:p>
          <a:p>
            <a:r>
              <a:rPr lang="en-US" dirty="0" smtClean="0"/>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See the format on pg 92-93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 the tips on pg 93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Practice exercise </a:t>
            </a:r>
            <a:r>
              <a:rPr lang="en-US" smtClean="0"/>
              <a:t/>
            </a:r>
            <a:br>
              <a:rPr lang="en-US" smtClean="0"/>
            </a:br>
            <a:endParaRPr lang="en-US"/>
          </a:p>
        </p:txBody>
      </p:sp>
      <p:sp>
        <p:nvSpPr>
          <p:cNvPr id="3" name="Content Placeholder 2"/>
          <p:cNvSpPr>
            <a:spLocks noGrp="1"/>
          </p:cNvSpPr>
          <p:nvPr>
            <p:ph idx="1"/>
          </p:nvPr>
        </p:nvSpPr>
        <p:spPr/>
        <p:txBody>
          <a:bodyPr>
            <a:normAutofit fontScale="62500" lnSpcReduction="20000"/>
          </a:bodyPr>
          <a:lstStyle/>
          <a:p>
            <a:pPr lvl="0" fontAlgn="base"/>
            <a:r>
              <a:rPr lang="en-US" dirty="0" smtClean="0"/>
              <a:t>Sales have decreased for two consecutive quarters at your business. You have been instructed to inform your sales team that their hours, and base pay, will be reduced by 20 percent. While you may have a few members of your sales team that are underperforming, you want to retain the entire team. Write a negative news message in a direct or indirect approach informing your sales team of the news.</a:t>
            </a:r>
          </a:p>
          <a:p>
            <a:pPr lvl="0" fontAlgn="base"/>
            <a:r>
              <a:rPr lang="en-US" dirty="0" smtClean="0"/>
              <a:t>You have observed and documented an employee being late and taking long breaks for the past two weeks. Write out a brief summary of the conversation you need to have. You may be assigned to another classmate for a role-playing exercise. Share and compare with your classmates.</a:t>
            </a:r>
          </a:p>
          <a:p>
            <a:pPr lvl="0" fontAlgn="base"/>
            <a:r>
              <a:rPr lang="en-US" dirty="0" smtClean="0"/>
              <a:t>Write a follow-up letter thanking a customer for his or her business. The letter should be brief, direct, and courteous.</a:t>
            </a:r>
          </a:p>
          <a:p>
            <a:pPr lvl="0" fontAlgn="base"/>
            <a:r>
              <a:rPr lang="en-US" dirty="0" smtClean="0"/>
              <a:t>Write a letter of application to a company that has advertised an opening for a job that interests you. Clearly state your interest and qualifications. Be brief and to the point. Be sure to proofread the letter carefully and correct any careless errors.</a:t>
            </a:r>
          </a:p>
          <a:p>
            <a:r>
              <a:rPr lang="en-US" b="1" dirty="0" smtClean="0"/>
              <a:t> </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Business Letters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Positive</a:t>
            </a:r>
          </a:p>
          <a:p>
            <a:pPr lvl="0"/>
            <a:r>
              <a:rPr lang="en-US" dirty="0" smtClean="0"/>
              <a:t>Negative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Positive Messages/letters:</a:t>
            </a:r>
            <a:br>
              <a:rPr lang="en-US" b="1" dirty="0" smtClean="0"/>
            </a:br>
            <a:endParaRPr lang="en-US" dirty="0"/>
          </a:p>
        </p:txBody>
      </p:sp>
      <p:sp>
        <p:nvSpPr>
          <p:cNvPr id="3" name="Content Placeholder 2"/>
          <p:cNvSpPr>
            <a:spLocks noGrp="1"/>
          </p:cNvSpPr>
          <p:nvPr>
            <p:ph idx="1"/>
          </p:nvPr>
        </p:nvSpPr>
        <p:spPr>
          <a:xfrm>
            <a:off x="228600" y="1219200"/>
            <a:ext cx="8686800" cy="4937760"/>
          </a:xfrm>
        </p:spPr>
        <p:txBody>
          <a:bodyPr/>
          <a:lstStyle/>
          <a:p>
            <a:pPr algn="just"/>
            <a:r>
              <a:rPr lang="en-US" dirty="0" smtClean="0"/>
              <a:t>Positive messages include messages where the audience is expected to react in a neutral to positive manner. </a:t>
            </a:r>
          </a:p>
          <a:p>
            <a:pPr algn="just"/>
            <a:r>
              <a:rPr lang="en-US" dirty="0" smtClean="0"/>
              <a:t>Positive messages tend to consist of routine or good news. </a:t>
            </a:r>
          </a:p>
          <a:p>
            <a:pPr algn="just"/>
            <a:r>
              <a:rPr lang="en-US" dirty="0" smtClean="0"/>
              <a:t>These messages might be items such as congratulations, confirmations, directions, simple credit requests, or credit approvals.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219200"/>
            <a:ext cx="8991600" cy="5334000"/>
          </a:xfrm>
        </p:spPr>
        <p:txBody>
          <a:bodyPr/>
          <a:lstStyle/>
          <a:p>
            <a:pPr fontAlgn="base"/>
            <a:r>
              <a:rPr lang="en-US" dirty="0" smtClean="0"/>
              <a:t>Consider the message to be a positive message structure when:</a:t>
            </a:r>
          </a:p>
          <a:p>
            <a:pPr lvl="0" fontAlgn="base"/>
            <a:r>
              <a:rPr lang="en-US" dirty="0" smtClean="0"/>
              <a:t>The receiver likes or expects this news (product shipped on time)</a:t>
            </a:r>
          </a:p>
          <a:p>
            <a:pPr lvl="0" fontAlgn="base"/>
            <a:r>
              <a:rPr lang="en-US" dirty="0" smtClean="0"/>
              <a:t>The receiver needs little education or background to understand the news (travel arrangement for the conference)</a:t>
            </a:r>
          </a:p>
          <a:p>
            <a:pPr lvl="0" fontAlgn="base"/>
            <a:r>
              <a:rPr lang="en-US" dirty="0" smtClean="0"/>
              <a:t>The receiver considers the message routine, even if not completely positive (parking lot closed for three days for new striping)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three main parts of the positive news:</a:t>
            </a:r>
            <a:br>
              <a:rPr lang="en-US" dirty="0" smtClean="0"/>
            </a:br>
            <a:endParaRPr lang="en-US" dirty="0"/>
          </a:p>
        </p:txBody>
      </p:sp>
      <p:sp>
        <p:nvSpPr>
          <p:cNvPr id="3" name="Content Placeholder 2"/>
          <p:cNvSpPr>
            <a:spLocks noGrp="1"/>
          </p:cNvSpPr>
          <p:nvPr>
            <p:ph idx="1"/>
          </p:nvPr>
        </p:nvSpPr>
        <p:spPr>
          <a:xfrm>
            <a:off x="228600" y="1219200"/>
            <a:ext cx="8458200" cy="4937760"/>
          </a:xfrm>
        </p:spPr>
        <p:txBody>
          <a:bodyPr/>
          <a:lstStyle/>
          <a:p>
            <a:pPr lvl="0"/>
            <a:r>
              <a:rPr lang="en-US" dirty="0" smtClean="0"/>
              <a:t>Main idea</a:t>
            </a:r>
          </a:p>
          <a:p>
            <a:pPr lvl="0"/>
            <a:r>
              <a:rPr lang="en-US" dirty="0" smtClean="0"/>
              <a:t>Explanation</a:t>
            </a:r>
          </a:p>
          <a:p>
            <a:pPr lvl="0"/>
            <a:r>
              <a:rPr lang="en-US" dirty="0" smtClean="0"/>
              <a:t>Motivation/polite closure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l="2703" t="4762" r="6306" b="11905"/>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See example on page 87-88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NegativeMessages</a:t>
            </a:r>
            <a:r>
              <a:rPr lang="en-US" b="1" dirty="0" smtClean="0"/>
              <a:t>/Letters</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fontAlgn="base"/>
            <a:r>
              <a:rPr lang="en-US" dirty="0" smtClean="0"/>
              <a:t>Negative messages include messages where the audience is expected to react in a negative manner. </a:t>
            </a:r>
          </a:p>
          <a:p>
            <a:pPr algn="just" fontAlgn="base"/>
            <a:r>
              <a:rPr lang="en-US" dirty="0" smtClean="0"/>
              <a:t>Negative messages consist of bad news. In these messages, the sender’s goal is to convey the bad news in a manner that preserves the business relationship. While the sender must deliver bad news, the sender wants to avoid an employee quitting or a customer finding another vendor. </a:t>
            </a:r>
          </a:p>
          <a:p>
            <a:pPr algn="just" fontAlgn="base"/>
            <a:r>
              <a:rPr lang="en-US" dirty="0" smtClean="0"/>
              <a:t>These messages might be items such as refusal to provide a refund, cancellation of an event, inability to support an event and more.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942</Words>
  <Application>Microsoft Office PowerPoint</Application>
  <PresentationFormat>On-screen Show (4:3)</PresentationFormat>
  <Paragraphs>81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Business letters</vt:lpstr>
      <vt:lpstr>WHAT ARE BUSINESS LETTERS? </vt:lpstr>
      <vt:lpstr>Types of Business Letters </vt:lpstr>
      <vt:lpstr>Positive Messages/letters: </vt:lpstr>
      <vt:lpstr>Slide 5</vt:lpstr>
      <vt:lpstr>The three main parts of the positive news: </vt:lpstr>
      <vt:lpstr>Slide 7</vt:lpstr>
      <vt:lpstr>Slide 8</vt:lpstr>
      <vt:lpstr>NegativeMessages/Letters </vt:lpstr>
      <vt:lpstr>Consider the message to be a negative communication when: </vt:lpstr>
      <vt:lpstr>The four main parts of a negative news message: </vt:lpstr>
      <vt:lpstr>Slide 12</vt:lpstr>
      <vt:lpstr>Slide 13</vt:lpstr>
      <vt:lpstr>Slide 14</vt:lpstr>
      <vt:lpstr>Slide 15</vt:lpstr>
      <vt:lpstr>Essentials of Business Letters: </vt:lpstr>
      <vt:lpstr>Slide 17</vt:lpstr>
      <vt:lpstr>Slide 18</vt:lpstr>
      <vt:lpstr>Slide 19</vt:lpstr>
      <vt:lpstr>Slide 20</vt:lpstr>
      <vt:lpstr>Letter format </vt:lpstr>
      <vt:lpstr>Slide 22</vt:lpstr>
      <vt:lpstr>Slide 23</vt:lpstr>
      <vt:lpstr>Practice exercise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letters</dc:title>
  <dc:creator>MJ COMPUTERS</dc:creator>
  <cp:lastModifiedBy>MJ COMPUTERS</cp:lastModifiedBy>
  <cp:revision>6</cp:revision>
  <dcterms:created xsi:type="dcterms:W3CDTF">2006-08-16T00:00:00Z</dcterms:created>
  <dcterms:modified xsi:type="dcterms:W3CDTF">2021-05-10T06:42:38Z</dcterms:modified>
</cp:coreProperties>
</file>