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8" r:id="rId3"/>
    <p:sldId id="276" r:id="rId4"/>
    <p:sldId id="277" r:id="rId5"/>
    <p:sldId id="278" r:id="rId6"/>
    <p:sldId id="279" r:id="rId7"/>
    <p:sldId id="282" r:id="rId8"/>
    <p:sldId id="283" r:id="rId9"/>
    <p:sldId id="284" r:id="rId10"/>
    <p:sldId id="285" r:id="rId11"/>
    <p:sldId id="289" r:id="rId12"/>
    <p:sldId id="288" r:id="rId13"/>
    <p:sldId id="287" r:id="rId14"/>
    <p:sldId id="29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79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Communication &amp; Presentation Skills 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BBCC5E-A00B-4D19-8F44-06EE5DF36596}" type="datetime1">
              <a:rPr lang="en-US" smtClean="0"/>
              <a:pPr/>
              <a:t>2/9/2021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DA2D3D-0FFE-40F7-87B2-AF4F23044B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37587288"/>
      </p:ext>
    </p:extLst>
  </p:cSld>
  <p:clrMap bg1="lt1" tx1="dk1" bg2="lt2" tx2="dk2" accent1="accent1" accent2="accent2" accent3="accent3" accent4="accent4" accent5="accent5" accent6="accent6" hlink="hlink" folHlink="folHlink"/>
  <p:hf sldNum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Communication &amp; Presentation Skills 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52DAC4-3CB7-4444-9807-D9AAF2337C53}" type="datetime1">
              <a:rPr lang="en-US" smtClean="0"/>
              <a:pPr/>
              <a:t>2/9/2021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865F3F-CC34-4ABE-883B-8CEB6A289C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70685098"/>
      </p:ext>
    </p:extLst>
  </p:cSld>
  <p:clrMap bg1="lt1" tx1="dk1" bg2="lt2" tx2="dk2" accent1="accent1" accent2="accent2" accent3="accent3" accent4="accent4" accent5="accent5" accent6="accent6" hlink="hlink" folHlink="folHlink"/>
  <p:hf sldNum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6A98C574-28BB-4A0B-8075-E44BFF806F41}" type="datetime1">
              <a:rPr lang="en-US" smtClean="0"/>
              <a:pPr/>
              <a:t>2/9/2021</a:t>
            </a:fld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Communication &amp; Presentation Skills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321934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6A98C574-28BB-4A0B-8075-E44BFF806F41}" type="datetime1">
              <a:rPr lang="en-US" smtClean="0"/>
              <a:pPr/>
              <a:t>2/9/2021</a:t>
            </a:fld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Communication &amp; Presentation Skills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515012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6A98C574-28BB-4A0B-8075-E44BFF806F41}" type="datetime1">
              <a:rPr lang="en-US" smtClean="0"/>
              <a:pPr/>
              <a:t>2/9/2021</a:t>
            </a:fld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Communication &amp; Presentation Skills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17086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6A98C574-28BB-4A0B-8075-E44BFF806F41}" type="datetime1">
              <a:rPr lang="en-US" smtClean="0"/>
              <a:pPr/>
              <a:t>2/9/2021</a:t>
            </a:fld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Communication &amp; Presentation Skills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689153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6A98C574-28BB-4A0B-8075-E44BFF806F41}" type="datetime1">
              <a:rPr lang="en-US" smtClean="0"/>
              <a:pPr/>
              <a:t>2/9/2021</a:t>
            </a:fld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Communication &amp; Presentation Skills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580078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6A98C574-28BB-4A0B-8075-E44BFF806F41}" type="datetime1">
              <a:rPr lang="en-US" smtClean="0"/>
              <a:pPr/>
              <a:t>2/9/2021</a:t>
            </a:fld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Communication &amp; Presentation Skills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995286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6A98C574-28BB-4A0B-8075-E44BFF806F41}" type="datetime1">
              <a:rPr lang="en-US" smtClean="0"/>
              <a:pPr/>
              <a:t>2/9/2021</a:t>
            </a:fld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Communication &amp; Presentation Skills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679251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6A98C574-28BB-4A0B-8075-E44BFF806F41}" type="datetime1">
              <a:rPr lang="en-US" smtClean="0"/>
              <a:pPr/>
              <a:t>2/9/2021</a:t>
            </a:fld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Communication &amp; Presentation Skills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829338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6A98C574-28BB-4A0B-8075-E44BFF806F41}" type="datetime1">
              <a:rPr lang="en-US" smtClean="0"/>
              <a:pPr/>
              <a:t>2/9/2021</a:t>
            </a:fld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Communication &amp; Presentation Skills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621676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6A98C574-28BB-4A0B-8075-E44BFF806F41}" type="datetime1">
              <a:rPr lang="en-US" smtClean="0"/>
              <a:pPr/>
              <a:t>2/9/2021</a:t>
            </a:fld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Communication &amp; Presentation Skills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649554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6A98C574-28BB-4A0B-8075-E44BFF806F41}" type="datetime1">
              <a:rPr lang="en-US" smtClean="0"/>
              <a:pPr/>
              <a:t>2/9/2021</a:t>
            </a:fld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Communication &amp; Presentation Skills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72006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8th-12th February 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4B374-FB6E-4706-ACDB-62E9167BC2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10409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8th-12th February 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4B374-FB6E-4706-ACDB-62E9167BC2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45494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8th-12th February 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4B374-FB6E-4706-ACDB-62E9167BC2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10694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8th-12th February 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4B374-FB6E-4706-ACDB-62E9167BC2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41904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8th-12th February 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4B374-FB6E-4706-ACDB-62E9167BC2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80802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8th-12th February 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4B374-FB6E-4706-ACDB-62E9167BC2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47992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8th-12th February 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4B374-FB6E-4706-ACDB-62E9167BC2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48979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8th-12th February 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4B374-FB6E-4706-ACDB-62E9167BC2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89596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8th-12th February 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4B374-FB6E-4706-ACDB-62E9167BC2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41620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8th-12th February 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4B374-FB6E-4706-ACDB-62E9167BC2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69401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8th-12th February 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4B374-FB6E-4706-ACDB-62E9167BC2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13581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8th-12th February 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4B374-FB6E-4706-ACDB-62E9167BC2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60148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40524" y="1192331"/>
            <a:ext cx="10006149" cy="1488254"/>
          </a:xfrm>
        </p:spPr>
        <p:txBody>
          <a:bodyPr>
            <a:noAutofit/>
          </a:bodyPr>
          <a:lstStyle/>
          <a:p>
            <a:r>
              <a:rPr lang="en-US" sz="5400" b="1" dirty="0" smtClean="0"/>
              <a:t>COMMUNICATION &amp; PRESENTATION SKILLS (CPS)  </a:t>
            </a:r>
            <a:endParaRPr lang="en-US" sz="5400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184432" y="3070816"/>
            <a:ext cx="9144000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3200" dirty="0" smtClean="0"/>
              <a:t>Course Instructor : </a:t>
            </a:r>
            <a:r>
              <a:rPr lang="en-US" sz="3200" b="1" dirty="0" err="1" smtClean="0"/>
              <a:t>Ms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Madiha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Rehman</a:t>
            </a:r>
            <a:endParaRPr lang="en-US" sz="3200" b="1" dirty="0" smtClean="0"/>
          </a:p>
          <a:p>
            <a:pPr algn="l"/>
            <a:r>
              <a:rPr lang="en-US" sz="3200" dirty="0" smtClean="0"/>
              <a:t>Week: </a:t>
            </a:r>
            <a:r>
              <a:rPr lang="en-US" sz="3200" b="1" dirty="0" smtClean="0"/>
              <a:t>01 </a:t>
            </a:r>
          </a:p>
          <a:p>
            <a:pPr algn="l"/>
            <a:r>
              <a:rPr lang="en-US" sz="3200" dirty="0" smtClean="0"/>
              <a:t>Duration of Week Class: </a:t>
            </a:r>
            <a:r>
              <a:rPr lang="en-US" sz="3200" b="1" dirty="0" smtClean="0"/>
              <a:t>2 hrs.  </a:t>
            </a:r>
            <a:endParaRPr lang="en-US" sz="32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787083" y="161109"/>
            <a:ext cx="3082699" cy="754203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498182" y="6353538"/>
            <a:ext cx="2743200" cy="365125"/>
          </a:xfrm>
        </p:spPr>
        <p:txBody>
          <a:bodyPr/>
          <a:lstStyle/>
          <a:p>
            <a:r>
              <a:rPr lang="en-US" dirty="0" smtClean="0"/>
              <a:t>8th-12th February 2021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5350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66651" y="270559"/>
            <a:ext cx="8377646" cy="905098"/>
          </a:xfrm>
        </p:spPr>
        <p:txBody>
          <a:bodyPr>
            <a:normAutofit fontScale="90000"/>
          </a:bodyPr>
          <a:lstStyle/>
          <a:p>
            <a:r>
              <a:rPr lang="en-US" sz="4800" b="1" dirty="0" smtClean="0"/>
              <a:t>Process (Stages) of Communication </a:t>
            </a:r>
            <a:endParaRPr lang="en-US" sz="4800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78674" y="1285107"/>
            <a:ext cx="11477897" cy="5063759"/>
          </a:xfrm>
        </p:spPr>
        <p:txBody>
          <a:bodyPr>
            <a:normAutofit/>
          </a:bodyPr>
          <a:lstStyle/>
          <a:p>
            <a:pPr algn="just"/>
            <a:r>
              <a:rPr lang="en-US" sz="3200" b="1" dirty="0" smtClean="0"/>
              <a:t>5. Feedback ( Response)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smtClean="0"/>
              <a:t>Last stage of communication </a:t>
            </a:r>
            <a:endParaRPr lang="en-US" sz="32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smtClean="0"/>
              <a:t>It is the action or reaction of the receiver to a message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smtClean="0"/>
              <a:t>Message was received &amp; understood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smtClean="0"/>
              <a:t>Response is the key of communication.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smtClean="0"/>
              <a:t>The effective communication depends on how congruent a receiver’s response is with the meaning intended by the sender. </a:t>
            </a:r>
          </a:p>
          <a:p>
            <a:pPr algn="just"/>
            <a:endParaRPr lang="en-US" sz="32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146762" y="161109"/>
            <a:ext cx="2723020" cy="666205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328432" y="6431004"/>
            <a:ext cx="2743200" cy="365125"/>
          </a:xfrm>
        </p:spPr>
        <p:txBody>
          <a:bodyPr/>
          <a:lstStyle/>
          <a:p>
            <a:r>
              <a:rPr lang="en-US" dirty="0" smtClean="0"/>
              <a:t>8th-12th February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8984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463" y="365125"/>
            <a:ext cx="12279086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/>
              <a:t>Differences Between General &amp; Technical Communication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760" y="1480457"/>
            <a:ext cx="6069874" cy="469650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 smtClean="0"/>
              <a:t>General Communication </a:t>
            </a:r>
          </a:p>
          <a:p>
            <a:r>
              <a:rPr lang="en-US" dirty="0" smtClean="0"/>
              <a:t>General content</a:t>
            </a:r>
          </a:p>
          <a:p>
            <a:r>
              <a:rPr lang="en-US" dirty="0" smtClean="0"/>
              <a:t>no formal elements</a:t>
            </a:r>
          </a:p>
          <a:p>
            <a:r>
              <a:rPr lang="en-US" dirty="0" smtClean="0"/>
              <a:t>both formal and informal in style </a:t>
            </a:r>
          </a:p>
          <a:p>
            <a:r>
              <a:rPr lang="en-US" dirty="0" smtClean="0"/>
              <a:t>May not be factual </a:t>
            </a:r>
          </a:p>
          <a:p>
            <a:r>
              <a:rPr lang="en-US" dirty="0" smtClean="0"/>
              <a:t>Both objective and subjective </a:t>
            </a:r>
          </a:p>
          <a:p>
            <a:r>
              <a:rPr lang="en-US" dirty="0" smtClean="0"/>
              <a:t>Not always structured </a:t>
            </a:r>
          </a:p>
          <a:p>
            <a:r>
              <a:rPr lang="en-US" dirty="0" smtClean="0"/>
              <a:t>Not always for a specific audience </a:t>
            </a:r>
          </a:p>
          <a:p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60571" y="1480457"/>
            <a:ext cx="6305005" cy="469650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 smtClean="0"/>
              <a:t>Technical Communication</a:t>
            </a:r>
          </a:p>
          <a:p>
            <a:r>
              <a:rPr lang="en-US" dirty="0" smtClean="0"/>
              <a:t>Technical content </a:t>
            </a:r>
          </a:p>
          <a:p>
            <a:r>
              <a:rPr lang="en-US" dirty="0" smtClean="0"/>
              <a:t>Specialized vocabulary </a:t>
            </a:r>
          </a:p>
          <a:p>
            <a:r>
              <a:rPr lang="en-US" dirty="0" smtClean="0"/>
              <a:t>Formal elements </a:t>
            </a:r>
          </a:p>
          <a:p>
            <a:r>
              <a:rPr lang="en-US" dirty="0" smtClean="0"/>
              <a:t>Always formal in style </a:t>
            </a:r>
          </a:p>
          <a:p>
            <a:r>
              <a:rPr lang="en-US" dirty="0" smtClean="0"/>
              <a:t>Objective </a:t>
            </a:r>
          </a:p>
          <a:p>
            <a:r>
              <a:rPr lang="en-US" dirty="0" smtClean="0"/>
              <a:t>Complex and important exposition techniques </a:t>
            </a:r>
          </a:p>
          <a:p>
            <a:r>
              <a:rPr lang="en-US" dirty="0" smtClean="0"/>
              <a:t>Specific audience 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8th-12th February 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447346" y="1973037"/>
            <a:ext cx="2518230" cy="196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1842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-169751" y="161109"/>
            <a:ext cx="9766596" cy="818606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What is Technical Communication </a:t>
            </a:r>
            <a:endParaRPr lang="en-US" sz="4800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82880" y="979715"/>
            <a:ext cx="11517152" cy="5369151"/>
          </a:xfrm>
        </p:spPr>
        <p:txBody>
          <a:bodyPr>
            <a:normAutofit/>
          </a:bodyPr>
          <a:lstStyle/>
          <a:p>
            <a:pPr algn="just"/>
            <a:endParaRPr lang="en-US" sz="3200" dirty="0" smtClean="0"/>
          </a:p>
          <a:p>
            <a:pPr algn="just"/>
            <a:r>
              <a:rPr lang="en-US" sz="3200" dirty="0" smtClean="0"/>
              <a:t>Technical communication is the transmission of technical and professional information from one individual or group to another. </a:t>
            </a:r>
          </a:p>
          <a:p>
            <a:pPr marL="514350" indent="-514350" algn="just">
              <a:buAutoNum type="arabicPeriod"/>
            </a:pPr>
            <a:r>
              <a:rPr lang="en-US" sz="3200" dirty="0" smtClean="0"/>
              <a:t>Subject Competence </a:t>
            </a:r>
          </a:p>
          <a:p>
            <a:pPr marL="514350" indent="-514350" algn="just">
              <a:buAutoNum type="arabicPeriod"/>
            </a:pPr>
            <a:r>
              <a:rPr lang="en-US" sz="3200" dirty="0" smtClean="0"/>
              <a:t>Linguistics Competence </a:t>
            </a:r>
          </a:p>
          <a:p>
            <a:pPr marL="514350" indent="-514350" algn="just">
              <a:buAutoNum type="arabicPeriod"/>
            </a:pPr>
            <a:r>
              <a:rPr lang="en-US" sz="3200" dirty="0" smtClean="0"/>
              <a:t>Organizational competence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146762" y="161109"/>
            <a:ext cx="2723020" cy="666205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328432" y="6431004"/>
            <a:ext cx="2743200" cy="365125"/>
          </a:xfrm>
        </p:spPr>
        <p:txBody>
          <a:bodyPr/>
          <a:lstStyle/>
          <a:p>
            <a:r>
              <a:rPr lang="en-US" dirty="0" smtClean="0"/>
              <a:t>8th-12th February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5054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66651" y="270559"/>
            <a:ext cx="8377646" cy="905098"/>
          </a:xfrm>
        </p:spPr>
        <p:txBody>
          <a:bodyPr>
            <a:normAutofit/>
          </a:bodyPr>
          <a:lstStyle/>
          <a:p>
            <a:r>
              <a:rPr lang="en-US" sz="4800" b="1" dirty="0"/>
              <a:t>Progress Check 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74172" y="1175657"/>
            <a:ext cx="11608525" cy="560369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3200" b="1" dirty="0" smtClean="0"/>
              <a:t>Which of the following statements about the steps of communication are not true?</a:t>
            </a:r>
          </a:p>
          <a:p>
            <a:pPr algn="just"/>
            <a:r>
              <a:rPr lang="en-US" sz="3200" dirty="0" smtClean="0"/>
              <a:t>1.  The process of communication begins when the sender converts the idea into words or gestures. </a:t>
            </a:r>
            <a:endParaRPr lang="en-US" sz="3200" dirty="0"/>
          </a:p>
          <a:p>
            <a:pPr algn="just"/>
            <a:r>
              <a:rPr lang="en-US" sz="3200" dirty="0" smtClean="0"/>
              <a:t>2. Decoding relates to the sender of a message </a:t>
            </a:r>
          </a:p>
          <a:p>
            <a:pPr algn="just"/>
            <a:r>
              <a:rPr lang="en-US" sz="3200" dirty="0"/>
              <a:t>3</a:t>
            </a:r>
            <a:r>
              <a:rPr lang="en-US" sz="3200" dirty="0" smtClean="0"/>
              <a:t>. It is the duty of the receiver to keep the communication channel free from interference. </a:t>
            </a:r>
          </a:p>
          <a:p>
            <a:pPr algn="just"/>
            <a:r>
              <a:rPr lang="en-US" sz="3200" dirty="0"/>
              <a:t>4</a:t>
            </a:r>
            <a:r>
              <a:rPr lang="en-US" sz="3200" dirty="0" smtClean="0"/>
              <a:t>. A formal communication channel is the process of communication that is followed in organizational management</a:t>
            </a:r>
          </a:p>
          <a:p>
            <a:pPr algn="just"/>
            <a:r>
              <a:rPr lang="en-US" sz="3200" dirty="0"/>
              <a:t>5</a:t>
            </a:r>
            <a:r>
              <a:rPr lang="en-US" sz="3200" dirty="0" smtClean="0"/>
              <a:t>. Formal communication channels are based on social relationships in which employees talk about work during informal social gatherings. </a:t>
            </a:r>
          </a:p>
          <a:p>
            <a:pPr algn="just"/>
            <a:endParaRPr lang="en-US" sz="32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146762" y="161109"/>
            <a:ext cx="2723020" cy="666205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328432" y="6431004"/>
            <a:ext cx="2743200" cy="365125"/>
          </a:xfrm>
        </p:spPr>
        <p:txBody>
          <a:bodyPr/>
          <a:lstStyle/>
          <a:p>
            <a:r>
              <a:rPr lang="en-US" dirty="0" smtClean="0"/>
              <a:t>8th-12th February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4136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66651" y="270559"/>
            <a:ext cx="8377646" cy="905098"/>
          </a:xfrm>
        </p:spPr>
        <p:txBody>
          <a:bodyPr>
            <a:normAutofit/>
          </a:bodyPr>
          <a:lstStyle/>
          <a:p>
            <a:r>
              <a:rPr lang="en-US" sz="4800" b="1" dirty="0"/>
              <a:t>Progress Check 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74172" y="1175657"/>
            <a:ext cx="11608525" cy="5603690"/>
          </a:xfrm>
        </p:spPr>
        <p:txBody>
          <a:bodyPr>
            <a:normAutofit/>
          </a:bodyPr>
          <a:lstStyle/>
          <a:p>
            <a:pPr algn="just"/>
            <a:r>
              <a:rPr lang="en-US" sz="3200" b="1" dirty="0" smtClean="0"/>
              <a:t>Which of the following statements about the steps of communication are not true?</a:t>
            </a:r>
          </a:p>
          <a:p>
            <a:pPr algn="just"/>
            <a:r>
              <a:rPr lang="en-US" sz="3200" dirty="0" smtClean="0"/>
              <a:t>6. The responses of the receiver </a:t>
            </a:r>
            <a:r>
              <a:rPr lang="en-US" sz="3200" smtClean="0"/>
              <a:t>creates feedback. </a:t>
            </a:r>
            <a:endParaRPr lang="en-US" sz="3200" dirty="0"/>
          </a:p>
          <a:p>
            <a:pPr algn="just"/>
            <a:r>
              <a:rPr lang="en-US" sz="3200" dirty="0" smtClean="0"/>
              <a:t>7. Organizational communication is all about pictures and graphics.</a:t>
            </a:r>
          </a:p>
          <a:p>
            <a:pPr algn="just"/>
            <a:r>
              <a:rPr lang="en-US" sz="3200" dirty="0" smtClean="0"/>
              <a:t>8. Communication is designed to achieve a goal.</a:t>
            </a:r>
          </a:p>
          <a:p>
            <a:pPr algn="just"/>
            <a:r>
              <a:rPr lang="en-US" sz="3200" dirty="0" smtClean="0"/>
              <a:t>9. You may use specific set of words, gestures, and images to convey what you want to say.</a:t>
            </a:r>
          </a:p>
          <a:p>
            <a:pPr algn="just"/>
            <a:r>
              <a:rPr lang="en-US" sz="3200" dirty="0" smtClean="0"/>
              <a:t>10. Communication involves only words. </a:t>
            </a:r>
          </a:p>
          <a:p>
            <a:pPr algn="just"/>
            <a:endParaRPr lang="en-US" sz="32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146762" y="161109"/>
            <a:ext cx="2723020" cy="666205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328432" y="6431004"/>
            <a:ext cx="2743200" cy="365125"/>
          </a:xfrm>
        </p:spPr>
        <p:txBody>
          <a:bodyPr/>
          <a:lstStyle/>
          <a:p>
            <a:r>
              <a:rPr lang="en-US" dirty="0" smtClean="0"/>
              <a:t>8th-12th February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1112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010260" y="262170"/>
            <a:ext cx="9318172" cy="1157328"/>
          </a:xfrm>
        </p:spPr>
        <p:txBody>
          <a:bodyPr>
            <a:normAutofit/>
          </a:bodyPr>
          <a:lstStyle/>
          <a:p>
            <a:r>
              <a:rPr lang="en-US" b="1" dirty="0" smtClean="0"/>
              <a:t>CONTENTS</a:t>
            </a:r>
            <a:endParaRPr lang="en-US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70560" y="1616484"/>
            <a:ext cx="9144000" cy="413117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Definition of Communication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/>
              <a:t>Communication Theory </a:t>
            </a:r>
            <a:endParaRPr lang="en-US" sz="32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Types </a:t>
            </a:r>
            <a:r>
              <a:rPr lang="en-US" sz="3200" dirty="0"/>
              <a:t>of Communication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b="1" dirty="0"/>
              <a:t>P</a:t>
            </a:r>
            <a:r>
              <a:rPr lang="en-US" sz="3200" b="1" dirty="0" smtClean="0"/>
              <a:t>rocess </a:t>
            </a:r>
            <a:r>
              <a:rPr lang="en-US" sz="3200" b="1" dirty="0"/>
              <a:t>of </a:t>
            </a:r>
            <a:r>
              <a:rPr lang="en-US" sz="3200" b="1" dirty="0" smtClean="0"/>
              <a:t>Communication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787083" y="161109"/>
            <a:ext cx="3082699" cy="754203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354624" y="6426019"/>
            <a:ext cx="2743200" cy="365125"/>
          </a:xfrm>
        </p:spPr>
        <p:txBody>
          <a:bodyPr/>
          <a:lstStyle/>
          <a:p>
            <a:r>
              <a:rPr lang="en-US" dirty="0" smtClean="0"/>
              <a:t>8th-12th February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8448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79269" y="174765"/>
            <a:ext cx="7968342" cy="818606"/>
          </a:xfrm>
        </p:spPr>
        <p:txBody>
          <a:bodyPr>
            <a:normAutofit fontScale="90000"/>
          </a:bodyPr>
          <a:lstStyle/>
          <a:p>
            <a:r>
              <a:rPr lang="en-US" sz="4800" b="1" dirty="0" smtClean="0"/>
              <a:t>Process (Stages) of Communication </a:t>
            </a:r>
            <a:endParaRPr lang="en-US" sz="4800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22432" y="1079863"/>
            <a:ext cx="11277600" cy="5269003"/>
          </a:xfrm>
        </p:spPr>
        <p:txBody>
          <a:bodyPr>
            <a:normAutofit/>
          </a:bodyPr>
          <a:lstStyle/>
          <a:p>
            <a:pPr algn="just"/>
            <a:endParaRPr lang="en-US" sz="32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146762" y="161109"/>
            <a:ext cx="2723020" cy="666205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328432" y="6431004"/>
            <a:ext cx="2743200" cy="365125"/>
          </a:xfrm>
        </p:spPr>
        <p:txBody>
          <a:bodyPr/>
          <a:lstStyle/>
          <a:p>
            <a:r>
              <a:rPr lang="en-US" dirty="0" smtClean="0"/>
              <a:t>8th-12th February 2021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9601" y="1686196"/>
            <a:ext cx="10641874" cy="243295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008098" y="3967089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Transmission*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2466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79269" y="174765"/>
            <a:ext cx="7968342" cy="818606"/>
          </a:xfrm>
        </p:spPr>
        <p:txBody>
          <a:bodyPr>
            <a:normAutofit fontScale="90000"/>
          </a:bodyPr>
          <a:lstStyle/>
          <a:p>
            <a:r>
              <a:rPr lang="en-US" sz="4800" b="1" dirty="0" smtClean="0"/>
              <a:t>Process (Stages) of Communication </a:t>
            </a:r>
            <a:endParaRPr lang="en-US" sz="4800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22432" y="1079863"/>
            <a:ext cx="11277600" cy="5269003"/>
          </a:xfrm>
        </p:spPr>
        <p:txBody>
          <a:bodyPr>
            <a:normAutofit/>
          </a:bodyPr>
          <a:lstStyle/>
          <a:p>
            <a:pPr algn="just"/>
            <a:r>
              <a:rPr lang="en-US" sz="3200" b="1" dirty="0" smtClean="0"/>
              <a:t>Ideation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smtClean="0"/>
              <a:t>The sender has an idea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smtClean="0"/>
              <a:t>The idea (message) has two kinds of contents</a:t>
            </a:r>
          </a:p>
          <a:p>
            <a:pPr marL="514350" indent="-514350" algn="just">
              <a:buAutoNum type="arabicPeriod"/>
            </a:pPr>
            <a:r>
              <a:rPr lang="en-US" sz="3200" b="1" dirty="0" smtClean="0"/>
              <a:t>Logical Message </a:t>
            </a:r>
          </a:p>
          <a:p>
            <a:pPr marL="514350" indent="-514350" algn="just">
              <a:buAutoNum type="arabicPeriod"/>
            </a:pPr>
            <a:r>
              <a:rPr lang="en-US" sz="3200" b="1" dirty="0" smtClean="0"/>
              <a:t>Emotional  Message </a:t>
            </a:r>
          </a:p>
          <a:p>
            <a:pPr algn="just"/>
            <a:r>
              <a:rPr lang="en-US" sz="3200" dirty="0" smtClean="0"/>
              <a:t>Ideation may consist of selecting topic/idea &amp; looking for thoughts regarding it. </a:t>
            </a:r>
          </a:p>
          <a:p>
            <a:pPr algn="just"/>
            <a:endParaRPr lang="en-US" sz="3200" b="1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146762" y="161109"/>
            <a:ext cx="2723020" cy="666205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328432" y="6431004"/>
            <a:ext cx="2743200" cy="365125"/>
          </a:xfrm>
        </p:spPr>
        <p:txBody>
          <a:bodyPr/>
          <a:lstStyle/>
          <a:p>
            <a:r>
              <a:rPr lang="en-US" dirty="0" smtClean="0"/>
              <a:t>8th-12th February 2021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647611" y="993371"/>
            <a:ext cx="2942338" cy="2206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7029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79269" y="174765"/>
            <a:ext cx="7968342" cy="818606"/>
          </a:xfrm>
        </p:spPr>
        <p:txBody>
          <a:bodyPr>
            <a:normAutofit fontScale="90000"/>
          </a:bodyPr>
          <a:lstStyle/>
          <a:p>
            <a:r>
              <a:rPr lang="en-US" sz="4800" b="1" dirty="0" smtClean="0"/>
              <a:t>Process (Stages) of Communication </a:t>
            </a:r>
            <a:endParaRPr lang="en-US" sz="4800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22432" y="1079863"/>
            <a:ext cx="11277600" cy="5269003"/>
          </a:xfrm>
        </p:spPr>
        <p:txBody>
          <a:bodyPr>
            <a:normAutofit/>
          </a:bodyPr>
          <a:lstStyle/>
          <a:p>
            <a:pPr algn="just"/>
            <a:r>
              <a:rPr lang="en-US" sz="3200" b="1" dirty="0" smtClean="0"/>
              <a:t>1. Ideation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smtClean="0"/>
              <a:t>The sender has an idea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smtClean="0"/>
              <a:t>The idea (message) has two kinds of contents</a:t>
            </a:r>
          </a:p>
          <a:p>
            <a:pPr marL="514350" indent="-514350" algn="just">
              <a:buAutoNum type="arabicPeriod"/>
            </a:pPr>
            <a:r>
              <a:rPr lang="en-US" sz="3200" b="1" dirty="0" smtClean="0"/>
              <a:t>Logical Message </a:t>
            </a:r>
          </a:p>
          <a:p>
            <a:pPr algn="just"/>
            <a:r>
              <a:rPr lang="en-US" sz="3200" dirty="0" smtClean="0"/>
              <a:t>Logical message consists of factual information </a:t>
            </a:r>
          </a:p>
          <a:p>
            <a:pPr algn="just"/>
            <a:r>
              <a:rPr lang="en-US" sz="3200" b="1" dirty="0" smtClean="0"/>
              <a:t>2. Emotional Message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smtClean="0"/>
              <a:t>Consists of feelings and emotions </a:t>
            </a:r>
          </a:p>
          <a:p>
            <a:pPr algn="just"/>
            <a:endParaRPr lang="en-US" sz="3200" dirty="0" smtClean="0"/>
          </a:p>
          <a:p>
            <a:pPr algn="just"/>
            <a:endParaRPr lang="en-US" sz="3200" b="1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146762" y="161109"/>
            <a:ext cx="2723020" cy="666205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328432" y="6431004"/>
            <a:ext cx="2743200" cy="365125"/>
          </a:xfrm>
        </p:spPr>
        <p:txBody>
          <a:bodyPr/>
          <a:lstStyle/>
          <a:p>
            <a:r>
              <a:rPr lang="en-US" dirty="0" smtClean="0"/>
              <a:t>8th-12th February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3457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79269" y="174765"/>
            <a:ext cx="7968342" cy="818606"/>
          </a:xfrm>
        </p:spPr>
        <p:txBody>
          <a:bodyPr>
            <a:normAutofit fontScale="90000"/>
          </a:bodyPr>
          <a:lstStyle/>
          <a:p>
            <a:r>
              <a:rPr lang="en-US" sz="4800" b="1" dirty="0" smtClean="0"/>
              <a:t>Process (Stages) of Communication </a:t>
            </a:r>
            <a:endParaRPr lang="en-US" sz="4800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22432" y="1079863"/>
            <a:ext cx="11277600" cy="5269003"/>
          </a:xfrm>
        </p:spPr>
        <p:txBody>
          <a:bodyPr>
            <a:normAutofit/>
          </a:bodyPr>
          <a:lstStyle/>
          <a:p>
            <a:pPr algn="just"/>
            <a:r>
              <a:rPr lang="en-US" sz="3200" b="1" dirty="0" smtClean="0"/>
              <a:t>2. Encoding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smtClean="0"/>
              <a:t>Process</a:t>
            </a:r>
            <a:r>
              <a:rPr lang="en-US" sz="3200" dirty="0"/>
              <a:t> </a:t>
            </a:r>
            <a:r>
              <a:rPr lang="en-US" sz="3200" dirty="0" smtClean="0"/>
              <a:t>of changing information into some form of logical &amp; coded message.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smtClean="0"/>
              <a:t>Process is based on the purpose of communication &amp; the relation between </a:t>
            </a:r>
            <a:r>
              <a:rPr lang="en-US" sz="3200" b="1" dirty="0" smtClean="0"/>
              <a:t>sender</a:t>
            </a:r>
            <a:r>
              <a:rPr lang="en-US" sz="3200" dirty="0" smtClean="0"/>
              <a:t> &amp; </a:t>
            </a:r>
            <a:r>
              <a:rPr lang="en-US" sz="3200" b="1" dirty="0" smtClean="0"/>
              <a:t>receiver</a:t>
            </a:r>
            <a:r>
              <a:rPr lang="en-US" sz="3200" dirty="0" smtClean="0"/>
              <a:t>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smtClean="0"/>
              <a:t>In </a:t>
            </a:r>
            <a:r>
              <a:rPr lang="en-US" sz="3200" b="1" dirty="0" smtClean="0"/>
              <a:t>formal situation</a:t>
            </a:r>
            <a:r>
              <a:rPr lang="en-US" sz="3200" dirty="0" smtClean="0"/>
              <a:t>,</a:t>
            </a:r>
            <a:r>
              <a:rPr lang="en-US" sz="3200" b="1" dirty="0" smtClean="0"/>
              <a:t> </a:t>
            </a:r>
            <a:r>
              <a:rPr lang="en-US" sz="3200" dirty="0" smtClean="0"/>
              <a:t>encoding involves 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US" sz="3200" dirty="0" smtClean="0"/>
              <a:t>Selecting a language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US" sz="3200" dirty="0" smtClean="0"/>
              <a:t>Selecting medium of communication 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US" sz="3200" dirty="0" smtClean="0"/>
              <a:t>Selecting an appropriate communication form </a:t>
            </a:r>
          </a:p>
          <a:p>
            <a:pPr algn="just"/>
            <a:endParaRPr lang="en-US" sz="3200" dirty="0" smtClean="0"/>
          </a:p>
          <a:p>
            <a:pPr algn="just"/>
            <a:endParaRPr lang="en-US" sz="3200" b="1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146762" y="161109"/>
            <a:ext cx="2723020" cy="666205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328432" y="6431004"/>
            <a:ext cx="2743200" cy="365125"/>
          </a:xfrm>
        </p:spPr>
        <p:txBody>
          <a:bodyPr/>
          <a:lstStyle/>
          <a:p>
            <a:r>
              <a:rPr lang="en-US" dirty="0" smtClean="0"/>
              <a:t>8th-12th February 2021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58743" y="3203188"/>
            <a:ext cx="4572000" cy="2230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9066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844731" y="174765"/>
            <a:ext cx="8377646" cy="734687"/>
          </a:xfrm>
        </p:spPr>
        <p:txBody>
          <a:bodyPr>
            <a:normAutofit fontScale="90000"/>
          </a:bodyPr>
          <a:lstStyle/>
          <a:p>
            <a:r>
              <a:rPr lang="en-US" sz="4800" b="1" dirty="0" smtClean="0"/>
              <a:t>Process (Stages) of Communication </a:t>
            </a:r>
            <a:endParaRPr lang="en-US" sz="4800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69966" y="909453"/>
            <a:ext cx="11599816" cy="5682936"/>
          </a:xfrm>
        </p:spPr>
        <p:txBody>
          <a:bodyPr>
            <a:normAutofit/>
          </a:bodyPr>
          <a:lstStyle/>
          <a:p>
            <a:pPr algn="just"/>
            <a:r>
              <a:rPr lang="en-US" sz="3200" b="1" dirty="0" smtClean="0"/>
              <a:t>2. Encoding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b="1" dirty="0" smtClean="0"/>
              <a:t> Selecting The Language </a:t>
            </a:r>
          </a:p>
          <a:p>
            <a:pPr algn="just"/>
            <a:r>
              <a:rPr lang="en-US" sz="3200" dirty="0" smtClean="0"/>
              <a:t>If you encode the message in Pashto/Sindhi or Spanish, the receiver who is unaware about the language will not able to decode your message.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b="1" dirty="0" smtClean="0"/>
              <a:t>Selecting Medium of Communication </a:t>
            </a:r>
          </a:p>
          <a:p>
            <a:pPr algn="just"/>
            <a:r>
              <a:rPr lang="en-US" sz="3200" dirty="0" smtClean="0"/>
              <a:t>Speaking, writing, non-verbal/symbol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b="1" dirty="0" smtClean="0"/>
              <a:t>Selecting the Appropriate Form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smtClean="0"/>
              <a:t>Depends on sender-receiver relationship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smtClean="0"/>
              <a:t>Overall goal of the communicative situation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algn="just"/>
            <a:endParaRPr lang="en-US" sz="32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146762" y="161109"/>
            <a:ext cx="2723020" cy="666205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328432" y="6431004"/>
            <a:ext cx="2743200" cy="365125"/>
          </a:xfrm>
        </p:spPr>
        <p:txBody>
          <a:bodyPr/>
          <a:lstStyle/>
          <a:p>
            <a:r>
              <a:rPr lang="en-US" dirty="0" smtClean="0"/>
              <a:t>8th-12th February 2021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842883" y="2968263"/>
            <a:ext cx="2971097" cy="19745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839710" y="909453"/>
            <a:ext cx="920264" cy="9202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97142" y="917885"/>
            <a:ext cx="1047976" cy="1047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5592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844731" y="174765"/>
            <a:ext cx="8377646" cy="905098"/>
          </a:xfrm>
        </p:spPr>
        <p:txBody>
          <a:bodyPr>
            <a:normAutofit fontScale="90000"/>
          </a:bodyPr>
          <a:lstStyle/>
          <a:p>
            <a:r>
              <a:rPr lang="en-US" sz="4800" b="1" dirty="0" smtClean="0"/>
              <a:t>Process (Stages) of Communication </a:t>
            </a:r>
            <a:endParaRPr lang="en-US" sz="4800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69966" y="1079863"/>
            <a:ext cx="11599816" cy="5269003"/>
          </a:xfrm>
        </p:spPr>
        <p:txBody>
          <a:bodyPr>
            <a:normAutofit/>
          </a:bodyPr>
          <a:lstStyle/>
          <a:p>
            <a:pPr algn="just"/>
            <a:r>
              <a:rPr lang="en-US" sz="3200" b="1" dirty="0" smtClean="0"/>
              <a:t>3. Transmission ( message travels over channel)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smtClean="0"/>
              <a:t>Flow of message over the chosen channel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smtClean="0"/>
              <a:t>It is essential to know why, where, &amp; how to communicate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algn="just"/>
            <a:endParaRPr lang="en-US" sz="32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146762" y="161109"/>
            <a:ext cx="2723020" cy="666205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328432" y="6431004"/>
            <a:ext cx="2743200" cy="365125"/>
          </a:xfrm>
        </p:spPr>
        <p:txBody>
          <a:bodyPr/>
          <a:lstStyle/>
          <a:p>
            <a:r>
              <a:rPr lang="en-US" dirty="0" smtClean="0"/>
              <a:t>8th-12th February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400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66651" y="270559"/>
            <a:ext cx="8377646" cy="905098"/>
          </a:xfrm>
        </p:spPr>
        <p:txBody>
          <a:bodyPr>
            <a:normAutofit fontScale="90000"/>
          </a:bodyPr>
          <a:lstStyle/>
          <a:p>
            <a:r>
              <a:rPr lang="en-US" sz="4800" b="1" dirty="0" smtClean="0"/>
              <a:t>Process (Stages) of Communication </a:t>
            </a:r>
            <a:endParaRPr lang="en-US" sz="4800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78674" y="1079863"/>
            <a:ext cx="11704320" cy="5269003"/>
          </a:xfrm>
        </p:spPr>
        <p:txBody>
          <a:bodyPr>
            <a:normAutofit/>
          </a:bodyPr>
          <a:lstStyle/>
          <a:p>
            <a:pPr algn="just"/>
            <a:r>
              <a:rPr lang="en-US" sz="3200" b="1" dirty="0" smtClean="0"/>
              <a:t>4. Decoding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smtClean="0"/>
              <a:t>Process of converting message into thoughts translating the received stimuli into meaning to understand the message communicated.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smtClean="0"/>
              <a:t>It is important to note that it is the message that is transferred as meaning can not be transferred from one person to another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smtClean="0"/>
              <a:t>Decoding involves interpretation &amp; analysis of a message.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smtClean="0"/>
              <a:t>Decoding in written communication refers to reading and understanding a written message. </a:t>
            </a:r>
          </a:p>
          <a:p>
            <a:pPr algn="just"/>
            <a:endParaRPr lang="en-US" sz="32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146762" y="161109"/>
            <a:ext cx="2723020" cy="666205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328432" y="6431004"/>
            <a:ext cx="2743200" cy="365125"/>
          </a:xfrm>
        </p:spPr>
        <p:txBody>
          <a:bodyPr/>
          <a:lstStyle/>
          <a:p>
            <a:r>
              <a:rPr lang="en-US" dirty="0" smtClean="0"/>
              <a:t>8th-12th February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9655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554</TotalTime>
  <Words>765</Words>
  <Application>Microsoft Office PowerPoint</Application>
  <PresentationFormat>Custom</PresentationFormat>
  <Paragraphs>134</Paragraphs>
  <Slides>14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COMMUNICATION &amp; PRESENTATION SKILLS (CPS)  </vt:lpstr>
      <vt:lpstr>CONTENTS</vt:lpstr>
      <vt:lpstr>Process (Stages) of Communication </vt:lpstr>
      <vt:lpstr>Process (Stages) of Communication </vt:lpstr>
      <vt:lpstr>Process (Stages) of Communication </vt:lpstr>
      <vt:lpstr>Process (Stages) of Communication </vt:lpstr>
      <vt:lpstr>Process (Stages) of Communication </vt:lpstr>
      <vt:lpstr>Process (Stages) of Communication </vt:lpstr>
      <vt:lpstr>Process (Stages) of Communication </vt:lpstr>
      <vt:lpstr>Process (Stages) of Communication </vt:lpstr>
      <vt:lpstr>Differences Between General &amp; Technical Communication </vt:lpstr>
      <vt:lpstr>What is Technical Communication </vt:lpstr>
      <vt:lpstr>Progress Check </vt:lpstr>
      <vt:lpstr>Progress Check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COMMUNICATION &amp; PRESENTATION SKILLS (CPS)</dc:title>
  <dc:creator>lab4</dc:creator>
  <cp:lastModifiedBy>MJ COMPUTERS</cp:lastModifiedBy>
  <cp:revision>41</cp:revision>
  <dcterms:created xsi:type="dcterms:W3CDTF">2021-02-03T06:51:42Z</dcterms:created>
  <dcterms:modified xsi:type="dcterms:W3CDTF">2021-02-09T08:48:40Z</dcterms:modified>
</cp:coreProperties>
</file>