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79" r:id="rId18"/>
    <p:sldId id="292" r:id="rId19"/>
    <p:sldId id="263" r:id="rId20"/>
    <p:sldId id="264" r:id="rId21"/>
    <p:sldId id="265" r:id="rId22"/>
    <p:sldId id="266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5" r:id="rId32"/>
    <p:sldId id="296" r:id="rId33"/>
    <p:sldId id="288" r:id="rId34"/>
    <p:sldId id="289" r:id="rId35"/>
    <p:sldId id="290" r:id="rId36"/>
    <p:sldId id="291" r:id="rId37"/>
    <p:sldId id="293" r:id="rId38"/>
    <p:sldId id="294" r:id="rId39"/>
    <p:sldId id="267" r:id="rId40"/>
    <p:sldId id="268" r:id="rId41"/>
    <p:sldId id="26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CCE-2CC4-4773-A89B-66E950CE6A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67F1-CE22-4F0A-8AE2-04636723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CCE-2CC4-4773-A89B-66E950CE6A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67F1-CE22-4F0A-8AE2-04636723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CCE-2CC4-4773-A89B-66E950CE6A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67F1-CE22-4F0A-8AE2-04636723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CCE-2CC4-4773-A89B-66E950CE6A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67F1-CE22-4F0A-8AE2-04636723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CCE-2CC4-4773-A89B-66E950CE6A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67F1-CE22-4F0A-8AE2-04636723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3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CCE-2CC4-4773-A89B-66E950CE6A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67F1-CE22-4F0A-8AE2-04636723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CCE-2CC4-4773-A89B-66E950CE6A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67F1-CE22-4F0A-8AE2-04636723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CCE-2CC4-4773-A89B-66E950CE6A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67F1-CE22-4F0A-8AE2-04636723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1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CCE-2CC4-4773-A89B-66E950CE6A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67F1-CE22-4F0A-8AE2-04636723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CCE-2CC4-4773-A89B-66E950CE6A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67F1-CE22-4F0A-8AE2-04636723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CCE-2CC4-4773-A89B-66E950CE6A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67F1-CE22-4F0A-8AE2-04636723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8CCE-2CC4-4773-A89B-66E950CE6A0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067F1-CE22-4F0A-8AE2-04636723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6410" y="2534193"/>
            <a:ext cx="6670767" cy="97576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DISCUSSION 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WEEK-9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PAGES 1-29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a good 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89" y="1672047"/>
            <a:ext cx="11303725" cy="4369316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Thirdly, know the </a:t>
            </a:r>
            <a:r>
              <a:rPr lang="en-US" sz="4000" dirty="0" smtClean="0">
                <a:solidFill>
                  <a:srgbClr val="FF0000"/>
                </a:solidFill>
              </a:rPr>
              <a:t>purpose of the conversation </a:t>
            </a:r>
            <a:r>
              <a:rPr lang="en-US" sz="3200" dirty="0" smtClean="0"/>
              <a:t>and help the group achieve it. It's important that the group has a </a:t>
            </a:r>
            <a:r>
              <a:rPr lang="en-US" sz="4000" dirty="0" smtClean="0">
                <a:solidFill>
                  <a:srgbClr val="FF0000"/>
                </a:solidFill>
              </a:rPr>
              <a:t>common goal </a:t>
            </a:r>
            <a:r>
              <a:rPr lang="en-US" sz="3200" dirty="0" smtClean="0"/>
              <a:t>so they can move toward it together.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095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1131490" cy="388077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listen to </a:t>
            </a:r>
            <a:r>
              <a:rPr lang="en-US" sz="4000" dirty="0" smtClean="0">
                <a:solidFill>
                  <a:srgbClr val="FF0000"/>
                </a:solidFill>
              </a:rPr>
              <a:t>understand</a:t>
            </a:r>
          </a:p>
          <a:p>
            <a:pPr algn="just"/>
            <a:r>
              <a:rPr lang="en-US" sz="3200" dirty="0"/>
              <a:t>Give yourself quiet time to think about the information that's been said and ask follow up questions if you don't understand.</a:t>
            </a:r>
          </a:p>
        </p:txBody>
      </p:sp>
    </p:spTree>
    <p:extLst>
      <p:ext uri="{BB962C8B-B14F-4D97-AF65-F5344CB8AC3E}">
        <p14:creationId xmlns:p14="http://schemas.microsoft.com/office/powerpoint/2010/main" val="341273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2160589"/>
            <a:ext cx="11443063" cy="388077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</a:t>
            </a:r>
            <a:r>
              <a:rPr lang="en-US" sz="3200" dirty="0" smtClean="0"/>
              <a:t>ommunicate </a:t>
            </a:r>
            <a:r>
              <a:rPr lang="en-US" sz="3200" dirty="0"/>
              <a:t>clearly, try to have your ideas </a:t>
            </a:r>
            <a:r>
              <a:rPr lang="en-US" sz="4000" dirty="0">
                <a:solidFill>
                  <a:srgbClr val="FF0000"/>
                </a:solidFill>
              </a:rPr>
              <a:t>organized</a:t>
            </a:r>
            <a:r>
              <a:rPr lang="en-US" sz="3200" dirty="0"/>
              <a:t> in your mind before you share them with the group. </a:t>
            </a:r>
            <a:endParaRPr lang="en-US" sz="3200" dirty="0" smtClean="0"/>
          </a:p>
          <a:p>
            <a:pPr algn="just"/>
            <a:r>
              <a:rPr lang="en-US" sz="3200" dirty="0" smtClean="0"/>
              <a:t>Give </a:t>
            </a:r>
            <a:r>
              <a:rPr lang="en-US" sz="3200" dirty="0"/>
              <a:t>relevant and specific examples that illustrate the point you want to make. </a:t>
            </a:r>
          </a:p>
        </p:txBody>
      </p:sp>
    </p:spTree>
    <p:extLst>
      <p:ext uri="{BB962C8B-B14F-4D97-AF65-F5344CB8AC3E}">
        <p14:creationId xmlns:p14="http://schemas.microsoft.com/office/powerpoint/2010/main" val="242847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776549"/>
            <a:ext cx="11773989" cy="4264813"/>
          </a:xfrm>
        </p:spPr>
        <p:txBody>
          <a:bodyPr>
            <a:normAutofit/>
          </a:bodyPr>
          <a:lstStyle/>
          <a:p>
            <a:r>
              <a:rPr lang="en-US" sz="3600" dirty="0"/>
              <a:t>think deeply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be </a:t>
            </a:r>
            <a:r>
              <a:rPr lang="en-US" sz="4000" dirty="0">
                <a:solidFill>
                  <a:srgbClr val="FF0000"/>
                </a:solidFill>
              </a:rPr>
              <a:t>dynamic</a:t>
            </a:r>
            <a:r>
              <a:rPr lang="en-US" sz="3600" dirty="0"/>
              <a:t> with your voice and gestures to bring positive energy to the group. Use your voice to emphasize </a:t>
            </a:r>
            <a:r>
              <a:rPr lang="en-US" sz="4000" dirty="0">
                <a:solidFill>
                  <a:srgbClr val="FF0000"/>
                </a:solidFill>
              </a:rPr>
              <a:t>important ideas </a:t>
            </a:r>
            <a:r>
              <a:rPr lang="en-US" sz="3600" dirty="0"/>
              <a:t>by saying them louder and longer. </a:t>
            </a:r>
            <a:endParaRPr lang="en-US" sz="3600" dirty="0" smtClean="0"/>
          </a:p>
          <a:p>
            <a:r>
              <a:rPr lang="en-US" sz="3600" dirty="0"/>
              <a:t>Use your eyes, hands, arms, and your smile </a:t>
            </a:r>
            <a:r>
              <a:rPr lang="en-US" sz="4000" dirty="0">
                <a:solidFill>
                  <a:srgbClr val="FF0000"/>
                </a:solidFill>
              </a:rPr>
              <a:t>to make gestures </a:t>
            </a:r>
            <a:r>
              <a:rPr lang="en-US" sz="3600" dirty="0"/>
              <a:t>that keep the group members engaged with what you have to say. </a:t>
            </a:r>
          </a:p>
        </p:txBody>
      </p:sp>
    </p:spTree>
    <p:extLst>
      <p:ext uri="{BB962C8B-B14F-4D97-AF65-F5344CB8AC3E}">
        <p14:creationId xmlns:p14="http://schemas.microsoft.com/office/powerpoint/2010/main" val="323334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good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358537"/>
            <a:ext cx="11773989" cy="4195145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be humble, positive, and respectful. </a:t>
            </a:r>
            <a:endParaRPr lang="en-US" sz="3600" dirty="0" smtClean="0"/>
          </a:p>
          <a:p>
            <a:pPr algn="just"/>
            <a:r>
              <a:rPr lang="en-US" sz="3600" dirty="0" smtClean="0"/>
              <a:t>Truly </a:t>
            </a:r>
            <a:r>
              <a:rPr lang="en-US" sz="3600" dirty="0"/>
              <a:t>believe that everyone </a:t>
            </a:r>
            <a:r>
              <a:rPr lang="en-US" sz="4000" dirty="0">
                <a:solidFill>
                  <a:srgbClr val="FF0000"/>
                </a:solidFill>
              </a:rPr>
              <a:t>you will ever meet knows something that you don’t, and act accordingly. </a:t>
            </a:r>
            <a:endParaRPr lang="en-US" sz="3600" dirty="0" smtClean="0">
              <a:solidFill>
                <a:srgbClr val="FF0000"/>
              </a:solidFill>
            </a:endParaRPr>
          </a:p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Avoid </a:t>
            </a:r>
            <a:r>
              <a:rPr lang="en-US" sz="4000" dirty="0">
                <a:solidFill>
                  <a:srgbClr val="FF0000"/>
                </a:solidFill>
              </a:rPr>
              <a:t>being the person who has all the answers and tells others where they’re wrong</a:t>
            </a:r>
            <a:r>
              <a:rPr lang="en-US" sz="3600" dirty="0"/>
              <a:t>, instead be someone who’s open-minded and admits there’s a lot that can be learned. </a:t>
            </a:r>
            <a:endParaRPr lang="en-US" sz="3600" dirty="0" smtClean="0"/>
          </a:p>
          <a:p>
            <a:pPr algn="just"/>
            <a:r>
              <a:rPr lang="en-US" sz="3600" dirty="0" smtClean="0"/>
              <a:t>Respect </a:t>
            </a:r>
            <a:r>
              <a:rPr lang="en-US" sz="3600" dirty="0"/>
              <a:t>others by not interrupting and by responding positively and relevantly to their ideas. </a:t>
            </a:r>
          </a:p>
        </p:txBody>
      </p:sp>
    </p:spTree>
    <p:extLst>
      <p:ext uri="{BB962C8B-B14F-4D97-AF65-F5344CB8AC3E}">
        <p14:creationId xmlns:p14="http://schemas.microsoft.com/office/powerpoint/2010/main" val="243121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 in Group Discussions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Getting off </a:t>
            </a:r>
            <a:r>
              <a:rPr lang="en-US" sz="3600" dirty="0" smtClean="0"/>
              <a:t>track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uneven </a:t>
            </a:r>
            <a:r>
              <a:rPr lang="en-US" sz="3600" dirty="0" smtClean="0"/>
              <a:t>participation </a:t>
            </a:r>
          </a:p>
          <a:p>
            <a:r>
              <a:rPr lang="en-US" sz="3600" dirty="0" smtClean="0"/>
              <a:t>a </a:t>
            </a:r>
            <a:r>
              <a:rPr lang="en-US" sz="3600" dirty="0"/>
              <a:t>bad </a:t>
            </a:r>
            <a:r>
              <a:rPr lang="en-US" sz="3600" dirty="0" smtClean="0"/>
              <a:t>attitude</a:t>
            </a:r>
          </a:p>
          <a:p>
            <a:pPr marL="0" indent="0">
              <a:buNone/>
            </a:pPr>
            <a:r>
              <a:rPr lang="en-US" sz="3600" dirty="0" smtClean="0"/>
              <a:t>(Read page no 2 &amp; 3)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865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365125"/>
            <a:ext cx="11486604" cy="1325563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Following are two examples of two students’ discussion preparation reading. Which is better and why? The both read material on “Water Crisis” for group discussion.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83"/>
          <a:stretch/>
        </p:blipFill>
        <p:spPr>
          <a:xfrm>
            <a:off x="209005" y="1690688"/>
            <a:ext cx="5859361" cy="4980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682" b="12057"/>
          <a:stretch/>
        </p:blipFill>
        <p:spPr>
          <a:xfrm>
            <a:off x="6135189" y="1489164"/>
            <a:ext cx="5993005" cy="5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73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Comment on the usefulness of the following for the group discussion.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2" t="8244" r="4351" b="12058"/>
          <a:stretch/>
        </p:blipFill>
        <p:spPr>
          <a:xfrm>
            <a:off x="252549" y="1628503"/>
            <a:ext cx="6026331" cy="5212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334" t="11775" r="8309" b="12216"/>
          <a:stretch/>
        </p:blipFill>
        <p:spPr>
          <a:xfrm>
            <a:off x="6278880" y="1245326"/>
            <a:ext cx="5660569" cy="529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6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25" y="365125"/>
            <a:ext cx="11443063" cy="1325563"/>
          </a:xfrm>
        </p:spPr>
        <p:txBody>
          <a:bodyPr>
            <a:normAutofit/>
          </a:bodyPr>
          <a:lstStyle/>
          <a:p>
            <a:r>
              <a:rPr lang="en-US" b="1" smtClean="0"/>
              <a:t>Make outline </a:t>
            </a:r>
            <a:r>
              <a:rPr lang="en-US" b="1" dirty="0" smtClean="0"/>
              <a:t>for discussion preparation keeping in view last two slides.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Topic of discussion is </a:t>
            </a:r>
          </a:p>
          <a:p>
            <a:pPr marL="0" indent="0" algn="ctr">
              <a:buNone/>
            </a:pPr>
            <a:r>
              <a:rPr lang="en-US" sz="4400" dirty="0" smtClean="0"/>
              <a:t>Is it better to study online or in regular classroom?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506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VARIATION OF SMALL-GROUP </a:t>
            </a:r>
            <a:r>
              <a:rPr lang="en-US" b="1" dirty="0" smtClean="0"/>
              <a:t>DISCUSSION (Pg. 24-25)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Cooperative Learning Group </a:t>
            </a:r>
          </a:p>
          <a:p>
            <a:r>
              <a:rPr lang="en-US" sz="3200" b="1" dirty="0" smtClean="0"/>
              <a:t>Problem Solving Group </a:t>
            </a:r>
          </a:p>
          <a:p>
            <a:r>
              <a:rPr lang="en-US" sz="3200" b="1" dirty="0" smtClean="0"/>
              <a:t>Group Investigation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848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2" y="269967"/>
            <a:ext cx="10515600" cy="827314"/>
          </a:xfrm>
        </p:spPr>
        <p:txBody>
          <a:bodyPr/>
          <a:lstStyle/>
          <a:p>
            <a:pPr algn="ctr"/>
            <a:r>
              <a:rPr lang="en-US" b="1" dirty="0" smtClean="0"/>
              <a:t>GROUP DISCUSSION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23" y="1097281"/>
            <a:ext cx="11582399" cy="53795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/>
              <a:t>Group discussion is a systematic &amp; purposeful interactive oral practice. </a:t>
            </a:r>
          </a:p>
          <a:p>
            <a:pPr algn="just"/>
            <a:r>
              <a:rPr lang="en-US" sz="3200" dirty="0" smtClean="0"/>
              <a:t>A small group discussion follows democratic guidelines &amp; allows everyone to contribute many ideas for others to discuss &amp; reflect upon </a:t>
            </a:r>
          </a:p>
          <a:p>
            <a:pPr algn="just"/>
            <a:r>
              <a:rPr lang="en-US" sz="3200" dirty="0" smtClean="0"/>
              <a:t>The literal meaning of the group discussion is “</a:t>
            </a:r>
            <a:r>
              <a:rPr lang="en-US" sz="3200" b="1" dirty="0" smtClean="0"/>
              <a:t>to talk in detail</a:t>
            </a:r>
            <a:r>
              <a:rPr lang="en-US" sz="3200" dirty="0" smtClean="0"/>
              <a:t>” </a:t>
            </a:r>
          </a:p>
          <a:p>
            <a:pPr algn="just"/>
            <a:r>
              <a:rPr lang="en-US" sz="3200" dirty="0" smtClean="0"/>
              <a:t>Oral exchange of information, views &amp; opinions about the topic, issue, problem or situation among members of a group who certain common objectives. </a:t>
            </a:r>
          </a:p>
          <a:p>
            <a:pPr algn="just"/>
            <a:r>
              <a:rPr lang="en-US" sz="3200" dirty="0"/>
              <a:t>conversations allow people to share their ideas in order to create new understanding for everyone in the group. 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1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Learning Group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7" y="1306287"/>
            <a:ext cx="11634650" cy="5268684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/>
              <a:t>In cooperative learning , </a:t>
            </a:r>
            <a:r>
              <a:rPr lang="en-US" sz="3600" dirty="0" smtClean="0">
                <a:solidFill>
                  <a:srgbClr val="FF0000"/>
                </a:solidFill>
              </a:rPr>
              <a:t>a small group of participants works together to achieve common goal </a:t>
            </a:r>
          </a:p>
          <a:p>
            <a:pPr algn="just"/>
            <a:r>
              <a:rPr lang="en-US" sz="3600" dirty="0" smtClean="0"/>
              <a:t>Participants achieve more in cooperative learning </a:t>
            </a:r>
          </a:p>
          <a:p>
            <a:pPr algn="just"/>
            <a:r>
              <a:rPr lang="en-US" sz="3600" dirty="0" smtClean="0"/>
              <a:t>The goal of cooperative learning are </a:t>
            </a:r>
            <a:r>
              <a:rPr lang="en-US" sz="4000" dirty="0" smtClean="0">
                <a:solidFill>
                  <a:srgbClr val="FF0000"/>
                </a:solidFill>
              </a:rPr>
              <a:t>positive, interdependence, face to face interaction among the participants. </a:t>
            </a:r>
          </a:p>
          <a:p>
            <a:pPr algn="just"/>
            <a:r>
              <a:rPr lang="en-US" sz="3600" dirty="0" smtClean="0"/>
              <a:t>Small group discussion allow the </a:t>
            </a:r>
            <a:r>
              <a:rPr lang="en-US" sz="4000" dirty="0" smtClean="0">
                <a:solidFill>
                  <a:srgbClr val="FF0000"/>
                </a:solidFill>
              </a:rPr>
              <a:t>participants to get to know each other on the personal level 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1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Group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428206"/>
            <a:ext cx="11582400" cy="5068387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These kind of group discussions exist </a:t>
            </a:r>
            <a:r>
              <a:rPr lang="en-US" sz="4000" dirty="0" smtClean="0">
                <a:solidFill>
                  <a:srgbClr val="FF0000"/>
                </a:solidFill>
              </a:rPr>
              <a:t>to cooperate, discover, inquire &amp; think critically</a:t>
            </a:r>
          </a:p>
          <a:p>
            <a:r>
              <a:rPr lang="en-US" sz="3600" dirty="0" smtClean="0"/>
              <a:t>For example: </a:t>
            </a:r>
            <a:r>
              <a:rPr lang="en-US" sz="3600" dirty="0" smtClean="0">
                <a:solidFill>
                  <a:srgbClr val="FF0000"/>
                </a:solidFill>
              </a:rPr>
              <a:t>several participants might work together to solve mathematical problems through exploration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The purpose of problem solving groups is to approach </a:t>
            </a:r>
            <a:r>
              <a:rPr lang="en-US" sz="4000" dirty="0" smtClean="0">
                <a:solidFill>
                  <a:srgbClr val="FF0000"/>
                </a:solidFill>
              </a:rPr>
              <a:t>real-life problems with an appropriate strategy </a:t>
            </a:r>
          </a:p>
          <a:p>
            <a:r>
              <a:rPr lang="en-US" sz="3600" dirty="0" smtClean="0"/>
              <a:t>Problem-solving groups help participants come to logical solutions &amp; make responsible decisions.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180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Investigation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2" y="1471749"/>
            <a:ext cx="11155680" cy="490924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group divided into small groups </a:t>
            </a:r>
            <a:r>
              <a:rPr lang="en-US" sz="3600" dirty="0" smtClean="0">
                <a:solidFill>
                  <a:srgbClr val="FF0000"/>
                </a:solidFill>
              </a:rPr>
              <a:t>based on particular interests</a:t>
            </a:r>
          </a:p>
          <a:p>
            <a:r>
              <a:rPr lang="en-US" sz="3600" dirty="0" smtClean="0"/>
              <a:t>Each group has certain category, </a:t>
            </a:r>
            <a:r>
              <a:rPr lang="en-US" sz="3600" dirty="0" smtClean="0">
                <a:solidFill>
                  <a:srgbClr val="FF0000"/>
                </a:solidFill>
              </a:rPr>
              <a:t>they gather information and analyze it for meaning</a:t>
            </a:r>
          </a:p>
          <a:p>
            <a:r>
              <a:rPr lang="en-US" sz="3600" dirty="0" smtClean="0"/>
              <a:t>The participants prepare and then deliver presentation to about their discovery or conclusion.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0137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Preparing the </a:t>
            </a:r>
            <a:r>
              <a:rPr lang="en-US" b="1" dirty="0" smtClean="0"/>
              <a:t>Discussion ( pg. no 3)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206"/>
            <a:ext cx="12131039" cy="5155473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Reading </a:t>
            </a:r>
          </a:p>
          <a:p>
            <a:pPr algn="just"/>
            <a:r>
              <a:rPr lang="en-US" sz="3200" dirty="0"/>
              <a:t>key vocabulary from the </a:t>
            </a:r>
            <a:r>
              <a:rPr lang="en-US" sz="3200" dirty="0" smtClean="0"/>
              <a:t>text</a:t>
            </a:r>
          </a:p>
          <a:p>
            <a:pPr algn="just"/>
            <a:r>
              <a:rPr lang="en-US" sz="3600" dirty="0">
                <a:solidFill>
                  <a:srgbClr val="FF0000"/>
                </a:solidFill>
              </a:rPr>
              <a:t>a short list of things </a:t>
            </a:r>
            <a:r>
              <a:rPr lang="en-US" sz="3200" dirty="0"/>
              <a:t>you'd like to say or ask about the </a:t>
            </a:r>
            <a:r>
              <a:rPr lang="en-US" sz="3200" dirty="0" smtClean="0"/>
              <a:t>topic</a:t>
            </a:r>
          </a:p>
          <a:p>
            <a:pPr algn="just"/>
            <a:r>
              <a:rPr lang="en-US" sz="3200" dirty="0"/>
              <a:t>make a </a:t>
            </a:r>
            <a:r>
              <a:rPr lang="en-US" sz="3600" dirty="0">
                <a:solidFill>
                  <a:srgbClr val="FF0000"/>
                </a:solidFill>
              </a:rPr>
              <a:t>list of questions </a:t>
            </a:r>
            <a:r>
              <a:rPr lang="en-US" sz="3200" dirty="0"/>
              <a:t>you'd like to ask about things you don't know or would like to hear other people discuss. </a:t>
            </a:r>
            <a:endParaRPr lang="en-US" sz="3200" dirty="0" smtClean="0"/>
          </a:p>
          <a:p>
            <a:pPr algn="just"/>
            <a:r>
              <a:rPr lang="en-US" sz="3200" dirty="0" smtClean="0"/>
              <a:t>Questions </a:t>
            </a:r>
            <a:r>
              <a:rPr lang="en-US" sz="3200" dirty="0"/>
              <a:t>show that </a:t>
            </a:r>
            <a:r>
              <a:rPr lang="en-US" sz="3600" dirty="0">
                <a:solidFill>
                  <a:srgbClr val="FF0000"/>
                </a:solidFill>
              </a:rPr>
              <a:t>you're trying to learn from others </a:t>
            </a:r>
            <a:r>
              <a:rPr lang="en-US" sz="3200" dirty="0"/>
              <a:t>and that you're open to new possibilities. </a:t>
            </a:r>
          </a:p>
        </p:txBody>
      </p:sp>
    </p:spTree>
    <p:extLst>
      <p:ext uri="{BB962C8B-B14F-4D97-AF65-F5344CB8AC3E}">
        <p14:creationId xmlns:p14="http://schemas.microsoft.com/office/powerpoint/2010/main" val="920478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r>
              <a:rPr lang="en-US" b="1" dirty="0" smtClean="0"/>
              <a:t>How to Start the Discussion Conversation?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1236616"/>
            <a:ext cx="11190514" cy="5120641"/>
          </a:xfrm>
        </p:spPr>
        <p:txBody>
          <a:bodyPr/>
          <a:lstStyle/>
          <a:p>
            <a:r>
              <a:rPr lang="en-US" b="1" dirty="0" smtClean="0"/>
              <a:t>first step </a:t>
            </a:r>
            <a:r>
              <a:rPr lang="en-US" dirty="0" smtClean="0"/>
              <a:t>is to get settled into a position where all participants are able to see each other. You may have to move chairs and desks to reposition yourselves. A circle formation is ideal, that way everyone can see each other. Avoid negative body language such as crossed arms. Try to be aware of your body language. </a:t>
            </a:r>
          </a:p>
          <a:p>
            <a:r>
              <a:rPr lang="en-US" dirty="0"/>
              <a:t>The </a:t>
            </a:r>
            <a:r>
              <a:rPr lang="en-US" b="1" dirty="0"/>
              <a:t>next step </a:t>
            </a:r>
            <a:r>
              <a:rPr lang="en-US" dirty="0"/>
              <a:t>is to introduce yourself. </a:t>
            </a:r>
            <a:endParaRPr lang="en-US" dirty="0" smtClean="0"/>
          </a:p>
          <a:p>
            <a:r>
              <a:rPr lang="en-US" dirty="0"/>
              <a:t>It's very important to address the question. A really common problem in discussions is going off topic or not hitting the target. It's really important that all group members agree on what should be discussed.</a:t>
            </a:r>
          </a:p>
        </p:txBody>
      </p:sp>
    </p:spTree>
    <p:extLst>
      <p:ext uri="{BB962C8B-B14F-4D97-AF65-F5344CB8AC3E}">
        <p14:creationId xmlns:p14="http://schemas.microsoft.com/office/powerpoint/2010/main" val="4271315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sum up, make sure you have a good arrangement so everyone can see each other and participate equally. Then introduce yourself to establish a friendly environment, and so you can use each other's name during discussion. </a:t>
            </a:r>
          </a:p>
          <a:p>
            <a:r>
              <a:rPr lang="en-US" sz="3600" dirty="0" smtClean="0"/>
              <a:t>And finally, make sure everyone understands the discussion topic so that your conversation achieves its goal. Now you're ready to start your conversation.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1158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Constructing Conversation in Discussions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4" y="1581785"/>
            <a:ext cx="11634651" cy="4949644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background knowledge </a:t>
            </a:r>
          </a:p>
          <a:p>
            <a:r>
              <a:rPr lang="en-US" sz="3500" dirty="0" smtClean="0"/>
              <a:t>By acknowledging </a:t>
            </a:r>
            <a:r>
              <a:rPr lang="en-US" sz="3500" dirty="0"/>
              <a:t>comments made by your group members, you strengthen the spirit of the group as you show that their comments count and that they're being </a:t>
            </a:r>
            <a:r>
              <a:rPr lang="en-US" sz="3500" dirty="0" smtClean="0"/>
              <a:t>heard</a:t>
            </a:r>
          </a:p>
          <a:p>
            <a:r>
              <a:rPr lang="en-US" sz="3500" dirty="0"/>
              <a:t>building on the comments of others usually requires critical thinking, which as we've discussed previously, adds depth to any discussion. </a:t>
            </a:r>
            <a:endParaRPr lang="en-US" sz="3500" dirty="0" smtClean="0"/>
          </a:p>
          <a:p>
            <a:r>
              <a:rPr lang="en-US" sz="3500" dirty="0"/>
              <a:t>Lastly, building on the comments of others simply moves an idea further. </a:t>
            </a:r>
            <a:endParaRPr lang="en-US" sz="3500" dirty="0" smtClean="0"/>
          </a:p>
          <a:p>
            <a:r>
              <a:rPr lang="en-US" sz="3500" dirty="0"/>
              <a:t>Build a firm foundation. Be clear about the task your group needs to accomplish. And build on the comments and ideas of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63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Elaboration in 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49" y="1690688"/>
            <a:ext cx="10796451" cy="4486275"/>
          </a:xfrm>
        </p:spPr>
        <p:txBody>
          <a:bodyPr/>
          <a:lstStyle/>
          <a:p>
            <a:r>
              <a:rPr lang="en-US" dirty="0" smtClean="0"/>
              <a:t>Elaborate means to </a:t>
            </a:r>
            <a:r>
              <a:rPr lang="en-US" b="1" dirty="0" smtClean="0"/>
              <a:t>add more. </a:t>
            </a:r>
          </a:p>
          <a:p>
            <a:r>
              <a:rPr lang="en-US" dirty="0"/>
              <a:t>In a discussion, you bring your ideas and opinions to the table. You want your contributions to be generous. The way to be generous in a conversation is to elaborate, or add more to you your answers. </a:t>
            </a:r>
            <a:endParaRPr lang="en-US" dirty="0" smtClean="0"/>
          </a:p>
          <a:p>
            <a:r>
              <a:rPr lang="en-US" dirty="0"/>
              <a:t>In a conversation you have </a:t>
            </a:r>
            <a:r>
              <a:rPr lang="en-US" b="1" dirty="0"/>
              <a:t>two jobs </a:t>
            </a:r>
            <a:r>
              <a:rPr lang="en-US" dirty="0"/>
              <a:t>when it comes to elaboration.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first job </a:t>
            </a:r>
            <a:r>
              <a:rPr lang="en-US" dirty="0"/>
              <a:t>is to elaborate on your own responses. You need to support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</a:t>
            </a:r>
            <a:r>
              <a:rPr lang="en-US" dirty="0" smtClean="0"/>
              <a:t>is to </a:t>
            </a:r>
            <a:r>
              <a:rPr lang="en-US" dirty="0"/>
              <a:t>explain your </a:t>
            </a:r>
            <a:r>
              <a:rPr lang="en-US" dirty="0" smtClean="0"/>
              <a:t>ideas</a:t>
            </a:r>
            <a:r>
              <a:rPr lang="en-US" dirty="0"/>
              <a:t> </a:t>
            </a:r>
            <a:r>
              <a:rPr lang="en-US" dirty="0" smtClean="0"/>
              <a:t>through support material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61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Critical Thinking in Discussions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pg. 11 &amp; 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4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1" y="365125"/>
            <a:ext cx="11573691" cy="1325563"/>
          </a:xfrm>
        </p:spPr>
        <p:txBody>
          <a:bodyPr/>
          <a:lstStyle/>
          <a:p>
            <a:pPr algn="just"/>
            <a:r>
              <a:rPr lang="en-US" b="1" dirty="0" smtClean="0"/>
              <a:t>A psychologist named Benjamin Bloom categorized thinking into six levels. ( Read pg. 12)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820091"/>
            <a:ext cx="10866120" cy="4356872"/>
          </a:xfrm>
        </p:spPr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  <a:p>
            <a:r>
              <a:rPr lang="en-US" dirty="0" smtClean="0"/>
              <a:t> Comprehension</a:t>
            </a:r>
          </a:p>
          <a:p>
            <a:r>
              <a:rPr lang="en-US" dirty="0" smtClean="0"/>
              <a:t> Application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Analysis</a:t>
            </a:r>
            <a:endParaRPr lang="en-US" dirty="0" smtClean="0"/>
          </a:p>
          <a:p>
            <a:r>
              <a:rPr lang="en-US" dirty="0" smtClean="0"/>
              <a:t> Synthesis </a:t>
            </a:r>
          </a:p>
          <a:p>
            <a:r>
              <a:rPr lang="en-US" dirty="0" smtClean="0"/>
              <a:t>Evaluation. </a:t>
            </a:r>
          </a:p>
          <a:p>
            <a:pPr marL="0" indent="0" algn="ctr">
              <a:buNone/>
            </a:pPr>
            <a:r>
              <a:rPr lang="en-US" sz="3200" b="1" dirty="0" smtClean="0"/>
              <a:t>These are called Bloom’s Taxonomy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743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46" y="365125"/>
            <a:ext cx="11216640" cy="1325563"/>
          </a:xfrm>
        </p:spPr>
        <p:txBody>
          <a:bodyPr/>
          <a:lstStyle/>
          <a:p>
            <a:r>
              <a:rPr lang="en-US" b="1" dirty="0" smtClean="0"/>
              <a:t>MAIN PROCEDURAL STEPS IN USING GROUP DISCUSSION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811383"/>
            <a:ext cx="11451772" cy="422998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The purpose of the small group discussion is to contribute &amp; circulate information on the particular topic &amp; analyze &amp; evaluate the information for supported evidence in order to reach an agreement on general conclusions.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8460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9449"/>
          <a:stretch/>
        </p:blipFill>
        <p:spPr>
          <a:xfrm>
            <a:off x="139337" y="60960"/>
            <a:ext cx="11765280" cy="67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18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11 Action research ideas | action research, teaching, this or that ques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8" t="62314" r="3118" b="-17123"/>
          <a:stretch/>
        </p:blipFill>
        <p:spPr bwMode="auto">
          <a:xfrm>
            <a:off x="-113210" y="296092"/>
            <a:ext cx="11275422" cy="871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0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685" b="37484"/>
          <a:stretch/>
        </p:blipFill>
        <p:spPr>
          <a:xfrm>
            <a:off x="209006" y="365125"/>
            <a:ext cx="11773987" cy="61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45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Language for Group Discussions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4" y="1402080"/>
            <a:ext cx="11669486" cy="5164183"/>
          </a:xfrm>
        </p:spPr>
        <p:txBody>
          <a:bodyPr/>
          <a:lstStyle/>
          <a:p>
            <a:r>
              <a:rPr lang="en-US" dirty="0" smtClean="0"/>
              <a:t>One type of academic vocabulary that's risk studying is the New Academic Word List.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858" b="10603"/>
          <a:stretch/>
        </p:blipFill>
        <p:spPr>
          <a:xfrm>
            <a:off x="78377" y="2229395"/>
            <a:ext cx="12005867" cy="44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38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Multi-word Expression.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3" y="1825625"/>
            <a:ext cx="11207931" cy="4351338"/>
          </a:xfrm>
        </p:spPr>
        <p:txBody>
          <a:bodyPr/>
          <a:lstStyle/>
          <a:p>
            <a:pPr algn="just"/>
            <a:r>
              <a:rPr lang="en-US" dirty="0" smtClean="0"/>
              <a:t>A multi-word expression is two or more words that are strung together to have a single meaning, or single function. Take for example, the expression, high </a:t>
            </a:r>
            <a:r>
              <a:rPr lang="en-US" dirty="0" smtClean="0"/>
              <a:t>expectations, lower cost, high value. </a:t>
            </a:r>
            <a:endParaRPr lang="en-US" dirty="0" smtClean="0"/>
          </a:p>
          <a:p>
            <a:pPr algn="just"/>
            <a:r>
              <a:rPr lang="en-US" dirty="0"/>
              <a:t>A second type of multi-word expression is the sentence frame. Sentence frames are groups of words that have a single function such as agreeing or disagreeing with someone or paraphrasing what a group member has said or requesting evidence.</a:t>
            </a:r>
            <a:endParaRPr lang="en-US" dirty="0" smtClean="0"/>
          </a:p>
          <a:p>
            <a:pPr algn="just"/>
            <a:r>
              <a:rPr lang="en-US" dirty="0"/>
              <a:t>A third type of academic vocabulary is the vocabulary that's specific to your field of study.</a:t>
            </a:r>
          </a:p>
        </p:txBody>
      </p:sp>
    </p:spTree>
    <p:extLst>
      <p:ext uri="{BB962C8B-B14F-4D97-AF65-F5344CB8AC3E}">
        <p14:creationId xmlns:p14="http://schemas.microsoft.com/office/powerpoint/2010/main" val="518837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Agreeing and Disagreeing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1" y="1825624"/>
            <a:ext cx="11826240" cy="4784181"/>
          </a:xfrm>
        </p:spPr>
        <p:txBody>
          <a:bodyPr/>
          <a:lstStyle/>
          <a:p>
            <a:pPr algn="just"/>
            <a:r>
              <a:rPr lang="en-US" dirty="0" smtClean="0"/>
              <a:t>When you're having an academic discussion it's like you're building a house together. You're all working together to create a communal space in which you can discuss ideas and achieve common goals. In academics we call this space a discourse community. </a:t>
            </a:r>
          </a:p>
          <a:p>
            <a:pPr algn="just"/>
            <a:r>
              <a:rPr lang="en-US" dirty="0" smtClean="0"/>
              <a:t>There's </a:t>
            </a:r>
            <a:r>
              <a:rPr lang="en-US" dirty="0"/>
              <a:t>bound to be disagreement in this process. When you're building a house, you might not agree on the color of the paint. But in a discourse community, disagreements will be over ideas. Disagreement is an essential and healthy part of the discussion process, because hearing a diversity of opinions is good for helping us develop and clarify our own ideas.</a:t>
            </a:r>
          </a:p>
        </p:txBody>
      </p:sp>
    </p:spTree>
    <p:extLst>
      <p:ext uri="{BB962C8B-B14F-4D97-AF65-F5344CB8AC3E}">
        <p14:creationId xmlns:p14="http://schemas.microsoft.com/office/powerpoint/2010/main" val="1510348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you're creating goodwill and opportunities for future consensus. So let's revisit our main points. When you're in a discussion and you want to disagree, be sure to check your body, voice, and the content of what you say, your words. </a:t>
            </a:r>
            <a:endParaRPr lang="en-US" dirty="0" smtClean="0"/>
          </a:p>
          <a:p>
            <a:r>
              <a:rPr lang="en-US" dirty="0"/>
              <a:t>When this happens you and your conversation partners just have to agree to disagree and get on with the discussion. Just keep the tone of the conversation collaborative, not confrontational. </a:t>
            </a:r>
          </a:p>
        </p:txBody>
      </p:sp>
    </p:spTree>
    <p:extLst>
      <p:ext uri="{BB962C8B-B14F-4D97-AF65-F5344CB8AC3E}">
        <p14:creationId xmlns:p14="http://schemas.microsoft.com/office/powerpoint/2010/main" val="1188855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Synthesis in Group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synthesis is a pulling together of elements to create something new. </a:t>
            </a:r>
            <a:endParaRPr lang="en-US" dirty="0" smtClean="0"/>
          </a:p>
          <a:p>
            <a:r>
              <a:rPr lang="en-US" dirty="0"/>
              <a:t>You gather together information beforehand, from various sources, such as class lecture, reading or online data, and form your own ideas about the topic.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you bring that whole mix of information to your conversation. As you share your data and your own ideas, you synthesize.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2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Difference between Synthesis &amp; Summary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708106"/>
            <a:ext cx="11547565" cy="4486275"/>
          </a:xfrm>
        </p:spPr>
        <p:txBody>
          <a:bodyPr/>
          <a:lstStyle/>
          <a:p>
            <a:r>
              <a:rPr lang="en-US" dirty="0"/>
              <a:t>A summary is a brief version of a longer text, it includes main ideas that are restated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</a:t>
            </a:r>
            <a:r>
              <a:rPr lang="en-US" dirty="0"/>
              <a:t>synthesis is more involved. It involves pulling together information from different sources to support one's own ideas, and in the end create something new</a:t>
            </a:r>
            <a:r>
              <a:rPr lang="en-US" dirty="0" smtClean="0"/>
              <a:t>.</a:t>
            </a:r>
          </a:p>
          <a:p>
            <a:r>
              <a:rPr lang="en-US" dirty="0"/>
              <a:t>Summary and synthesis naturally happen in an academic discussion, but you want to make sure that your conversation isn't all summary.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45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Advantages of Group Discussion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0" y="1497875"/>
            <a:ext cx="10833463" cy="4543488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All participants can participate. </a:t>
            </a:r>
          </a:p>
          <a:p>
            <a:pPr algn="just"/>
            <a:r>
              <a:rPr lang="en-US" sz="3600" dirty="0" smtClean="0"/>
              <a:t>Participants can easily understand each others’ opinion and point of view about the particular topic </a:t>
            </a:r>
          </a:p>
          <a:p>
            <a:pPr algn="just"/>
            <a:r>
              <a:rPr lang="en-US" sz="3600" dirty="0" smtClean="0"/>
              <a:t>Participant can identify another participant who needs help.</a:t>
            </a:r>
          </a:p>
          <a:p>
            <a:pPr algn="just"/>
            <a:r>
              <a:rPr lang="en-US" sz="3600" dirty="0" smtClean="0"/>
              <a:t>It helps participants to see relationships among ideas or concept related to the topic at hand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849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59" y="2029098"/>
            <a:ext cx="11138263" cy="4430276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The presenter must prepare before the discussion for it to be successful </a:t>
            </a:r>
          </a:p>
          <a:p>
            <a:pPr algn="just"/>
            <a:r>
              <a:rPr lang="en-US" sz="3600" dirty="0" smtClean="0"/>
              <a:t>The presenter should try to introduce a topic on which all of the participants have some background information regarding the topic.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9475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DISADVATAGES OF SMALL GROUP DISCUSSION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11383"/>
            <a:ext cx="11005457" cy="436558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It is time consuming </a:t>
            </a:r>
          </a:p>
          <a:p>
            <a:pPr algn="just"/>
            <a:r>
              <a:rPr lang="en-US" sz="3600" dirty="0" smtClean="0"/>
              <a:t>Some participants can dominate the other introvert participants </a:t>
            </a:r>
          </a:p>
          <a:p>
            <a:pPr algn="just"/>
            <a:r>
              <a:rPr lang="en-US" sz="3600" dirty="0" smtClean="0"/>
              <a:t>The discussion can easily get off track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260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 of Small Group Discussion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84" y="1690688"/>
            <a:ext cx="11018279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It is not the method that transmit information &amp; facts </a:t>
            </a:r>
          </a:p>
          <a:p>
            <a:r>
              <a:rPr lang="en-US" sz="3200" dirty="0" smtClean="0"/>
              <a:t>It involves more talk and less action </a:t>
            </a:r>
          </a:p>
          <a:p>
            <a:r>
              <a:rPr lang="en-US" sz="3200" dirty="0" smtClean="0"/>
              <a:t>The discussion must be carefully planned, not </a:t>
            </a:r>
            <a:r>
              <a:rPr lang="en-US" sz="3200" dirty="0" smtClean="0"/>
              <a:t>impulsive (to conduct without plan) , </a:t>
            </a:r>
            <a:r>
              <a:rPr lang="en-US" sz="3200" dirty="0" smtClean="0"/>
              <a:t>to be effective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638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88" y="77742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should have four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70" y="627018"/>
            <a:ext cx="11982994" cy="6387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I</a:t>
            </a:r>
            <a:r>
              <a:rPr lang="en-US" sz="3200" b="1" dirty="0" smtClean="0"/>
              <a:t>nstructional objective</a:t>
            </a:r>
          </a:p>
          <a:p>
            <a:r>
              <a:rPr lang="en-US" sz="3200" dirty="0" smtClean="0"/>
              <a:t>It should be given to the participants at the beginning of the discussion </a:t>
            </a:r>
          </a:p>
          <a:p>
            <a:pPr marL="0" indent="0">
              <a:buNone/>
            </a:pPr>
            <a:r>
              <a:rPr lang="en-US" sz="3200" b="1" dirty="0" smtClean="0"/>
              <a:t>Purpose: </a:t>
            </a:r>
          </a:p>
          <a:p>
            <a:r>
              <a:rPr lang="en-US" sz="3200" dirty="0" smtClean="0"/>
              <a:t>The presenter should explain why the group will be discussing the chosen topic</a:t>
            </a:r>
          </a:p>
          <a:p>
            <a:pPr marL="0" indent="0">
              <a:buNone/>
            </a:pPr>
            <a:r>
              <a:rPr lang="en-US" sz="3200" b="1" dirty="0" smtClean="0"/>
              <a:t>Relationship: </a:t>
            </a:r>
          </a:p>
          <a:p>
            <a:r>
              <a:rPr lang="en-US" sz="3200" dirty="0" smtClean="0"/>
              <a:t>The presenter must explain how this information fits in with what has already been learned or what will be learned in the future </a:t>
            </a:r>
          </a:p>
          <a:p>
            <a:pPr marL="0" indent="0">
              <a:buNone/>
            </a:pPr>
            <a:r>
              <a:rPr lang="en-US" sz="3200" b="1" dirty="0" smtClean="0"/>
              <a:t>Advanced Organizer: </a:t>
            </a:r>
          </a:p>
          <a:p>
            <a:r>
              <a:rPr lang="en-US" sz="3200" dirty="0" smtClean="0"/>
              <a:t>An advanced organizer is some sort of attention- grabber that attracts participants’ interest. </a:t>
            </a:r>
          </a:p>
        </p:txBody>
      </p:sp>
    </p:spTree>
    <p:extLst>
      <p:ext uri="{BB962C8B-B14F-4D97-AF65-F5344CB8AC3E}">
        <p14:creationId xmlns:p14="http://schemas.microsoft.com/office/powerpoint/2010/main" val="178557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 Directing the Discussion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1619795"/>
            <a:ext cx="11861074" cy="506838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The presenter is in charge of directing the discussion to get it started. </a:t>
            </a:r>
          </a:p>
          <a:p>
            <a:pPr algn="just"/>
            <a:r>
              <a:rPr lang="en-US" sz="3200" dirty="0" smtClean="0"/>
              <a:t>The presenter should ask the participants if they have questions about the topic at hand. </a:t>
            </a:r>
          </a:p>
          <a:p>
            <a:pPr algn="just"/>
            <a:r>
              <a:rPr lang="en-US" sz="3200" dirty="0" smtClean="0"/>
              <a:t>Another way to begin the discussion is to ask the participants to recall &amp; share personal events that have happened in their lives that relate to the topic. </a:t>
            </a:r>
          </a:p>
          <a:p>
            <a:pPr algn="just"/>
            <a:r>
              <a:rPr lang="en-US" sz="3200" dirty="0" smtClean="0"/>
              <a:t>Questions are important in keeping the discussion moving.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441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STEP-3: SUMMARIZING THE DISCUSSION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1" y="1811383"/>
            <a:ext cx="11791406" cy="4229979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presenter or group leader should summarize to understand what has been discussed </a:t>
            </a:r>
          </a:p>
          <a:p>
            <a:pPr algn="just"/>
            <a:r>
              <a:rPr lang="en-US" sz="2800" dirty="0" smtClean="0"/>
              <a:t>In group discussion, it is essential that all participants agree on the same points </a:t>
            </a:r>
          </a:p>
          <a:p>
            <a:pPr algn="just"/>
            <a:r>
              <a:rPr lang="en-US" sz="2800" dirty="0" smtClean="0"/>
              <a:t>A final conclusion should be forwarded/ recorded or written clearly for all participants to avoid any ambiguity after the discussion </a:t>
            </a:r>
          </a:p>
          <a:p>
            <a:pPr algn="just"/>
            <a:r>
              <a:rPr lang="en-US" sz="2800" dirty="0" smtClean="0"/>
              <a:t>Summarizing will help to avoid any confusion later 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68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Elements of a good 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66" y="1881914"/>
            <a:ext cx="11007634" cy="388077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it's important that you come to the conversation</a:t>
            </a:r>
            <a:r>
              <a:rPr lang="en-US" sz="4000" dirty="0" smtClean="0">
                <a:solidFill>
                  <a:srgbClr val="FF0000"/>
                </a:solidFill>
              </a:rPr>
              <a:t> prepared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Often the topic or issue of the conversation is given beforehand.</a:t>
            </a:r>
          </a:p>
          <a:p>
            <a:pPr algn="just"/>
            <a:r>
              <a:rPr lang="en-US" sz="2800" dirty="0" smtClean="0"/>
              <a:t>Familiarize yourself with as much background information that you can so that you'll have some reliable facts and information to contribute to the conversation.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02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Elements of a Good 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89" y="1930400"/>
            <a:ext cx="11521440" cy="3880773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When the group meets make sure that where and how you're </a:t>
            </a:r>
            <a:r>
              <a:rPr lang="en-US" sz="4000" dirty="0" smtClean="0">
                <a:solidFill>
                  <a:srgbClr val="FF0000"/>
                </a:solidFill>
              </a:rPr>
              <a:t>sitting</a:t>
            </a:r>
            <a:r>
              <a:rPr lang="en-US" sz="3200" dirty="0" smtClean="0"/>
              <a:t> makes everyone feel comfortable and part of the group. </a:t>
            </a:r>
          </a:p>
          <a:p>
            <a:pPr algn="just"/>
            <a:r>
              <a:rPr lang="en-US" sz="3200" dirty="0" smtClean="0"/>
              <a:t>Everyone should be on the same level, should have eye contact with each other, and the desk should be cleared of any distractions.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628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2067</Words>
  <Application>Microsoft Office PowerPoint</Application>
  <PresentationFormat>Widescreen</PresentationFormat>
  <Paragraphs>151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GROUP DISCUSSION </vt:lpstr>
      <vt:lpstr>GROUP DISCUSSION </vt:lpstr>
      <vt:lpstr>MAIN PROCEDURAL STEPS IN USING GROUP DISCUSSION </vt:lpstr>
      <vt:lpstr>STEP-1 INTRODUCTION </vt:lpstr>
      <vt:lpstr>Introduction should have four parts</vt:lpstr>
      <vt:lpstr>Step-2 Directing the Discussion </vt:lpstr>
      <vt:lpstr>STEP-3: SUMMARIZING THE DISCUSSION </vt:lpstr>
      <vt:lpstr>Elements of a good discussion</vt:lpstr>
      <vt:lpstr>Elements of a Good Discussion</vt:lpstr>
      <vt:lpstr>Elements of a good discussion</vt:lpstr>
      <vt:lpstr>Elements of a good discussion</vt:lpstr>
      <vt:lpstr>Elements of a good discussion</vt:lpstr>
      <vt:lpstr>Elements of a good discussion</vt:lpstr>
      <vt:lpstr>Elements of a good discussion</vt:lpstr>
      <vt:lpstr>Problems in Group Discussions</vt:lpstr>
      <vt:lpstr>Following are two examples of two students’ discussion preparation reading. Which is better and why? The both read material on “Water Crisis” for group discussion.</vt:lpstr>
      <vt:lpstr>Comment on the usefulness of the following for the group discussion.</vt:lpstr>
      <vt:lpstr>Make outline for discussion preparation keeping in view last two slides. </vt:lpstr>
      <vt:lpstr>VARIATION OF SMALL-GROUP DISCUSSION (Pg. 24-25) </vt:lpstr>
      <vt:lpstr>Cooperative Learning Group  </vt:lpstr>
      <vt:lpstr>Problem Solving Group </vt:lpstr>
      <vt:lpstr>Group Investigation </vt:lpstr>
      <vt:lpstr>Preparing the Discussion ( pg. no 3)  </vt:lpstr>
      <vt:lpstr>How to Start the Discussion Conversation?</vt:lpstr>
      <vt:lpstr>PowerPoint Presentation</vt:lpstr>
      <vt:lpstr>Constructing Conversation in Discussions</vt:lpstr>
      <vt:lpstr>Elaboration in Discussion</vt:lpstr>
      <vt:lpstr>Critical Thinking in Discussions</vt:lpstr>
      <vt:lpstr>A psychologist named Benjamin Bloom categorized thinking into six levels. ( Read pg. 12) </vt:lpstr>
      <vt:lpstr>PowerPoint Presentation</vt:lpstr>
      <vt:lpstr>PowerPoint Presentation</vt:lpstr>
      <vt:lpstr>PowerPoint Presentation</vt:lpstr>
      <vt:lpstr>Language for Group Discussions</vt:lpstr>
      <vt:lpstr>Multi-word Expression. </vt:lpstr>
      <vt:lpstr>Agreeing and Disagreeing</vt:lpstr>
      <vt:lpstr>PowerPoint Presentation</vt:lpstr>
      <vt:lpstr>Synthesis in Group Discussions</vt:lpstr>
      <vt:lpstr>Difference between Synthesis &amp; Summary </vt:lpstr>
      <vt:lpstr>Advantages of Group Discussion  </vt:lpstr>
      <vt:lpstr>DISADVATAGES OF SMALL GROUP DISCUSSION </vt:lpstr>
      <vt:lpstr>Limitation of Small Group Discussion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 </dc:title>
  <dc:creator>lab4</dc:creator>
  <cp:lastModifiedBy>lab4</cp:lastModifiedBy>
  <cp:revision>33</cp:revision>
  <dcterms:created xsi:type="dcterms:W3CDTF">2021-04-05T02:40:02Z</dcterms:created>
  <dcterms:modified xsi:type="dcterms:W3CDTF">2021-04-08T04:10:42Z</dcterms:modified>
</cp:coreProperties>
</file>