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1"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AEF1DCC1-3151-4B48-B8F6-F9581D031F07}" type="datetimeFigureOut">
              <a:rPr lang="en-US" smtClean="0"/>
              <a:t>12/4/2019</a:t>
            </a:fld>
            <a:endParaRPr lang="en-US"/>
          </a:p>
        </p:txBody>
      </p:sp>
      <p:sp>
        <p:nvSpPr>
          <p:cNvPr id="16" name="Slide Number Placeholder 15"/>
          <p:cNvSpPr>
            <a:spLocks noGrp="1"/>
          </p:cNvSpPr>
          <p:nvPr>
            <p:ph type="sldNum" sz="quarter" idx="11"/>
          </p:nvPr>
        </p:nvSpPr>
        <p:spPr/>
        <p:txBody>
          <a:bodyPr/>
          <a:lstStyle/>
          <a:p>
            <a:fld id="{5714DCBD-5232-47C3-B31A-5353AAFD348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F1DCC1-3151-4B48-B8F6-F9581D031F07}"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4DCBD-5232-47C3-B31A-5353AAFD34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F1DCC1-3151-4B48-B8F6-F9581D031F07}"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4DCBD-5232-47C3-B31A-5353AAFD34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AEF1DCC1-3151-4B48-B8F6-F9581D031F07}" type="datetimeFigureOut">
              <a:rPr lang="en-US" smtClean="0"/>
              <a:t>12/4/2019</a:t>
            </a:fld>
            <a:endParaRPr lang="en-US"/>
          </a:p>
        </p:txBody>
      </p:sp>
      <p:sp>
        <p:nvSpPr>
          <p:cNvPr id="15" name="Slide Number Placeholder 14"/>
          <p:cNvSpPr>
            <a:spLocks noGrp="1"/>
          </p:cNvSpPr>
          <p:nvPr>
            <p:ph type="sldNum" sz="quarter" idx="15"/>
          </p:nvPr>
        </p:nvSpPr>
        <p:spPr/>
        <p:txBody>
          <a:bodyPr/>
          <a:lstStyle>
            <a:lvl1pPr algn="ctr">
              <a:defRPr/>
            </a:lvl1pPr>
          </a:lstStyle>
          <a:p>
            <a:fld id="{5714DCBD-5232-47C3-B31A-5353AAFD3484}"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F1DCC1-3151-4B48-B8F6-F9581D031F07}"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4DCBD-5232-47C3-B31A-5353AAFD3484}"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EF1DCC1-3151-4B48-B8F6-F9581D031F07}"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4DCBD-5232-47C3-B31A-5353AAFD348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714DCBD-5232-47C3-B31A-5353AAFD3484}"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AEF1DCC1-3151-4B48-B8F6-F9581D031F07}" type="datetimeFigureOut">
              <a:rPr lang="en-US" smtClean="0"/>
              <a:t>12/4/2019</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F1DCC1-3151-4B48-B8F6-F9581D031F07}"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4DCBD-5232-47C3-B31A-5353AAFD348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1DCC1-3151-4B48-B8F6-F9581D031F07}"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14DCBD-5232-47C3-B31A-5353AAFD34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AEF1DCC1-3151-4B48-B8F6-F9581D031F07}" type="datetimeFigureOut">
              <a:rPr lang="en-US" smtClean="0"/>
              <a:t>12/4/2019</a:t>
            </a:fld>
            <a:endParaRPr lang="en-US"/>
          </a:p>
        </p:txBody>
      </p:sp>
      <p:sp>
        <p:nvSpPr>
          <p:cNvPr id="9" name="Slide Number Placeholder 8"/>
          <p:cNvSpPr>
            <a:spLocks noGrp="1"/>
          </p:cNvSpPr>
          <p:nvPr>
            <p:ph type="sldNum" sz="quarter" idx="15"/>
          </p:nvPr>
        </p:nvSpPr>
        <p:spPr/>
        <p:txBody>
          <a:bodyPr/>
          <a:lstStyle/>
          <a:p>
            <a:fld id="{5714DCBD-5232-47C3-B31A-5353AAFD3484}"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AEF1DCC1-3151-4B48-B8F6-F9581D031F07}" type="datetimeFigureOut">
              <a:rPr lang="en-US" smtClean="0"/>
              <a:t>12/4/2019</a:t>
            </a:fld>
            <a:endParaRPr lang="en-US"/>
          </a:p>
        </p:txBody>
      </p:sp>
      <p:sp>
        <p:nvSpPr>
          <p:cNvPr id="9" name="Slide Number Placeholder 8"/>
          <p:cNvSpPr>
            <a:spLocks noGrp="1"/>
          </p:cNvSpPr>
          <p:nvPr>
            <p:ph type="sldNum" sz="quarter" idx="11"/>
          </p:nvPr>
        </p:nvSpPr>
        <p:spPr/>
        <p:txBody>
          <a:bodyPr/>
          <a:lstStyle/>
          <a:p>
            <a:fld id="{5714DCBD-5232-47C3-B31A-5353AAFD348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AEF1DCC1-3151-4B48-B8F6-F9581D031F07}" type="datetimeFigureOut">
              <a:rPr lang="en-US" smtClean="0"/>
              <a:t>12/4/2019</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714DCBD-5232-47C3-B31A-5353AAFD3484}"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699804"/>
            <a:ext cx="8305800" cy="1862796"/>
          </a:xfrm>
        </p:spPr>
        <p:txBody>
          <a:bodyPr/>
          <a:lstStyle/>
          <a:p>
            <a:pPr algn="l"/>
            <a:r>
              <a:rPr lang="en-US" b="1" dirty="0" smtClean="0">
                <a:effectLst>
                  <a:outerShdw blurRad="38100" dist="38100" dir="2700000" algn="tl">
                    <a:srgbClr val="000000">
                      <a:alpha val="43137"/>
                    </a:srgbClr>
                  </a:outerShdw>
                </a:effectLst>
                <a:latin typeface="Rockwell" pitchFamily="18" charset="0"/>
              </a:rPr>
              <a:t>Muhammad Umair Khan</a:t>
            </a:r>
          </a:p>
          <a:p>
            <a:pPr algn="l"/>
            <a:r>
              <a:rPr lang="en-US" b="1" dirty="0" smtClean="0">
                <a:effectLst>
                  <a:outerShdw blurRad="38100" dist="38100" dir="2700000" algn="tl">
                    <a:srgbClr val="000000">
                      <a:alpha val="43137"/>
                    </a:srgbClr>
                  </a:outerShdw>
                </a:effectLst>
                <a:latin typeface="Rockwell" pitchFamily="18" charset="0"/>
              </a:rPr>
              <a:t>Muhammad Mujtaba</a:t>
            </a:r>
          </a:p>
          <a:p>
            <a:pPr algn="l"/>
            <a:r>
              <a:rPr lang="en-US" b="1" dirty="0" smtClean="0">
                <a:effectLst>
                  <a:outerShdw blurRad="38100" dist="38100" dir="2700000" algn="tl">
                    <a:srgbClr val="000000">
                      <a:alpha val="43137"/>
                    </a:srgbClr>
                  </a:outerShdw>
                </a:effectLst>
                <a:latin typeface="Rockwell" pitchFamily="18" charset="0"/>
              </a:rPr>
              <a:t>Umer Anwer</a:t>
            </a:r>
          </a:p>
          <a:p>
            <a:pPr algn="l"/>
            <a:r>
              <a:rPr lang="en-US" b="1" dirty="0" smtClean="0">
                <a:effectLst>
                  <a:outerShdw blurRad="38100" dist="38100" dir="2700000" algn="tl">
                    <a:srgbClr val="000000">
                      <a:alpha val="43137"/>
                    </a:srgbClr>
                  </a:outerShdw>
                </a:effectLst>
                <a:latin typeface="Rockwell" pitchFamily="18" charset="0"/>
              </a:rPr>
              <a:t>Sineh Dhingana</a:t>
            </a:r>
            <a:endParaRPr lang="en-US" b="1" dirty="0">
              <a:effectLst>
                <a:outerShdw blurRad="38100" dist="38100" dir="2700000" algn="tl">
                  <a:srgbClr val="000000">
                    <a:alpha val="43137"/>
                  </a:srgbClr>
                </a:outerShdw>
              </a:effectLst>
              <a:latin typeface="Rockwell" pitchFamily="18" charset="0"/>
            </a:endParaRPr>
          </a:p>
        </p:txBody>
      </p:sp>
      <p:sp>
        <p:nvSpPr>
          <p:cNvPr id="2" name="Title 1"/>
          <p:cNvSpPr>
            <a:spLocks noGrp="1"/>
          </p:cNvSpPr>
          <p:nvPr>
            <p:ph type="ctrTitle"/>
          </p:nvPr>
        </p:nvSpPr>
        <p:spPr/>
        <p:txBody>
          <a:bodyPr/>
          <a:lstStyle/>
          <a:p>
            <a:r>
              <a:rPr lang="en-US" b="1" dirty="0" smtClean="0">
                <a:effectLst>
                  <a:outerShdw blurRad="38100" dist="38100" dir="2700000" algn="tl">
                    <a:srgbClr val="000000">
                      <a:alpha val="43137"/>
                    </a:srgbClr>
                  </a:outerShdw>
                </a:effectLst>
                <a:latin typeface="Rockwell" pitchFamily="18" charset="0"/>
              </a:rPr>
              <a:t>NATURAL LANGUAGE PROCESSING</a:t>
            </a:r>
            <a:endParaRPr lang="en-US" b="1"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236268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latent semantic index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73" y="762000"/>
            <a:ext cx="8328427" cy="527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170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8229600" cy="3200400"/>
          </a:xfrm>
        </p:spPr>
        <p:txBody>
          <a:bodyPr>
            <a:normAutofit/>
          </a:bodyPr>
          <a:lstStyle/>
          <a:p>
            <a:r>
              <a:rPr lang="en-US" sz="3200" dirty="0">
                <a:solidFill>
                  <a:srgbClr val="FFFF00"/>
                </a:solidFill>
                <a:latin typeface="Rockwell" pitchFamily="18" charset="0"/>
              </a:rPr>
              <a:t>Widely used in search engines.</a:t>
            </a:r>
          </a:p>
          <a:p>
            <a:pPr>
              <a:lnSpc>
                <a:spcPct val="200000"/>
              </a:lnSpc>
            </a:pPr>
            <a:r>
              <a:rPr lang="en-US" sz="3200" dirty="0">
                <a:solidFill>
                  <a:srgbClr val="FFFF00"/>
                </a:solidFill>
                <a:latin typeface="Rockwell" pitchFamily="18" charset="0"/>
              </a:rPr>
              <a:t>Used in detecting </a:t>
            </a:r>
            <a:r>
              <a:rPr lang="en-US" sz="3200" dirty="0" smtClean="0">
                <a:solidFill>
                  <a:srgbClr val="FFFF00"/>
                </a:solidFill>
                <a:latin typeface="Rockwell" pitchFamily="18" charset="0"/>
              </a:rPr>
              <a:t>plagiarism. </a:t>
            </a:r>
            <a:r>
              <a:rPr lang="en-US" sz="3200" dirty="0">
                <a:solidFill>
                  <a:srgbClr val="FFFF00"/>
                </a:solidFill>
                <a:latin typeface="Rockwell" pitchFamily="18" charset="0"/>
              </a:rPr>
              <a:t>	</a:t>
            </a:r>
          </a:p>
          <a:p>
            <a:pPr>
              <a:lnSpc>
                <a:spcPct val="200000"/>
              </a:lnSpc>
            </a:pPr>
            <a:r>
              <a:rPr lang="en-US" sz="3200" dirty="0">
                <a:solidFill>
                  <a:srgbClr val="FFFF00"/>
                </a:solidFill>
                <a:latin typeface="Rockwell" pitchFamily="18" charset="0"/>
              </a:rPr>
              <a:t>Compares text </a:t>
            </a:r>
            <a:r>
              <a:rPr lang="en-US" sz="3200" dirty="0" smtClean="0">
                <a:solidFill>
                  <a:srgbClr val="FFFF00"/>
                </a:solidFill>
                <a:latin typeface="Rockwell" pitchFamily="18" charset="0"/>
              </a:rPr>
              <a:t>similarities.</a:t>
            </a:r>
            <a:endParaRPr lang="en-US" sz="3200" dirty="0">
              <a:solidFill>
                <a:srgbClr val="FFFF00"/>
              </a:solidFill>
              <a:latin typeface="Rockwell" pitchFamily="18" charset="0"/>
            </a:endParaRPr>
          </a:p>
        </p:txBody>
      </p:sp>
      <p:sp>
        <p:nvSpPr>
          <p:cNvPr id="3" name="Title 2"/>
          <p:cNvSpPr>
            <a:spLocks noGrp="1"/>
          </p:cNvSpPr>
          <p:nvPr>
            <p:ph type="title"/>
          </p:nvPr>
        </p:nvSpPr>
        <p:spPr>
          <a:xfrm>
            <a:off x="381000" y="533400"/>
            <a:ext cx="8229600" cy="1219200"/>
          </a:xfrm>
        </p:spPr>
        <p:txBody>
          <a:bodyPr>
            <a:normAutofit/>
          </a:bodyPr>
          <a:lstStyle/>
          <a:p>
            <a:r>
              <a:rPr lang="en-US" sz="6000" b="1" smtClean="0">
                <a:solidFill>
                  <a:srgbClr val="FFFF00"/>
                </a:solidFill>
                <a:effectLst>
                  <a:outerShdw blurRad="38100" dist="38100" dir="2700000" algn="tl">
                    <a:srgbClr val="000000">
                      <a:alpha val="43137"/>
                    </a:srgbClr>
                  </a:outerShdw>
                </a:effectLst>
                <a:latin typeface="Rockwell" pitchFamily="18" charset="0"/>
              </a:rPr>
              <a:t>Applications:</a:t>
            </a:r>
            <a:endParaRPr lang="en-US" sz="6000" b="1"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1131858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latin typeface="Rockwell" pitchFamily="18" charset="0"/>
              </a:rPr>
              <a:t>Linear Algebra is considered as one of the foundational blocks of Data Science. You cannot build a skyscraper without a strong foundation.</a:t>
            </a:r>
          </a:p>
          <a:p>
            <a:r>
              <a:rPr lang="en-US" dirty="0">
                <a:latin typeface="Rockwell" pitchFamily="18" charset="0"/>
              </a:rPr>
              <a:t>With an understanding of Linear Algebra, you will be able to develop a better intuition for machine learning and deep learning algorithms and not treat them as black boxes. This would allow you to choose proper </a:t>
            </a:r>
            <a:r>
              <a:rPr lang="en-US" dirty="0" smtClean="0">
                <a:latin typeface="Rockwell" pitchFamily="18" charset="0"/>
              </a:rPr>
              <a:t>hyper parameters </a:t>
            </a:r>
            <a:r>
              <a:rPr lang="en-US" dirty="0">
                <a:latin typeface="Rockwell" pitchFamily="18" charset="0"/>
              </a:rPr>
              <a:t>and develop a better model.</a:t>
            </a:r>
          </a:p>
          <a:p>
            <a:r>
              <a:rPr lang="en-US" dirty="0">
                <a:latin typeface="Rockwell" pitchFamily="18" charset="0"/>
              </a:rPr>
              <a:t>You would also be able to code algorithms from scratch and make your own variations to them as well. Isn’t this why we love data science in the first place? The ability to experiment and play around with our models? Consider linear algebra as the key to unlock a whole new world</a:t>
            </a:r>
            <a:r>
              <a:rPr lang="en-US" dirty="0" smtClean="0">
                <a:latin typeface="Rockwell" pitchFamily="18" charset="0"/>
              </a:rPr>
              <a:t>.</a:t>
            </a:r>
            <a:endParaRPr lang="en-US" dirty="0">
              <a:latin typeface="Rockwell" pitchFamily="18" charset="0"/>
            </a:endParaRPr>
          </a:p>
          <a:p>
            <a:endParaRPr lang="en-US" dirty="0">
              <a:latin typeface="Rockwell" pitchFamily="18" charset="0"/>
            </a:endParaRPr>
          </a:p>
          <a:p>
            <a:endParaRPr lang="en-US" dirty="0">
              <a:latin typeface="Rockwell" pitchFamily="18" charset="0"/>
            </a:endParaRPr>
          </a:p>
        </p:txBody>
      </p:sp>
      <p:sp>
        <p:nvSpPr>
          <p:cNvPr id="3" name="Title 2"/>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latin typeface="Rockwell" pitchFamily="18" charset="0"/>
              </a:rPr>
              <a:t>CONCLUSION:</a:t>
            </a:r>
            <a:endParaRPr lang="en-US" sz="4800" b="1"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460890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219200"/>
          </a:xfrm>
        </p:spPr>
        <p:txBody>
          <a:bodyPr>
            <a:normAutofit/>
          </a:bodyPr>
          <a:lstStyle/>
          <a:p>
            <a:pPr algn="ctr"/>
            <a:r>
              <a:rPr lang="en-US" sz="6600" b="1" dirty="0" smtClean="0">
                <a:latin typeface="Rockwell" pitchFamily="18" charset="0"/>
              </a:rPr>
              <a:t>THANK  YOU !!</a:t>
            </a:r>
            <a:endParaRPr lang="en-US" sz="6600" b="1" dirty="0">
              <a:latin typeface="Rockwell" pitchFamily="18" charset="0"/>
            </a:endParaRPr>
          </a:p>
        </p:txBody>
      </p:sp>
    </p:spTree>
    <p:extLst>
      <p:ext uri="{BB962C8B-B14F-4D97-AF65-F5344CB8AC3E}">
        <p14:creationId xmlns:p14="http://schemas.microsoft.com/office/powerpoint/2010/main" val="153832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b="1" dirty="0" smtClean="0">
              <a:latin typeface="Rockwell" pitchFamily="18" charset="0"/>
            </a:endParaRPr>
          </a:p>
          <a:p>
            <a:r>
              <a:rPr lang="en-US" b="1" dirty="0" smtClean="0">
                <a:latin typeface="Rockwell" pitchFamily="18" charset="0"/>
              </a:rPr>
              <a:t>Natural </a:t>
            </a:r>
            <a:r>
              <a:rPr lang="en-US" b="1" dirty="0">
                <a:latin typeface="Rockwell" pitchFamily="18" charset="0"/>
              </a:rPr>
              <a:t>language processing</a:t>
            </a:r>
            <a:r>
              <a:rPr lang="en-US" b="1" dirty="0">
                <a:latin typeface="Rockwell" pitchFamily="18" charset="0"/>
              </a:rPr>
              <a:t> (NLP) is a subfield </a:t>
            </a:r>
            <a:r>
              <a:rPr lang="en-US" b="1" dirty="0">
                <a:latin typeface="Rockwell" pitchFamily="18" charset="0"/>
              </a:rPr>
              <a:t>of</a:t>
            </a:r>
            <a:r>
              <a:rPr lang="en-US" b="1" dirty="0">
                <a:latin typeface="Rockwell" pitchFamily="18" charset="0"/>
              </a:rPr>
              <a:t> </a:t>
            </a:r>
            <a:r>
              <a:rPr lang="en-US" b="1" dirty="0" smtClean="0">
                <a:latin typeface="Rockwell" pitchFamily="18" charset="0"/>
              </a:rPr>
              <a:t>linguistics,</a:t>
            </a:r>
            <a:r>
              <a:rPr lang="en-US" b="1" dirty="0">
                <a:latin typeface="Rockwell" pitchFamily="18" charset="0"/>
              </a:rPr>
              <a:t> </a:t>
            </a:r>
            <a:r>
              <a:rPr lang="en-US" b="1" dirty="0" smtClean="0">
                <a:latin typeface="Rockwell" pitchFamily="18" charset="0"/>
              </a:rPr>
              <a:t>computer </a:t>
            </a:r>
            <a:r>
              <a:rPr lang="en-US" b="1" dirty="0">
                <a:latin typeface="Rockwell" pitchFamily="18" charset="0"/>
              </a:rPr>
              <a:t>science, information engineering, and artificial intelligence concerned with the interactions between computers and human (natural) languages, in particular how to program computers to process and analyze large amounts of natural language data</a:t>
            </a:r>
            <a:r>
              <a:rPr lang="en-US" b="1" dirty="0">
                <a:latin typeface="Rockwell" pitchFamily="18" charset="0"/>
              </a:rPr>
              <a:t>.</a:t>
            </a:r>
            <a:endParaRPr lang="en-US" b="1" dirty="0">
              <a:latin typeface="Rockwell" pitchFamily="18" charset="0"/>
            </a:endParaRPr>
          </a:p>
        </p:txBody>
      </p:sp>
      <p:sp>
        <p:nvSpPr>
          <p:cNvPr id="3" name="Title 2"/>
          <p:cNvSpPr>
            <a:spLocks noGrp="1"/>
          </p:cNvSpPr>
          <p:nvPr>
            <p:ph type="title"/>
          </p:nvPr>
        </p:nvSpPr>
        <p:spPr>
          <a:xfrm>
            <a:off x="457200" y="381000"/>
            <a:ext cx="8229600" cy="1219200"/>
          </a:xfrm>
        </p:spPr>
        <p:txBody>
          <a:bodyPr>
            <a:normAutofit/>
          </a:bodyPr>
          <a:lstStyle/>
          <a:p>
            <a:r>
              <a:rPr lang="en-US" sz="4800" b="1" dirty="0" smtClean="0">
                <a:effectLst>
                  <a:outerShdw blurRad="38100" dist="38100" dir="2700000" algn="tl">
                    <a:srgbClr val="000000">
                      <a:alpha val="43137"/>
                    </a:srgbClr>
                  </a:outerShdw>
                </a:effectLst>
                <a:latin typeface="Rockwell" pitchFamily="18" charset="0"/>
              </a:rPr>
              <a:t>WHAT IS NLP?</a:t>
            </a:r>
            <a:endParaRPr lang="en-US" sz="4800" b="1"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146799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114800"/>
          </a:xfrm>
        </p:spPr>
        <p:txBody>
          <a:bodyPr>
            <a:normAutofit lnSpcReduction="10000"/>
          </a:bodyPr>
          <a:lstStyle/>
          <a:p>
            <a:r>
              <a:rPr lang="en-US" dirty="0">
                <a:latin typeface="Rockwell" pitchFamily="18" charset="0"/>
              </a:rPr>
              <a:t>The history of natural language processing (NLP) generally started in the 1950s, although work can be found from earlier periods. In 1950, Alan Turing published an article titled "Computing Machinery and Intelligence" which proposed what is now called the Turing test as a criterion of intelligence</a:t>
            </a:r>
            <a:endParaRPr lang="en-US" dirty="0" smtClean="0">
              <a:latin typeface="Rockwell" pitchFamily="18" charset="0"/>
            </a:endParaRPr>
          </a:p>
          <a:p>
            <a:r>
              <a:rPr lang="en-US" dirty="0" smtClean="0">
                <a:latin typeface="Rockwell" pitchFamily="18" charset="0"/>
              </a:rPr>
              <a:t>Challenges </a:t>
            </a:r>
            <a:r>
              <a:rPr lang="en-US" dirty="0">
                <a:latin typeface="Rockwell" pitchFamily="18" charset="0"/>
              </a:rPr>
              <a:t>in natural language processing frequently involve speech recognition, natural </a:t>
            </a:r>
            <a:r>
              <a:rPr lang="en-US" dirty="0" smtClean="0">
                <a:latin typeface="Rockwell" pitchFamily="18" charset="0"/>
              </a:rPr>
              <a:t>language understanding</a:t>
            </a:r>
            <a:r>
              <a:rPr lang="en-US" dirty="0">
                <a:latin typeface="Rockwell" pitchFamily="18" charset="0"/>
              </a:rPr>
              <a:t>, and natural language generation.</a:t>
            </a:r>
            <a:endParaRPr lang="en-US" dirty="0">
              <a:latin typeface="Rockwell" pitchFamily="18" charset="0"/>
            </a:endParaRPr>
          </a:p>
        </p:txBody>
      </p:sp>
      <p:sp>
        <p:nvSpPr>
          <p:cNvPr id="3" name="Title 2"/>
          <p:cNvSpPr>
            <a:spLocks noGrp="1"/>
          </p:cNvSpPr>
          <p:nvPr>
            <p:ph type="title"/>
          </p:nvPr>
        </p:nvSpPr>
        <p:spPr>
          <a:xfrm>
            <a:off x="457200" y="381000"/>
            <a:ext cx="8229600" cy="1524000"/>
          </a:xfrm>
        </p:spPr>
        <p:txBody>
          <a:bodyPr>
            <a:noAutofit/>
          </a:bodyPr>
          <a:lstStyle/>
          <a:p>
            <a:r>
              <a:rPr lang="en-US" sz="6600" b="1" dirty="0" smtClean="0">
                <a:effectLst>
                  <a:outerShdw blurRad="38100" dist="38100" dir="2700000" algn="tl">
                    <a:srgbClr val="000000">
                      <a:alpha val="43137"/>
                    </a:srgbClr>
                  </a:outerShdw>
                </a:effectLst>
                <a:latin typeface="Rockwell" pitchFamily="18" charset="0"/>
              </a:rPr>
              <a:t>HISTORY:</a:t>
            </a:r>
            <a:endParaRPr lang="en-US" sz="4800" b="1"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199574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362200"/>
            <a:ext cx="8229600" cy="1219200"/>
          </a:xfrm>
        </p:spPr>
        <p:txBody>
          <a:bodyPr>
            <a:normAutofit/>
          </a:bodyPr>
          <a:lstStyle/>
          <a:p>
            <a:pPr algn="ctr"/>
            <a:r>
              <a:rPr lang="en-US" sz="6600" b="1" dirty="0" smtClean="0">
                <a:ln/>
                <a:solidFill>
                  <a:schemeClr val="tx1"/>
                </a:solidFill>
                <a:effectLst>
                  <a:outerShdw blurRad="38100" dist="19050" dir="2700000" algn="tl" rotWithShape="0">
                    <a:schemeClr val="dk1">
                      <a:alpha val="40000"/>
                    </a:schemeClr>
                  </a:outerShdw>
                </a:effectLst>
                <a:latin typeface="Rockwell" pitchFamily="18" charset="0"/>
              </a:rPr>
              <a:t>Word Embedding</a:t>
            </a:r>
            <a:endParaRPr lang="en-US" sz="6000" dirty="0">
              <a:latin typeface="Rockwell" pitchFamily="18" charset="0"/>
            </a:endParaRPr>
          </a:p>
        </p:txBody>
      </p:sp>
    </p:spTree>
    <p:extLst>
      <p:ext uri="{BB962C8B-B14F-4D97-AF65-F5344CB8AC3E}">
        <p14:creationId xmlns:p14="http://schemas.microsoft.com/office/powerpoint/2010/main" val="228365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800" dirty="0" smtClean="0">
              <a:latin typeface="Rockwell" pitchFamily="18" charset="0"/>
            </a:endParaRPr>
          </a:p>
          <a:p>
            <a:r>
              <a:rPr lang="en-US" sz="2800" dirty="0" smtClean="0">
                <a:latin typeface="Rockwell" pitchFamily="18" charset="0"/>
              </a:rPr>
              <a:t>It </a:t>
            </a:r>
            <a:r>
              <a:rPr lang="en-US" sz="2800" dirty="0">
                <a:latin typeface="Rockwell" pitchFamily="18" charset="0"/>
              </a:rPr>
              <a:t>is  a representation of document vocabulary.</a:t>
            </a:r>
          </a:p>
          <a:p>
            <a:pPr marL="0" indent="0">
              <a:buNone/>
            </a:pPr>
            <a:endParaRPr lang="en-US" sz="2800" dirty="0">
              <a:latin typeface="Rockwell" pitchFamily="18" charset="0"/>
            </a:endParaRPr>
          </a:p>
          <a:p>
            <a:r>
              <a:rPr lang="en-US" sz="2800" dirty="0">
                <a:latin typeface="Rockwell" pitchFamily="18" charset="0"/>
              </a:rPr>
              <a:t>They are vector representation of a particular </a:t>
            </a:r>
            <a:r>
              <a:rPr lang="en-US" sz="2800" dirty="0" smtClean="0">
                <a:latin typeface="Rockwell" pitchFamily="18" charset="0"/>
              </a:rPr>
              <a:t>word.</a:t>
            </a:r>
            <a:endParaRPr lang="en-US" sz="2800" dirty="0">
              <a:latin typeface="Rockwell" pitchFamily="18" charset="0"/>
            </a:endParaRPr>
          </a:p>
          <a:p>
            <a:pPr marL="0" indent="0">
              <a:buNone/>
            </a:pPr>
            <a:endParaRPr lang="en-US" sz="2800" dirty="0">
              <a:latin typeface="Rockwell" pitchFamily="18" charset="0"/>
            </a:endParaRPr>
          </a:p>
          <a:p>
            <a:r>
              <a:rPr lang="en-US" sz="2800" dirty="0">
                <a:latin typeface="Rockwell" pitchFamily="18" charset="0"/>
              </a:rPr>
              <a:t>word2Vec is the one of popular technique to learn </a:t>
            </a:r>
            <a:r>
              <a:rPr lang="en-US" sz="2800" dirty="0" smtClean="0">
                <a:latin typeface="Rockwell" pitchFamily="18" charset="0"/>
              </a:rPr>
              <a:t>it.</a:t>
            </a:r>
            <a:endParaRPr lang="en-US" sz="2800" dirty="0">
              <a:latin typeface="Rockwell" pitchFamily="18" charset="0"/>
            </a:endParaRPr>
          </a:p>
          <a:p>
            <a:pPr marL="0" indent="0">
              <a:buNone/>
            </a:pPr>
            <a:endParaRPr lang="en-US" sz="2800" dirty="0">
              <a:latin typeface="Rockwell" pitchFamily="18" charset="0"/>
            </a:endParaRPr>
          </a:p>
          <a:p>
            <a:endParaRPr lang="en-US" sz="2800" dirty="0">
              <a:latin typeface="Rockwell" pitchFamily="18" charset="0"/>
            </a:endParaRPr>
          </a:p>
        </p:txBody>
      </p:sp>
      <p:sp>
        <p:nvSpPr>
          <p:cNvPr id="3" name="Title 2"/>
          <p:cNvSpPr>
            <a:spLocks noGrp="1"/>
          </p:cNvSpPr>
          <p:nvPr>
            <p:ph type="title"/>
          </p:nvPr>
        </p:nvSpPr>
        <p:spPr>
          <a:xfrm>
            <a:off x="533400" y="533400"/>
            <a:ext cx="8229600" cy="1219200"/>
          </a:xfrm>
        </p:spPr>
        <p:txBody>
          <a:bodyPr/>
          <a:lstStyle/>
          <a:p>
            <a:r>
              <a:rPr lang="en-US" b="1" dirty="0" smtClean="0">
                <a:effectLst>
                  <a:outerShdw blurRad="38100" dist="38100" dir="2700000" algn="tl">
                    <a:srgbClr val="000000">
                      <a:alpha val="43137"/>
                    </a:srgbClr>
                  </a:outerShdw>
                </a:effectLst>
                <a:latin typeface="Rockwell" pitchFamily="18" charset="0"/>
              </a:rPr>
              <a:t>WHAT DOES IT MEAN?</a:t>
            </a:r>
            <a:endParaRPr lang="en-US" b="1"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320983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Rockwell" pitchFamily="18" charset="0"/>
              </a:rPr>
              <a:t>For </a:t>
            </a:r>
            <a:r>
              <a:rPr lang="en-US" dirty="0">
                <a:latin typeface="Rockwell" pitchFamily="18" charset="0"/>
              </a:rPr>
              <a:t>example consider 2 sentences (have a great day and have a good day).</a:t>
            </a:r>
          </a:p>
          <a:p>
            <a:endParaRPr lang="en-US" dirty="0">
              <a:latin typeface="Rockwell" pitchFamily="18" charset="0"/>
            </a:endParaRPr>
          </a:p>
          <a:p>
            <a:r>
              <a:rPr lang="en-US" dirty="0">
                <a:latin typeface="Rockwell" pitchFamily="18" charset="0"/>
              </a:rPr>
              <a:t>V={have,a,great,good,day},V={5}.</a:t>
            </a:r>
          </a:p>
          <a:p>
            <a:endParaRPr lang="en-US" dirty="0">
              <a:latin typeface="Rockwell" pitchFamily="18" charset="0"/>
            </a:endParaRPr>
          </a:p>
          <a:p>
            <a:r>
              <a:rPr lang="en-US" dirty="0">
                <a:latin typeface="Rockwell" pitchFamily="18" charset="0"/>
              </a:rPr>
              <a:t>Have = [1,0,0,0,0]; a=[0,1,0,0,0] ; good=[0,0,1,0,0] ; great=[0,0,0,1,0] ; day=[0,0,0,0,1]</a:t>
            </a:r>
          </a:p>
          <a:p>
            <a:endParaRPr lang="en-US" dirty="0">
              <a:latin typeface="Rockwell" pitchFamily="18" charset="0"/>
            </a:endParaRPr>
          </a:p>
          <a:p>
            <a:r>
              <a:rPr lang="en-US" dirty="0">
                <a:latin typeface="Rockwell" pitchFamily="18" charset="0"/>
              </a:rPr>
              <a:t>To display these encoding we will need 5 </a:t>
            </a:r>
            <a:r>
              <a:rPr lang="en-US" dirty="0" smtClean="0">
                <a:latin typeface="Rockwell" pitchFamily="18" charset="0"/>
              </a:rPr>
              <a:t>dimensional </a:t>
            </a:r>
            <a:r>
              <a:rPr lang="en-US" dirty="0">
                <a:latin typeface="Rockwell" pitchFamily="18" charset="0"/>
              </a:rPr>
              <a:t>space.</a:t>
            </a:r>
          </a:p>
          <a:p>
            <a:endParaRPr lang="en-US" dirty="0">
              <a:latin typeface="Rockwell" pitchFamily="18" charset="0"/>
            </a:endParaRPr>
          </a:p>
          <a:p>
            <a:endParaRPr lang="en-US" dirty="0">
              <a:latin typeface="Rockwell" pitchFamily="18" charset="0"/>
            </a:endParaRPr>
          </a:p>
        </p:txBody>
      </p:sp>
      <p:sp>
        <p:nvSpPr>
          <p:cNvPr id="3" name="Title 2"/>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latin typeface="Rockwell" pitchFamily="18" charset="0"/>
              </a:rPr>
              <a:t>why do we need them?</a:t>
            </a:r>
            <a:endParaRPr lang="en-US" sz="4800"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60323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2895600"/>
          </a:xfrm>
        </p:spPr>
        <p:txBody>
          <a:bodyPr>
            <a:normAutofit/>
          </a:bodyPr>
          <a:lstStyle/>
          <a:p>
            <a:r>
              <a:rPr lang="en-US" dirty="0">
                <a:latin typeface="Rockwell" pitchFamily="18" charset="0"/>
              </a:rPr>
              <a:t>There are two methods (both involving neural networking).</a:t>
            </a:r>
          </a:p>
          <a:p>
            <a:pPr marL="0" indent="0">
              <a:buNone/>
            </a:pPr>
            <a:r>
              <a:rPr lang="en-US" dirty="0" smtClean="0">
                <a:latin typeface="Rockwell" pitchFamily="18" charset="0"/>
              </a:rPr>
              <a:t>	1)skip </a:t>
            </a:r>
            <a:r>
              <a:rPr lang="en-US" dirty="0">
                <a:latin typeface="Rockwell" pitchFamily="18" charset="0"/>
              </a:rPr>
              <a:t>gram.</a:t>
            </a:r>
          </a:p>
          <a:p>
            <a:pPr marL="0" indent="0">
              <a:buNone/>
            </a:pPr>
            <a:r>
              <a:rPr lang="en-US" dirty="0" smtClean="0">
                <a:latin typeface="Rockwell" pitchFamily="18" charset="0"/>
              </a:rPr>
              <a:t>	2)common </a:t>
            </a:r>
            <a:r>
              <a:rPr lang="en-US" dirty="0">
                <a:latin typeface="Rockwell" pitchFamily="18" charset="0"/>
              </a:rPr>
              <a:t>bag of words</a:t>
            </a:r>
            <a:r>
              <a:rPr lang="en-US" dirty="0" smtClean="0">
                <a:latin typeface="Rockwell" pitchFamily="18" charset="0"/>
              </a:rPr>
              <a:t>.</a:t>
            </a:r>
            <a:endParaRPr lang="en-US" dirty="0">
              <a:latin typeface="Rockwell" pitchFamily="18" charset="0"/>
            </a:endParaRPr>
          </a:p>
          <a:p>
            <a:pPr marL="0" indent="0"/>
            <a:r>
              <a:rPr lang="en-US" dirty="0">
                <a:latin typeface="Rockwell" pitchFamily="18" charset="0"/>
              </a:rPr>
              <a:t>These methods  takes context of each word as input</a:t>
            </a:r>
            <a:r>
              <a:rPr lang="en-US" dirty="0" smtClean="0">
                <a:latin typeface="Rockwell" pitchFamily="18" charset="0"/>
              </a:rPr>
              <a:t>.</a:t>
            </a:r>
            <a:endParaRPr lang="en-US" dirty="0">
              <a:latin typeface="Rockwell" pitchFamily="18" charset="0"/>
            </a:endParaRPr>
          </a:p>
          <a:p>
            <a:pPr marL="0" indent="0"/>
            <a:r>
              <a:rPr lang="en-US" dirty="0">
                <a:latin typeface="Rockwell" pitchFamily="18" charset="0"/>
              </a:rPr>
              <a:t>It tries predict the corresponding word.</a:t>
            </a:r>
          </a:p>
          <a:p>
            <a:pPr marL="0" indent="0"/>
            <a:endParaRPr lang="en-US" dirty="0">
              <a:latin typeface="Rockwell"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0" indent="0">
              <a:buNone/>
            </a:pPr>
            <a:endParaRPr lang="en-US" dirty="0">
              <a:latin typeface="Rockwell" pitchFamily="18" charset="0"/>
            </a:endParaRPr>
          </a:p>
          <a:p>
            <a:pPr marL="0" indent="0">
              <a:buNone/>
            </a:pPr>
            <a:endParaRPr lang="en-US" dirty="0">
              <a:latin typeface="Rockwell" pitchFamily="18" charset="0"/>
            </a:endParaRPr>
          </a:p>
          <a:p>
            <a:endParaRPr lang="en-US" dirty="0">
              <a:latin typeface="Rockwell" pitchFamily="18" charset="0"/>
            </a:endParaRPr>
          </a:p>
        </p:txBody>
      </p:sp>
      <p:sp>
        <p:nvSpPr>
          <p:cNvPr id="3" name="Title 2"/>
          <p:cNvSpPr>
            <a:spLocks noGrp="1"/>
          </p:cNvSpPr>
          <p:nvPr>
            <p:ph type="title"/>
          </p:nvPr>
        </p:nvSpPr>
        <p:spPr/>
        <p:txBody>
          <a:bodyPr>
            <a:normAutofit/>
          </a:bodyPr>
          <a:lstStyle/>
          <a:p>
            <a:r>
              <a:rPr lang="en-US" sz="4400" b="1" dirty="0" smtClean="0">
                <a:effectLst>
                  <a:outerShdw blurRad="38100" dist="38100" dir="2700000" algn="tl">
                    <a:srgbClr val="000000">
                      <a:alpha val="43137"/>
                    </a:srgbClr>
                  </a:outerShdw>
                </a:effectLst>
                <a:latin typeface="Rockwell" pitchFamily="18" charset="0"/>
              </a:rPr>
              <a:t>How Does WORD2DEC Work</a:t>
            </a:r>
            <a:r>
              <a:rPr lang="en-US" sz="4400" b="1" dirty="0">
                <a:effectLst>
                  <a:outerShdw blurRad="38100" dist="38100" dir="2700000" algn="tl">
                    <a:srgbClr val="000000">
                      <a:alpha val="43137"/>
                    </a:srgbClr>
                  </a:outerShdw>
                </a:effectLst>
                <a:latin typeface="Rockwell" pitchFamily="18" charset="0"/>
              </a:rPr>
              <a:t>?</a:t>
            </a:r>
            <a:endParaRPr lang="en-US" sz="4400" dirty="0">
              <a:effectLst>
                <a:outerShdw blurRad="38100" dist="38100" dir="2700000" algn="tl">
                  <a:srgbClr val="000000">
                    <a:alpha val="43137"/>
                  </a:srgbClr>
                </a:outerShdw>
              </a:effectLst>
              <a:latin typeface="Rockwell" pitchFamily="18" charset="0"/>
            </a:endParaRPr>
          </a:p>
        </p:txBody>
      </p:sp>
      <p:pic>
        <p:nvPicPr>
          <p:cNvPr id="4" name="Content Placeholder 3" descr="1 gmPlMkLLIBV0uEXzQtT97Q"/>
          <p:cNvPicPr>
            <a:picLocks noChangeAspect="1"/>
          </p:cNvPicPr>
          <p:nvPr/>
        </p:nvPicPr>
        <p:blipFill>
          <a:blip r:embed="rId2"/>
          <a:stretch>
            <a:fillRect/>
          </a:stretch>
        </p:blipFill>
        <p:spPr>
          <a:xfrm>
            <a:off x="6096000" y="4572000"/>
            <a:ext cx="2192265" cy="1798955"/>
          </a:xfrm>
          <a:prstGeom prst="rect">
            <a:avLst/>
          </a:prstGeom>
        </p:spPr>
      </p:pic>
      <p:pic>
        <p:nvPicPr>
          <p:cNvPr id="5" name="Picture 4" descr="1 fZj1Hk1mhS5pIMv3ZrpLYw"/>
          <p:cNvPicPr>
            <a:picLocks noChangeAspect="1"/>
          </p:cNvPicPr>
          <p:nvPr/>
        </p:nvPicPr>
        <p:blipFill>
          <a:blip r:embed="rId3"/>
          <a:stretch>
            <a:fillRect/>
          </a:stretch>
        </p:blipFill>
        <p:spPr>
          <a:xfrm>
            <a:off x="3066113" y="4749799"/>
            <a:ext cx="2798745" cy="1443355"/>
          </a:xfrm>
          <a:prstGeom prst="rect">
            <a:avLst/>
          </a:prstGeom>
        </p:spPr>
      </p:pic>
      <p:sp>
        <p:nvSpPr>
          <p:cNvPr id="6" name="TextBox 5"/>
          <p:cNvSpPr txBox="1"/>
          <p:nvPr/>
        </p:nvSpPr>
        <p:spPr>
          <a:xfrm>
            <a:off x="533400" y="4572000"/>
            <a:ext cx="2286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Rockwell" pitchFamily="18" charset="0"/>
              </a:rPr>
              <a:t>It greatly improves efficiency of our network.</a:t>
            </a:r>
          </a:p>
          <a:p>
            <a:pPr marL="285750" indent="-285750">
              <a:buFont typeface="Arial" panose="020B0604020202020204" pitchFamily="34" charset="0"/>
              <a:buChar char="•"/>
            </a:pPr>
            <a:r>
              <a:rPr lang="en-US" dirty="0" smtClean="0">
                <a:latin typeface="Rockwell" pitchFamily="18" charset="0"/>
              </a:rPr>
              <a:t>Embedding are just like a fully connected layer.</a:t>
            </a:r>
          </a:p>
        </p:txBody>
      </p:sp>
    </p:spTree>
    <p:extLst>
      <p:ext uri="{BB962C8B-B14F-4D97-AF65-F5344CB8AC3E}">
        <p14:creationId xmlns:p14="http://schemas.microsoft.com/office/powerpoint/2010/main" val="101423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895600"/>
            <a:ext cx="8229600" cy="1219200"/>
          </a:xfrm>
        </p:spPr>
        <p:txBody>
          <a:bodyPr>
            <a:noAutofit/>
          </a:bodyPr>
          <a:lstStyle/>
          <a:p>
            <a:pPr algn="ctr"/>
            <a:r>
              <a:rPr lang="en-US" sz="6000" b="1" dirty="0">
                <a:solidFill>
                  <a:srgbClr val="FFFF00"/>
                </a:solidFill>
                <a:effectLst>
                  <a:outerShdw blurRad="38100" dist="38100" dir="2700000" algn="tl">
                    <a:srgbClr val="000000">
                      <a:alpha val="43137"/>
                    </a:srgbClr>
                  </a:outerShdw>
                </a:effectLst>
                <a:latin typeface="Rockwell" pitchFamily="18" charset="0"/>
              </a:rPr>
              <a:t>Latent Semantic Analysis</a:t>
            </a:r>
            <a:endParaRPr lang="en-US" sz="6000" b="1"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420896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3733800"/>
          </a:xfrm>
        </p:spPr>
        <p:txBody>
          <a:bodyPr/>
          <a:lstStyle/>
          <a:p>
            <a:r>
              <a:rPr lang="en-US" b="1" dirty="0">
                <a:latin typeface="Rockwell" pitchFamily="18" charset="0"/>
              </a:rPr>
              <a:t>Latent semantic indexing</a:t>
            </a:r>
            <a:r>
              <a:rPr lang="en-US" dirty="0">
                <a:latin typeface="Rockwell" pitchFamily="18" charset="0"/>
              </a:rPr>
              <a:t> (</a:t>
            </a:r>
            <a:r>
              <a:rPr lang="en-US" b="1" dirty="0">
                <a:latin typeface="Rockwell" pitchFamily="18" charset="0"/>
              </a:rPr>
              <a:t>LSI</a:t>
            </a:r>
            <a:r>
              <a:rPr lang="en-US" dirty="0">
                <a:latin typeface="Rockwell" pitchFamily="18" charset="0"/>
              </a:rPr>
              <a:t>) is an indexing and retrieval method that uses a mathematical technique called singular value </a:t>
            </a:r>
            <a:r>
              <a:rPr lang="en-US" dirty="0" smtClean="0">
                <a:latin typeface="Rockwell" pitchFamily="18" charset="0"/>
              </a:rPr>
              <a:t>decomposition (SVD</a:t>
            </a:r>
            <a:r>
              <a:rPr lang="en-US" dirty="0">
                <a:latin typeface="Rockwell" pitchFamily="18" charset="0"/>
              </a:rPr>
              <a:t>) to identify patterns in the relationships between the terms and concepts contained in an unstructured collection of text. LSI is based on the principle that words that are used in the same contexts tend to have similar meanings.</a:t>
            </a:r>
          </a:p>
          <a:p>
            <a:endParaRPr lang="en-US" dirty="0">
              <a:latin typeface="Rockwell" pitchFamily="18" charset="0"/>
            </a:endParaRPr>
          </a:p>
        </p:txBody>
      </p:sp>
      <p:sp>
        <p:nvSpPr>
          <p:cNvPr id="3" name="Title 2"/>
          <p:cNvSpPr>
            <a:spLocks noGrp="1"/>
          </p:cNvSpPr>
          <p:nvPr>
            <p:ph type="title"/>
          </p:nvPr>
        </p:nvSpPr>
        <p:spPr>
          <a:xfrm>
            <a:off x="457200" y="609600"/>
            <a:ext cx="8229600" cy="1219200"/>
          </a:xfrm>
        </p:spPr>
        <p:txBody>
          <a:bodyPr>
            <a:noAutofit/>
          </a:bodyPr>
          <a:lstStyle/>
          <a:p>
            <a:r>
              <a:rPr lang="en-US" sz="4400" b="1" dirty="0">
                <a:latin typeface="Rockwell" pitchFamily="18" charset="0"/>
              </a:rPr>
              <a:t>What is Latent Semantic Analysis?</a:t>
            </a:r>
          </a:p>
        </p:txBody>
      </p:sp>
    </p:spTree>
    <p:extLst>
      <p:ext uri="{BB962C8B-B14F-4D97-AF65-F5344CB8AC3E}">
        <p14:creationId xmlns:p14="http://schemas.microsoft.com/office/powerpoint/2010/main" val="23271316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61</TotalTime>
  <Words>310</Words>
  <Application>Microsoft Office PowerPoint</Application>
  <PresentationFormat>On-screen Show (4:3)</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NATURAL LANGUAGE PROCESSING</vt:lpstr>
      <vt:lpstr>WHAT IS NLP?</vt:lpstr>
      <vt:lpstr>HISTORY:</vt:lpstr>
      <vt:lpstr>Word Embedding</vt:lpstr>
      <vt:lpstr>WHAT DOES IT MEAN?</vt:lpstr>
      <vt:lpstr>why do we need them?</vt:lpstr>
      <vt:lpstr>How Does WORD2DEC Work?</vt:lpstr>
      <vt:lpstr>Latent Semantic Analysis</vt:lpstr>
      <vt:lpstr>What is Latent Semantic Analysis?</vt:lpstr>
      <vt:lpstr>PowerPoint Presentation</vt:lpstr>
      <vt:lpstr>Applications:</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19</cp:revision>
  <dcterms:created xsi:type="dcterms:W3CDTF">2019-12-03T19:03:36Z</dcterms:created>
  <dcterms:modified xsi:type="dcterms:W3CDTF">2019-12-03T20:05:30Z</dcterms:modified>
</cp:coreProperties>
</file>