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73" r:id="rId5"/>
    <p:sldId id="271" r:id="rId6"/>
    <p:sldId id="272" r:id="rId7"/>
    <p:sldId id="265" r:id="rId8"/>
    <p:sldId id="267" r:id="rId9"/>
    <p:sldId id="266" r:id="rId10"/>
    <p:sldId id="268" r:id="rId11"/>
    <p:sldId id="269" r:id="rId12"/>
    <p:sldId id="274"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70"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722FFCF-C24F-4149-A052-C30A08E3050B}" type="datetimeFigureOut">
              <a:rPr lang="en-US" smtClean="0"/>
              <a:t>11/27/2019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2C15421-7DE6-45F7-B5FE-E49194BDDDE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22FFCF-C24F-4149-A052-C30A08E3050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15421-7DE6-45F7-B5FE-E49194BDDD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22FFCF-C24F-4149-A052-C30A08E3050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15421-7DE6-45F7-B5FE-E49194BDDD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22FFCF-C24F-4149-A052-C30A08E3050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15421-7DE6-45F7-B5FE-E49194BDDD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722FFCF-C24F-4149-A052-C30A08E3050B}" type="datetimeFigureOut">
              <a:rPr lang="en-US" smtClean="0"/>
              <a:t>11/27/2019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C15421-7DE6-45F7-B5FE-E49194BDDDE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22FFCF-C24F-4149-A052-C30A08E3050B}"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15421-7DE6-45F7-B5FE-E49194BDDDE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722FFCF-C24F-4149-A052-C30A08E3050B}" type="datetimeFigureOut">
              <a:rPr lang="en-US" smtClean="0"/>
              <a:t>11/27/2019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C15421-7DE6-45F7-B5FE-E49194BDDD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722FFCF-C24F-4149-A052-C30A08E3050B}" type="datetimeFigureOut">
              <a:rPr lang="en-US" smtClean="0"/>
              <a:t>11/27/2019</a:t>
            </a:fld>
            <a:endParaRPr lang="en-US"/>
          </a:p>
        </p:txBody>
      </p:sp>
      <p:sp>
        <p:nvSpPr>
          <p:cNvPr id="8" name="Slide Number Placeholder 7"/>
          <p:cNvSpPr>
            <a:spLocks noGrp="1"/>
          </p:cNvSpPr>
          <p:nvPr>
            <p:ph type="sldNum" sz="quarter" idx="11"/>
          </p:nvPr>
        </p:nvSpPr>
        <p:spPr/>
        <p:txBody>
          <a:bodyPr/>
          <a:lstStyle/>
          <a:p>
            <a:fld id="{B2C15421-7DE6-45F7-B5FE-E49194BDDDE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2FFCF-C24F-4149-A052-C30A08E3050B}" type="datetimeFigureOut">
              <a:rPr lang="en-US" smtClean="0"/>
              <a:t>11/27/2019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C15421-7DE6-45F7-B5FE-E49194BDDD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22FFCF-C24F-4149-A052-C30A08E3050B}"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2C15421-7DE6-45F7-B5FE-E49194BDDDE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B722FFCF-C24F-4149-A052-C30A08E3050B}" type="datetimeFigureOut">
              <a:rPr lang="en-US" smtClean="0"/>
              <a:t>11/27/2019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C15421-7DE6-45F7-B5FE-E49194BDDDE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722FFCF-C24F-4149-A052-C30A08E3050B}" type="datetimeFigureOut">
              <a:rPr lang="en-US" smtClean="0"/>
              <a:t>11/27/2019</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2C15421-7DE6-45F7-B5FE-E49194BDDDE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balance.com/what-is-a-bear-market-difference-from-a-bull-3305814" TargetMode="External"/><Relationship Id="rId2" Type="http://schemas.openxmlformats.org/officeDocument/2006/relationships/hyperlink" Target="https://www.thebalance.com/what-is-a-bull-market-3305821" TargetMode="External"/><Relationship Id="rId1" Type="http://schemas.openxmlformats.org/officeDocument/2006/relationships/slideLayout" Target="../slideLayouts/slideLayout2.xml"/><Relationship Id="rId5" Type="http://schemas.openxmlformats.org/officeDocument/2006/relationships/hyperlink" Target="https://www.google.com/imgres?imgurl=https://static.independent.co.uk/s3fs-public/thumbnails/image/2019/09/08/10/charging-bull-new-york-wall-street.jpg?w968h681&amp;imgrefurl=https://www.independent.co.uk/news/world/americas/charging-bull-statue-new-york-wall-street-man-attacks-banjo-a9096321.html&amp;docid=WYqsqWadz8xdcM&amp;tbnid=7Q7-Nvu3H2X26M:&amp;vet=10ahUKEwjc9uWLyYnmAhX1oFwKHf0eARsQMwh1KAQwBA..i&amp;w=968&amp;h=681&amp;bih=625&amp;biw=1366&amp;q=wall%20street%20bull&amp;ved=0ahUKEwjc9uWLyYnmAhX1oFwKHf0eARsQMwh1KAQwBA&amp;iact=mrc&amp;uact=8" TargetMode="Externa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List_of_stock_exchanges" TargetMode="External"/><Relationship Id="rId2" Type="http://schemas.openxmlformats.org/officeDocument/2006/relationships/hyperlink" Target="https://en.wikipedia.org/wiki/New_York_Stock_Exchange" TargetMode="External"/><Relationship Id="rId1" Type="http://schemas.openxmlformats.org/officeDocument/2006/relationships/slideLayout" Target="../slideLayouts/slideLayout2.xml"/><Relationship Id="rId4" Type="http://schemas.openxmlformats.org/officeDocument/2006/relationships/hyperlink" Target="https://en.wikipedia.org/wiki/Market_capitaliza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Wall_Street#In_the_New_York_economy" TargetMode="External"/><Relationship Id="rId2" Type="http://schemas.openxmlformats.org/officeDocument/2006/relationships/hyperlink" Target="https://corporatefinanceinstitute.com/resources/knowledge/finance/wall-street/" TargetMode="External"/><Relationship Id="rId1" Type="http://schemas.openxmlformats.org/officeDocument/2006/relationships/slideLayout" Target="../slideLayouts/slideLayout2.xml"/><Relationship Id="rId5" Type="http://schemas.openxmlformats.org/officeDocument/2006/relationships/hyperlink" Target="https://en.wikipedia.org/wiki/New_York_Stock_Exchange" TargetMode="External"/><Relationship Id="rId4" Type="http://schemas.openxmlformats.org/officeDocument/2006/relationships/hyperlink" Target="https://www.thebalance.com/wall-street-how-it-works-history-and-crashes-330625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hebalance.com/tarp-bailout-program-330589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US" sz="2400" dirty="0" smtClean="0"/>
              <a:t>MuHAMMAD MUJTABA ( 18I-0623 )</a:t>
            </a:r>
            <a:br>
              <a:rPr lang="en-US" sz="2400" dirty="0" smtClean="0"/>
            </a:br>
            <a:r>
              <a:rPr lang="en-US" sz="2400" dirty="0" smtClean="0"/>
              <a:t>Muhammad umair khan ( 18k-1292 )</a:t>
            </a:r>
            <a:br>
              <a:rPr lang="en-US" sz="2400" dirty="0" smtClean="0"/>
            </a:br>
            <a:r>
              <a:rPr lang="en-US" sz="2400" dirty="0" smtClean="0"/>
              <a:t>YUSHA  FARID ( 18k-1289 )</a:t>
            </a:r>
            <a:br>
              <a:rPr lang="en-US" sz="2400" dirty="0" smtClean="0"/>
            </a:br>
            <a:r>
              <a:rPr lang="en-US" sz="2400" dirty="0" smtClean="0"/>
              <a:t>Muhammad ahmed ( 18k-0256 )</a:t>
            </a:r>
            <a:endParaRPr lang="en-US" sz="2400" dirty="0"/>
          </a:p>
        </p:txBody>
      </p:sp>
      <p:sp>
        <p:nvSpPr>
          <p:cNvPr id="3" name="Subtitle 2"/>
          <p:cNvSpPr>
            <a:spLocks noGrp="1"/>
          </p:cNvSpPr>
          <p:nvPr>
            <p:ph type="subTitle" idx="1"/>
          </p:nvPr>
        </p:nvSpPr>
        <p:spPr>
          <a:xfrm>
            <a:off x="762000" y="762000"/>
            <a:ext cx="6480048" cy="1752600"/>
          </a:xfrm>
        </p:spPr>
        <p:txBody>
          <a:bodyPr/>
          <a:lstStyle/>
          <a:p>
            <a:r>
              <a:rPr lang="en-US" sz="4400" b="1" dirty="0" smtClean="0">
                <a:effectLst>
                  <a:outerShdw blurRad="38100" dist="38100" dir="2700000" algn="tl">
                    <a:srgbClr val="000000">
                      <a:alpha val="43137"/>
                    </a:srgbClr>
                  </a:outerShdw>
                </a:effectLst>
                <a:latin typeface="Rockwell" pitchFamily="18" charset="0"/>
              </a:rPr>
              <a:t>MICRO ECONOMICS PRESENTATION</a:t>
            </a:r>
            <a:endParaRPr lang="en-US" sz="4400" b="1" dirty="0">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14035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467600" cy="1143000"/>
          </a:xfrm>
        </p:spPr>
        <p:txBody>
          <a:bodyPr/>
          <a:lstStyle/>
          <a:p>
            <a:r>
              <a:rPr lang="en-US" sz="5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WALL</a:t>
            </a:r>
            <a:r>
              <a:rPr lang="en-US" b="1" dirty="0">
                <a:effectLst>
                  <a:outerShdw blurRad="38100" dist="38100" dir="2700000" algn="tl">
                    <a:srgbClr val="000000">
                      <a:alpha val="43137"/>
                    </a:srgbClr>
                  </a:outerShdw>
                </a:effectLst>
                <a:latin typeface="Rockwell" pitchFamily="18" charset="0"/>
              </a:rPr>
              <a:t> </a:t>
            </a:r>
            <a:r>
              <a:rPr lang="en-US" sz="5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STREET BULL</a:t>
            </a:r>
          </a:p>
        </p:txBody>
      </p:sp>
      <p:sp>
        <p:nvSpPr>
          <p:cNvPr id="3" name="Content Placeholder 2"/>
          <p:cNvSpPr>
            <a:spLocks noGrp="1"/>
          </p:cNvSpPr>
          <p:nvPr>
            <p:ph idx="1"/>
          </p:nvPr>
        </p:nvSpPr>
        <p:spPr>
          <a:xfrm>
            <a:off x="457200" y="1981200"/>
            <a:ext cx="7467600" cy="2133600"/>
          </a:xfrm>
        </p:spPr>
        <p:txBody>
          <a:bodyPr>
            <a:normAutofit/>
          </a:bodyPr>
          <a:lstStyle/>
          <a:p>
            <a:r>
              <a:rPr lang="en-US" sz="2000" dirty="0"/>
              <a:t>The Wall Street bull is a statue that symbolizes Wall Street. A </a:t>
            </a:r>
            <a:r>
              <a:rPr lang="en-US" sz="2000" u="sng" dirty="0">
                <a:hlinkClick r:id="rId2"/>
              </a:rPr>
              <a:t>bull market</a:t>
            </a:r>
            <a:r>
              <a:rPr lang="en-US" sz="2000" dirty="0"/>
              <a:t> is when stock prices rise, and is considered more profitable than a </a:t>
            </a:r>
            <a:r>
              <a:rPr lang="en-US" sz="2000" u="sng" dirty="0">
                <a:hlinkClick r:id="rId3"/>
              </a:rPr>
              <a:t>bear market</a:t>
            </a:r>
            <a:r>
              <a:rPr lang="en-US" sz="2000" dirty="0"/>
              <a:t>, although savvy Wall Street traders can make money in any market. The Wall Street bull has been moved off of Wall Street to 26 Broadway. </a:t>
            </a:r>
          </a:p>
        </p:txBody>
      </p:sp>
      <p:pic>
        <p:nvPicPr>
          <p:cNvPr id="1026" name="Picture 2" descr="C:\Users\UMAIR_KHAN\Desktop\bu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3733800"/>
            <a:ext cx="4807243" cy="2706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3963465"/>
            <a:ext cx="2971800" cy="2246769"/>
          </a:xfrm>
          <a:prstGeom prst="rect">
            <a:avLst/>
          </a:prstGeom>
          <a:noFill/>
        </p:spPr>
        <p:txBody>
          <a:bodyPr wrap="square" rtlCol="0">
            <a:spAutoFit/>
          </a:bodyPr>
          <a:lstStyle/>
          <a:p>
            <a:r>
              <a:rPr lang="en-US" sz="2800" b="1" dirty="0">
                <a:solidFill>
                  <a:srgbClr val="FF0000"/>
                </a:solidFill>
                <a:latin typeface="Rockwell" pitchFamily="18" charset="0"/>
                <a:hlinkClick r:id="rId5"/>
              </a:rPr>
              <a:t/>
            </a:r>
            <a:br>
              <a:rPr lang="en-US" sz="2800" b="1" dirty="0">
                <a:solidFill>
                  <a:srgbClr val="FF0000"/>
                </a:solidFill>
                <a:latin typeface="Rockwell" pitchFamily="18" charset="0"/>
                <a:hlinkClick r:id="rId5"/>
              </a:rPr>
            </a:br>
            <a:r>
              <a:rPr lang="en-US" sz="2800" b="1" dirty="0" smtClean="0">
                <a:solidFill>
                  <a:srgbClr val="FF0000"/>
                </a:solidFill>
                <a:latin typeface="Rockwell" pitchFamily="18" charset="0"/>
              </a:rPr>
              <a:t>“ WALL       STREET’s CHARGING BULL STATUE “ </a:t>
            </a:r>
            <a:endParaRPr lang="en-US" sz="2800" b="1" dirty="0">
              <a:solidFill>
                <a:srgbClr val="FF0000"/>
              </a:solidFill>
              <a:latin typeface="Rockwell" pitchFamily="18" charset="0"/>
            </a:endParaRPr>
          </a:p>
        </p:txBody>
      </p:sp>
    </p:spTree>
    <p:extLst>
      <p:ext uri="{BB962C8B-B14F-4D97-AF65-F5344CB8AC3E}">
        <p14:creationId xmlns:p14="http://schemas.microsoft.com/office/powerpoint/2010/main" val="8291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7467600" cy="1219200"/>
          </a:xfrm>
        </p:spPr>
        <p:txBody>
          <a:bodyPr>
            <a:normAutofit/>
          </a:bodyPr>
          <a:lstStyle/>
          <a:p>
            <a:r>
              <a:rPr lang="en-US" sz="6600" b="1" dirty="0" smtClean="0">
                <a:solidFill>
                  <a:srgbClr val="FF0000"/>
                </a:solidFill>
                <a:effectLst>
                  <a:outerShdw blurRad="38100" dist="38100" dir="2700000" algn="tl">
                    <a:srgbClr val="000000">
                      <a:alpha val="43137"/>
                    </a:srgbClr>
                  </a:outerShdw>
                </a:effectLst>
                <a:latin typeface="Rockwell" pitchFamily="18" charset="0"/>
              </a:rPr>
              <a:t>CONCLUSION?</a:t>
            </a:r>
            <a:endParaRPr lang="en-US" sz="6600" b="1" dirty="0">
              <a:solidFill>
                <a:srgbClr val="FF0000"/>
              </a:solidFill>
              <a:effectLst>
                <a:outerShdw blurRad="38100" dist="38100" dir="2700000" algn="tl">
                  <a:srgbClr val="000000">
                    <a:alpha val="43137"/>
                  </a:srgbClr>
                </a:outerShdw>
              </a:effectLst>
              <a:latin typeface="Rockwell" pitchFamily="18" charset="0"/>
            </a:endParaRPr>
          </a:p>
          <a:p>
            <a:endParaRPr lang="en-US" sz="6600" dirty="0"/>
          </a:p>
        </p:txBody>
      </p:sp>
      <p:sp>
        <p:nvSpPr>
          <p:cNvPr id="6" name="TextBox 5"/>
          <p:cNvSpPr txBox="1"/>
          <p:nvPr/>
        </p:nvSpPr>
        <p:spPr>
          <a:xfrm>
            <a:off x="457200" y="2057400"/>
            <a:ext cx="7543800" cy="3477875"/>
          </a:xfrm>
          <a:prstGeom prst="rect">
            <a:avLst/>
          </a:prstGeom>
          <a:noFill/>
        </p:spPr>
        <p:txBody>
          <a:bodyPr wrap="square" rtlCol="0">
            <a:spAutoFit/>
          </a:bodyPr>
          <a:lstStyle/>
          <a:p>
            <a:endParaRPr lang="en-US" sz="2000" b="1" dirty="0">
              <a:latin typeface="Rockwell" pitchFamily="18" charset="0"/>
            </a:endParaRPr>
          </a:p>
          <a:p>
            <a:pPr marL="285750" indent="-285750">
              <a:buFont typeface="Arial" pitchFamily="34" charset="0"/>
              <a:buChar char="•"/>
            </a:pPr>
            <a:r>
              <a:rPr lang="en-US" sz="2000" b="1" u="sng" dirty="0" smtClean="0">
                <a:latin typeface="Rockwell" pitchFamily="18" charset="0"/>
              </a:rPr>
              <a:t>WORLD’S LARGEST STOCK EXCHANGE:</a:t>
            </a:r>
            <a:r>
              <a:rPr lang="en-US" sz="2000" b="1" dirty="0" smtClean="0">
                <a:latin typeface="Rockwell" pitchFamily="18" charset="0"/>
              </a:rPr>
              <a:t> The</a:t>
            </a:r>
            <a:r>
              <a:rPr lang="en-US" sz="2000" b="1" dirty="0">
                <a:latin typeface="Rockwell" pitchFamily="18" charset="0"/>
              </a:rPr>
              <a:t> </a:t>
            </a:r>
            <a:r>
              <a:rPr lang="en-US" sz="2000" b="1" dirty="0">
                <a:latin typeface="Rockwell" pitchFamily="18" charset="0"/>
                <a:hlinkClick r:id="rId2" tooltip="New York Stock Exchange"/>
              </a:rPr>
              <a:t>New York Stock Exchange</a:t>
            </a:r>
            <a:r>
              <a:rPr lang="en-US" sz="2000" b="1" dirty="0">
                <a:latin typeface="Rockwell" pitchFamily="18" charset="0"/>
              </a:rPr>
              <a:t> on Wall Street, the </a:t>
            </a:r>
            <a:r>
              <a:rPr lang="en-US" sz="2000" b="1" dirty="0">
                <a:latin typeface="Rockwell" pitchFamily="18" charset="0"/>
                <a:hlinkClick r:id="rId3" tooltip="List of stock exchanges"/>
              </a:rPr>
              <a:t>world's largest stock exchange</a:t>
            </a:r>
            <a:r>
              <a:rPr lang="en-US" sz="2000" b="1" dirty="0">
                <a:latin typeface="Rockwell" pitchFamily="18" charset="0"/>
              </a:rPr>
              <a:t> per </a:t>
            </a:r>
            <a:r>
              <a:rPr lang="en-US" sz="2000" b="1" dirty="0">
                <a:latin typeface="Rockwell" pitchFamily="18" charset="0"/>
                <a:hlinkClick r:id="rId4" tooltip="Market capitalization"/>
              </a:rPr>
              <a:t>market capitalization</a:t>
            </a:r>
            <a:r>
              <a:rPr lang="en-US" sz="2000" b="1" dirty="0">
                <a:latin typeface="Rockwell" pitchFamily="18" charset="0"/>
              </a:rPr>
              <a:t> of its listed </a:t>
            </a:r>
            <a:r>
              <a:rPr lang="en-US" sz="2000" b="1" dirty="0" smtClean="0">
                <a:latin typeface="Rockwell" pitchFamily="18" charset="0"/>
              </a:rPr>
              <a:t>companies.</a:t>
            </a:r>
            <a:endParaRPr lang="en-US" sz="2000" b="1" dirty="0">
              <a:latin typeface="Rockwell" pitchFamily="18" charset="0"/>
            </a:endParaRPr>
          </a:p>
          <a:p>
            <a:endParaRPr lang="en-US" sz="2000" b="1" dirty="0">
              <a:latin typeface="Rockwell" pitchFamily="18" charset="0"/>
            </a:endParaRPr>
          </a:p>
          <a:p>
            <a:pPr marL="285750" indent="-285750">
              <a:buFont typeface="Arial" pitchFamily="34" charset="0"/>
              <a:buChar char="•"/>
            </a:pPr>
            <a:r>
              <a:rPr lang="en-US" sz="2000" b="1" dirty="0">
                <a:latin typeface="Rockwell" pitchFamily="18" charset="0"/>
              </a:rPr>
              <a:t> </a:t>
            </a:r>
            <a:r>
              <a:rPr lang="en-US" sz="2000" b="1" u="sng" dirty="0" smtClean="0">
                <a:latin typeface="Rockwell" pitchFamily="18" charset="0"/>
              </a:rPr>
              <a:t>ECONOMICAL IMPORTANCE</a:t>
            </a:r>
            <a:r>
              <a:rPr lang="en-US" sz="2000" b="1" dirty="0" smtClean="0">
                <a:latin typeface="Rockwell" pitchFamily="18" charset="0"/>
              </a:rPr>
              <a:t>: One </a:t>
            </a:r>
            <a:r>
              <a:rPr lang="en-US" sz="2000" b="1" dirty="0">
                <a:latin typeface="Rockwell" pitchFamily="18" charset="0"/>
              </a:rPr>
              <a:t>estimate was that Wall Street firms employed close to 200,000 persons in 2008</a:t>
            </a:r>
            <a:r>
              <a:rPr lang="en-US" sz="2000" b="1" dirty="0" smtClean="0">
                <a:latin typeface="Rockwell" pitchFamily="18" charset="0"/>
              </a:rPr>
              <a:t>.</a:t>
            </a:r>
            <a:r>
              <a:rPr lang="en-US" sz="2000" b="1" dirty="0">
                <a:latin typeface="Rockwell" pitchFamily="18" charset="0"/>
              </a:rPr>
              <a:t> Another estimate was that in 2007, the financial services industry which had a $70 billion profit became 22 percent of the city's </a:t>
            </a:r>
            <a:r>
              <a:rPr lang="en-US" sz="2000" b="1" dirty="0" smtClean="0">
                <a:latin typeface="Rockwell" pitchFamily="18" charset="0"/>
              </a:rPr>
              <a:t>revenue.</a:t>
            </a:r>
            <a:endParaRPr lang="en-US" sz="2000" b="1" dirty="0">
              <a:latin typeface="Rockwell" pitchFamily="18" charset="0"/>
            </a:endParaRPr>
          </a:p>
        </p:txBody>
      </p:sp>
    </p:spTree>
    <p:extLst>
      <p:ext uri="{BB962C8B-B14F-4D97-AF65-F5344CB8AC3E}">
        <p14:creationId xmlns:p14="http://schemas.microsoft.com/office/powerpoint/2010/main" val="159569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6000" b="1" dirty="0" smtClean="0">
                <a:solidFill>
                  <a:srgbClr val="FF0000"/>
                </a:solidFill>
                <a:effectLst>
                  <a:outerShdw blurRad="38100" dist="38100" dir="2700000" algn="tl">
                    <a:srgbClr val="000000">
                      <a:alpha val="43137"/>
                    </a:srgbClr>
                  </a:outerShdw>
                </a:effectLst>
                <a:latin typeface="Rockwell" pitchFamily="18" charset="0"/>
              </a:rPr>
              <a:t/>
            </a:r>
            <a:br>
              <a:rPr lang="en-US" sz="6000" b="1" dirty="0" smtClean="0">
                <a:solidFill>
                  <a:srgbClr val="FF0000"/>
                </a:solidFill>
                <a:effectLst>
                  <a:outerShdw blurRad="38100" dist="38100" dir="2700000" algn="tl">
                    <a:srgbClr val="000000">
                      <a:alpha val="43137"/>
                    </a:srgbClr>
                  </a:outerShdw>
                </a:effectLst>
                <a:latin typeface="Rockwell" pitchFamily="18" charset="0"/>
              </a:rPr>
            </a:br>
            <a:r>
              <a:rPr lang="en-US" sz="6000" b="1" dirty="0" smtClean="0">
                <a:solidFill>
                  <a:srgbClr val="FF0000"/>
                </a:solidFill>
                <a:effectLst>
                  <a:outerShdw blurRad="38100" dist="38100" dir="2700000" algn="tl">
                    <a:srgbClr val="000000">
                      <a:alpha val="43137"/>
                    </a:srgbClr>
                  </a:outerShdw>
                </a:effectLst>
                <a:latin typeface="Rockwell" pitchFamily="18" charset="0"/>
              </a:rPr>
              <a:t>REFERENCES:</a:t>
            </a:r>
            <a:br>
              <a:rPr lang="en-US" sz="6000" b="1" dirty="0" smtClean="0">
                <a:solidFill>
                  <a:srgbClr val="FF0000"/>
                </a:solidFill>
                <a:effectLst>
                  <a:outerShdw blurRad="38100" dist="38100" dir="2700000" algn="tl">
                    <a:srgbClr val="000000">
                      <a:alpha val="43137"/>
                    </a:srgbClr>
                  </a:outerShdw>
                </a:effectLst>
                <a:latin typeface="Rockwell" pitchFamily="18" charset="0"/>
              </a:rPr>
            </a:br>
            <a:endParaRPr lang="en-US" sz="6000" dirty="0"/>
          </a:p>
        </p:txBody>
      </p:sp>
      <p:sp>
        <p:nvSpPr>
          <p:cNvPr id="3" name="Content Placeholder 2"/>
          <p:cNvSpPr>
            <a:spLocks noGrp="1"/>
          </p:cNvSpPr>
          <p:nvPr>
            <p:ph idx="1"/>
          </p:nvPr>
        </p:nvSpPr>
        <p:spPr/>
        <p:txBody>
          <a:bodyPr>
            <a:normAutofit/>
          </a:bodyPr>
          <a:lstStyle/>
          <a:p>
            <a:r>
              <a:rPr lang="en-US" u="sng" dirty="0" smtClean="0">
                <a:hlinkClick r:id="rId2"/>
              </a:rPr>
              <a:t>https</a:t>
            </a:r>
            <a:r>
              <a:rPr lang="en-US" u="sng" dirty="0">
                <a:hlinkClick r:id="rId2"/>
              </a:rPr>
              <a:t>://corporatefinanceinstitute.com/resources/knowledge/finance/wall-street/</a:t>
            </a:r>
            <a:endParaRPr lang="en-US" dirty="0"/>
          </a:p>
          <a:p>
            <a:pPr lvl="0"/>
            <a:r>
              <a:rPr lang="en-US" u="sng" dirty="0">
                <a:hlinkClick r:id="rId3"/>
              </a:rPr>
              <a:t>https://en.wikipedia.org/wiki/Wall_Street#In_the_New_York_economy</a:t>
            </a:r>
            <a:endParaRPr lang="en-US" dirty="0"/>
          </a:p>
          <a:p>
            <a:pPr lvl="0"/>
            <a:r>
              <a:rPr lang="en-US" u="sng" dirty="0">
                <a:hlinkClick r:id="rId4"/>
              </a:rPr>
              <a:t>https://www.thebalance.com/wall-street-how-it-works-history-and-crashes-3306252</a:t>
            </a:r>
            <a:endParaRPr lang="en-US" dirty="0"/>
          </a:p>
          <a:p>
            <a:r>
              <a:rPr lang="en-US" u="sng" dirty="0">
                <a:hlinkClick r:id="rId5"/>
              </a:rPr>
              <a:t>https://en.wikipedia.org/wiki/New_York_Stock_Exchange</a:t>
            </a:r>
            <a:endParaRPr lang="en-US" dirty="0"/>
          </a:p>
        </p:txBody>
      </p:sp>
    </p:spTree>
    <p:extLst>
      <p:ext uri="{BB962C8B-B14F-4D97-AF65-F5344CB8AC3E}">
        <p14:creationId xmlns:p14="http://schemas.microsoft.com/office/powerpoint/2010/main" val="3975938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971800"/>
            <a:ext cx="7467600" cy="1447800"/>
          </a:xfrm>
        </p:spPr>
        <p:txBody>
          <a:bodyPr>
            <a:normAutofit/>
          </a:bodyPr>
          <a:lstStyle/>
          <a:p>
            <a:r>
              <a:rPr lang="en-US" sz="8000" b="1" dirty="0" smtClean="0">
                <a:solidFill>
                  <a:srgbClr val="FF0000"/>
                </a:solidFill>
                <a:effectLst>
                  <a:outerShdw blurRad="38100" dist="38100" dir="2700000" algn="tl">
                    <a:srgbClr val="000000">
                      <a:alpha val="43137"/>
                    </a:srgbClr>
                  </a:outerShdw>
                </a:effectLst>
                <a:latin typeface="Rockwell" pitchFamily="18" charset="0"/>
              </a:rPr>
              <a:t>THANK YOU!</a:t>
            </a:r>
            <a:endParaRPr lang="en-US" sz="7200" dirty="0"/>
          </a:p>
        </p:txBody>
      </p:sp>
    </p:spTree>
    <p:extLst>
      <p:ext uri="{BB962C8B-B14F-4D97-AF65-F5344CB8AC3E}">
        <p14:creationId xmlns:p14="http://schemas.microsoft.com/office/powerpoint/2010/main" val="44355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600200"/>
            <a:ext cx="6480048" cy="1005840"/>
          </a:xfrm>
        </p:spPr>
        <p:txBody>
          <a:bodyPr>
            <a:normAutofit/>
          </a:bodyPr>
          <a:lstStyle/>
          <a:p>
            <a:r>
              <a:rPr lang="en-US" sz="5400" dirty="0">
                <a:latin typeface="Rockwell" pitchFamily="18" charset="0"/>
              </a:rPr>
              <a:t>WALL STREET</a:t>
            </a:r>
          </a:p>
        </p:txBody>
      </p:sp>
      <p:sp>
        <p:nvSpPr>
          <p:cNvPr id="3" name="Subtitle 2"/>
          <p:cNvSpPr>
            <a:spLocks noGrp="1"/>
          </p:cNvSpPr>
          <p:nvPr>
            <p:ph type="subTitle" idx="1"/>
          </p:nvPr>
        </p:nvSpPr>
        <p:spPr>
          <a:xfrm>
            <a:off x="152400" y="609600"/>
            <a:ext cx="6480048" cy="762000"/>
          </a:xfrm>
        </p:spPr>
        <p:txBody>
          <a:bodyPr>
            <a:normAutofit fontScale="92500"/>
          </a:bodyPr>
          <a:lstStyle/>
          <a:p>
            <a:pPr algn="l"/>
            <a:r>
              <a:rPr lang="en-US" sz="3600" b="1" dirty="0" smtClean="0">
                <a:effectLst>
                  <a:outerShdw blurRad="38100" dist="38100" dir="2700000" algn="tl">
                    <a:srgbClr val="000000">
                      <a:alpha val="43137"/>
                    </a:srgbClr>
                  </a:outerShdw>
                </a:effectLst>
                <a:latin typeface="Rockwell" pitchFamily="18" charset="0"/>
              </a:rPr>
              <a:t>TOPIC OF PRESENTATION : </a:t>
            </a:r>
            <a:endParaRPr lang="en-US" sz="3600" b="1" dirty="0">
              <a:effectLst>
                <a:outerShdw blurRad="38100" dist="38100" dir="2700000" algn="tl">
                  <a:srgbClr val="000000">
                    <a:alpha val="43137"/>
                  </a:srgbClr>
                </a:outerShdw>
              </a:effectLst>
              <a:latin typeface="Rockwell" pitchFamily="18" charset="0"/>
            </a:endParaRPr>
          </a:p>
        </p:txBody>
      </p:sp>
      <p:sp>
        <p:nvSpPr>
          <p:cNvPr id="4" name="TextBox 3"/>
          <p:cNvSpPr txBox="1"/>
          <p:nvPr/>
        </p:nvSpPr>
        <p:spPr>
          <a:xfrm>
            <a:off x="734291" y="2971800"/>
            <a:ext cx="5334000" cy="584775"/>
          </a:xfrm>
          <a:prstGeom prst="rect">
            <a:avLst/>
          </a:prstGeom>
          <a:noFill/>
        </p:spPr>
        <p:txBody>
          <a:bodyPr wrap="square" rtlCol="0">
            <a:spAutoFit/>
          </a:bodyPr>
          <a:lstStyle/>
          <a:p>
            <a:r>
              <a:rPr lang="en-US" sz="3200" b="1" dirty="0" smtClean="0">
                <a:effectLst>
                  <a:outerShdw blurRad="38100" dist="38100" dir="2700000" algn="tl">
                    <a:srgbClr val="000000">
                      <a:alpha val="43137"/>
                    </a:srgbClr>
                  </a:outerShdw>
                </a:effectLst>
                <a:latin typeface="Rockwell" pitchFamily="18" charset="0"/>
              </a:rPr>
              <a:t>CONTENTS:</a:t>
            </a:r>
            <a:endParaRPr lang="en-US" sz="3200" b="1" dirty="0">
              <a:effectLst>
                <a:outerShdw blurRad="38100" dist="38100" dir="2700000" algn="tl">
                  <a:srgbClr val="000000">
                    <a:alpha val="43137"/>
                  </a:srgbClr>
                </a:outerShdw>
              </a:effectLst>
              <a:latin typeface="Rockwell" pitchFamily="18" charset="0"/>
            </a:endParaRPr>
          </a:p>
        </p:txBody>
      </p:sp>
      <p:sp>
        <p:nvSpPr>
          <p:cNvPr id="7" name="TextBox 6"/>
          <p:cNvSpPr txBox="1"/>
          <p:nvPr/>
        </p:nvSpPr>
        <p:spPr>
          <a:xfrm>
            <a:off x="734291" y="3886200"/>
            <a:ext cx="6809509" cy="2308324"/>
          </a:xfrm>
          <a:prstGeom prst="rect">
            <a:avLst/>
          </a:prstGeom>
          <a:noFill/>
        </p:spPr>
        <p:txBody>
          <a:bodyPr wrap="square" rtlCol="0">
            <a:spAutoFit/>
          </a:bodyPr>
          <a:lstStyle/>
          <a:p>
            <a:pPr marL="342900" indent="-342900">
              <a:buFont typeface="+mj-lt"/>
              <a:buAutoNum type="arabicPeriod"/>
            </a:pPr>
            <a:r>
              <a:rPr lang="en-US" b="1" dirty="0" smtClean="0">
                <a:effectLst>
                  <a:outerShdw blurRad="38100" dist="38100" dir="2700000" algn="tl">
                    <a:srgbClr val="000000">
                      <a:alpha val="43137"/>
                    </a:srgbClr>
                  </a:outerShdw>
                </a:effectLst>
                <a:latin typeface="Rockwell" pitchFamily="18" charset="0"/>
              </a:rPr>
              <a:t>INTRODUNCTION TO WALL STREET.</a:t>
            </a:r>
          </a:p>
          <a:p>
            <a:pPr marL="342900" indent="-342900">
              <a:buFont typeface="+mj-lt"/>
              <a:buAutoNum type="arabicPeriod"/>
            </a:pPr>
            <a:r>
              <a:rPr lang="en-US" b="1" dirty="0" smtClean="0">
                <a:effectLst>
                  <a:outerShdw blurRad="38100" dist="38100" dir="2700000" algn="tl">
                    <a:srgbClr val="000000">
                      <a:alpha val="43137"/>
                    </a:srgbClr>
                  </a:outerShdw>
                </a:effectLst>
                <a:latin typeface="Rockwell" pitchFamily="18" charset="0"/>
              </a:rPr>
              <a:t>EARLY HISTORY OF  WALL STREET</a:t>
            </a:r>
            <a:r>
              <a:rPr lang="en-US" b="1" dirty="0" smtClean="0">
                <a:effectLst>
                  <a:outerShdw blurRad="38100" dist="38100" dir="2700000" algn="tl">
                    <a:srgbClr val="000000">
                      <a:alpha val="43137"/>
                    </a:srgbClr>
                  </a:outerShdw>
                </a:effectLst>
                <a:latin typeface="Rockwell" pitchFamily="18" charset="0"/>
              </a:rPr>
              <a:t>.</a:t>
            </a:r>
            <a:endParaRPr lang="en-US" b="1" dirty="0" smtClean="0">
              <a:effectLst>
                <a:outerShdw blurRad="38100" dist="38100" dir="2700000" algn="tl">
                  <a:srgbClr val="000000">
                    <a:alpha val="43137"/>
                  </a:srgbClr>
                </a:outerShdw>
              </a:effectLst>
              <a:latin typeface="Rockwell" pitchFamily="18" charset="0"/>
            </a:endParaRPr>
          </a:p>
          <a:p>
            <a:pPr marL="342900" indent="-342900">
              <a:buFont typeface="+mj-lt"/>
              <a:buAutoNum type="arabicPeriod"/>
            </a:pPr>
            <a:r>
              <a:rPr lang="en-US" b="1" dirty="0" smtClean="0">
                <a:effectLst>
                  <a:outerShdw blurRad="38100" dist="38100" dir="2700000" algn="tl">
                    <a:srgbClr val="000000">
                      <a:alpha val="43137"/>
                    </a:srgbClr>
                  </a:outerShdw>
                </a:effectLst>
                <a:latin typeface="Rockwell" pitchFamily="18" charset="0"/>
              </a:rPr>
              <a:t>ROLE OF WALL STREET</a:t>
            </a:r>
            <a:r>
              <a:rPr lang="en-US" b="1" dirty="0" smtClean="0">
                <a:effectLst>
                  <a:outerShdw blurRad="38100" dist="38100" dir="2700000" algn="tl">
                    <a:srgbClr val="000000">
                      <a:alpha val="43137"/>
                    </a:srgbClr>
                  </a:outerShdw>
                </a:effectLst>
                <a:latin typeface="Rockwell" pitchFamily="18" charset="0"/>
              </a:rPr>
              <a:t>.</a:t>
            </a:r>
          </a:p>
          <a:p>
            <a:pPr marL="342900" indent="-342900">
              <a:buFont typeface="+mj-lt"/>
              <a:buAutoNum type="arabicPeriod"/>
            </a:pPr>
            <a:r>
              <a:rPr lang="en-US" b="1" dirty="0" smtClean="0">
                <a:effectLst>
                  <a:outerShdw blurRad="38100" dist="38100" dir="2700000" algn="tl">
                    <a:srgbClr val="000000">
                      <a:alpha val="43137"/>
                    </a:srgbClr>
                  </a:outerShdw>
                </a:effectLst>
                <a:latin typeface="Rockwell" pitchFamily="18" charset="0"/>
              </a:rPr>
              <a:t>TRADING WALL STREET.</a:t>
            </a:r>
            <a:endParaRPr lang="en-US" b="1" dirty="0" smtClean="0">
              <a:effectLst>
                <a:outerShdw blurRad="38100" dist="38100" dir="2700000" algn="tl">
                  <a:srgbClr val="000000">
                    <a:alpha val="43137"/>
                  </a:srgbClr>
                </a:outerShdw>
              </a:effectLst>
              <a:latin typeface="Rockwell" pitchFamily="18" charset="0"/>
            </a:endParaRPr>
          </a:p>
          <a:p>
            <a:pPr marL="342900" indent="-342900">
              <a:buFont typeface="+mj-lt"/>
              <a:buAutoNum type="arabicPeriod"/>
            </a:pPr>
            <a:r>
              <a:rPr lang="en-US" b="1" dirty="0" smtClean="0">
                <a:latin typeface="Rockwell" pitchFamily="18" charset="0"/>
              </a:rPr>
              <a:t>CRASHES ON WALL STREET.</a:t>
            </a:r>
          </a:p>
          <a:p>
            <a:pPr marL="342900" indent="-342900">
              <a:buFont typeface="+mj-lt"/>
              <a:buAutoNum type="arabicPeriod"/>
            </a:pPr>
            <a:r>
              <a:rPr lang="en-US" b="1" dirty="0" smtClean="0">
                <a:effectLst>
                  <a:outerShdw blurRad="38100" dist="38100" dir="2700000" algn="tl">
                    <a:srgbClr val="000000">
                      <a:alpha val="43137"/>
                    </a:srgbClr>
                  </a:outerShdw>
                </a:effectLst>
                <a:latin typeface="Rockwell" pitchFamily="18" charset="0"/>
              </a:rPr>
              <a:t>HOUSING MARKER CRASH</a:t>
            </a:r>
          </a:p>
          <a:p>
            <a:pPr marL="342900" indent="-342900">
              <a:buFont typeface="+mj-lt"/>
              <a:buAutoNum type="arabicPeriod"/>
            </a:pPr>
            <a:r>
              <a:rPr lang="en-US" b="1" dirty="0" smtClean="0">
                <a:effectLst>
                  <a:outerShdw blurRad="38100" dist="38100" dir="2700000" algn="tl">
                    <a:srgbClr val="000000">
                      <a:alpha val="43137"/>
                    </a:srgbClr>
                  </a:outerShdw>
                </a:effectLst>
                <a:latin typeface="Rockwell" pitchFamily="18" charset="0"/>
              </a:rPr>
              <a:t>WALL STREET BULL</a:t>
            </a:r>
          </a:p>
          <a:p>
            <a:pPr marL="342900" indent="-342900">
              <a:buFont typeface="+mj-lt"/>
              <a:buAutoNum type="arabicPeriod"/>
            </a:pPr>
            <a:r>
              <a:rPr lang="en-US" b="1" dirty="0" smtClean="0">
                <a:effectLst>
                  <a:outerShdw blurRad="38100" dist="38100" dir="2700000" algn="tl">
                    <a:srgbClr val="000000">
                      <a:alpha val="43137"/>
                    </a:srgbClr>
                  </a:outerShdw>
                </a:effectLst>
                <a:latin typeface="Rockwell" pitchFamily="18" charset="0"/>
              </a:rPr>
              <a:t>CONCLUSION.</a:t>
            </a:r>
            <a:endParaRPr lang="en-US" b="1" dirty="0">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2037395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362200"/>
            <a:ext cx="7467600" cy="2209800"/>
          </a:xfrm>
        </p:spPr>
        <p:txBody>
          <a:bodyPr>
            <a:normAutofit/>
          </a:bodyPr>
          <a:lstStyle/>
          <a:p>
            <a:r>
              <a:rPr lang="en-US" sz="9600" b="1" dirty="0" smtClean="0">
                <a:solidFill>
                  <a:srgbClr val="FF0000"/>
                </a:solidFill>
                <a:effectLst>
                  <a:outerShdw blurRad="38100" dist="38100" dir="2700000" algn="tl">
                    <a:srgbClr val="000000">
                      <a:alpha val="43137"/>
                    </a:srgbClr>
                  </a:outerShdw>
                </a:effectLst>
                <a:latin typeface="Rockwell" pitchFamily="18" charset="0"/>
              </a:rPr>
              <a:t>WHAT?</a:t>
            </a:r>
            <a:endParaRPr lang="en-US" sz="9600" b="1" dirty="0">
              <a:solidFill>
                <a:srgbClr val="FF0000"/>
              </a:solidFill>
              <a:effectLst>
                <a:outerShdw blurRad="38100" dist="38100" dir="2700000" algn="tl">
                  <a:srgbClr val="000000">
                    <a:alpha val="43137"/>
                  </a:srgbClr>
                </a:outerShdw>
              </a:effectLst>
              <a:latin typeface="Rockwell" pitchFamily="18" charset="0"/>
            </a:endParaRPr>
          </a:p>
        </p:txBody>
      </p:sp>
    </p:spTree>
    <p:extLst>
      <p:ext uri="{BB962C8B-B14F-4D97-AF65-F5344CB8AC3E}">
        <p14:creationId xmlns:p14="http://schemas.microsoft.com/office/powerpoint/2010/main" val="1401898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7467600" cy="1828800"/>
          </a:xfrm>
        </p:spPr>
        <p:txBody>
          <a:bodyPr>
            <a:normAutofit/>
          </a:bodyPr>
          <a:lstStyle/>
          <a:p>
            <a:pPr marL="36576" indent="0" algn="r">
              <a:spcBef>
                <a:spcPct val="0"/>
              </a:spcBef>
              <a:buNone/>
            </a:pPr>
            <a:r>
              <a:rPr lang="en-US" sz="5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ea typeface="+mj-ea"/>
                <a:cs typeface="+mj-cs"/>
              </a:rPr>
              <a:t>Early History of Wall Street</a:t>
            </a:r>
          </a:p>
          <a:p>
            <a:pPr lvl="3"/>
            <a:endParaRPr lang="en-US" sz="5600" b="1" dirty="0">
              <a:solidFill>
                <a:srgbClr val="00B0F0"/>
              </a:solidFill>
              <a:effectLst>
                <a:outerShdw blurRad="38100" dist="38100" dir="2700000" algn="tl">
                  <a:srgbClr val="000000">
                    <a:alpha val="43137"/>
                  </a:srgbClr>
                </a:outerShdw>
              </a:effectLst>
              <a:latin typeface="Rockwell" pitchFamily="18" charset="0"/>
            </a:endParaRPr>
          </a:p>
        </p:txBody>
      </p:sp>
      <p:sp>
        <p:nvSpPr>
          <p:cNvPr id="6" name="TextBox 5"/>
          <p:cNvSpPr txBox="1"/>
          <p:nvPr/>
        </p:nvSpPr>
        <p:spPr>
          <a:xfrm>
            <a:off x="609600" y="2362200"/>
            <a:ext cx="7391400" cy="3477875"/>
          </a:xfrm>
          <a:prstGeom prst="rect">
            <a:avLst/>
          </a:prstGeom>
          <a:noFill/>
        </p:spPr>
        <p:txBody>
          <a:bodyPr wrap="square" rtlCol="0">
            <a:spAutoFit/>
          </a:bodyPr>
          <a:lstStyle/>
          <a:p>
            <a:pPr marL="457200" indent="-457200">
              <a:buFont typeface="Arial" pitchFamily="34" charset="0"/>
              <a:buChar char="•"/>
            </a:pPr>
            <a:r>
              <a:rPr lang="en-US" sz="2000" b="1" dirty="0">
                <a:latin typeface="Rockwell" pitchFamily="18" charset="0"/>
              </a:rPr>
              <a:t>Wall Street gets its name from a literal, physical wall built in New York when the town was still a Dutch colony. Governor Peter Stuyvesant called for a 10-foot wall to be built, protecting the lower part of the peninsula from Native Americans</a:t>
            </a:r>
            <a:r>
              <a:rPr lang="en-US" sz="2000" b="1" dirty="0" smtClean="0">
                <a:latin typeface="Rockwell" pitchFamily="18" charset="0"/>
              </a:rPr>
              <a:t>.</a:t>
            </a:r>
          </a:p>
          <a:p>
            <a:endParaRPr lang="en-US" sz="2000" b="1" dirty="0" smtClean="0">
              <a:latin typeface="Rockwell" pitchFamily="18" charset="0"/>
            </a:endParaRPr>
          </a:p>
          <a:p>
            <a:pPr marL="457200" indent="-457200">
              <a:buFont typeface="Arial" pitchFamily="34" charset="0"/>
              <a:buChar char="•"/>
            </a:pPr>
            <a:r>
              <a:rPr lang="en-US" sz="2000" b="1" dirty="0"/>
              <a:t>Later on, the street became known for being a marketplace where traders and buyers met to conduct business. In 1792, the traders and buyers formalized rules to authorize and legitimize their business, leading to the eventual formation of the NYSE.</a:t>
            </a:r>
            <a:endParaRPr lang="en-US" sz="2000" b="1" dirty="0">
              <a:latin typeface="Rockwell" pitchFamily="18" charset="0"/>
            </a:endParaRPr>
          </a:p>
        </p:txBody>
      </p:sp>
    </p:spTree>
    <p:extLst>
      <p:ext uri="{BB962C8B-B14F-4D97-AF65-F5344CB8AC3E}">
        <p14:creationId xmlns:p14="http://schemas.microsoft.com/office/powerpoint/2010/main" val="22681941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467600" cy="1295400"/>
          </a:xfrm>
        </p:spPr>
        <p:txBody>
          <a:bodyPr>
            <a:noAutofit/>
          </a:bodyPr>
          <a:lstStyle/>
          <a:p>
            <a:r>
              <a:rPr lang="en-US" sz="54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trading</a:t>
            </a:r>
            <a:r>
              <a:rPr lang="en-US" sz="54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 </a:t>
            </a:r>
            <a:r>
              <a:rPr lang="en-US" sz="54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on</a:t>
            </a:r>
            <a:r>
              <a:rPr lang="en-US" sz="54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 </a:t>
            </a:r>
            <a:r>
              <a:rPr lang="en-US" sz="5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WALL </a:t>
            </a:r>
            <a:r>
              <a:rPr lang="en-US" sz="54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STREET: </a:t>
            </a:r>
            <a:endParaRPr lang="en-US" sz="5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endParaRPr>
          </a:p>
        </p:txBody>
      </p:sp>
      <p:sp>
        <p:nvSpPr>
          <p:cNvPr id="3" name="Content Placeholder 2"/>
          <p:cNvSpPr>
            <a:spLocks noGrp="1"/>
          </p:cNvSpPr>
          <p:nvPr>
            <p:ph idx="1"/>
          </p:nvPr>
        </p:nvSpPr>
        <p:spPr>
          <a:xfrm>
            <a:off x="381000" y="2438400"/>
            <a:ext cx="7467600" cy="4038600"/>
          </a:xfrm>
        </p:spPr>
        <p:txBody>
          <a:bodyPr>
            <a:noAutofit/>
          </a:bodyPr>
          <a:lstStyle/>
          <a:p>
            <a:r>
              <a:rPr lang="en-US" sz="2400" b="1" dirty="0">
                <a:latin typeface="Rockwell" pitchFamily="18" charset="0"/>
              </a:rPr>
              <a:t>Trading on all types of markets, including the stock and bond markets that comprise Wall Street, involves a multitude of factors and mechanisms that affect prices. You will find market makers that are central to all trading exchanges. These market makers, also known as broker-dealers, are integrated into the trading system to facilitate the flow of money and trades.</a:t>
            </a:r>
          </a:p>
        </p:txBody>
      </p:sp>
    </p:spTree>
    <p:extLst>
      <p:ext uri="{BB962C8B-B14F-4D97-AF65-F5344CB8AC3E}">
        <p14:creationId xmlns:p14="http://schemas.microsoft.com/office/powerpoint/2010/main" val="191213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0"/>
            <a:ext cx="7467600" cy="1143000"/>
          </a:xfrm>
        </p:spPr>
        <p:txBody>
          <a:bodyPr vert="horz" lIns="45720" rIns="45720" anchor="ctr">
            <a:noAutofit/>
          </a:bodyPr>
          <a:lstStyle/>
          <a:p>
            <a:r>
              <a:rPr lang="en-US" sz="5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Role of Wall Street</a:t>
            </a:r>
            <a:br>
              <a:rPr lang="en-US" sz="5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br>
            <a:endParaRPr lang="en-US" sz="5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endParaRPr>
          </a:p>
        </p:txBody>
      </p:sp>
      <p:sp>
        <p:nvSpPr>
          <p:cNvPr id="3" name="Content Placeholder 2"/>
          <p:cNvSpPr>
            <a:spLocks noGrp="1"/>
          </p:cNvSpPr>
          <p:nvPr>
            <p:ph idx="1"/>
          </p:nvPr>
        </p:nvSpPr>
        <p:spPr>
          <a:xfrm>
            <a:off x="457200" y="2590800"/>
            <a:ext cx="7467600" cy="3429000"/>
          </a:xfrm>
        </p:spPr>
        <p:txBody>
          <a:bodyPr>
            <a:normAutofit fontScale="77500" lnSpcReduction="20000"/>
          </a:bodyPr>
          <a:lstStyle/>
          <a:p>
            <a:r>
              <a:rPr lang="en-US" sz="2800" b="1" dirty="0">
                <a:latin typeface="Rockwell" pitchFamily="18" charset="0"/>
              </a:rPr>
              <a:t>To establish a market for institutions to raise capital through a centralized trading area that connects savers of capital with those who want to raise capital.</a:t>
            </a:r>
          </a:p>
          <a:p>
            <a:r>
              <a:rPr lang="en-US" sz="2800" b="1" dirty="0">
                <a:latin typeface="Rockwell" pitchFamily="18" charset="0"/>
              </a:rPr>
              <a:t>To facilitate a secondary market for existing owners of stocks and bonds to find parties willing to buy their securities so they can raise cash. </a:t>
            </a:r>
          </a:p>
          <a:p>
            <a:r>
              <a:rPr lang="en-US" sz="2800" b="1" dirty="0">
                <a:latin typeface="Rockwell" pitchFamily="18" charset="0"/>
              </a:rPr>
              <a:t>To assist those who wish to outsource the job of investing their capital so the client can focus on their primary career or activity.</a:t>
            </a:r>
          </a:p>
          <a:p>
            <a:pPr marL="36576" indent="0">
              <a:buNone/>
            </a:pPr>
            <a:endParaRPr lang="en-US" sz="3200" dirty="0"/>
          </a:p>
        </p:txBody>
      </p:sp>
    </p:spTree>
    <p:extLst>
      <p:ext uri="{BB962C8B-B14F-4D97-AF65-F5344CB8AC3E}">
        <p14:creationId xmlns:p14="http://schemas.microsoft.com/office/powerpoint/2010/main" val="189519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7772400" cy="1295400"/>
          </a:xfrm>
        </p:spPr>
        <p:txBody>
          <a:bodyPr>
            <a:normAutofit fontScale="90000"/>
          </a:bodyPr>
          <a:lstStyle/>
          <a:p>
            <a:r>
              <a:rPr lang="en-US" sz="4400" dirty="0" smtClean="0"/>
              <a:t/>
            </a:r>
            <a:br>
              <a:rPr lang="en-US" sz="4400" dirty="0" smtClean="0"/>
            </a:br>
            <a:r>
              <a:rPr lang="en-US" sz="6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Wall Street Crash of 1929</a:t>
            </a:r>
            <a:r>
              <a:rPr lang="en-US" sz="4400" dirty="0"/>
              <a:t/>
            </a:r>
            <a:br>
              <a:rPr lang="en-US" sz="4400" dirty="0"/>
            </a:br>
            <a:r>
              <a:rPr lang="en-US" sz="48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
            </a:r>
            <a:br>
              <a:rPr lang="en-US" sz="48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br>
            <a:endParaRPr lang="en-US" dirty="0"/>
          </a:p>
        </p:txBody>
      </p:sp>
      <p:sp>
        <p:nvSpPr>
          <p:cNvPr id="3" name="Content Placeholder 2"/>
          <p:cNvSpPr>
            <a:spLocks noGrp="1"/>
          </p:cNvSpPr>
          <p:nvPr>
            <p:ph idx="1"/>
          </p:nvPr>
        </p:nvSpPr>
        <p:spPr>
          <a:xfrm>
            <a:off x="457200" y="2438400"/>
            <a:ext cx="7467600" cy="3611563"/>
          </a:xfrm>
        </p:spPr>
        <p:txBody>
          <a:bodyPr/>
          <a:lstStyle/>
          <a:p>
            <a:r>
              <a:rPr lang="en-US" dirty="0"/>
              <a:t>The </a:t>
            </a:r>
            <a:r>
              <a:rPr lang="en-US" b="1" dirty="0"/>
              <a:t>Wall Street Crash of 1929</a:t>
            </a:r>
            <a:r>
              <a:rPr lang="en-US" dirty="0"/>
              <a:t>, also known as the </a:t>
            </a:r>
            <a:r>
              <a:rPr lang="en-US" b="1" dirty="0"/>
              <a:t>Great </a:t>
            </a:r>
            <a:r>
              <a:rPr lang="en-US" b="1" dirty="0" smtClean="0"/>
              <a:t>Crash</a:t>
            </a:r>
            <a:r>
              <a:rPr lang="en-US" dirty="0" smtClean="0"/>
              <a:t>.</a:t>
            </a:r>
          </a:p>
          <a:p>
            <a:r>
              <a:rPr lang="en-US" dirty="0"/>
              <a:t>M</a:t>
            </a:r>
            <a:r>
              <a:rPr lang="en-US" dirty="0" smtClean="0"/>
              <a:t>ost </a:t>
            </a:r>
            <a:r>
              <a:rPr lang="en-US" dirty="0"/>
              <a:t>devastating stock market crash in the </a:t>
            </a:r>
            <a:r>
              <a:rPr lang="en-US" dirty="0" smtClean="0"/>
              <a:t>history of United States.</a:t>
            </a:r>
          </a:p>
          <a:p>
            <a:r>
              <a:rPr lang="en-US" dirty="0"/>
              <a:t>There’s not one specific explanation of what precisely triggered the massive stock sell-off in the fall of 1929.</a:t>
            </a:r>
            <a:endParaRPr lang="en-US" dirty="0" smtClean="0"/>
          </a:p>
          <a:p>
            <a:endParaRPr lang="en-US" dirty="0">
              <a:latin typeface="Rockwell" panose="02060603020205020403" pitchFamily="18" charset="0"/>
            </a:endParaRPr>
          </a:p>
        </p:txBody>
      </p:sp>
    </p:spTree>
    <p:extLst>
      <p:ext uri="{BB962C8B-B14F-4D97-AF65-F5344CB8AC3E}">
        <p14:creationId xmlns:p14="http://schemas.microsoft.com/office/powerpoint/2010/main" val="30234601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Aftermath</a:t>
            </a:r>
            <a:r>
              <a:rPr lang="en-US" dirty="0" smtClean="0">
                <a:effectLst>
                  <a:outerShdw blurRad="38100" dist="38100" dir="2700000" algn="tl">
                    <a:srgbClr val="000000">
                      <a:alpha val="43137"/>
                    </a:srgbClr>
                  </a:outerShdw>
                </a:effectLst>
              </a:rPr>
              <a:t>  </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 </a:t>
            </a:r>
            <a:r>
              <a:rPr lang="en-US" dirty="0" smtClean="0"/>
              <a:t>Losses</a:t>
            </a:r>
            <a:r>
              <a:rPr lang="en-US" dirty="0"/>
              <a:t> destroyed confidence in the </a:t>
            </a:r>
            <a:r>
              <a:rPr lang="en-US" dirty="0" smtClean="0"/>
              <a:t>economy</a:t>
            </a:r>
          </a:p>
          <a:p>
            <a:r>
              <a:rPr lang="en-US" dirty="0"/>
              <a:t>P</a:t>
            </a:r>
            <a:r>
              <a:rPr lang="en-US" dirty="0" smtClean="0"/>
              <a:t>eople </a:t>
            </a:r>
            <a:r>
              <a:rPr lang="en-US" dirty="0"/>
              <a:t>believed the stock market </a:t>
            </a:r>
            <a:r>
              <a:rPr lang="en-US" i="1" dirty="0"/>
              <a:t>was</a:t>
            </a:r>
            <a:r>
              <a:rPr lang="en-US" dirty="0"/>
              <a:t> the </a:t>
            </a:r>
            <a:r>
              <a:rPr lang="en-US" dirty="0" smtClean="0"/>
              <a:t>economy</a:t>
            </a:r>
          </a:p>
          <a:p>
            <a:r>
              <a:rPr lang="en-US" dirty="0"/>
              <a:t>Investors abandoned the stock market</a:t>
            </a:r>
            <a:endParaRPr lang="en-US" dirty="0" smtClean="0"/>
          </a:p>
          <a:p>
            <a:r>
              <a:rPr lang="en-US" dirty="0" smtClean="0"/>
              <a:t>Banks were forced to close</a:t>
            </a:r>
            <a:endParaRPr lang="en-US" dirty="0"/>
          </a:p>
        </p:txBody>
      </p:sp>
    </p:spTree>
    <p:extLst>
      <p:ext uri="{BB962C8B-B14F-4D97-AF65-F5344CB8AC3E}">
        <p14:creationId xmlns:p14="http://schemas.microsoft.com/office/powerpoint/2010/main" val="874824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467600" cy="1143000"/>
          </a:xfrm>
        </p:spPr>
        <p:txBody>
          <a:bodyPr>
            <a:normAutofit fontScale="90000"/>
          </a:bodyPr>
          <a:lstStyle/>
          <a:p>
            <a:r>
              <a:rPr lang="en-US" sz="6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Housing</a:t>
            </a:r>
            <a:r>
              <a:rPr lang="en-US" b="1" dirty="0"/>
              <a:t> </a:t>
            </a:r>
            <a:r>
              <a:rPr lang="en-US" sz="6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Rockwell" pitchFamily="18" charset="0"/>
              </a:rPr>
              <a:t>Market Crash (2008)</a:t>
            </a:r>
            <a:r>
              <a:rPr lang="en-US" b="1" dirty="0"/>
              <a:t/>
            </a:r>
            <a:br>
              <a:rPr lang="en-US" b="1" dirty="0"/>
            </a:br>
            <a:endParaRPr lang="en-US" dirty="0"/>
          </a:p>
        </p:txBody>
      </p:sp>
      <p:sp>
        <p:nvSpPr>
          <p:cNvPr id="3" name="Content Placeholder 2"/>
          <p:cNvSpPr>
            <a:spLocks noGrp="1"/>
          </p:cNvSpPr>
          <p:nvPr>
            <p:ph idx="1"/>
          </p:nvPr>
        </p:nvSpPr>
        <p:spPr>
          <a:xfrm>
            <a:off x="457200" y="2286000"/>
            <a:ext cx="7467600" cy="3200400"/>
          </a:xfrm>
        </p:spPr>
        <p:txBody>
          <a:bodyPr/>
          <a:lstStyle/>
          <a:p>
            <a:r>
              <a:rPr lang="en-US" dirty="0"/>
              <a:t>H</a:t>
            </a:r>
            <a:r>
              <a:rPr lang="en-US" dirty="0" smtClean="0"/>
              <a:t>ousing </a:t>
            </a:r>
            <a:r>
              <a:rPr lang="en-US" dirty="0"/>
              <a:t>prices started to </a:t>
            </a:r>
            <a:r>
              <a:rPr lang="en-US" dirty="0" smtClean="0"/>
              <a:t>fall.</a:t>
            </a:r>
          </a:p>
          <a:p>
            <a:r>
              <a:rPr lang="en-US" dirty="0" smtClean="0"/>
              <a:t>The </a:t>
            </a:r>
            <a:r>
              <a:rPr lang="en-US" dirty="0"/>
              <a:t>housing market crash was the result of the collapse of hundreds of billions of </a:t>
            </a:r>
            <a:r>
              <a:rPr lang="en-US" dirty="0" smtClean="0"/>
              <a:t>dollars.</a:t>
            </a:r>
          </a:p>
          <a:p>
            <a:r>
              <a:rPr lang="en-US" dirty="0"/>
              <a:t> </a:t>
            </a:r>
            <a:r>
              <a:rPr lang="en-US" dirty="0" smtClean="0"/>
              <a:t>Federal </a:t>
            </a:r>
            <a:r>
              <a:rPr lang="en-US" dirty="0"/>
              <a:t>government bailing out Wall Street with the </a:t>
            </a:r>
            <a:r>
              <a:rPr lang="en-US" dirty="0">
                <a:hlinkClick r:id="rId2"/>
              </a:rPr>
              <a:t>TARP program</a:t>
            </a:r>
            <a:r>
              <a:rPr lang="en-US" dirty="0"/>
              <a:t> in </a:t>
            </a:r>
            <a:r>
              <a:rPr lang="en-US" dirty="0" smtClean="0"/>
              <a:t>2008.</a:t>
            </a:r>
          </a:p>
          <a:p>
            <a:endParaRPr lang="en-US" dirty="0"/>
          </a:p>
        </p:txBody>
      </p:sp>
    </p:spTree>
    <p:extLst>
      <p:ext uri="{BB962C8B-B14F-4D97-AF65-F5344CB8AC3E}">
        <p14:creationId xmlns:p14="http://schemas.microsoft.com/office/powerpoint/2010/main" val="35143466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7351</TotalTime>
  <Words>347</Words>
  <Application>Microsoft Office PowerPoint</Application>
  <PresentationFormat>On-screen Show (4:3)</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Technic</vt:lpstr>
      <vt:lpstr>MuHAMMAD MUJTABA ( 18I-0623 ) Muhammad umair khan ( 18k-1292 ) YUSHA  FARID ( 18k-1289 ) Muhammad ahmed ( 18k-0256 )</vt:lpstr>
      <vt:lpstr>WALL STREET</vt:lpstr>
      <vt:lpstr>PowerPoint Presentation</vt:lpstr>
      <vt:lpstr>PowerPoint Presentation</vt:lpstr>
      <vt:lpstr>trading on WALL STREET: </vt:lpstr>
      <vt:lpstr>Role of Wall Street </vt:lpstr>
      <vt:lpstr> Wall Street Crash of 1929  </vt:lpstr>
      <vt:lpstr>Aftermath  </vt:lpstr>
      <vt:lpstr>Housing Market Crash (2008) </vt:lpstr>
      <vt:lpstr>WALL STREET BULL</vt:lpstr>
      <vt:lpstr>PowerPoint Presentation</vt:lpstr>
      <vt:lpstr> 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MuHAMMAD MUJTABA ( 18I-0623 ) Muhammad umair khan ( 18k-1292 ) YUSHA  FARID ( 18k-1289 ) Muhammad ahmed ( 18k-0256 )</dc:title>
  <dc:creator>Windows User</dc:creator>
  <cp:lastModifiedBy>Windows User</cp:lastModifiedBy>
  <cp:revision>40</cp:revision>
  <dcterms:created xsi:type="dcterms:W3CDTF">2019-11-26T10:37:37Z</dcterms:created>
  <dcterms:modified xsi:type="dcterms:W3CDTF">2019-12-02T02:23:51Z</dcterms:modified>
</cp:coreProperties>
</file>