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11"/>
  </p:notesMasterIdLst>
  <p:sldIdLst>
    <p:sldId id="256" r:id="rId2"/>
    <p:sldId id="265" r:id="rId3"/>
    <p:sldId id="263" r:id="rId4"/>
    <p:sldId id="267" r:id="rId5"/>
    <p:sldId id="257" r:id="rId6"/>
    <p:sldId id="258" r:id="rId7"/>
    <p:sldId id="259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16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4135D2-4079-44A7-894E-3D96E71900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58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135D2-4079-44A7-894E-3D96E71900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3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CFD22-D741-487C-817D-16B0DB6C6D93}" type="slidenum">
              <a:rPr lang="en-US"/>
              <a:pPr/>
              <a:t>5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22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135D2-4079-44A7-894E-3D96E71900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5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OS Spring 2020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FEB78E07-2C70-4F37-AEB5-89D3E05E42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5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588C3-FD93-42A1-A8D9-F18AE78917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0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27D93-ECBC-449A-804B-6D0E6D4ABA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E3BA5-A6E1-4F5C-A51D-2D442B005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OS Spring 2020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D6957882-B5EC-40DE-BC33-98ABC357C0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4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OS Spring 2020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7F765-7424-452E-A697-69F2C6E788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6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OS Spring 2020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4C1EF-4D56-46EE-9C3E-A209B527DA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6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OS Spring 2020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EF9AD5-D533-4D17-8D66-E6EA2E21D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2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A7C03C35-7519-478D-81D6-32241E4D8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5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OS Spring 2020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6FCDD-B5C4-4085-98BF-C71B5A7BBA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OS Spring 2020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B4D4B2C0-EB72-4240-9C29-1E2765DC21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2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en-US" smtClean="0"/>
              <a:t>OS Spring 2020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F329BDC-56CD-41A2-B655-81BA356F8D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3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914400"/>
            <a:ext cx="7162800" cy="25908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Arial Black" pitchFamily="34" charset="0"/>
              </a:rPr>
              <a:t>      OPERATING SYSTEMS</a:t>
            </a:r>
            <a:br>
              <a:rPr lang="en-US" sz="3600" b="1" dirty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Arial Black" pitchFamily="34" charset="0"/>
              </a:rPr>
              <a:t>					 </a:t>
            </a:r>
            <a:r>
              <a:rPr lang="en-US" sz="3600" dirty="0">
                <a:solidFill>
                  <a:schemeClr val="tx1"/>
                </a:solidFill>
                <a:latin typeface="Arial Black" pitchFamily="34" charset="0"/>
              </a:rPr>
              <a:t>CS 205</a:t>
            </a:r>
            <a:r>
              <a:rPr lang="en-US" sz="3600" b="1" dirty="0">
                <a:solidFill>
                  <a:schemeClr val="tx1"/>
                </a:solidFill>
                <a:latin typeface="Arial Black" pitchFamily="34" charset="0"/>
              </a:rPr>
              <a:t/>
            </a:r>
            <a:br>
              <a:rPr lang="en-US" sz="3600" b="1" dirty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Arial Black" pitchFamily="34" charset="0"/>
              </a:rPr>
              <a:t>				3 + 1 Cr. Hr.</a:t>
            </a:r>
            <a:r>
              <a:rPr lang="en-US" sz="3600" dirty="0">
                <a:solidFill>
                  <a:schemeClr val="tx1"/>
                </a:solidFill>
                <a:latin typeface="Arial Black" pitchFamily="34" charset="0"/>
              </a:rPr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419600"/>
            <a:ext cx="7406640" cy="175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	     </a:t>
            </a:r>
            <a:r>
              <a:rPr lang="en-US" b="1" dirty="0">
                <a:solidFill>
                  <a:schemeClr val="tx1"/>
                </a:solidFill>
              </a:rPr>
              <a:t>BS (CS) Core Course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	          Spring </a:t>
            </a:r>
            <a:r>
              <a:rPr lang="en-US" b="1" dirty="0" smtClean="0">
                <a:solidFill>
                  <a:schemeClr val="tx1"/>
                </a:solidFill>
              </a:rPr>
              <a:t>2020</a:t>
            </a: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		        Prof. Dr. </a:t>
            </a:r>
            <a:r>
              <a:rPr lang="en-US" b="1" dirty="0" err="1">
                <a:solidFill>
                  <a:schemeClr val="tx1"/>
                </a:solidFill>
              </a:rPr>
              <a:t>Hasina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Khatoon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C892DBB-05BB-4FEF-95B2-B900C2B94AAB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1</a:t>
            </a:fld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EB23D13-E408-400F-9D19-36505F6C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OS Spring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C167DBB-1BDF-4663-A0FA-8AD820F4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440BD0-C46E-47B8-8659-950B29F5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3C35-7519-478D-81D6-32241E4D881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B056E87-2440-428B-9A91-8E8307B75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0" y="76200"/>
            <a:ext cx="8735359" cy="69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1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8229600" cy="914400"/>
          </a:xfrm>
          <a:noFill/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Operating System</a:t>
            </a:r>
            <a:br>
              <a:rPr lang="en-US" sz="3200" b="1" dirty="0">
                <a:solidFill>
                  <a:schemeClr val="tx1"/>
                </a:solidFill>
                <a:effectLst/>
              </a:rPr>
            </a:br>
            <a:r>
              <a:rPr lang="en-US" sz="3200" b="1" dirty="0">
                <a:solidFill>
                  <a:schemeClr val="tx1"/>
                </a:solidFill>
                <a:effectLst/>
              </a:rPr>
              <a:t>	Goals and Objectives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1"/>
            <a:ext cx="8229600" cy="480060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latin typeface="Comic Sans MS" pitchFamily="66" charset="0"/>
              </a:rPr>
              <a:t>To learn about the fundamental concepts of operating systems</a:t>
            </a:r>
          </a:p>
          <a:p>
            <a:pPr>
              <a:buFont typeface="Wingdings" pitchFamily="2" charset="2"/>
              <a:buNone/>
            </a:pPr>
            <a:endParaRPr lang="en-US" sz="1100" b="1" dirty="0">
              <a:latin typeface="Comic Sans MS" pitchFamily="66" charset="0"/>
            </a:endParaRPr>
          </a:p>
          <a:p>
            <a:r>
              <a:rPr lang="en-US" sz="2800" b="1" dirty="0">
                <a:latin typeface="Comic Sans MS" pitchFamily="66" charset="0"/>
              </a:rPr>
              <a:t>To provide an opportunity to the students to implement the basic functions of an operating system including concurrency control and solution to critical section problem</a:t>
            </a:r>
          </a:p>
          <a:p>
            <a:pPr marL="82550" indent="0">
              <a:buNone/>
            </a:pPr>
            <a:endParaRPr lang="en-US" sz="1100" b="1" dirty="0">
              <a:latin typeface="Comic Sans MS" pitchFamily="66" charset="0"/>
            </a:endParaRPr>
          </a:p>
          <a:p>
            <a:r>
              <a:rPr lang="en-US" sz="2800" b="1" dirty="0">
                <a:latin typeface="Comic Sans MS" pitchFamily="66" charset="0"/>
              </a:rPr>
              <a:t>To understand memory management functions and file system of operating system</a:t>
            </a:r>
          </a:p>
          <a:p>
            <a:pPr>
              <a:buFont typeface="Wingdings" pitchFamily="2" charset="2"/>
              <a:buNone/>
            </a:pPr>
            <a:endParaRPr lang="en-US" sz="1100" b="1" dirty="0">
              <a:latin typeface="Comic Sans MS" pitchFamily="66" charset="0"/>
            </a:endParaRPr>
          </a:p>
          <a:p>
            <a:r>
              <a:rPr lang="en-US" sz="2800" b="1" dirty="0">
                <a:latin typeface="Comic Sans MS" pitchFamily="66" charset="0"/>
              </a:rPr>
              <a:t>To provide a general understanding of the working of popular operating systems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D5FE-44CA-40F7-9431-D279FDA4A46D}" type="slidenum">
              <a:rPr lang="en-US" b="1">
                <a:latin typeface="Arial Black" pitchFamily="34" charset="0"/>
              </a:rPr>
              <a:pPr/>
              <a:t>3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8229600" cy="914400"/>
          </a:xfrm>
          <a:noFill/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Operating System</a:t>
            </a:r>
            <a:br>
              <a:rPr lang="en-US" sz="3200" b="1" dirty="0">
                <a:solidFill>
                  <a:schemeClr val="tx1"/>
                </a:solidFill>
                <a:effectLst/>
              </a:rPr>
            </a:br>
            <a:r>
              <a:rPr lang="en-US" sz="3200" b="1" dirty="0" smtClean="0">
                <a:solidFill>
                  <a:schemeClr val="tx1"/>
                </a:solidFill>
                <a:effectLst/>
              </a:rPr>
              <a:t>	Course Learning Outcomes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1"/>
            <a:ext cx="8229600" cy="4800600"/>
          </a:xfrm>
          <a:noFill/>
        </p:spPr>
        <p:txBody>
          <a:bodyPr>
            <a:normAutofit fontScale="92500"/>
          </a:bodyPr>
          <a:lstStyle/>
          <a:p>
            <a:r>
              <a:rPr lang="en-US" sz="2800" b="1" dirty="0" smtClean="0">
                <a:latin typeface="Comic Sans MS" pitchFamily="66" charset="0"/>
              </a:rPr>
              <a:t>Learn the objectives and functions of modern operating system</a:t>
            </a:r>
          </a:p>
          <a:p>
            <a:r>
              <a:rPr lang="en-US" sz="2800" b="1" dirty="0" smtClean="0">
                <a:latin typeface="Comic Sans MS" pitchFamily="66" charset="0"/>
              </a:rPr>
              <a:t>Describe the functions of contemporary operating system with respect to convenience, efficiency and the ability to evolve</a:t>
            </a:r>
          </a:p>
          <a:p>
            <a:r>
              <a:rPr lang="en-US" sz="2800" b="1" dirty="0" smtClean="0">
                <a:latin typeface="Comic Sans MS" pitchFamily="66" charset="0"/>
              </a:rPr>
              <a:t>Explore the functions of various parts of operating system that includes process management, memory management, file management and features of protection</a:t>
            </a:r>
          </a:p>
          <a:p>
            <a:r>
              <a:rPr lang="en-US" sz="2800" b="1" dirty="0" smtClean="0">
                <a:latin typeface="Comic Sans MS" pitchFamily="66" charset="0"/>
              </a:rPr>
              <a:t>Demonstrate understanding of concepts, structure and design of </a:t>
            </a:r>
            <a:r>
              <a:rPr lang="en-US" sz="2800" b="1" smtClean="0">
                <a:latin typeface="Comic Sans MS" pitchFamily="66" charset="0"/>
              </a:rPr>
              <a:t>operating systems</a:t>
            </a:r>
            <a:endParaRPr lang="en-US" sz="2800" b="1" dirty="0" smtClean="0">
              <a:latin typeface="Comic Sans MS" pitchFamily="66" charset="0"/>
            </a:endParaRPr>
          </a:p>
          <a:p>
            <a:endParaRPr lang="en-US" sz="2800" b="1" dirty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endParaRPr lang="en-US" sz="11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D5FE-44CA-40F7-9431-D279FDA4A46D}" type="slidenum">
              <a:rPr lang="en-US" b="1">
                <a:latin typeface="Arial Black" pitchFamily="34" charset="0"/>
              </a:rPr>
              <a:pPr/>
              <a:t>4</a:t>
            </a:fld>
            <a:endParaRPr lang="en-US" b="1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80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8229600" cy="923925"/>
          </a:xfrm>
          <a:noFill/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Operating</a:t>
            </a:r>
            <a:r>
              <a:rPr lang="en-US" sz="3200" b="1" dirty="0">
                <a:solidFill>
                  <a:schemeClr val="tx1"/>
                </a:solidFill>
              </a:rPr>
              <a:t> System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			Syllabus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28725"/>
            <a:ext cx="7848600" cy="5324475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800" b="1" dirty="0"/>
              <a:t>Outline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b="1" dirty="0"/>
              <a:t>Overview and structure of the system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b="1" dirty="0"/>
              <a:t>Process management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Concept of a process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		Scheduling of process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b="1" dirty="0"/>
              <a:t>Memory Management</a:t>
            </a:r>
          </a:p>
          <a:p>
            <a:pPr>
              <a:lnSpc>
                <a:spcPct val="90000"/>
              </a:lnSpc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Paging and Segmentation</a:t>
            </a:r>
          </a:p>
          <a:p>
            <a:pPr>
              <a:lnSpc>
                <a:spcPct val="90000"/>
              </a:lnSpc>
              <a:buNone/>
            </a:pPr>
            <a:r>
              <a:rPr lang="en-US" sz="2800" b="1" dirty="0">
                <a:latin typeface="Comic Sans MS" pitchFamily="66" charset="0"/>
              </a:rPr>
              <a:t>		Virtual memory management features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b="1" dirty="0"/>
              <a:t>Threads and Process </a:t>
            </a:r>
            <a:r>
              <a:rPr lang="en-US" sz="2800" b="1" dirty="0" smtClean="0"/>
              <a:t>Synchronization</a:t>
            </a:r>
          </a:p>
          <a:p>
            <a:pPr marL="82550" indent="0">
              <a:lnSpc>
                <a:spcPct val="90000"/>
              </a:lnSpc>
              <a:buNone/>
            </a:pPr>
            <a:r>
              <a:rPr lang="en-US" sz="2800" b="1" dirty="0"/>
              <a:t>	</a:t>
            </a:r>
            <a:r>
              <a:rPr lang="en-US" sz="2800" b="1" dirty="0" smtClean="0">
                <a:latin typeface="Comic Sans MS" panose="030F0702030302020204" pitchFamily="66" charset="0"/>
              </a:rPr>
              <a:t>Multithreading Models</a:t>
            </a:r>
            <a:endParaRPr lang="en-US" sz="2800" b="1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800" b="1" dirty="0"/>
              <a:t>		</a:t>
            </a:r>
            <a:r>
              <a:rPr lang="en-US" sz="2800" b="1" dirty="0" smtClean="0">
                <a:latin typeface="Comic Sans MS" pitchFamily="66" charset="0"/>
              </a:rPr>
              <a:t>Synchronization Issues and Solutions </a:t>
            </a:r>
            <a:endParaRPr lang="en-US" sz="2800" b="1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800" b="1" dirty="0">
                <a:latin typeface="Comic Sans MS" pitchFamily="66" charset="0"/>
              </a:rPr>
              <a:t>		</a:t>
            </a:r>
            <a:r>
              <a:rPr lang="en-US" sz="2800" b="1" dirty="0" smtClean="0">
                <a:latin typeface="Comic Sans MS" pitchFamily="66" charset="0"/>
              </a:rPr>
              <a:t>Deadlocks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4252-D968-4315-AA7E-D58B529F73AA}" type="slidenum">
              <a:rPr lang="en-US" b="1">
                <a:latin typeface="Arial Black" pitchFamily="34" charset="0"/>
              </a:rPr>
              <a:pPr/>
              <a:t>5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543800" cy="977900"/>
          </a:xfrm>
          <a:noFill/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Operating System</a:t>
            </a:r>
            <a:br>
              <a:rPr lang="en-US" sz="3200" b="1" dirty="0">
                <a:solidFill>
                  <a:schemeClr val="tx1"/>
                </a:solidFill>
                <a:effectLst/>
              </a:rPr>
            </a:br>
            <a:r>
              <a:rPr lang="en-US" sz="3200" b="1" dirty="0">
                <a:solidFill>
                  <a:schemeClr val="tx1"/>
                </a:solidFill>
                <a:effectLst/>
              </a:rPr>
              <a:t>			Syllabus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71600"/>
            <a:ext cx="8080375" cy="4921250"/>
          </a:xfrm>
          <a:noFill/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Outline..</a:t>
            </a:r>
          </a:p>
          <a:p>
            <a:r>
              <a:rPr lang="en-US" sz="2800" b="1" dirty="0">
                <a:solidFill>
                  <a:srgbClr val="000000"/>
                </a:solidFill>
              </a:rPr>
              <a:t>Storage Management</a:t>
            </a:r>
          </a:p>
          <a:p>
            <a:pPr>
              <a:buFont typeface="Wingdings" pitchFamily="2" charset="2"/>
              <a:buNone/>
            </a:pPr>
            <a:r>
              <a:rPr lang="en-US" sz="2800" b="1" dirty="0">
                <a:solidFill>
                  <a:srgbClr val="000000"/>
                </a:solidFill>
              </a:rPr>
              <a:t>		</a:t>
            </a:r>
            <a:r>
              <a:rPr lang="en-US" sz="2800" b="1" dirty="0">
                <a:solidFill>
                  <a:srgbClr val="000000"/>
                </a:solidFill>
                <a:latin typeface="Comic Sans MS" pitchFamily="66" charset="0"/>
              </a:rPr>
              <a:t>File system and directory structure</a:t>
            </a:r>
          </a:p>
          <a:p>
            <a:pPr>
              <a:buFont typeface="Wingdings" pitchFamily="2" charset="2"/>
              <a:buNone/>
            </a:pPr>
            <a:r>
              <a:rPr lang="en-US" sz="2800" b="1" dirty="0">
                <a:solidFill>
                  <a:srgbClr val="000000"/>
                </a:solidFill>
                <a:latin typeface="Comic Sans MS" pitchFamily="66" charset="0"/>
              </a:rPr>
              <a:t>		Secondary Storage Structure</a:t>
            </a:r>
          </a:p>
          <a:p>
            <a:pPr>
              <a:buFont typeface="Wingdings" pitchFamily="2" charset="2"/>
              <a:buNone/>
            </a:pPr>
            <a:r>
              <a:rPr lang="en-US" sz="2800" b="1" dirty="0">
                <a:solidFill>
                  <a:srgbClr val="000000"/>
                </a:solidFill>
                <a:latin typeface="Comic Sans MS" pitchFamily="66" charset="0"/>
              </a:rPr>
              <a:t>		I/O subsystem</a:t>
            </a:r>
            <a:endParaRPr lang="en-US" sz="2800" b="1" dirty="0">
              <a:solidFill>
                <a:srgbClr val="000000"/>
              </a:solidFill>
            </a:endParaRPr>
          </a:p>
          <a:p>
            <a:r>
              <a:rPr lang="en-US" sz="2800" b="1" dirty="0">
                <a:solidFill>
                  <a:srgbClr val="000000"/>
                </a:solidFill>
              </a:rPr>
              <a:t>Protection and Security</a:t>
            </a:r>
          </a:p>
          <a:p>
            <a:pPr>
              <a:buFont typeface="Wingdings" pitchFamily="2" charset="2"/>
              <a:buNone/>
            </a:pPr>
            <a:r>
              <a:rPr lang="en-US" sz="2800" b="1" dirty="0">
                <a:solidFill>
                  <a:srgbClr val="000000"/>
                </a:solidFill>
              </a:rPr>
              <a:t>		</a:t>
            </a:r>
            <a:r>
              <a:rPr lang="en-US" sz="2800" b="1" dirty="0">
                <a:solidFill>
                  <a:srgbClr val="000000"/>
                </a:solidFill>
                <a:latin typeface="Comic Sans MS" pitchFamily="66" charset="0"/>
              </a:rPr>
              <a:t>System Protection Methods</a:t>
            </a:r>
          </a:p>
          <a:p>
            <a:pPr>
              <a:buFont typeface="Wingdings" pitchFamily="2" charset="2"/>
              <a:buNone/>
            </a:pPr>
            <a:r>
              <a:rPr lang="en-US" sz="2800" b="1" dirty="0">
                <a:solidFill>
                  <a:srgbClr val="000000"/>
                </a:solidFill>
                <a:latin typeface="Comic Sans MS" pitchFamily="66" charset="0"/>
              </a:rPr>
              <a:t>		Security Problem and Threats</a:t>
            </a:r>
          </a:p>
          <a:p>
            <a:r>
              <a:rPr lang="en-US" sz="2800" b="1" dirty="0">
                <a:solidFill>
                  <a:srgbClr val="000000"/>
                </a:solidFill>
                <a:latin typeface="Comic Sans MS" pitchFamily="66" charset="0"/>
              </a:rPr>
              <a:t>Operating systems for Embedded systems</a:t>
            </a:r>
          </a:p>
          <a:p>
            <a:r>
              <a:rPr lang="en-US" sz="2800" b="1" dirty="0">
                <a:solidFill>
                  <a:srgbClr val="000000"/>
                </a:solidFill>
                <a:latin typeface="Comic Sans MS" pitchFamily="66" charset="0"/>
              </a:rPr>
              <a:t>Virtualization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1C14-0873-4C9D-9FBE-541FC90AE612}" type="slidenum">
              <a:rPr lang="en-US" b="1">
                <a:latin typeface="Arial Black" pitchFamily="34" charset="0"/>
              </a:rPr>
              <a:pPr/>
              <a:t>6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3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543800" cy="977900"/>
          </a:xfrm>
          <a:noFill/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</a:t>
            </a:r>
            <a:b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Syllab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us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71625"/>
            <a:ext cx="8229600" cy="4752975"/>
          </a:xfrm>
          <a:noFill/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 b="1" dirty="0"/>
              <a:t>Books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 b="1" dirty="0"/>
              <a:t>Textbook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   </a:t>
            </a:r>
            <a:r>
              <a:rPr lang="en-US" sz="2800" b="1" dirty="0">
                <a:latin typeface="Comic Sans MS" pitchFamily="66" charset="0"/>
              </a:rPr>
              <a:t>Operating System Concepts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	</a:t>
            </a:r>
            <a:r>
              <a:rPr lang="en-US" sz="2800" b="1" dirty="0" err="1">
                <a:latin typeface="Comic Sans MS" pitchFamily="66" charset="0"/>
              </a:rPr>
              <a:t>Silberschatz</a:t>
            </a:r>
            <a:r>
              <a:rPr lang="en-US" sz="2800" b="1" dirty="0">
                <a:latin typeface="Comic Sans MS" pitchFamily="66" charset="0"/>
              </a:rPr>
              <a:t>, Gavin and </a:t>
            </a:r>
            <a:r>
              <a:rPr lang="en-US" sz="2800" b="1">
                <a:latin typeface="Comic Sans MS" pitchFamily="66" charset="0"/>
              </a:rPr>
              <a:t>Gagne </a:t>
            </a:r>
            <a:r>
              <a:rPr lang="en-US" sz="2800" b="1" smtClean="0">
                <a:latin typeface="Comic Sans MS" pitchFamily="66" charset="0"/>
              </a:rPr>
              <a:t>10</a:t>
            </a:r>
            <a:r>
              <a:rPr lang="en-US" sz="2800" b="1" baseline="30000" smtClean="0">
                <a:latin typeface="Comic Sans MS" pitchFamily="66" charset="0"/>
              </a:rPr>
              <a:t>th</a:t>
            </a:r>
            <a:r>
              <a:rPr lang="en-US" sz="2800" b="1" smtClean="0">
                <a:latin typeface="Comic Sans MS" pitchFamily="66" charset="0"/>
              </a:rPr>
              <a:t> </a:t>
            </a:r>
            <a:r>
              <a:rPr lang="en-US" sz="2800" b="1" dirty="0">
                <a:latin typeface="Comic Sans MS" pitchFamily="66" charset="0"/>
              </a:rPr>
              <a:t>Edition 	</a:t>
            </a:r>
            <a:r>
              <a:rPr lang="en-US" sz="2800" b="1" dirty="0"/>
              <a:t>					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en-US" sz="1200" b="1" dirty="0"/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 b="1" dirty="0"/>
              <a:t>Reference Books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Operating Systems    </a:t>
            </a:r>
            <a:r>
              <a:rPr lang="en-US" sz="2800" b="1" dirty="0"/>
              <a:t>by William Stallings 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Operating Systems    </a:t>
            </a:r>
            <a:r>
              <a:rPr lang="en-US" sz="2800" b="1" dirty="0"/>
              <a:t>by Gary Nutt 	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Modern Operating Systems</a:t>
            </a:r>
            <a:r>
              <a:rPr lang="en-US" sz="2800" b="1" dirty="0"/>
              <a:t> by </a:t>
            </a:r>
            <a:r>
              <a:rPr lang="en-US" sz="2800" b="1" dirty="0" err="1"/>
              <a:t>Tanenbaum</a:t>
            </a:r>
            <a:endParaRPr lang="en-US" sz="2800" b="1" dirty="0"/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Operating System Design and Implementation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				by </a:t>
            </a:r>
            <a:r>
              <a:rPr lang="en-US" sz="2800" b="1" dirty="0" err="1"/>
              <a:t>Tanenbaum</a:t>
            </a:r>
            <a:r>
              <a:rPr lang="en-US" sz="2800" b="1" dirty="0"/>
              <a:t> and </a:t>
            </a:r>
            <a:r>
              <a:rPr lang="en-US" sz="2800" b="1" dirty="0" err="1"/>
              <a:t>Woodhill</a:t>
            </a:r>
            <a:endParaRPr lang="en-US" sz="28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D722-5266-4CCB-84ED-6B9938EBF716}" type="slidenum">
              <a:rPr lang="en-US" b="1">
                <a:latin typeface="Arial Black" pitchFamily="34" charset="0"/>
              </a:rPr>
              <a:pPr/>
              <a:t>7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4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229600" cy="1004888"/>
          </a:xfrm>
          <a:noFill/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Operating System</a:t>
            </a:r>
            <a:br>
              <a:rPr lang="en-US" sz="3200" b="1" dirty="0">
                <a:solidFill>
                  <a:schemeClr val="tx1"/>
                </a:solidFill>
                <a:effectLst/>
              </a:rPr>
            </a:br>
            <a:r>
              <a:rPr lang="en-US" sz="3200" b="1" dirty="0">
                <a:solidFill>
                  <a:schemeClr val="tx1"/>
                </a:solidFill>
                <a:effectLst/>
              </a:rPr>
              <a:t>			Syllabus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156575" cy="48006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 b="1" dirty="0"/>
              <a:t>Evaluation Criteria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Final Exam		</a:t>
            </a:r>
            <a:r>
              <a:rPr lang="en-US" sz="2800" b="1" dirty="0" smtClean="0">
                <a:latin typeface="Comic Sans MS" pitchFamily="66" charset="0"/>
              </a:rPr>
              <a:t>50</a:t>
            </a:r>
            <a:r>
              <a:rPr lang="en-US" sz="2800" b="1" dirty="0">
                <a:latin typeface="Comic Sans MS" pitchFamily="66" charset="0"/>
              </a:rPr>
              <a:t>%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		Term Exams		</a:t>
            </a:r>
            <a:r>
              <a:rPr lang="en-US" sz="2800" b="1" dirty="0" smtClean="0">
                <a:latin typeface="Comic Sans MS" pitchFamily="66" charset="0"/>
              </a:rPr>
              <a:t>30% </a:t>
            </a:r>
            <a:r>
              <a:rPr lang="en-US" sz="2800" b="1" dirty="0">
                <a:latin typeface="Comic Sans MS" pitchFamily="66" charset="0"/>
              </a:rPr>
              <a:t>(</a:t>
            </a:r>
            <a:r>
              <a:rPr lang="en-US" sz="2800" b="1" dirty="0" smtClean="0">
                <a:latin typeface="Comic Sans MS" pitchFamily="66" charset="0"/>
              </a:rPr>
              <a:t>15% </a:t>
            </a:r>
            <a:r>
              <a:rPr lang="en-US" sz="2800" b="1" dirty="0">
                <a:latin typeface="Comic Sans MS" pitchFamily="66" charset="0"/>
              </a:rPr>
              <a:t>each)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		Quiz + Assignment  	</a:t>
            </a:r>
            <a:r>
              <a:rPr lang="en-US" sz="2800" b="1" dirty="0" smtClean="0">
                <a:latin typeface="Comic Sans MS" pitchFamily="66" charset="0"/>
              </a:rPr>
              <a:t>10%</a:t>
            </a:r>
            <a:endParaRPr lang="en-US" sz="28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		Project			</a:t>
            </a:r>
            <a:r>
              <a:rPr lang="en-US" sz="2800" b="1" dirty="0" smtClean="0">
                <a:latin typeface="Comic Sans MS" pitchFamily="66" charset="0"/>
              </a:rPr>
              <a:t>10%</a:t>
            </a:r>
            <a:endParaRPr lang="en-US" sz="28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 b="1" dirty="0"/>
              <a:t>Course Pre-requisites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Computer Organization and Assembly 	Language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		Data Structures</a:t>
            </a:r>
          </a:p>
          <a:p>
            <a:pPr>
              <a:lnSpc>
                <a:spcPct val="80000"/>
              </a:lnSpc>
              <a:buNone/>
            </a:pPr>
            <a:endParaRPr lang="en-US" sz="1200" b="1" i="1" dirty="0"/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 b="1" dirty="0"/>
              <a:t>My office hours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To be announced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smtClean="0">
                <a:latin typeface="Arial Black" pitchFamily="34" charset="0"/>
                <a:cs typeface="Arial" pitchFamily="34" charset="0"/>
              </a:rPr>
              <a:t>OS Spring 2020</a:t>
            </a:r>
            <a:endParaRPr lang="en-US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latin typeface="Arial Black" pitchFamily="34" charset="0"/>
                <a:cs typeface="Arial" pitchFamily="34" charset="0"/>
              </a:rPr>
              <a:t>FAST-NU Karachi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FF35-ECD1-4590-91CC-CA729FEF26F6}" type="slidenum">
              <a:rPr lang="en-US" b="1">
                <a:latin typeface="Arial Black" pitchFamily="34" charset="0"/>
                <a:cs typeface="Arial" pitchFamily="34" charset="0"/>
              </a:rPr>
              <a:pPr/>
              <a:t>8</a:t>
            </a:fld>
            <a:endParaRPr lang="en-US" b="1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427D488-1432-460D-AB9D-7884AAD0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OS Spring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8D22C54-7BD5-4AF6-B980-A595BEE2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EC3013-0CDD-4DA7-8720-CC404749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3C35-7519-478D-81D6-32241E4D881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3626629-C1DE-4BE9-A06B-53C888184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8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314</TotalTime>
  <Words>220</Words>
  <Application>Microsoft Office PowerPoint</Application>
  <PresentationFormat>On-screen Show (4:3)</PresentationFormat>
  <Paragraphs>96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Comic Sans MS</vt:lpstr>
      <vt:lpstr>Gill Sans MT</vt:lpstr>
      <vt:lpstr>Times</vt:lpstr>
      <vt:lpstr>Verdana</vt:lpstr>
      <vt:lpstr>Wingdings</vt:lpstr>
      <vt:lpstr>Wingdings 2</vt:lpstr>
      <vt:lpstr>Theme1</vt:lpstr>
      <vt:lpstr>      OPERATING SYSTEMS       CS 205     3 + 1 Cr. Hr. </vt:lpstr>
      <vt:lpstr>PowerPoint Presentation</vt:lpstr>
      <vt:lpstr>Operating System  Goals and Objectives</vt:lpstr>
      <vt:lpstr>Operating System  Course Learning Outcomes</vt:lpstr>
      <vt:lpstr>Operating System    Syllabus</vt:lpstr>
      <vt:lpstr>Operating System    Syllabus</vt:lpstr>
      <vt:lpstr>Operating System    Syllabus</vt:lpstr>
      <vt:lpstr>Operating System    Syllabus</vt:lpstr>
      <vt:lpstr>PowerPoint Presentation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81</cp:revision>
  <dcterms:created xsi:type="dcterms:W3CDTF">2008-12-31T02:25:45Z</dcterms:created>
  <dcterms:modified xsi:type="dcterms:W3CDTF">2020-01-20T05:36:29Z</dcterms:modified>
</cp:coreProperties>
</file>