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17" r:id="rId1"/>
  </p:sldMasterIdLst>
  <p:notesMasterIdLst>
    <p:notesMasterId r:id="rId42"/>
  </p:notesMasterIdLst>
  <p:handoutMasterIdLst>
    <p:handoutMasterId r:id="rId43"/>
  </p:handoutMasterIdLst>
  <p:sldIdLst>
    <p:sldId id="330" r:id="rId2"/>
    <p:sldId id="413" r:id="rId3"/>
    <p:sldId id="468" r:id="rId4"/>
    <p:sldId id="414" r:id="rId5"/>
    <p:sldId id="499" r:id="rId6"/>
    <p:sldId id="415" r:id="rId7"/>
    <p:sldId id="416" r:id="rId8"/>
    <p:sldId id="417" r:id="rId9"/>
    <p:sldId id="419" r:id="rId10"/>
    <p:sldId id="469" r:id="rId11"/>
    <p:sldId id="421" r:id="rId12"/>
    <p:sldId id="423" r:id="rId13"/>
    <p:sldId id="500" r:id="rId14"/>
    <p:sldId id="501" r:id="rId15"/>
    <p:sldId id="426" r:id="rId16"/>
    <p:sldId id="429" r:id="rId17"/>
    <p:sldId id="430" r:id="rId18"/>
    <p:sldId id="431" r:id="rId19"/>
    <p:sldId id="432" r:id="rId20"/>
    <p:sldId id="434" r:id="rId21"/>
    <p:sldId id="471" r:id="rId22"/>
    <p:sldId id="435" r:id="rId23"/>
    <p:sldId id="436" r:id="rId24"/>
    <p:sldId id="437" r:id="rId25"/>
    <p:sldId id="489" r:id="rId26"/>
    <p:sldId id="503" r:id="rId27"/>
    <p:sldId id="490" r:id="rId28"/>
    <p:sldId id="491" r:id="rId29"/>
    <p:sldId id="492" r:id="rId30"/>
    <p:sldId id="479" r:id="rId31"/>
    <p:sldId id="473" r:id="rId32"/>
    <p:sldId id="476" r:id="rId33"/>
    <p:sldId id="445" r:id="rId34"/>
    <p:sldId id="446" r:id="rId35"/>
    <p:sldId id="449" r:id="rId36"/>
    <p:sldId id="451" r:id="rId37"/>
    <p:sldId id="496" r:id="rId38"/>
    <p:sldId id="511" r:id="rId39"/>
    <p:sldId id="512" r:id="rId40"/>
    <p:sldId id="513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 autoAdjust="0"/>
    <p:restoredTop sz="94635"/>
  </p:normalViewPr>
  <p:slideViewPr>
    <p:cSldViewPr snapToGrid="0">
      <p:cViewPr varScale="1">
        <p:scale>
          <a:sx n="70" d="100"/>
          <a:sy n="70" d="100"/>
        </p:scale>
        <p:origin x="1404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B17892B8-4C4A-43A9-B227-3BA0B2BB69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09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3FD62969-EF1E-4BBE-8929-522F45865F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2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8DEF8BF-C953-4704-8F60-394CEDBDA4B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91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259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5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2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87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4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91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926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15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67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64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26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46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95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229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72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02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95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39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54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46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56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90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98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12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072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974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646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024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499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0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6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94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76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22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3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6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055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76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757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33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75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11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318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2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2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1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E7DC-6624-46AB-AAB5-AAC652E731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C1B7C4-C567-4FB1-A814-20E2F6FC6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Chapter 3: 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960438" y="1444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Process Representation in Linux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mtClean="0"/>
              <a:t>Represented by the C structure </a:t>
            </a:r>
            <a:r>
              <a:rPr lang="en-US" altLang="en-US" smtClean="0">
                <a:latin typeface="Courier New" panose="02070309020205020404" pitchFamily="49" charset="0"/>
              </a:rPr>
              <a:t>task_struct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/>
            </a:r>
            <a:br>
              <a:rPr lang="en-US" altLang="en-US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pid t_pid; 			/* process identifier */ 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long state; 			/* state of the process */ 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unsigned int time_slice 	/* scheduling information */ </a:t>
            </a:r>
            <a:br>
              <a:rPr lang="en-US" altLang="en-US" sz="1600" smtClean="0">
                <a:latin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</a:rPr>
              <a:t>struct task_struct *parent;/* this process</a:t>
            </a:r>
            <a:r>
              <a:rPr lang="ja-JP" altLang="en-US" sz="1600" smtClean="0">
                <a:latin typeface="Courier New" panose="02070309020205020404" pitchFamily="49" charset="0"/>
              </a:rPr>
              <a:t>’</a:t>
            </a:r>
            <a:r>
              <a:rPr lang="en-US" altLang="ja-JP" sz="1600" smtClean="0">
                <a:latin typeface="Courier New" panose="02070309020205020404" pitchFamily="49" charset="0"/>
              </a:rPr>
              <a:t>s parent */ </a:t>
            </a:r>
            <a:br>
              <a:rPr lang="en-US" altLang="ja-JP" sz="1600" smtClean="0">
                <a:latin typeface="Courier New" panose="02070309020205020404" pitchFamily="49" charset="0"/>
              </a:rPr>
            </a:br>
            <a:r>
              <a:rPr lang="en-US" altLang="ja-JP" sz="1600" smtClean="0">
                <a:latin typeface="Courier New" panose="02070309020205020404" pitchFamily="49" charset="0"/>
              </a:rPr>
              <a:t>struct list_head children; /* this process</a:t>
            </a:r>
            <a:r>
              <a:rPr lang="ja-JP" altLang="en-US" sz="1600" smtClean="0">
                <a:latin typeface="Courier New" panose="02070309020205020404" pitchFamily="49" charset="0"/>
              </a:rPr>
              <a:t>’</a:t>
            </a:r>
            <a:r>
              <a:rPr lang="en-US" altLang="ja-JP" sz="1600" smtClean="0">
                <a:latin typeface="Courier New" panose="02070309020205020404" pitchFamily="49" charset="0"/>
              </a:rPr>
              <a:t>s children */ </a:t>
            </a:r>
            <a:br>
              <a:rPr lang="en-US" altLang="ja-JP" sz="1600" smtClean="0">
                <a:latin typeface="Courier New" panose="02070309020205020404" pitchFamily="49" charset="0"/>
              </a:rPr>
            </a:br>
            <a:r>
              <a:rPr lang="en-US" altLang="ja-JP" sz="1600" smtClean="0">
                <a:latin typeface="Courier New" panose="02070309020205020404" pitchFamily="49" charset="0"/>
              </a:rPr>
              <a:t>struct files_struct *files;/* list of open files */ </a:t>
            </a:r>
            <a:br>
              <a:rPr lang="en-US" altLang="ja-JP" sz="1600" smtClean="0">
                <a:latin typeface="Courier New" panose="02070309020205020404" pitchFamily="49" charset="0"/>
              </a:rPr>
            </a:br>
            <a:r>
              <a:rPr lang="en-US" altLang="ja-JP" sz="1600" smtClean="0">
                <a:latin typeface="Courier New" panose="02070309020205020404" pitchFamily="49" charset="0"/>
              </a:rPr>
              <a:t>struct mm_struct *mm; 	/* address space of this process */</a:t>
            </a:r>
            <a:endParaRPr lang="en-US" altLang="en-US" sz="1600" smtClean="0">
              <a:latin typeface="Courier New" panose="02070309020205020404" pitchFamily="49" charset="0"/>
            </a:endParaRPr>
          </a:p>
        </p:txBody>
      </p:sp>
      <p:pic>
        <p:nvPicPr>
          <p:cNvPr id="2662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5" y="4075113"/>
            <a:ext cx="4578350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Scheduling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68400"/>
            <a:ext cx="6975475" cy="3983038"/>
          </a:xfrm>
        </p:spPr>
        <p:txBody>
          <a:bodyPr/>
          <a:lstStyle/>
          <a:p>
            <a:r>
              <a:rPr lang="en-US" altLang="en-US" smtClean="0"/>
              <a:t>Maximize CPU use, quickly switch processes onto CPU core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Process scheduler </a:t>
            </a:r>
            <a:r>
              <a:rPr lang="en-US" altLang="en-US" smtClean="0"/>
              <a:t>selects among available processes for next execution on CPU core</a:t>
            </a:r>
          </a:p>
          <a:p>
            <a:r>
              <a:rPr lang="en-US" altLang="en-US" smtClean="0"/>
              <a:t>Maintains </a:t>
            </a:r>
            <a:r>
              <a:rPr lang="en-US" altLang="en-US" b="1" smtClean="0">
                <a:solidFill>
                  <a:srgbClr val="3366FF"/>
                </a:solidFill>
              </a:rPr>
              <a:t>scheduling queues </a:t>
            </a:r>
            <a:r>
              <a:rPr lang="en-US" altLang="en-US" smtClean="0"/>
              <a:t>of processes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Ready queue </a:t>
            </a:r>
            <a:r>
              <a:rPr lang="en-US" altLang="en-US" smtClean="0"/>
              <a:t>– set of all processes residing in main memory, ready and waiting to execute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Wait queues </a:t>
            </a:r>
            <a:r>
              <a:rPr lang="en-US" altLang="en-US" smtClean="0"/>
              <a:t>– set of processes waiting for an event (i.e. I/O)</a:t>
            </a:r>
          </a:p>
          <a:p>
            <a:pPr lvl="1"/>
            <a:r>
              <a:rPr lang="en-US" altLang="en-US" smtClean="0"/>
              <a:t>Processes migrate among the various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Representation of Process Scheduling</a:t>
            </a:r>
          </a:p>
        </p:txBody>
      </p:sp>
      <p:pic>
        <p:nvPicPr>
          <p:cNvPr id="3174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897063"/>
            <a:ext cx="522922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CPU Switch From Process to Process</a:t>
            </a:r>
          </a:p>
        </p:txBody>
      </p:sp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1958975" y="979488"/>
            <a:ext cx="4943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>
                <a:latin typeface="Verdana" panose="020B0604030504040204" pitchFamily="34" charset="0"/>
              </a:rPr>
              <a:t>A </a:t>
            </a:r>
            <a:r>
              <a:rPr kumimoji="0" lang="en-US" b="1">
                <a:latin typeface="Verdana" panose="020B0604030504040204" pitchFamily="34" charset="0"/>
              </a:rPr>
              <a:t>context switch </a:t>
            </a:r>
            <a:r>
              <a:rPr kumimoji="0" lang="en-US">
                <a:latin typeface="Verdana" panose="020B0604030504040204" pitchFamily="34" charset="0"/>
              </a:rPr>
              <a:t>occurs when the CPU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>
                <a:latin typeface="Verdana" panose="020B0604030504040204" pitchFamily="34" charset="0"/>
              </a:rPr>
              <a:t>switches from one process to another.</a:t>
            </a:r>
          </a:p>
        </p:txBody>
      </p:sp>
      <p:pic>
        <p:nvPicPr>
          <p:cNvPr id="3379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1828800"/>
            <a:ext cx="5126038" cy="4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Context Switch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08075"/>
            <a:ext cx="6997700" cy="4448175"/>
          </a:xfrm>
        </p:spPr>
        <p:txBody>
          <a:bodyPr/>
          <a:lstStyle/>
          <a:p>
            <a:r>
              <a:rPr lang="en-US" altLang="en-US" smtClean="0"/>
              <a:t>When CPU switches to another process, the system must </a:t>
            </a:r>
            <a:r>
              <a:rPr lang="en-US" altLang="en-US" b="1" smtClean="0">
                <a:solidFill>
                  <a:srgbClr val="3366FF"/>
                </a:solidFill>
              </a:rPr>
              <a:t>save the state </a:t>
            </a:r>
            <a:r>
              <a:rPr lang="en-US" altLang="en-US" smtClean="0"/>
              <a:t>of the old process and load the </a:t>
            </a:r>
            <a:r>
              <a:rPr lang="en-US" altLang="en-US" b="1" smtClean="0">
                <a:solidFill>
                  <a:srgbClr val="3366FF"/>
                </a:solidFill>
              </a:rPr>
              <a:t>saved state </a:t>
            </a:r>
            <a:r>
              <a:rPr lang="en-US" altLang="en-US" smtClean="0"/>
              <a:t>for the new process via a </a:t>
            </a:r>
            <a:r>
              <a:rPr lang="en-US" altLang="en-US" b="1" smtClean="0">
                <a:solidFill>
                  <a:srgbClr val="3366FF"/>
                </a:solidFill>
              </a:rPr>
              <a:t>context switch</a:t>
            </a:r>
            <a:endParaRPr lang="en-US" altLang="en-US" smtClean="0"/>
          </a:p>
          <a:p>
            <a:r>
              <a:rPr lang="en-US" altLang="en-US" b="1" smtClean="0">
                <a:solidFill>
                  <a:srgbClr val="3366FF"/>
                </a:solidFill>
              </a:rPr>
              <a:t>Context </a:t>
            </a:r>
            <a:r>
              <a:rPr lang="en-US" altLang="en-US" smtClean="0"/>
              <a:t>of a process represented in the PCB</a:t>
            </a:r>
          </a:p>
          <a:p>
            <a:r>
              <a:rPr lang="en-US" altLang="en-US" smtClean="0"/>
              <a:t>Context-switch time is overhead; the system does no useful work while switching</a:t>
            </a:r>
          </a:p>
          <a:p>
            <a:pPr lvl="1"/>
            <a:r>
              <a:rPr lang="en-US" altLang="en-US" smtClean="0"/>
              <a:t>The more complex the OS and the PCB </a:t>
            </a:r>
            <a:r>
              <a:rPr lang="en-US" altLang="en-US" smtClean="0">
                <a:sym typeface="Wingdings" panose="05000000000000000000" pitchFamily="2" charset="2"/>
              </a:rPr>
              <a:t> the </a:t>
            </a:r>
            <a:r>
              <a:rPr lang="en-US" altLang="en-US" smtClean="0"/>
              <a:t>longer the context switch</a:t>
            </a:r>
          </a:p>
          <a:p>
            <a:r>
              <a:rPr lang="en-US" altLang="en-US" smtClean="0"/>
              <a:t>Time dependent on hardware support</a:t>
            </a:r>
          </a:p>
          <a:p>
            <a:pPr lvl="1"/>
            <a:r>
              <a:rPr lang="en-US" altLang="en-US" smtClean="0"/>
              <a:t>Some hardware provides multiple sets of registers per CPU </a:t>
            </a:r>
            <a:r>
              <a:rPr lang="en-US" altLang="en-US" smtClean="0">
                <a:sym typeface="Wingdings" panose="05000000000000000000" pitchFamily="2" charset="2"/>
              </a:rPr>
              <a:t></a:t>
            </a:r>
            <a:r>
              <a:rPr lang="en-US" altLang="en-US" smtClean="0"/>
              <a:t> multiple contexts loaded at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Multitasking in Mobile Systems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22363"/>
            <a:ext cx="7359650" cy="4448175"/>
          </a:xfrm>
        </p:spPr>
        <p:txBody>
          <a:bodyPr/>
          <a:lstStyle/>
          <a:p>
            <a:r>
              <a:rPr lang="en-US" altLang="en-US" smtClean="0"/>
              <a:t>Some mobile systems (e.g., early version of iOS)  allow only one process to run, others suspended</a:t>
            </a:r>
          </a:p>
          <a:p>
            <a:r>
              <a:rPr lang="en-US" altLang="en-US" smtClean="0"/>
              <a:t>Due to screen real estate, user interface limits iOS provides for a </a:t>
            </a:r>
          </a:p>
          <a:p>
            <a:pPr lvl="1"/>
            <a:r>
              <a:rPr lang="en-US" altLang="en-US" smtClean="0"/>
              <a:t>Single </a:t>
            </a:r>
            <a:r>
              <a:rPr lang="en-US" altLang="en-US" b="1" smtClean="0">
                <a:solidFill>
                  <a:srgbClr val="3366FF"/>
                </a:solidFill>
              </a:rPr>
              <a:t>foreground</a:t>
            </a:r>
            <a:r>
              <a:rPr lang="en-US" altLang="en-US" smtClean="0"/>
              <a:t> process- controlled via user interface</a:t>
            </a:r>
          </a:p>
          <a:p>
            <a:pPr lvl="1"/>
            <a:r>
              <a:rPr lang="en-US" altLang="en-US" smtClean="0"/>
              <a:t>Multiple </a:t>
            </a:r>
            <a:r>
              <a:rPr lang="en-US" altLang="en-US" b="1" smtClean="0">
                <a:solidFill>
                  <a:srgbClr val="3366FF"/>
                </a:solidFill>
              </a:rPr>
              <a:t>background</a:t>
            </a:r>
            <a:r>
              <a:rPr lang="en-US" altLang="en-US" smtClean="0"/>
              <a:t> processes– in memory, running, but not on the display, and with limits</a:t>
            </a:r>
          </a:p>
          <a:p>
            <a:pPr lvl="1"/>
            <a:r>
              <a:rPr lang="en-US" altLang="en-US" smtClean="0"/>
              <a:t>Limits include single, short task, receiving notification of events, specific long-running tasks like audio playback</a:t>
            </a:r>
          </a:p>
          <a:p>
            <a:r>
              <a:rPr lang="en-US" altLang="en-US" smtClean="0"/>
              <a:t>Android runs foreground and background, with fewer limits</a:t>
            </a:r>
          </a:p>
          <a:p>
            <a:pPr lvl="1"/>
            <a:r>
              <a:rPr lang="en-US" altLang="en-US" smtClean="0"/>
              <a:t>Background process uses a </a:t>
            </a:r>
            <a:r>
              <a:rPr lang="en-US" altLang="en-US" b="1" smtClean="0">
                <a:solidFill>
                  <a:srgbClr val="3366FF"/>
                </a:solidFill>
              </a:rPr>
              <a:t>service</a:t>
            </a:r>
            <a:r>
              <a:rPr lang="en-US" altLang="en-US" smtClean="0"/>
              <a:t> to perform tasks</a:t>
            </a:r>
          </a:p>
          <a:p>
            <a:pPr lvl="1"/>
            <a:r>
              <a:rPr lang="en-US" altLang="en-US" smtClean="0"/>
              <a:t>Service can keep running even if background process is suspended</a:t>
            </a:r>
          </a:p>
          <a:p>
            <a:pPr lvl="1"/>
            <a:r>
              <a:rPr lang="en-US" altLang="en-US" smtClean="0"/>
              <a:t>Service has no user interface, small memory use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Creation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r>
              <a:rPr lang="en-US" altLang="en-US" b="1" smtClean="0">
                <a:solidFill>
                  <a:srgbClr val="3366FF"/>
                </a:solidFill>
              </a:rPr>
              <a:t>Parent</a:t>
            </a:r>
            <a:r>
              <a:rPr lang="en-US" altLang="en-US" b="1" smtClean="0"/>
              <a:t> </a:t>
            </a:r>
            <a:r>
              <a:rPr lang="en-US" altLang="en-US" smtClean="0"/>
              <a:t>process create </a:t>
            </a:r>
            <a:r>
              <a:rPr lang="en-US" altLang="en-US" b="1" smtClean="0">
                <a:solidFill>
                  <a:srgbClr val="3366FF"/>
                </a:solidFill>
              </a:rPr>
              <a:t>children</a:t>
            </a:r>
            <a:r>
              <a:rPr lang="en-US" altLang="en-US" b="1" smtClean="0"/>
              <a:t> </a:t>
            </a:r>
            <a:r>
              <a:rPr lang="en-US" altLang="en-US" smtClean="0"/>
              <a:t>processes, which, in turn create other processes, forming a </a:t>
            </a:r>
            <a:r>
              <a:rPr lang="en-US" altLang="en-US" b="1" smtClean="0">
                <a:solidFill>
                  <a:srgbClr val="3366FF"/>
                </a:solidFill>
              </a:rPr>
              <a:t>tree</a:t>
            </a:r>
            <a:r>
              <a:rPr lang="en-US" altLang="en-US" smtClean="0"/>
              <a:t> of processes</a:t>
            </a:r>
            <a:endParaRPr lang="en-US" altLang="en-US" sz="800" smtClean="0"/>
          </a:p>
          <a:p>
            <a:r>
              <a:rPr lang="en-US" altLang="en-US" smtClean="0"/>
              <a:t>Generally, process identified and managed via a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process identifier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pid</a:t>
            </a:r>
            <a:r>
              <a:rPr lang="en-US" altLang="en-US" smtClean="0"/>
              <a:t>)</a:t>
            </a:r>
            <a:endParaRPr lang="en-US" altLang="en-US" sz="800" smtClean="0"/>
          </a:p>
          <a:p>
            <a:r>
              <a:rPr lang="en-US" altLang="en-US" smtClean="0"/>
              <a:t>Resource sharing options</a:t>
            </a:r>
          </a:p>
          <a:p>
            <a:pPr lvl="1"/>
            <a:r>
              <a:rPr lang="en-US" altLang="en-US" smtClean="0"/>
              <a:t>Parent and children share all resources</a:t>
            </a:r>
          </a:p>
          <a:p>
            <a:pPr lvl="1"/>
            <a:r>
              <a:rPr lang="en-US" altLang="en-US" smtClean="0"/>
              <a:t>Children share subset of parent</a:t>
            </a:r>
            <a:r>
              <a:rPr lang="ja-JP" altLang="en-US" smtClean="0"/>
              <a:t>’</a:t>
            </a:r>
            <a:r>
              <a:rPr lang="en-US" altLang="ja-JP" smtClean="0"/>
              <a:t>s resources</a:t>
            </a:r>
          </a:p>
          <a:p>
            <a:pPr lvl="1"/>
            <a:r>
              <a:rPr lang="en-US" altLang="en-US" smtClean="0"/>
              <a:t>Parent and child share no resources</a:t>
            </a:r>
            <a:endParaRPr lang="en-US" altLang="en-US" sz="800" smtClean="0"/>
          </a:p>
          <a:p>
            <a:r>
              <a:rPr lang="en-US" altLang="en-US" smtClean="0"/>
              <a:t>Execution options</a:t>
            </a:r>
          </a:p>
          <a:p>
            <a:pPr lvl="1"/>
            <a:r>
              <a:rPr lang="en-US" altLang="en-US" smtClean="0"/>
              <a:t>Parent and children execute concurrently</a:t>
            </a:r>
          </a:p>
          <a:p>
            <a:pPr lvl="1"/>
            <a:r>
              <a:rPr lang="en-US" altLang="en-US" smtClean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 Tree of Processes in Linux</a:t>
            </a:r>
          </a:p>
        </p:txBody>
      </p:sp>
      <p:pic>
        <p:nvPicPr>
          <p:cNvPr id="4403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01800"/>
            <a:ext cx="7985125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Creation (Cont.)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869950" y="1060450"/>
            <a:ext cx="7154863" cy="5627688"/>
          </a:xfrm>
        </p:spPr>
        <p:txBody>
          <a:bodyPr/>
          <a:lstStyle/>
          <a:p>
            <a:r>
              <a:rPr lang="en-US" altLang="en-US" smtClean="0"/>
              <a:t>Address space</a:t>
            </a:r>
          </a:p>
          <a:p>
            <a:pPr lvl="1"/>
            <a:r>
              <a:rPr lang="en-US" altLang="en-US" smtClean="0"/>
              <a:t>Child duplicate of parent</a:t>
            </a:r>
          </a:p>
          <a:p>
            <a:pPr lvl="1"/>
            <a:r>
              <a:rPr lang="en-US" altLang="en-US" smtClean="0"/>
              <a:t>Child has a program loaded into it</a:t>
            </a:r>
          </a:p>
          <a:p>
            <a:r>
              <a:rPr lang="en-US" altLang="en-US" smtClean="0"/>
              <a:t>UNIX examples</a:t>
            </a:r>
          </a:p>
          <a:p>
            <a:pPr lvl="1"/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mtClean="0">
                <a:solidFill>
                  <a:srgbClr val="000000"/>
                </a:solidFill>
              </a:rPr>
              <a:t> </a:t>
            </a:r>
            <a:r>
              <a:rPr lang="en-US" altLang="en-US" smtClean="0"/>
              <a:t>system call creates new process</a:t>
            </a:r>
          </a:p>
          <a:p>
            <a:pPr lvl="1"/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exec()</a:t>
            </a:r>
            <a:r>
              <a:rPr lang="en-US" altLang="en-US" smtClean="0"/>
              <a:t> system call used after a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mtClean="0"/>
              <a:t> to replace the process</a:t>
            </a:r>
            <a:r>
              <a:rPr lang="ja-JP" altLang="en-US" smtClean="0"/>
              <a:t>’</a:t>
            </a:r>
            <a:r>
              <a:rPr lang="en-US" altLang="ja-JP" smtClean="0"/>
              <a:t> memory space with a new program</a:t>
            </a:r>
          </a:p>
          <a:p>
            <a:pPr lvl="1"/>
            <a:r>
              <a:rPr lang="en-US" altLang="en-US" smtClean="0"/>
              <a:t>Parent process calls </a:t>
            </a:r>
            <a:r>
              <a:rPr lang="en-US" altLang="en-US" b="1" smtClean="0">
                <a:latin typeface="Courier New" panose="02070309020205020404" pitchFamily="49" charset="0"/>
              </a:rPr>
              <a:t>wait() </a:t>
            </a:r>
            <a:r>
              <a:rPr lang="en-US" altLang="en-US" smtClean="0"/>
              <a:t>for the child to terminate</a:t>
            </a:r>
          </a:p>
        </p:txBody>
      </p:sp>
      <p:pic>
        <p:nvPicPr>
          <p:cNvPr id="4608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4392613"/>
            <a:ext cx="5746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6192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 Program Forking Separate Process</a:t>
            </a:r>
          </a:p>
        </p:txBody>
      </p:sp>
      <p:pic>
        <p:nvPicPr>
          <p:cNvPr id="48130" name="Picture 5" descr="Screen Shot 2012-12-04 at 11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969963"/>
            <a:ext cx="603885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66688"/>
            <a:ext cx="61071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Concept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1177925"/>
            <a:ext cx="7370762" cy="4786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An operating system executes a variety of programs that run as a process.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Process</a:t>
            </a:r>
            <a:r>
              <a:rPr lang="en-US" altLang="en-US" smtClean="0"/>
              <a:t> – a program in execution; process execution must progress in sequential fashion</a:t>
            </a:r>
          </a:p>
          <a:p>
            <a:r>
              <a:rPr lang="en-US" altLang="en-US" smtClean="0"/>
              <a:t>Multiple parts</a:t>
            </a:r>
          </a:p>
          <a:p>
            <a:pPr lvl="1"/>
            <a:r>
              <a:rPr lang="en-US" altLang="en-US" smtClean="0"/>
              <a:t>The program code, also called </a:t>
            </a:r>
            <a:r>
              <a:rPr lang="en-US" altLang="en-US" b="1" smtClean="0">
                <a:solidFill>
                  <a:srgbClr val="3366FF"/>
                </a:solidFill>
              </a:rPr>
              <a:t>text section</a:t>
            </a:r>
          </a:p>
          <a:p>
            <a:pPr lvl="1"/>
            <a:r>
              <a:rPr lang="en-US" altLang="en-US" smtClean="0"/>
              <a:t>Current activity including</a:t>
            </a:r>
            <a:r>
              <a:rPr lang="en-US" altLang="en-US" b="1" smtClean="0">
                <a:solidFill>
                  <a:srgbClr val="3366FF"/>
                </a:solidFill>
              </a:rPr>
              <a:t> program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counter</a:t>
            </a:r>
            <a:r>
              <a:rPr lang="en-US" altLang="en-US" smtClean="0"/>
              <a:t>, processor registers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Stack</a:t>
            </a:r>
            <a:r>
              <a:rPr lang="en-US" altLang="en-US" b="1" smtClean="0"/>
              <a:t> </a:t>
            </a:r>
            <a:r>
              <a:rPr lang="en-US" altLang="en-US" smtClean="0"/>
              <a:t>containing temporary data</a:t>
            </a:r>
          </a:p>
          <a:p>
            <a:pPr lvl="2"/>
            <a:r>
              <a:rPr lang="en-US" altLang="en-US" smtClean="0"/>
              <a:t>Function parameters, return addresses, local variables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Data section</a:t>
            </a:r>
            <a:r>
              <a:rPr lang="en-US" altLang="en-US" b="1" smtClean="0"/>
              <a:t> </a:t>
            </a:r>
            <a:r>
              <a:rPr lang="en-US" altLang="en-US" smtClean="0"/>
              <a:t>containing global variables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Heap</a:t>
            </a:r>
            <a:r>
              <a:rPr lang="en-US" altLang="en-US" b="1" smtClean="0"/>
              <a:t> </a:t>
            </a:r>
            <a:r>
              <a:rPr lang="en-US" altLang="en-US" smtClean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Termination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170738" cy="4530725"/>
          </a:xfrm>
        </p:spPr>
        <p:txBody>
          <a:bodyPr/>
          <a:lstStyle/>
          <a:p>
            <a:r>
              <a:rPr lang="en-US" altLang="en-US" dirty="0" smtClean="0"/>
              <a:t>Process executes last statement and then asks the operating system to delete it using the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exit()</a:t>
            </a:r>
            <a:r>
              <a:rPr lang="en-US" altLang="en-US" dirty="0" smtClean="0"/>
              <a:t> system call.</a:t>
            </a:r>
          </a:p>
          <a:p>
            <a:pPr lvl="1"/>
            <a:r>
              <a:rPr lang="en-US" altLang="en-US" dirty="0" smtClean="0"/>
              <a:t>Returns  status data from child to parent (via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resources are </a:t>
            </a:r>
            <a:r>
              <a:rPr lang="en-US" altLang="ja-JP" dirty="0" err="1" smtClean="0"/>
              <a:t>deallocated</a:t>
            </a:r>
            <a:r>
              <a:rPr lang="en-US" altLang="ja-JP" dirty="0" smtClean="0"/>
              <a:t> by operating system</a:t>
            </a:r>
            <a:endParaRPr lang="en-US" altLang="en-US" dirty="0" smtClean="0"/>
          </a:p>
          <a:p>
            <a:r>
              <a:rPr lang="en-US" altLang="en-US" dirty="0" smtClean="0"/>
              <a:t>Parent may terminate the execution of children processes  using the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abort()</a:t>
            </a:r>
            <a:r>
              <a:rPr lang="en-US" altLang="en-US" dirty="0" smtClean="0"/>
              <a:t> system call.  Some reasons for doing so:</a:t>
            </a:r>
          </a:p>
          <a:p>
            <a:pPr lvl="1"/>
            <a:r>
              <a:rPr lang="en-US" altLang="en-US" dirty="0" smtClean="0"/>
              <a:t>Child has exceeded allocated resources</a:t>
            </a:r>
          </a:p>
          <a:p>
            <a:pPr lvl="1"/>
            <a:r>
              <a:rPr lang="en-US" altLang="en-US" dirty="0" smtClean="0"/>
              <a:t>Task assigned to child is no longer required</a:t>
            </a:r>
          </a:p>
          <a:p>
            <a:pPr lvl="1"/>
            <a:r>
              <a:rPr lang="en-US" altLang="en-US" dirty="0" smtClean="0"/>
              <a:t>The parent is exiting and the operating systems does not allow  a child to continue if its parent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Termination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957263" y="1042988"/>
            <a:ext cx="7369175" cy="4530725"/>
          </a:xfrm>
        </p:spPr>
        <p:txBody>
          <a:bodyPr>
            <a:normAutofit lnSpcReduction="10000"/>
          </a:bodyPr>
          <a:lstStyle/>
          <a:p>
            <a:pPr lvl="1"/>
            <a:endParaRPr lang="en-US" altLang="en-US" sz="800" smtClean="0"/>
          </a:p>
          <a:p>
            <a:r>
              <a:rPr lang="en-US" altLang="en-US" smtClean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 smtClean="0"/>
              <a:t>cascading termination.  </a:t>
            </a:r>
            <a:r>
              <a:rPr lang="en-US" altLang="en-US" smtClean="0"/>
              <a:t>All children, grandchildren, etc.  are  terminated.</a:t>
            </a:r>
            <a:endParaRPr lang="en-US" altLang="en-US" b="1" smtClean="0"/>
          </a:p>
          <a:p>
            <a:pPr lvl="1"/>
            <a:r>
              <a:rPr lang="en-US" altLang="en-US" smtClean="0"/>
              <a:t>The termination is initiated by the operating system.</a:t>
            </a:r>
            <a:endParaRPr lang="en-US" altLang="en-US" b="1" smtClean="0"/>
          </a:p>
          <a:p>
            <a:r>
              <a:rPr lang="en-US" altLang="en-US" smtClean="0"/>
              <a:t>The parent process may wait for termination of a child process by using the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smtClean="0"/>
              <a:t>system call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en-US" altLang="en-US" smtClean="0"/>
              <a:t>The call returns status information and the pid of the terminated process</a:t>
            </a:r>
            <a:endParaRPr lang="en-US" altLang="en-US" b="1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   pid = wait(&amp;status); </a:t>
            </a:r>
          </a:p>
          <a:p>
            <a:r>
              <a:rPr lang="en-US" altLang="en-US" smtClean="0"/>
              <a:t>If no parent waiting (did not invoke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smtClean="0"/>
              <a:t>) process is a </a:t>
            </a:r>
            <a:r>
              <a:rPr lang="en-US" altLang="en-US" b="1" smtClean="0">
                <a:solidFill>
                  <a:srgbClr val="3366FF"/>
                </a:solidFill>
              </a:rPr>
              <a:t>zombie</a:t>
            </a:r>
          </a:p>
          <a:p>
            <a:r>
              <a:rPr lang="en-US" altLang="en-US" smtClean="0"/>
              <a:t>If parent terminated without invoking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 wait</a:t>
            </a:r>
            <a:r>
              <a:rPr lang="en-US" altLang="en-US" smtClean="0"/>
              <a:t> , process is an </a:t>
            </a:r>
            <a:r>
              <a:rPr lang="en-US" altLang="en-US" b="1" smtClean="0">
                <a:solidFill>
                  <a:srgbClr val="3366FF"/>
                </a:solidFill>
              </a:rPr>
              <a:t>orphan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1225550" y="150813"/>
            <a:ext cx="7997825" cy="576262"/>
          </a:xfrm>
        </p:spPr>
        <p:txBody>
          <a:bodyPr/>
          <a:lstStyle/>
          <a:p>
            <a:r>
              <a:rPr lang="en-US" altLang="en-US" sz="2800" smtClean="0"/>
              <a:t>Multiprocess Architecture – Chrome Browser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512050" cy="4530725"/>
          </a:xfrm>
        </p:spPr>
        <p:txBody>
          <a:bodyPr/>
          <a:lstStyle/>
          <a:p>
            <a:r>
              <a:rPr lang="en-US" altLang="en-US" smtClean="0"/>
              <a:t>Many web browsers ran as single process (some still do)</a:t>
            </a:r>
          </a:p>
          <a:p>
            <a:pPr lvl="1"/>
            <a:r>
              <a:rPr lang="en-US" altLang="en-US" smtClean="0"/>
              <a:t>If one web site causes trouble, entire browser can hang or crash</a:t>
            </a:r>
          </a:p>
          <a:p>
            <a:r>
              <a:rPr lang="en-US" altLang="en-US" smtClean="0"/>
              <a:t>Google Chrome Browser is multiprocess with 3 different types of processes: 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Browser</a:t>
            </a:r>
            <a:r>
              <a:rPr lang="en-US" altLang="en-US" smtClean="0"/>
              <a:t> process manages user interface, disk and network I/O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Renderer</a:t>
            </a:r>
            <a:r>
              <a:rPr lang="en-US" altLang="en-US" smtClean="0"/>
              <a:t> process renders web pages, deals with HTML, Javascript. A new renderer created for each website opened</a:t>
            </a:r>
          </a:p>
          <a:p>
            <a:pPr lvl="2"/>
            <a:r>
              <a:rPr lang="en-US" altLang="en-US" smtClean="0"/>
              <a:t>Runs in </a:t>
            </a:r>
            <a:r>
              <a:rPr lang="en-US" altLang="en-US" b="1" smtClean="0">
                <a:solidFill>
                  <a:srgbClr val="3366FF"/>
                </a:solidFill>
              </a:rPr>
              <a:t>sandbox</a:t>
            </a:r>
            <a:r>
              <a:rPr lang="en-US" altLang="en-US" smtClean="0"/>
              <a:t> restricting disk and network I/O, minimizing effect of security exploits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Plug-in </a:t>
            </a:r>
            <a:r>
              <a:rPr lang="en-US" altLang="en-US" smtClean="0"/>
              <a:t>process for each type of plug-in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pic>
        <p:nvPicPr>
          <p:cNvPr id="5734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4856163"/>
            <a:ext cx="6278563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/>
          <a:lstStyle/>
          <a:p>
            <a:r>
              <a:rPr lang="en-US" altLang="en-US" smtClean="0"/>
              <a:t>Processes within a system may be </a:t>
            </a:r>
            <a:r>
              <a:rPr lang="en-US" altLang="en-US" b="1" i="1" smtClean="0"/>
              <a:t>independent</a:t>
            </a:r>
            <a:r>
              <a:rPr lang="en-US" altLang="en-US" b="1" smtClean="0"/>
              <a:t> </a:t>
            </a:r>
            <a:r>
              <a:rPr lang="en-US" altLang="en-US" smtClean="0"/>
              <a:t>or </a:t>
            </a:r>
            <a:r>
              <a:rPr lang="en-US" altLang="en-US" b="1" i="1" smtClean="0"/>
              <a:t>cooperating</a:t>
            </a:r>
          </a:p>
          <a:p>
            <a:r>
              <a:rPr lang="en-US" altLang="en-US" smtClean="0"/>
              <a:t>Cooperating process can affect or be affected by other processes, including sharing data</a:t>
            </a:r>
          </a:p>
          <a:p>
            <a:r>
              <a:rPr lang="en-US" altLang="en-US" smtClean="0"/>
              <a:t>Reasons for cooperating processes:</a:t>
            </a:r>
          </a:p>
          <a:p>
            <a:pPr lvl="1"/>
            <a:r>
              <a:rPr lang="en-US" altLang="en-US" smtClean="0"/>
              <a:t>Information sharing</a:t>
            </a:r>
          </a:p>
          <a:p>
            <a:pPr lvl="1"/>
            <a:r>
              <a:rPr lang="en-US" altLang="en-US" smtClean="0"/>
              <a:t>Computation speedup</a:t>
            </a:r>
          </a:p>
          <a:p>
            <a:pPr lvl="1"/>
            <a:r>
              <a:rPr lang="en-US" altLang="en-US" smtClean="0"/>
              <a:t>Modularity</a:t>
            </a:r>
          </a:p>
          <a:p>
            <a:pPr lvl="1"/>
            <a:r>
              <a:rPr lang="en-US" altLang="en-US" smtClean="0"/>
              <a:t>Convenience	</a:t>
            </a:r>
          </a:p>
          <a:p>
            <a:r>
              <a:rPr lang="en-US" altLang="en-US" smtClean="0"/>
              <a:t>Cooperating processes need </a:t>
            </a:r>
            <a:r>
              <a:rPr lang="en-US" altLang="en-US" b="1" smtClean="0">
                <a:solidFill>
                  <a:srgbClr val="3366FF"/>
                </a:solidFill>
              </a:rPr>
              <a:t>interprocess communication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IPC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Two models of IPC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Communications Models </a:t>
            </a:r>
          </a:p>
        </p:txBody>
      </p:sp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1487488" y="1150938"/>
            <a:ext cx="637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(a) Shared memory.  		(b) Message passing. </a:t>
            </a:r>
            <a:r>
              <a:rPr kumimoji="0" lang="en-US" altLang="en-US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144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016125"/>
            <a:ext cx="6246813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842963" y="1185863"/>
            <a:ext cx="6667500" cy="4498975"/>
          </a:xfrm>
        </p:spPr>
        <p:txBody>
          <a:bodyPr/>
          <a:lstStyle/>
          <a:p>
            <a:r>
              <a:rPr lang="en-US" smtClean="0"/>
              <a:t>Paradigm for cooperating processes, </a:t>
            </a:r>
            <a:r>
              <a:rPr lang="en-US" i="1" smtClean="0"/>
              <a:t>producer</a:t>
            </a:r>
            <a:r>
              <a:rPr lang="en-US" smtClean="0"/>
              <a:t> process produces information that is consumed by a </a:t>
            </a:r>
            <a:r>
              <a:rPr lang="en-US" i="1" smtClean="0"/>
              <a:t>consumer</a:t>
            </a:r>
            <a:r>
              <a:rPr lang="en-US" smtClean="0"/>
              <a:t> process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unbounded-buffer </a:t>
            </a:r>
            <a:r>
              <a:rPr lang="en-US" smtClean="0"/>
              <a:t>places no practical limit on the size of the buffer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bounded-buffer </a:t>
            </a:r>
            <a:r>
              <a:rPr lang="en-US" smtClean="0"/>
              <a:t>assumes that there is a fixed buffer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 Shared Memory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898525" y="1233488"/>
            <a:ext cx="6621463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Synchronization is discussed in great details in Chapters 6 &amp; 7.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Bounded-Buffer – Shared-Memory Solution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195388" y="1203325"/>
            <a:ext cx="7131050" cy="4700588"/>
          </a:xfrm>
        </p:spPr>
        <p:txBody>
          <a:bodyPr/>
          <a:lstStyle/>
          <a:p>
            <a:r>
              <a:rPr lang="en-US" sz="1600" smtClean="0"/>
              <a:t>Shared data</a:t>
            </a:r>
          </a:p>
          <a:p>
            <a:pPr marL="1598613" lvl="3">
              <a:buFontTx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typedef struct {</a:t>
            </a:r>
          </a:p>
          <a:p>
            <a:pPr marL="1598613" lvl="3">
              <a:buFontTx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sz="1600" b="1" smtClean="0">
              <a:latin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int in = 0;</a:t>
            </a:r>
          </a:p>
          <a:p>
            <a:pPr marL="1598613" lvl="3">
              <a:buFontTx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int out = 0;</a:t>
            </a:r>
          </a:p>
          <a:p>
            <a:pPr marL="1598613" lvl="3">
              <a:buFontTx/>
              <a:buNone/>
            </a:pPr>
            <a:endParaRPr lang="en-US" sz="1600" smtClean="0"/>
          </a:p>
          <a:p>
            <a:r>
              <a:rPr lang="en-US" sz="1600" smtClean="0"/>
              <a:t>Solution is correct, but can only use </a:t>
            </a:r>
            <a:r>
              <a:rPr lang="en-US" sz="1600" b="1" smtClean="0">
                <a:latin typeface="Courier New" panose="02070309020205020404" pitchFamily="49" charset="0"/>
              </a:rPr>
              <a:t>BUFFER_SIZE-1</a:t>
            </a:r>
            <a:r>
              <a:rPr lang="en-US" sz="1600" smtClean="0"/>
              <a:t> elements</a:t>
            </a:r>
          </a:p>
          <a:p>
            <a:pPr marL="1598613" lvl="3">
              <a:buFontTx/>
              <a:buNone/>
            </a:pPr>
            <a:endParaRPr lang="en-U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03200"/>
            <a:ext cx="75692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Producer Process – Shared Memory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1603375" y="1014413"/>
            <a:ext cx="6940550" cy="44831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-84" charset="2"/>
              <a:buNone/>
            </a:pPr>
            <a:endParaRPr lang="en-US" sz="1600" smtClean="0">
              <a:latin typeface="Monaco"/>
            </a:endParaRPr>
          </a:p>
          <a:p>
            <a:pPr>
              <a:buFont typeface="Monotype Sorts" pitchFamily="-84" charset="2"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item next_produced; </a:t>
            </a:r>
            <a:br>
              <a:rPr lang="en-US" sz="1600" b="1" smtClean="0">
                <a:latin typeface="Courier New" panose="02070309020205020404" pitchFamily="49" charset="0"/>
              </a:rPr>
            </a:br>
            <a:endParaRPr lang="en-US" sz="1600" b="1" smtClean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	while (((in + 1) % BUFFER_SIZE) == out) </a:t>
            </a:r>
          </a:p>
          <a:p>
            <a:pPr>
              <a:buFont typeface="Monotype Sorts" pitchFamily="-84" charset="2"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	buffer[in] = next_produced; </a:t>
            </a:r>
          </a:p>
          <a:p>
            <a:pPr>
              <a:buFont typeface="Monotype Sorts" pitchFamily="-84" charset="2"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}</a:t>
            </a:r>
            <a:r>
              <a:rPr lang="en-US" sz="1600" smtClean="0"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endParaRPr lang="en-US" sz="2000" smtClean="0">
              <a:latin typeface="Monaco"/>
            </a:endParaRPr>
          </a:p>
          <a:p>
            <a:pPr>
              <a:buFont typeface="Monotype Sorts" pitchFamily="-84" charset="2"/>
              <a:buNone/>
            </a:pPr>
            <a:endParaRPr lang="en-US" sz="2000" smtClean="0"/>
          </a:p>
          <a:p>
            <a:pPr>
              <a:buFont typeface="Monotype Sorts" pitchFamily="-84" charset="2"/>
              <a:buNone/>
            </a:pPr>
            <a:r>
              <a:rPr lang="en-US" sz="1400" smtClean="0"/>
              <a:t>	</a:t>
            </a:r>
          </a:p>
          <a:p>
            <a:pPr marL="7167563" lvl="4">
              <a:buFontTx/>
              <a:buNone/>
            </a:pPr>
            <a:endParaRPr lang="en-US" sz="1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Consumer Process – Shared Memory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1649413" y="1219200"/>
            <a:ext cx="6894512" cy="44116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item next_consumed; </a:t>
            </a:r>
            <a:br>
              <a:rPr lang="en-US" sz="1600" b="1" smtClean="0">
                <a:latin typeface="Courier New" panose="02070309020205020404" pitchFamily="49" charset="0"/>
              </a:rPr>
            </a:br>
            <a:endParaRPr lang="en-US" sz="1600" b="1" smtClean="0"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while (true) {</a:t>
            </a:r>
            <a:br>
              <a:rPr lang="en-US" sz="1600" b="1" smtClean="0">
                <a:latin typeface="Courier New" panose="02070309020205020404" pitchFamily="49" charset="0"/>
              </a:rPr>
            </a:br>
            <a:r>
              <a:rPr lang="en-US" sz="1600" b="1" smtClean="0">
                <a:latin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		; /* do nothing */</a:t>
            </a:r>
            <a:br>
              <a:rPr lang="en-US" sz="1600" b="1" smtClean="0">
                <a:latin typeface="Courier New" panose="02070309020205020404" pitchFamily="49" charset="0"/>
              </a:rPr>
            </a:br>
            <a:r>
              <a:rPr lang="en-US" sz="1600" b="1" smtClean="0">
                <a:latin typeface="Courier New" panose="02070309020205020404" pitchFamily="49" charset="0"/>
              </a:rPr>
              <a:t>	next_consumed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	out = (out + 1) % BUFFER_SIZE;</a:t>
            </a:r>
            <a:br>
              <a:rPr lang="en-US" sz="1600" b="1" smtClean="0">
                <a:latin typeface="Courier New" panose="02070309020205020404" pitchFamily="49" charset="0"/>
              </a:rPr>
            </a:br>
            <a:endParaRPr lang="en-US" sz="1600" b="1" smtClean="0"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600" b="1" smtClean="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55575"/>
            <a:ext cx="6107112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Concept (Cont.)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041400"/>
            <a:ext cx="7164388" cy="4786313"/>
          </a:xfrm>
        </p:spPr>
        <p:txBody>
          <a:bodyPr/>
          <a:lstStyle/>
          <a:p>
            <a:r>
              <a:rPr lang="en-US" altLang="en-US" smtClean="0"/>
              <a:t>Program is </a:t>
            </a:r>
            <a:r>
              <a:rPr lang="en-US" altLang="en-US" b="1" i="1" smtClean="0"/>
              <a:t>passive</a:t>
            </a:r>
            <a:r>
              <a:rPr lang="en-US" altLang="en-US" smtClean="0"/>
              <a:t> entity stored on disk (</a:t>
            </a:r>
            <a:r>
              <a:rPr lang="en-US" altLang="en-US" b="1" smtClean="0">
                <a:solidFill>
                  <a:srgbClr val="3366FF"/>
                </a:solidFill>
              </a:rPr>
              <a:t>executable file</a:t>
            </a:r>
            <a:r>
              <a:rPr lang="en-US" altLang="en-US" smtClean="0"/>
              <a:t>); process is </a:t>
            </a:r>
            <a:r>
              <a:rPr lang="en-US" altLang="en-US" b="1" i="1" smtClean="0"/>
              <a:t>active </a:t>
            </a:r>
          </a:p>
          <a:p>
            <a:pPr lvl="1"/>
            <a:r>
              <a:rPr lang="en-US" altLang="en-US" smtClean="0"/>
              <a:t>Program becomes process when executable file loaded into memory</a:t>
            </a:r>
          </a:p>
          <a:p>
            <a:r>
              <a:rPr lang="en-US" altLang="en-US" smtClean="0"/>
              <a:t>Execution of program started via GUI mouse clicks, command line entry of its name, etc</a:t>
            </a:r>
          </a:p>
          <a:p>
            <a:r>
              <a:rPr lang="en-US" altLang="en-US" smtClean="0"/>
              <a:t>One program can be several processes</a:t>
            </a:r>
          </a:p>
          <a:p>
            <a:pPr lvl="1"/>
            <a:r>
              <a:rPr lang="en-US" altLang="en-US" smtClean="0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Message Passing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885825" y="1201738"/>
            <a:ext cx="69342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>
                <a:latin typeface="Courier New" panose="02070309020205020404" pitchFamily="49" charset="0"/>
              </a:rPr>
              <a:t>send</a:t>
            </a:r>
            <a:r>
              <a:rPr lang="en-US" altLang="en-US" smtClean="0"/>
              <a:t>(</a:t>
            </a:r>
            <a:r>
              <a:rPr lang="en-US" altLang="en-US" i="1" smtClean="0"/>
              <a:t>message</a:t>
            </a:r>
            <a:r>
              <a:rPr lang="en-US" altLang="en-US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>
                <a:latin typeface="Courier New" panose="02070309020205020404" pitchFamily="49" charset="0"/>
              </a:rPr>
              <a:t>receive</a:t>
            </a:r>
            <a:r>
              <a:rPr lang="en-US" altLang="en-US" smtClean="0"/>
              <a:t>(</a:t>
            </a:r>
            <a:r>
              <a:rPr lang="en-US" altLang="en-US" i="1" smtClean="0"/>
              <a:t>message</a:t>
            </a:r>
            <a:r>
              <a:rPr lang="en-US" altLang="en-US" smtClean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The</a:t>
            </a:r>
            <a:r>
              <a:rPr lang="en-US" altLang="en-US" i="1" smtClean="0"/>
              <a:t> message</a:t>
            </a:r>
            <a:r>
              <a:rPr lang="en-US" altLang="en-US" smtClean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901700" y="1016000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If processes </a:t>
            </a:r>
            <a:r>
              <a:rPr lang="en-US" altLang="en-US" i="1" smtClean="0"/>
              <a:t>P</a:t>
            </a:r>
            <a:r>
              <a:rPr lang="en-US" altLang="en-US" smtClean="0"/>
              <a:t> and </a:t>
            </a:r>
            <a:r>
              <a:rPr lang="en-US" altLang="en-US" i="1" smtClean="0"/>
              <a:t>Q</a:t>
            </a:r>
            <a:r>
              <a:rPr lang="en-US" altLang="en-US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Establish a </a:t>
            </a:r>
            <a:r>
              <a:rPr lang="en-US" altLang="en-US" b="1" i="1" smtClean="0"/>
              <a:t>communication</a:t>
            </a:r>
            <a:r>
              <a:rPr lang="en-US" altLang="en-US" b="1" smtClean="0"/>
              <a:t> </a:t>
            </a:r>
            <a:r>
              <a:rPr lang="en-US" altLang="en-US" b="1" i="1" smtClean="0"/>
              <a:t>link</a:t>
            </a:r>
            <a:r>
              <a:rPr lang="en-US" altLang="en-US" b="1" smtClean="0"/>
              <a:t> </a:t>
            </a:r>
            <a:r>
              <a:rPr lang="en-US" altLang="en-US" smtClean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Implementation issues:</a:t>
            </a:r>
          </a:p>
          <a:p>
            <a:pPr lvl="1"/>
            <a:r>
              <a:rPr lang="en-US" altLang="en-US" smtClean="0"/>
              <a:t>How are links established?</a:t>
            </a:r>
          </a:p>
          <a:p>
            <a:pPr lvl="1"/>
            <a:r>
              <a:rPr lang="en-US" altLang="en-US" smtClean="0"/>
              <a:t>Can a link be associated with more than two processes?</a:t>
            </a:r>
          </a:p>
          <a:p>
            <a:pPr lvl="1"/>
            <a:r>
              <a:rPr lang="en-US" altLang="en-US" smtClean="0"/>
              <a:t>How many links can there be between every pair of communicating processes?</a:t>
            </a:r>
          </a:p>
          <a:p>
            <a:pPr lvl="1"/>
            <a:r>
              <a:rPr lang="en-US" altLang="en-US" smtClean="0"/>
              <a:t>What is the capacity of a link?</a:t>
            </a:r>
          </a:p>
          <a:p>
            <a:pPr lvl="1"/>
            <a:r>
              <a:rPr lang="en-US" altLang="en-US" smtClean="0"/>
              <a:t>Is the size of a message that the link can accommodate fixed or variable?</a:t>
            </a:r>
          </a:p>
          <a:p>
            <a:pPr lvl="1"/>
            <a:r>
              <a:rPr lang="en-US" altLang="en-US" smtClean="0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901700" y="785813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Physical: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Shared memory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Hardware bus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Network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Logical: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 Direct or indirect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 Synchronous or asynchronous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 Automatic or explicit buffering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Direct Communication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885825" y="1138238"/>
            <a:ext cx="7635875" cy="4530725"/>
          </a:xfrm>
        </p:spPr>
        <p:txBody>
          <a:bodyPr/>
          <a:lstStyle/>
          <a:p>
            <a:r>
              <a:rPr lang="en-US" altLang="en-US" smtClean="0"/>
              <a:t>Processes must name each other explicitly: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</a:rPr>
              <a:t>send</a:t>
            </a:r>
            <a:r>
              <a:rPr lang="en-US" altLang="en-US" smtClean="0"/>
              <a:t> (</a:t>
            </a:r>
            <a:r>
              <a:rPr lang="en-US" altLang="en-US" i="1" smtClean="0"/>
              <a:t>P, message</a:t>
            </a:r>
            <a:r>
              <a:rPr lang="en-US" altLang="en-US" smtClean="0"/>
              <a:t>) – send a message to process P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</a:rPr>
              <a:t>receive</a:t>
            </a:r>
            <a:r>
              <a:rPr lang="en-US" altLang="en-US" smtClean="0"/>
              <a:t>(</a:t>
            </a:r>
            <a:r>
              <a:rPr lang="en-US" altLang="en-US" i="1" smtClean="0"/>
              <a:t>Q, message</a:t>
            </a:r>
            <a:r>
              <a:rPr lang="en-US" altLang="en-US" smtClean="0"/>
              <a:t>) – receive a message from process Q</a:t>
            </a:r>
          </a:p>
          <a:p>
            <a:r>
              <a:rPr lang="en-US" altLang="en-US" smtClean="0"/>
              <a:t>Properties of communication link</a:t>
            </a:r>
          </a:p>
          <a:p>
            <a:pPr lvl="1"/>
            <a:r>
              <a:rPr lang="en-US" altLang="en-US" smtClean="0"/>
              <a:t>Links are established automatically</a:t>
            </a:r>
          </a:p>
          <a:p>
            <a:pPr lvl="1"/>
            <a:r>
              <a:rPr lang="en-US" altLang="en-US" smtClean="0"/>
              <a:t>A link is associated with exactly one pair of communicating processes</a:t>
            </a:r>
          </a:p>
          <a:p>
            <a:pPr lvl="1"/>
            <a:r>
              <a:rPr lang="en-US" altLang="en-US" smtClean="0"/>
              <a:t>Between each pair there exists exactly one link</a:t>
            </a:r>
          </a:p>
          <a:p>
            <a:pPr lvl="1"/>
            <a:r>
              <a:rPr lang="en-US" altLang="en-US" smtClean="0"/>
              <a:t>The link may be unidirectional, but is usually bi-directional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6813"/>
            <a:ext cx="7391400" cy="4159250"/>
          </a:xfrm>
        </p:spPr>
        <p:txBody>
          <a:bodyPr/>
          <a:lstStyle/>
          <a:p>
            <a:r>
              <a:rPr lang="en-US" altLang="en-US" smtClean="0"/>
              <a:t>Messages are directed and received from mailboxes (also referred to as ports)</a:t>
            </a:r>
          </a:p>
          <a:p>
            <a:pPr lvl="1"/>
            <a:r>
              <a:rPr lang="en-US" altLang="en-US" smtClean="0"/>
              <a:t>Each mailbox has a unique id</a:t>
            </a:r>
          </a:p>
          <a:p>
            <a:pPr lvl="1"/>
            <a:r>
              <a:rPr lang="en-US" altLang="en-US" smtClean="0"/>
              <a:t>Processes can communicate only if they share a mailbox</a:t>
            </a:r>
          </a:p>
          <a:p>
            <a:r>
              <a:rPr lang="en-US" altLang="en-US" smtClean="0"/>
              <a:t>Properties of communication link</a:t>
            </a:r>
          </a:p>
          <a:p>
            <a:pPr lvl="1"/>
            <a:r>
              <a:rPr lang="en-US" altLang="en-US" smtClean="0"/>
              <a:t>Link established only if processes share a common mailbox</a:t>
            </a:r>
          </a:p>
          <a:p>
            <a:pPr lvl="1"/>
            <a:r>
              <a:rPr lang="en-US" altLang="en-US" smtClean="0"/>
              <a:t>A link may be associated with many processes</a:t>
            </a:r>
          </a:p>
          <a:p>
            <a:pPr lvl="1"/>
            <a:r>
              <a:rPr lang="en-US" altLang="en-US" smtClean="0"/>
              <a:t>Each pair of processes may share several communication links</a:t>
            </a:r>
          </a:p>
          <a:p>
            <a:pPr lvl="1"/>
            <a:r>
              <a:rPr lang="en-US" altLang="en-US" smtClean="0"/>
              <a:t>Link may be unidirectional or bi-directional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931863" y="1050925"/>
            <a:ext cx="7267575" cy="4984750"/>
          </a:xfrm>
        </p:spPr>
        <p:txBody>
          <a:bodyPr/>
          <a:lstStyle/>
          <a:p>
            <a:pPr marL="379413" indent="-379413"/>
            <a:r>
              <a:rPr lang="en-US" smtClean="0"/>
              <a:t>Message passing may be either blocking or non-blocking</a:t>
            </a:r>
          </a:p>
          <a:p>
            <a:pPr marL="379413" indent="-379413"/>
            <a:r>
              <a:rPr lang="en-US" b="1" smtClean="0">
                <a:solidFill>
                  <a:srgbClr val="3366FF"/>
                </a:solidFill>
              </a:rPr>
              <a:t>Blocking</a:t>
            </a:r>
            <a:r>
              <a:rPr lang="en-US" smtClean="0"/>
              <a:t> is considered </a:t>
            </a:r>
            <a:r>
              <a:rPr lang="en-US" b="1" smtClean="0">
                <a:solidFill>
                  <a:srgbClr val="3366FF"/>
                </a:solidFill>
              </a:rPr>
              <a:t>synchronous</a:t>
            </a:r>
          </a:p>
          <a:p>
            <a:pPr marL="798513" lvl="1" indent="-341313"/>
            <a:r>
              <a:rPr lang="en-US" b="1" smtClean="0"/>
              <a:t>Blocking send </a:t>
            </a:r>
            <a:r>
              <a:rPr lang="en-US" smtClean="0"/>
              <a:t>--</a:t>
            </a:r>
            <a:r>
              <a:rPr lang="en-US" b="1" smtClean="0"/>
              <a:t> </a:t>
            </a:r>
            <a:r>
              <a:rPr lang="en-US" smtClean="0"/>
              <a:t>the sender is blocked until the message is received</a:t>
            </a:r>
          </a:p>
          <a:p>
            <a:pPr marL="798513" lvl="1" indent="-341313"/>
            <a:r>
              <a:rPr lang="en-US" b="1" smtClean="0"/>
              <a:t>Blocking receive </a:t>
            </a:r>
            <a:r>
              <a:rPr lang="en-US" smtClean="0"/>
              <a:t>--</a:t>
            </a:r>
            <a:r>
              <a:rPr lang="en-US" b="1" smtClean="0"/>
              <a:t> </a:t>
            </a:r>
            <a:r>
              <a:rPr lang="en-US" smtClean="0"/>
              <a:t>the receiver is  blocked until a message is available</a:t>
            </a:r>
          </a:p>
          <a:p>
            <a:pPr marL="379413" indent="-379413"/>
            <a:r>
              <a:rPr lang="en-US" b="1" smtClean="0">
                <a:solidFill>
                  <a:srgbClr val="3366FF"/>
                </a:solidFill>
              </a:rPr>
              <a:t>Non-blocking</a:t>
            </a:r>
            <a:r>
              <a:rPr lang="en-US" smtClean="0"/>
              <a:t> is considered </a:t>
            </a:r>
            <a:r>
              <a:rPr lang="en-US" b="1" smtClean="0">
                <a:solidFill>
                  <a:srgbClr val="3366FF"/>
                </a:solidFill>
              </a:rPr>
              <a:t>asynchronous</a:t>
            </a:r>
          </a:p>
          <a:p>
            <a:pPr marL="798513" lvl="1" indent="-341313"/>
            <a:r>
              <a:rPr lang="en-US" b="1" smtClean="0"/>
              <a:t>Non-blocking send</a:t>
            </a:r>
            <a:r>
              <a:rPr lang="en-US" smtClean="0"/>
              <a:t> -- the sender sends the message and continue</a:t>
            </a:r>
          </a:p>
          <a:p>
            <a:pPr marL="798513" lvl="1" indent="-341313"/>
            <a:r>
              <a:rPr lang="en-US" b="1" smtClean="0"/>
              <a:t>Non-blocking receive</a:t>
            </a:r>
            <a:r>
              <a:rPr lang="en-US" smtClean="0"/>
              <a:t> -- the receiver receives:</a:t>
            </a:r>
          </a:p>
          <a:p>
            <a:pPr marL="1141413" lvl="2" indent="-341313">
              <a:buFont typeface="Monotype Sorts" pitchFamily="-84" charset="2"/>
              <a:buChar char="l"/>
            </a:pPr>
            <a:r>
              <a:rPr lang="en-US" smtClean="0"/>
              <a:t> A valid message,  or </a:t>
            </a:r>
          </a:p>
          <a:p>
            <a:pPr marL="1141413" lvl="2" indent="-341313">
              <a:buFont typeface="Monotype Sorts" pitchFamily="-84" charset="2"/>
              <a:buChar char="l"/>
            </a:pPr>
            <a:r>
              <a:rPr lang="en-US" smtClean="0"/>
              <a:t> Null message</a:t>
            </a:r>
          </a:p>
          <a:p>
            <a:pPr marL="379413" indent="-379413"/>
            <a:r>
              <a:rPr lang="en-US" smtClean="0"/>
              <a:t>Different combinations possible</a:t>
            </a:r>
          </a:p>
          <a:p>
            <a:pPr marL="798513" lvl="1" indent="-341313"/>
            <a:r>
              <a:rPr lang="en-US" smtClean="0"/>
              <a:t>If both send and receive are blocking, we have a </a:t>
            </a:r>
            <a:r>
              <a:rPr lang="en-US" b="1" smtClean="0">
                <a:solidFill>
                  <a:srgbClr val="3366FF"/>
                </a:solidFill>
              </a:rPr>
              <a:t>rendezvous</a:t>
            </a:r>
          </a:p>
          <a:p>
            <a:pPr marL="379413" indent="-379413"/>
            <a:endParaRPr lang="en-US" smtClean="0"/>
          </a:p>
          <a:p>
            <a:pPr marL="1141413" lvl="2" indent="-341313">
              <a:buFont typeface="Monotype Sorts" pitchFamily="-84" charset="2"/>
              <a:buChar char="l"/>
            </a:pPr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Buffering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>
          <a:xfrm>
            <a:off x="889000" y="1233488"/>
            <a:ext cx="7121525" cy="4530725"/>
          </a:xfrm>
        </p:spPr>
        <p:txBody>
          <a:bodyPr/>
          <a:lstStyle/>
          <a:p>
            <a:r>
              <a:rPr lang="en-US" altLang="en-US" smtClean="0"/>
              <a:t>Queue of messages attached to the link.</a:t>
            </a:r>
          </a:p>
          <a:p>
            <a:r>
              <a:rPr lang="en-US" altLang="en-US" smtClean="0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1.</a:t>
            </a:r>
            <a:r>
              <a:rPr lang="en-US" altLang="en-US" smtClean="0"/>
              <a:t>	Zero capacity – no messages are queued on a link.</a:t>
            </a:r>
            <a:br>
              <a:rPr lang="en-US" altLang="en-US" smtClean="0"/>
            </a:br>
            <a:r>
              <a:rPr lang="en-US" altLang="en-US" smtClean="0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2.</a:t>
            </a:r>
            <a:r>
              <a:rPr lang="en-US" altLang="en-US" smtClean="0"/>
              <a:t>	Bounded capacity – finite length of </a:t>
            </a:r>
            <a:r>
              <a:rPr lang="en-US" altLang="en-US" i="1" smtClean="0"/>
              <a:t>n</a:t>
            </a:r>
            <a:r>
              <a:rPr lang="en-US" altLang="en-US" smtClean="0"/>
              <a:t> messages</a:t>
            </a:r>
            <a:br>
              <a:rPr lang="en-US" altLang="en-US" smtClean="0"/>
            </a:br>
            <a:r>
              <a:rPr lang="en-US" altLang="en-US" smtClean="0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3.</a:t>
            </a:r>
            <a:r>
              <a:rPr lang="en-US" altLang="en-US" smtClean="0"/>
              <a:t>	Unbounded capacity – infinite length </a:t>
            </a:r>
            <a:br>
              <a:rPr lang="en-US" altLang="en-US" smtClean="0"/>
            </a:br>
            <a:r>
              <a:rPr lang="en-US" altLang="en-US" smtClean="0"/>
              <a:t>Sender never waits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>
          <a:xfrm>
            <a:off x="966788" y="187325"/>
            <a:ext cx="7850187" cy="576263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Examples of IPC Systems -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11225" y="1233488"/>
            <a:ext cx="7577138" cy="4530725"/>
          </a:xfrm>
        </p:spPr>
        <p:txBody>
          <a:bodyPr/>
          <a:lstStyle/>
          <a:p>
            <a:r>
              <a:rPr lang="en-US" smtClean="0"/>
              <a:t>POSIX Shared Memory</a:t>
            </a:r>
          </a:p>
          <a:p>
            <a:pPr lvl="1"/>
            <a:r>
              <a:rPr lang="en-US" smtClean="0"/>
              <a:t>Process first creates shared memory segment</a:t>
            </a:r>
            <a:br>
              <a:rPr lang="en-US" smtClean="0"/>
            </a:b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shm_fd = shm_open(name, O CREAT | O RDWR, 0666);</a:t>
            </a:r>
          </a:p>
          <a:p>
            <a:pPr lvl="1"/>
            <a:r>
              <a:rPr lang="en-US" smtClean="0"/>
              <a:t>Also used to open an existing segment</a:t>
            </a:r>
          </a:p>
          <a:p>
            <a:pPr lvl="1"/>
            <a:r>
              <a:rPr lang="en-US" smtClean="0"/>
              <a:t>Set the size of the object</a:t>
            </a:r>
          </a:p>
          <a:p>
            <a:pPr>
              <a:buFont typeface="Monotype Sorts" pitchFamily="-84" charset="2"/>
              <a:buNone/>
            </a:pPr>
            <a:r>
              <a:rPr lang="en-US" smtClean="0"/>
              <a:t>	</a:t>
            </a:r>
            <a:r>
              <a:rPr lang="en-US" b="1" smtClean="0">
                <a:latin typeface="Courier New" panose="02070309020205020404" pitchFamily="49" charset="0"/>
              </a:rPr>
              <a:t>ftruncate(shm_fd, 4096); </a:t>
            </a:r>
          </a:p>
          <a:p>
            <a:pPr lvl="1"/>
            <a:r>
              <a:rPr lang="en-US" smtClean="0"/>
              <a:t>Use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mmap() </a:t>
            </a:r>
            <a:r>
              <a:rPr lang="en-US" smtClean="0"/>
              <a:t>to memory-map a file pointer to the shared memory object</a:t>
            </a:r>
          </a:p>
          <a:p>
            <a:pPr lvl="1"/>
            <a:r>
              <a:rPr lang="en-US" smtClean="0"/>
              <a:t>Reading and writing to shared memory is done by using the pointer returned by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mmap()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Pipes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874713" y="1154113"/>
            <a:ext cx="6945312" cy="4530725"/>
          </a:xfrm>
        </p:spPr>
        <p:txBody>
          <a:bodyPr/>
          <a:lstStyle/>
          <a:p>
            <a:r>
              <a:rPr lang="en-US" altLang="en-US" smtClean="0"/>
              <a:t>Acts as a conduit allowing two processes to communicate</a:t>
            </a:r>
          </a:p>
          <a:p>
            <a:r>
              <a:rPr lang="en-US" altLang="en-US" smtClean="0"/>
              <a:t>Issues:</a:t>
            </a:r>
          </a:p>
          <a:p>
            <a:pPr lvl="1"/>
            <a:r>
              <a:rPr lang="en-US" altLang="en-US" smtClean="0"/>
              <a:t>Is communication unidirectional or bidirectional?</a:t>
            </a:r>
          </a:p>
          <a:p>
            <a:pPr lvl="1"/>
            <a:r>
              <a:rPr lang="en-US" altLang="en-US" smtClean="0"/>
              <a:t>In the case of two-way communication, is it half or full-duplex?</a:t>
            </a:r>
          </a:p>
          <a:p>
            <a:pPr lvl="1"/>
            <a:r>
              <a:rPr lang="en-US" altLang="en-US" smtClean="0"/>
              <a:t>Must there exist a relationship (i.e., </a:t>
            </a:r>
            <a:r>
              <a:rPr lang="en-US" altLang="en-US" b="1" i="1" smtClean="0"/>
              <a:t>parent-child</a:t>
            </a:r>
            <a:r>
              <a:rPr lang="en-US" altLang="en-US" smtClean="0"/>
              <a:t>) between the communicating processes?</a:t>
            </a:r>
          </a:p>
          <a:p>
            <a:pPr lvl="1"/>
            <a:r>
              <a:rPr lang="en-US" altLang="en-US" smtClean="0"/>
              <a:t>Can the pipes be used over a network?</a:t>
            </a:r>
          </a:p>
          <a:p>
            <a:r>
              <a:rPr lang="en-US" altLang="en-US" b="1" smtClean="0"/>
              <a:t>Ordinary pipes </a:t>
            </a:r>
            <a:r>
              <a:rPr lang="en-US" altLang="en-US" smtClean="0"/>
              <a:t>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altLang="en-US" b="1" smtClean="0"/>
              <a:t>Named pipes </a:t>
            </a:r>
            <a:r>
              <a:rPr lang="en-US" altLang="en-US" smtClean="0"/>
              <a:t>– can be accessed without a parent-child relationship.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pPr lvl="1"/>
            <a:endParaRPr lang="en-US" alt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6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822325" y="1138238"/>
            <a:ext cx="7612063" cy="4930775"/>
          </a:xfrm>
        </p:spPr>
        <p:txBody>
          <a:bodyPr>
            <a:normAutofit/>
          </a:bodyPr>
          <a:lstStyle/>
          <a:p>
            <a:r>
              <a:rPr lang="en-US" smtClean="0"/>
              <a:t>Ordinary Pipes</a:t>
            </a:r>
            <a:r>
              <a:rPr lang="en-US" b="1" smtClean="0"/>
              <a:t> </a:t>
            </a:r>
            <a:r>
              <a:rPr lang="en-US" smtClean="0"/>
              <a:t>allow communication in standard producer-consumer style</a:t>
            </a:r>
          </a:p>
          <a:p>
            <a:r>
              <a:rPr lang="en-US" smtClean="0"/>
              <a:t>Producer writes to one end (the </a:t>
            </a:r>
            <a:r>
              <a:rPr lang="en-US" b="1" smtClean="0">
                <a:solidFill>
                  <a:srgbClr val="0000FF"/>
                </a:solidFill>
              </a:rPr>
              <a:t>write-end </a:t>
            </a:r>
            <a:r>
              <a:rPr lang="en-US" smtClean="0"/>
              <a:t>of the pipe)</a:t>
            </a:r>
          </a:p>
          <a:p>
            <a:r>
              <a:rPr lang="en-US" smtClean="0"/>
              <a:t>Consumer reads from the other end (the </a:t>
            </a:r>
            <a:r>
              <a:rPr lang="en-US" b="1" smtClean="0">
                <a:solidFill>
                  <a:srgbClr val="0000FF"/>
                </a:solidFill>
              </a:rPr>
              <a:t>read-end</a:t>
            </a:r>
            <a:r>
              <a:rPr lang="en-US" i="1" smtClean="0"/>
              <a:t> </a:t>
            </a:r>
            <a:r>
              <a:rPr lang="en-US" smtClean="0"/>
              <a:t>of the pipe)</a:t>
            </a:r>
          </a:p>
          <a:p>
            <a:r>
              <a:rPr lang="en-US" smtClean="0"/>
              <a:t>Ordinary pipes are therefore unidirectional</a:t>
            </a:r>
          </a:p>
          <a:p>
            <a:r>
              <a:rPr lang="en-US" smtClean="0"/>
              <a:t>Require parent-child relationship between communicating processes</a:t>
            </a:r>
          </a:p>
          <a:p>
            <a:pPr>
              <a:buFont typeface="Monotype Sorts" pitchFamily="-84" charset="2"/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Monotype Sorts" pitchFamily="-84" charset="2"/>
              <a:buNone/>
            </a:pPr>
            <a:endParaRPr lang="en-US" smtClean="0"/>
          </a:p>
          <a:p>
            <a:pPr>
              <a:buFont typeface="Monotype Sorts" pitchFamily="-84" charset="2"/>
              <a:buNone/>
            </a:pPr>
            <a:endParaRPr lang="en-US" sz="800" smtClean="0"/>
          </a:p>
          <a:p>
            <a:r>
              <a:rPr lang="en-US" smtClean="0"/>
              <a:t>Windows calls these </a:t>
            </a:r>
            <a:r>
              <a:rPr lang="en-US" b="1" smtClean="0">
                <a:solidFill>
                  <a:srgbClr val="0000FF"/>
                </a:solidFill>
              </a:rPr>
              <a:t>anonymous pipes</a:t>
            </a:r>
          </a:p>
        </p:txBody>
      </p:sp>
      <p:pic>
        <p:nvPicPr>
          <p:cNvPr id="11366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530600"/>
            <a:ext cx="3889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in Memory</a:t>
            </a:r>
          </a:p>
        </p:txBody>
      </p:sp>
      <p:pic>
        <p:nvPicPr>
          <p:cNvPr id="1536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595438"/>
            <a:ext cx="265588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6"/>
          <p:cNvSpPr>
            <a:spLocks noGrp="1"/>
          </p:cNvSpPr>
          <p:nvPr>
            <p:ph type="title"/>
          </p:nvPr>
        </p:nvSpPr>
        <p:spPr>
          <a:xfrm>
            <a:off x="473075" y="152400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Named Pipes</a:t>
            </a:r>
          </a:p>
        </p:txBody>
      </p:sp>
      <p:sp>
        <p:nvSpPr>
          <p:cNvPr id="115714" name="Content Placeholder 7"/>
          <p:cNvSpPr>
            <a:spLocks noGrp="1"/>
          </p:cNvSpPr>
          <p:nvPr>
            <p:ph idx="1"/>
          </p:nvPr>
        </p:nvSpPr>
        <p:spPr>
          <a:xfrm>
            <a:off x="806450" y="1233488"/>
            <a:ext cx="7061200" cy="4530725"/>
          </a:xfrm>
        </p:spPr>
        <p:txBody>
          <a:bodyPr/>
          <a:lstStyle/>
          <a:p>
            <a:r>
              <a:rPr lang="en-US" altLang="en-US" smtClean="0"/>
              <a:t>Named Pipes are more powerful than ordinary pipes</a:t>
            </a:r>
          </a:p>
          <a:p>
            <a:r>
              <a:rPr lang="en-US" altLang="en-US" smtClean="0"/>
              <a:t>Communication is bidirectional</a:t>
            </a:r>
          </a:p>
          <a:p>
            <a:r>
              <a:rPr lang="en-US" altLang="en-US" smtClean="0"/>
              <a:t>No parent-child relationship is necessary between the communicating processes</a:t>
            </a:r>
          </a:p>
          <a:p>
            <a:r>
              <a:rPr lang="en-US" altLang="en-US" smtClean="0"/>
              <a:t>Several processes can use the named pipe for communication</a:t>
            </a:r>
          </a:p>
          <a:p>
            <a:r>
              <a:rPr lang="en-US" altLang="en-US" smtClean="0"/>
              <a:t>Provided on both UNIX and Windows systems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Layout of a C Program</a:t>
            </a:r>
          </a:p>
        </p:txBody>
      </p:sp>
      <p:pic>
        <p:nvPicPr>
          <p:cNvPr id="1741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01800"/>
            <a:ext cx="7227888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State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3254375"/>
          </a:xfrm>
        </p:spPr>
        <p:txBody>
          <a:bodyPr/>
          <a:lstStyle/>
          <a:p>
            <a:r>
              <a:rPr lang="en-US" altLang="en-US" smtClean="0"/>
              <a:t>As a process executes, it changes </a:t>
            </a:r>
            <a:r>
              <a:rPr lang="en-US" altLang="en-US" b="1" smtClean="0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altLang="en-US" b="1" smtClean="0"/>
              <a:t>New</a:t>
            </a:r>
            <a:r>
              <a:rPr lang="en-US" altLang="en-US" smtClean="0"/>
              <a:t>:  The process is being created</a:t>
            </a:r>
          </a:p>
          <a:p>
            <a:pPr lvl="1"/>
            <a:r>
              <a:rPr lang="en-US" altLang="en-US" b="1" smtClean="0"/>
              <a:t>Running</a:t>
            </a:r>
            <a:r>
              <a:rPr lang="en-US" altLang="en-US" smtClean="0"/>
              <a:t>:  Instructions are being executed</a:t>
            </a:r>
          </a:p>
          <a:p>
            <a:pPr lvl="1"/>
            <a:r>
              <a:rPr lang="en-US" altLang="en-US" b="1" smtClean="0"/>
              <a:t>Waiting</a:t>
            </a:r>
            <a:r>
              <a:rPr lang="en-US" altLang="en-US" smtClean="0"/>
              <a:t>:  The process is waiting for some event to occur</a:t>
            </a:r>
          </a:p>
          <a:p>
            <a:pPr lvl="1"/>
            <a:r>
              <a:rPr lang="en-US" altLang="en-US" b="1" smtClean="0"/>
              <a:t>Ready</a:t>
            </a:r>
            <a:r>
              <a:rPr lang="en-US" altLang="en-US" smtClean="0"/>
              <a:t>:  The process is waiting to be assigned to a processor</a:t>
            </a:r>
          </a:p>
          <a:p>
            <a:pPr lvl="1"/>
            <a:r>
              <a:rPr lang="en-US" altLang="en-US" b="1" smtClean="0"/>
              <a:t>Terminated</a:t>
            </a:r>
            <a:r>
              <a:rPr lang="en-US" altLang="en-US" smtClean="0"/>
              <a:t>:  The process has finished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182563"/>
            <a:ext cx="79470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Diagram of Process State</a:t>
            </a:r>
          </a:p>
        </p:txBody>
      </p:sp>
      <p:pic>
        <p:nvPicPr>
          <p:cNvPr id="2048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2238375"/>
            <a:ext cx="559117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136525"/>
            <a:ext cx="7519987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Control Block (PCB)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041400"/>
            <a:ext cx="4579938" cy="4772025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mtClean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(also called </a:t>
            </a:r>
            <a:r>
              <a:rPr lang="en-US" altLang="en-US" b="1" smtClean="0">
                <a:solidFill>
                  <a:srgbClr val="3366FF"/>
                </a:solidFill>
              </a:rPr>
              <a:t>task control block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Process state – running, waiting, etc</a:t>
            </a:r>
          </a:p>
          <a:p>
            <a:r>
              <a:rPr lang="en-US" altLang="en-US" smtClean="0"/>
              <a:t>Program counter – location of instruction to next execute</a:t>
            </a:r>
          </a:p>
          <a:p>
            <a:r>
              <a:rPr lang="en-US" altLang="en-US" smtClean="0"/>
              <a:t>CPU registers – contents of all process-centric registers</a:t>
            </a:r>
          </a:p>
          <a:p>
            <a:r>
              <a:rPr lang="en-US" altLang="en-US" smtClean="0"/>
              <a:t>CPU scheduling information- priorities, scheduling queue pointers</a:t>
            </a:r>
          </a:p>
          <a:p>
            <a:r>
              <a:rPr lang="en-US" altLang="en-US" smtClean="0"/>
              <a:t>Memory-management information – memory allocated to the process</a:t>
            </a:r>
          </a:p>
          <a:p>
            <a:r>
              <a:rPr lang="en-US" altLang="en-US" smtClean="0"/>
              <a:t>Accounting information – CPU used, clock time elapsed since start, time limits</a:t>
            </a:r>
          </a:p>
          <a:p>
            <a:r>
              <a:rPr lang="en-US" altLang="en-US" smtClean="0"/>
              <a:t>I/O status information – I/O devices allocated to process, list of open files</a:t>
            </a:r>
          </a:p>
          <a:p>
            <a:endParaRPr lang="en-US" altLang="en-US" smtClean="0"/>
          </a:p>
        </p:txBody>
      </p:sp>
      <p:pic>
        <p:nvPicPr>
          <p:cNvPr id="2253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88" y="1954213"/>
            <a:ext cx="1854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Threads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987425" y="1093788"/>
            <a:ext cx="6975475" cy="3983037"/>
          </a:xfrm>
        </p:spPr>
        <p:txBody>
          <a:bodyPr/>
          <a:lstStyle/>
          <a:p>
            <a:r>
              <a:rPr lang="en-US" altLang="en-US" smtClean="0"/>
              <a:t>So far, process has a single thread of execution</a:t>
            </a:r>
          </a:p>
          <a:p>
            <a:r>
              <a:rPr lang="en-US" altLang="en-US" smtClean="0"/>
              <a:t>Consider having multiple program counters per process</a:t>
            </a:r>
          </a:p>
          <a:p>
            <a:pPr lvl="1"/>
            <a:r>
              <a:rPr lang="en-US" altLang="en-US" smtClean="0"/>
              <a:t>Multiple locations can execute at once</a:t>
            </a:r>
          </a:p>
          <a:p>
            <a:pPr lvl="2"/>
            <a:r>
              <a:rPr lang="en-US" altLang="en-US" smtClean="0"/>
              <a:t>Multiple threads of control -&gt; </a:t>
            </a:r>
            <a:r>
              <a:rPr lang="en-US" altLang="en-US" b="1" smtClean="0">
                <a:solidFill>
                  <a:srgbClr val="3366FF"/>
                </a:solidFill>
              </a:rPr>
              <a:t>threads</a:t>
            </a:r>
          </a:p>
          <a:p>
            <a:r>
              <a:rPr lang="en-US" altLang="en-US" smtClean="0"/>
              <a:t>Must then have storage for thread details, multiple program counters in PCB</a:t>
            </a:r>
          </a:p>
          <a:p>
            <a:r>
              <a:rPr lang="en-US" altLang="en-US" smtClean="0"/>
              <a:t>Explore in detail in 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15074</TotalTime>
  <Words>1867</Words>
  <Application>Microsoft Office PowerPoint</Application>
  <PresentationFormat>On-screen Show (4:3)</PresentationFormat>
  <Paragraphs>284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MS PGothic</vt:lpstr>
      <vt:lpstr>Arial</vt:lpstr>
      <vt:lpstr>Courier New</vt:lpstr>
      <vt:lpstr>Helvetica</vt:lpstr>
      <vt:lpstr>メイリオ</vt:lpstr>
      <vt:lpstr>Monaco</vt:lpstr>
      <vt:lpstr>Monotype Sorts</vt:lpstr>
      <vt:lpstr>Times New Roman</vt:lpstr>
      <vt:lpstr>Trebuchet MS</vt:lpstr>
      <vt:lpstr>Verdana</vt:lpstr>
      <vt:lpstr>Wingdings</vt:lpstr>
      <vt:lpstr>Wingdings 3</vt:lpstr>
      <vt:lpstr>Facet</vt:lpstr>
      <vt:lpstr>Chapter 3:  Processes</vt:lpstr>
      <vt:lpstr>Process Concept</vt:lpstr>
      <vt:lpstr>Process Concept (Cont.)</vt:lpstr>
      <vt:lpstr>Process in Memory</vt:lpstr>
      <vt:lpstr>Memory Layout of a C Program</vt:lpstr>
      <vt:lpstr>Process State</vt:lpstr>
      <vt:lpstr>Diagram of Process State</vt:lpstr>
      <vt:lpstr>Process Control Block (PCB)</vt:lpstr>
      <vt:lpstr>Threads</vt:lpstr>
      <vt:lpstr>Process Representation in Linux</vt:lpstr>
      <vt:lpstr>Process Scheduling</vt:lpstr>
      <vt:lpstr>Representation of Process Scheduling</vt:lpstr>
      <vt:lpstr>CPU Switch From Process to Process</vt:lpstr>
      <vt:lpstr>Context Switch</vt:lpstr>
      <vt:lpstr>Multitasking in Mobile Systems</vt:lpstr>
      <vt:lpstr>Process Creation</vt:lpstr>
      <vt:lpstr>A Tree of Processes in Linux</vt:lpstr>
      <vt:lpstr>Process Creation (Cont.)</vt:lpstr>
      <vt:lpstr>C Program Forking Separate Process</vt:lpstr>
      <vt:lpstr>Process Termination</vt:lpstr>
      <vt:lpstr>Process Termination</vt:lpstr>
      <vt:lpstr>Multiprocess Architecture – Chrome Browser</vt:lpstr>
      <vt:lpstr>Interprocess Communication</vt:lpstr>
      <vt:lpstr>Communications Models </vt:lpstr>
      <vt:lpstr>Producer-Consumer Problem</vt:lpstr>
      <vt:lpstr>Interprocess Communication –  Shared Memory</vt:lpstr>
      <vt:lpstr>Bounded-Buffer – Shared-Memory Solution</vt:lpstr>
      <vt:lpstr>Producer Process – Shared Memory</vt:lpstr>
      <vt:lpstr>Consumer Process – Shared Memory</vt:lpstr>
      <vt:lpstr>Interprocess Communication – Message Passing</vt:lpstr>
      <vt:lpstr>Message Passing (Cont.)</vt:lpstr>
      <vt:lpstr>Message Passing (Cont.)</vt:lpstr>
      <vt:lpstr>Direct Communication</vt:lpstr>
      <vt:lpstr>Indirect Communication</vt:lpstr>
      <vt:lpstr>Synchronization</vt:lpstr>
      <vt:lpstr>Buffering</vt:lpstr>
      <vt:lpstr>Examples of IPC Systems - POSIX</vt:lpstr>
      <vt:lpstr>Pipes</vt:lpstr>
      <vt:lpstr>Ordinary Pipes</vt:lpstr>
      <vt:lpstr>Named Pipes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nausheen</cp:lastModifiedBy>
  <cp:revision>312</cp:revision>
  <cp:lastPrinted>2013-10-02T18:16:40Z</cp:lastPrinted>
  <dcterms:created xsi:type="dcterms:W3CDTF">2011-01-13T23:43:38Z</dcterms:created>
  <dcterms:modified xsi:type="dcterms:W3CDTF">2020-02-16T13:48:08Z</dcterms:modified>
</cp:coreProperties>
</file>