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386" r:id="rId2"/>
    <p:sldId id="257" r:id="rId3"/>
    <p:sldId id="279" r:id="rId4"/>
    <p:sldId id="387" r:id="rId5"/>
    <p:sldId id="259" r:id="rId6"/>
    <p:sldId id="260" r:id="rId7"/>
    <p:sldId id="261" r:id="rId8"/>
    <p:sldId id="262" r:id="rId9"/>
    <p:sldId id="393" r:id="rId10"/>
    <p:sldId id="263" r:id="rId11"/>
    <p:sldId id="264" r:id="rId12"/>
    <p:sldId id="266" r:id="rId13"/>
    <p:sldId id="392" r:id="rId14"/>
    <p:sldId id="352" r:id="rId15"/>
    <p:sldId id="395" r:id="rId16"/>
    <p:sldId id="396" r:id="rId17"/>
    <p:sldId id="269" r:id="rId18"/>
    <p:sldId id="361" r:id="rId19"/>
    <p:sldId id="397" r:id="rId20"/>
    <p:sldId id="270" r:id="rId21"/>
    <p:sldId id="391" r:id="rId22"/>
    <p:sldId id="398" r:id="rId23"/>
    <p:sldId id="272" r:id="rId24"/>
    <p:sldId id="283" r:id="rId25"/>
    <p:sldId id="273" r:id="rId26"/>
    <p:sldId id="274" r:id="rId27"/>
    <p:sldId id="275" r:id="rId28"/>
    <p:sldId id="390" r:id="rId29"/>
    <p:sldId id="372" r:id="rId30"/>
    <p:sldId id="373" r:id="rId31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98" y="42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fld id="{D75E9034-92F5-45D0-ACFF-87814DF400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B08DDBD6-A02D-4186-A5F4-32D02AB9B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565FF1-B3D8-4314-B5A8-140DAFB0DA4B}" type="slidenum">
              <a:rPr lang="en-US" sz="1300">
                <a:latin typeface="Times New Roman" pitchFamily="18" charset="0"/>
              </a:rPr>
              <a:pPr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9870A4-FF97-4773-9B69-078913F66361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2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CFDC88-5248-4429-AE0C-35D51EAEAE13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0381B0-0406-4F2C-8AEE-1B08C87DADAD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B04E46-1834-4ECB-A4EB-ED9449DBE68F}" type="slidenum">
              <a:rPr lang="en-US" sz="1300">
                <a:latin typeface="Times New Roman" pitchFamily="18" charset="0"/>
              </a:rPr>
              <a:pPr/>
              <a:t>18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74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54770C-3CEC-4B17-9624-93BCE5115DA7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95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407B3A2-F2C6-426F-8AD9-68A7705ABC77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4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477A1F3-EB4B-42AE-B53C-9664E3C38F92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9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7D78FE6-A7EE-4B93-BF96-EABC7BBDE009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03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38DF72-8723-4EE9-A28C-3CAEAE855EC6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99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7FFA5F-4DF6-4E7E-839D-B0FF555E94E4}" type="slidenum">
              <a:rPr lang="en-US" sz="1300">
                <a:latin typeface="Times New Roman" pitchFamily="18" charset="0"/>
              </a:rPr>
              <a:pPr/>
              <a:t>26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9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F8944F-1307-4B8B-9831-E31C192F29F2}" type="slidenum">
              <a:rPr lang="en-US" sz="130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3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422EC-5071-4A5A-9036-73184BD978AB}" type="slidenum">
              <a:rPr lang="en-US" sz="130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1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7972D0-885D-4FCF-BF22-E074B9D970DA}" type="slidenum">
              <a:rPr lang="en-US" sz="1300">
                <a:latin typeface="Times New Roman" pitchFamily="18" charset="0"/>
              </a:rPr>
              <a:pPr/>
              <a:t>29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88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2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0AEB94-D683-4656-A1D7-7E4C6923A29B}" type="slidenum">
              <a:rPr lang="en-US" sz="130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1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30EC08-0DAC-4998-B58B-EF31161C3A0D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4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F82040-6EB5-464A-87B2-9125ABE1AD46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3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A159B7-2BD6-4FFB-BA18-6175D727D55D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3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7A4539-435D-4775-8087-8E86ADBDE770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2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0B4F3F-0DE9-45A7-A76B-910B4FE3E1FA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61710D-A405-4F87-8381-32B0B26BD8BF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_(computing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dirty="0" smtClean="0"/>
              <a:t>CPU Scheduling</a:t>
            </a:r>
            <a:endParaRPr lang="en-US" sz="5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</a:p>
          <a:p>
            <a:pPr>
              <a:tabLst>
                <a:tab pos="5213350" algn="ctr"/>
              </a:tabLst>
            </a:pPr>
            <a:r>
              <a:rPr lang="en-US" dirty="0" smtClean="0"/>
              <a:t>The Gantt chart for the schedule is:</a:t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 </a:t>
            </a:r>
            <a:r>
              <a:rPr lang="en-US" i="1" dirty="0" smtClean="0"/>
              <a:t>=</a:t>
            </a:r>
            <a:r>
              <a:rPr lang="en-US" dirty="0" smtClean="0"/>
              <a:t> 6</a:t>
            </a:r>
            <a:r>
              <a:rPr lang="en-US" i="1" dirty="0" smtClean="0"/>
              <a:t>;</a:t>
            </a:r>
            <a:r>
              <a:rPr lang="en-US" i="1" baseline="-25000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= 0</a:t>
            </a:r>
            <a:r>
              <a:rPr lang="en-US" i="1" baseline="-25000" dirty="0" smtClean="0"/>
              <a:t>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i="1" dirty="0" smtClean="0"/>
              <a:t>= </a:t>
            </a:r>
            <a:r>
              <a:rPr lang="en-US" dirty="0" smtClean="0"/>
              <a:t>3</a:t>
            </a:r>
            <a:endParaRPr lang="en-US" i="1" dirty="0" smtClean="0"/>
          </a:p>
          <a:p>
            <a:pPr>
              <a:tabLst>
                <a:tab pos="5213350" algn="ctr"/>
              </a:tabLst>
            </a:pPr>
            <a:r>
              <a:rPr lang="en-US" dirty="0" smtClean="0"/>
              <a:t>Average waiting time:   (6 + 0 + 3)/3 = 3</a:t>
            </a:r>
          </a:p>
          <a:p>
            <a:pPr>
              <a:tabLst>
                <a:tab pos="5213350" algn="ctr"/>
              </a:tabLst>
            </a:pPr>
            <a:r>
              <a:rPr lang="en-US" dirty="0" smtClean="0"/>
              <a:t>Much better than previous case</a:t>
            </a:r>
          </a:p>
          <a:p>
            <a:pPr>
              <a:tabLst>
                <a:tab pos="5213350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Convoy effect </a:t>
            </a:r>
            <a:r>
              <a:rPr lang="en-US" dirty="0" smtClean="0"/>
              <a:t>- short process behind long process</a:t>
            </a:r>
          </a:p>
          <a:p>
            <a:pPr lvl="1">
              <a:tabLst>
                <a:tab pos="5213350" algn="ctr"/>
              </a:tabLst>
            </a:pPr>
            <a:r>
              <a:rPr lang="en-US" dirty="0" smtClean="0"/>
              <a:t>Consider one CPU-bound and many I/O-bound processes</a:t>
            </a:r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grpSp>
        <p:nvGrpSpPr>
          <p:cNvPr id="25603" name="Group 20"/>
          <p:cNvGrpSpPr>
            <a:grpSpLocks/>
          </p:cNvGrpSpPr>
          <p:nvPr/>
        </p:nvGrpSpPr>
        <p:grpSpPr bwMode="auto">
          <a:xfrm>
            <a:off x="2763043" y="3416461"/>
            <a:ext cx="8189913" cy="1450975"/>
            <a:chOff x="882" y="1650"/>
            <a:chExt cx="3439" cy="686"/>
          </a:xfrm>
        </p:grpSpPr>
        <p:sp>
          <p:nvSpPr>
            <p:cNvPr id="2560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Text Box 7"/>
            <p:cNvSpPr txBox="1">
              <a:spLocks noChangeArrowheads="1"/>
            </p:cNvSpPr>
            <p:nvPr/>
          </p:nvSpPr>
          <p:spPr bwMode="auto"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6" name="Text Box 8"/>
            <p:cNvSpPr txBox="1">
              <a:spLocks noChangeArrowheads="1"/>
            </p:cNvSpPr>
            <p:nvPr/>
          </p:nvSpPr>
          <p:spPr bwMode="auto"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Associate with each process the length of its next CPU burst</a:t>
            </a:r>
          </a:p>
          <a:p>
            <a:pPr lvl="1"/>
            <a:r>
              <a:rPr lang="en-US" smtClean="0"/>
              <a:t> Use these lengths to schedule the process with the shortest time</a:t>
            </a:r>
          </a:p>
          <a:p>
            <a:endParaRPr lang="en-US" smtClean="0"/>
          </a:p>
          <a:p>
            <a:r>
              <a:rPr lang="en-US" smtClean="0"/>
              <a:t>SJF is optimal – gives minimum average waiting time for a given set of processes</a:t>
            </a:r>
          </a:p>
          <a:p>
            <a:pPr lvl="1"/>
            <a:r>
              <a:rPr lang="en-US" smtClean="0"/>
              <a:t>The difficulty is knowing the length of the next CPU request</a:t>
            </a:r>
          </a:p>
          <a:p>
            <a:pPr lvl="1"/>
            <a:r>
              <a:rPr lang="en-US" smtClean="0"/>
              <a:t>Could ask the user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      	       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Arriva	l Time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0.0</a:t>
            </a:r>
            <a:r>
              <a:rPr lang="en-US" smtClean="0"/>
              <a:t>	6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chemeClr val="bg1"/>
                </a:solidFill>
              </a:rPr>
              <a:t>2.0</a:t>
            </a:r>
            <a:r>
              <a:rPr lang="en-US" smtClean="0"/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4.0</a:t>
            </a:r>
            <a:r>
              <a:rPr lang="en-US" smtClean="0"/>
              <a:t>	7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5.0</a:t>
            </a:r>
            <a:r>
              <a:rPr lang="en-US" smtClean="0"/>
              <a:t>	3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SJF scheduling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(3 + 16 + 9 + 0) / 4 = 7</a:t>
            </a:r>
            <a:endParaRPr lang="en-US" i="1" baseline="-25000" smtClean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  <p:grpSp>
        <p:nvGrpSpPr>
          <p:cNvPr id="29699" name="Group 74"/>
          <p:cNvGrpSpPr>
            <a:grpSpLocks/>
          </p:cNvGrpSpPr>
          <p:nvPr/>
        </p:nvGrpSpPr>
        <p:grpSpPr bwMode="auto">
          <a:xfrm>
            <a:off x="1770063" y="4888291"/>
            <a:ext cx="8716962" cy="1495425"/>
            <a:chOff x="894" y="2352"/>
            <a:chExt cx="3660" cy="707"/>
          </a:xfrm>
        </p:grpSpPr>
        <p:sp>
          <p:nvSpPr>
            <p:cNvPr id="29700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2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3" name="Text Box 40"/>
            <p:cNvSpPr txBox="1">
              <a:spLocks noChangeArrowheads="1"/>
            </p:cNvSpPr>
            <p:nvPr/>
          </p:nvSpPr>
          <p:spPr bwMode="auto">
            <a:xfrm flipH="1">
              <a:off x="2009" y="2473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4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48"/>
            <p:cNvSpPr txBox="1">
              <a:spLocks noChangeArrowheads="1"/>
            </p:cNvSpPr>
            <p:nvPr/>
          </p:nvSpPr>
          <p:spPr bwMode="auto">
            <a:xfrm flipH="1">
              <a:off x="1567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9708" name="Text Box 49"/>
            <p:cNvSpPr txBox="1">
              <a:spLocks noChangeArrowheads="1"/>
            </p:cNvSpPr>
            <p:nvPr/>
          </p:nvSpPr>
          <p:spPr bwMode="auto">
            <a:xfrm flipH="1">
              <a:off x="3355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29709" name="Text Box 50"/>
            <p:cNvSpPr txBox="1">
              <a:spLocks noChangeArrowheads="1"/>
            </p:cNvSpPr>
            <p:nvPr/>
          </p:nvSpPr>
          <p:spPr bwMode="auto">
            <a:xfrm flipH="1">
              <a:off x="894" y="287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2971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64"/>
            <p:cNvSpPr txBox="1">
              <a:spLocks noChangeArrowheads="1"/>
            </p:cNvSpPr>
            <p:nvPr/>
          </p:nvSpPr>
          <p:spPr bwMode="auto">
            <a:xfrm flipH="1">
              <a:off x="2623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9</a:t>
              </a:r>
            </a:p>
          </p:txBody>
        </p:sp>
        <p:sp>
          <p:nvSpPr>
            <p:cNvPr id="29715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17" name="Text Box 73"/>
            <p:cNvSpPr txBox="1">
              <a:spLocks noChangeArrowheads="1"/>
            </p:cNvSpPr>
            <p:nvPr/>
          </p:nvSpPr>
          <p:spPr bwMode="auto">
            <a:xfrm flipH="1">
              <a:off x="4363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</p:spTree>
    <p:extLst>
      <p:ext uri="{BB962C8B-B14F-4D97-AF65-F5344CB8AC3E}">
        <p14:creationId xmlns:p14="http://schemas.microsoft.com/office/powerpoint/2010/main" val="38651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Can only estimate the length – should be similar to the previous one</a:t>
                </a:r>
              </a:p>
              <a:p>
                <a:pPr lvl="1"/>
                <a:r>
                  <a:rPr lang="en-US" dirty="0" smtClean="0"/>
                  <a:t>Then pick process with shortest predicted next CPU burst</a:t>
                </a:r>
              </a:p>
              <a:p>
                <a:r>
                  <a:rPr lang="en-US" dirty="0" smtClean="0"/>
                  <a:t>Can be done by using the length of previous CPU bursts, using exponential averaging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tn</a:t>
                </a:r>
                <a:r>
                  <a:rPr lang="en-US" dirty="0" smtClean="0"/>
                  <a:t> = most recent info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𝑃𝑎𝑠𝑡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h𝑖𝑠𝑡𝑜𝑡𝑦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=0 then recent history has no effect</a:t>
                </a:r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=1, then =recent CPU burst matters</a:t>
                </a:r>
              </a:p>
              <a:p>
                <a:r>
                  <a:rPr lang="en-US" dirty="0" smtClean="0"/>
                  <a:t>Preemptive version called </a:t>
                </a:r>
                <a:r>
                  <a:rPr lang="en-US" b="1" dirty="0" smtClean="0">
                    <a:solidFill>
                      <a:srgbClr val="3366FF"/>
                    </a:solidFill>
                  </a:rPr>
                  <a:t>shortest-remaining-time-first</a:t>
                </a:r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17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  <a:blipFill rotWithShape="1">
                <a:blip r:embed="rId3"/>
                <a:stretch>
                  <a:fillRect t="-1946" r="-373" b="-13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500" dirty="0" smtClean="0"/>
              <a:t>Determining Length of Next CPU Burst</a:t>
            </a:r>
          </a:p>
        </p:txBody>
      </p:sp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03" y="4729741"/>
            <a:ext cx="4460421" cy="10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Now we add the concepts of varying arrival times and preemption to the analysis: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/>
              <a:t> the </a:t>
            </a:r>
            <a:r>
              <a:rPr lang="en-US" dirty="0">
                <a:hlinkClick r:id="rId3" tooltip="Process (computing)"/>
              </a:rPr>
              <a:t>process</a:t>
            </a:r>
            <a:r>
              <a:rPr lang="en-US" dirty="0"/>
              <a:t> with the smallest amount of time remaining until completion is selected to execute. </a:t>
            </a:r>
            <a:endParaRPr lang="en-US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		</a:t>
            </a:r>
            <a:endParaRPr lang="en-US" i="1" baseline="-25000" dirty="0" smtClean="0"/>
          </a:p>
        </p:txBody>
      </p:sp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Shortest-remaining-time-first</a:t>
            </a:r>
          </a:p>
        </p:txBody>
      </p:sp>
    </p:spTree>
    <p:extLst>
      <p:ext uri="{BB962C8B-B14F-4D97-AF65-F5344CB8AC3E}">
        <p14:creationId xmlns:p14="http://schemas.microsoft.com/office/powerpoint/2010/main" val="1320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SRTF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71288" cy="60404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priority number (integer) is associated with each process</a:t>
            </a:r>
          </a:p>
          <a:p>
            <a:endParaRPr lang="en-US" sz="1100" dirty="0" smtClean="0"/>
          </a:p>
          <a:p>
            <a:r>
              <a:rPr lang="en-US" dirty="0" smtClean="0"/>
              <a:t>The CPU is allocated to the process with the highest priority (smallest integer </a:t>
            </a:r>
            <a:r>
              <a:rPr lang="en-US" dirty="0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dirty="0" smtClean="0"/>
              <a:t>Preemptive</a:t>
            </a:r>
          </a:p>
          <a:p>
            <a:pPr lvl="1"/>
            <a:r>
              <a:rPr lang="en-US" smtClean="0"/>
              <a:t>Non-preemptive</a:t>
            </a:r>
            <a:endParaRPr lang="en-US" dirty="0" smtClean="0"/>
          </a:p>
          <a:p>
            <a:pPr lvl="1"/>
            <a:endParaRPr lang="en-US" sz="1100" dirty="0" smtClean="0"/>
          </a:p>
          <a:p>
            <a:endParaRPr lang="en-US" sz="1100" dirty="0" smtClean="0"/>
          </a:p>
          <a:p>
            <a:r>
              <a:rPr lang="en-US" dirty="0" smtClean="0"/>
              <a:t>Problem </a:t>
            </a:r>
            <a:r>
              <a:rPr lang="en-US" dirty="0" smtClean="0">
                <a:sym typeface="Symbol" pitchFamily="18" charset="2"/>
              </a:rPr>
              <a:t> </a:t>
            </a:r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low priority processes may never execute</a:t>
            </a:r>
          </a:p>
          <a:p>
            <a:endParaRPr lang="en-US" sz="11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Solution  </a:t>
            </a:r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Priority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grpSp>
        <p:nvGrpSpPr>
          <p:cNvPr id="41987" name="Group 74"/>
          <p:cNvGrpSpPr>
            <a:grpSpLocks/>
          </p:cNvGrpSpPr>
          <p:nvPr/>
        </p:nvGrpSpPr>
        <p:grpSpPr bwMode="auto">
          <a:xfrm>
            <a:off x="1962150" y="5362985"/>
            <a:ext cx="7570788" cy="1392237"/>
            <a:chOff x="899" y="2366"/>
            <a:chExt cx="3179" cy="658"/>
          </a:xfrm>
        </p:grpSpPr>
        <p:sp>
          <p:nvSpPr>
            <p:cNvPr id="41988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0" name="Text Box 39"/>
            <p:cNvSpPr txBox="1">
              <a:spLocks noChangeArrowheads="1"/>
            </p:cNvSpPr>
            <p:nvPr/>
          </p:nvSpPr>
          <p:spPr bwMode="auto">
            <a:xfrm flipH="1">
              <a:off x="3232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1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5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2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</a:t>
              </a:r>
            </a:p>
          </p:txBody>
        </p:sp>
        <p:sp>
          <p:nvSpPr>
            <p:cNvPr id="41994" name="Text Box 49"/>
            <p:cNvSpPr txBox="1">
              <a:spLocks noChangeArrowheads="1"/>
            </p:cNvSpPr>
            <p:nvPr/>
          </p:nvSpPr>
          <p:spPr bwMode="auto">
            <a:xfrm flipH="1">
              <a:off x="357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18</a:t>
              </a:r>
            </a:p>
          </p:txBody>
        </p:sp>
        <p:sp>
          <p:nvSpPr>
            <p:cNvPr id="41995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41996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64"/>
            <p:cNvSpPr txBox="1">
              <a:spLocks noChangeArrowheads="1"/>
            </p:cNvSpPr>
            <p:nvPr/>
          </p:nvSpPr>
          <p:spPr bwMode="auto">
            <a:xfrm flipH="1">
              <a:off x="3086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41998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 flipH="1">
              <a:off x="3719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2000" name="Text Box 73"/>
            <p:cNvSpPr txBox="1">
              <a:spLocks noChangeArrowheads="1"/>
            </p:cNvSpPr>
            <p:nvPr/>
          </p:nvSpPr>
          <p:spPr bwMode="auto">
            <a:xfrm flipH="1">
              <a:off x="388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19</a:t>
              </a:r>
            </a:p>
          </p:txBody>
        </p:sp>
        <p:sp>
          <p:nvSpPr>
            <p:cNvPr id="42001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42003" name="Text Box 39"/>
            <p:cNvSpPr txBox="1">
              <a:spLocks noChangeArrowheads="1"/>
            </p:cNvSpPr>
            <p:nvPr/>
          </p:nvSpPr>
          <p:spPr bwMode="auto">
            <a:xfrm flipH="1">
              <a:off x="2566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Covered in class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262063" y="1700213"/>
            <a:ext cx="5967412" cy="67421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Maximum CPU utilization obtained with multiprogramming</a:t>
            </a:r>
          </a:p>
          <a:p>
            <a:endParaRPr lang="en-US" dirty="0" smtClean="0"/>
          </a:p>
          <a:p>
            <a:r>
              <a:rPr lang="en-US" dirty="0" smtClean="0"/>
              <a:t>CPU–I/O Burst Cycle – Process execution consists of a </a:t>
            </a:r>
            <a:r>
              <a:rPr lang="en-US" b="1" dirty="0" smtClean="0">
                <a:solidFill>
                  <a:srgbClr val="3366FF"/>
                </a:solidFill>
              </a:rPr>
              <a:t>cycle</a:t>
            </a:r>
            <a:r>
              <a:rPr lang="en-US" dirty="0" smtClean="0"/>
              <a:t> of CPU execution and I/O wait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CPU burst </a:t>
            </a:r>
            <a:r>
              <a:rPr lang="en-US" dirty="0" smtClean="0"/>
              <a:t>followed by </a:t>
            </a:r>
            <a:r>
              <a:rPr lang="en-US" b="1" dirty="0" smtClean="0">
                <a:solidFill>
                  <a:srgbClr val="3366FF"/>
                </a:solidFill>
              </a:rPr>
              <a:t>I/O burst</a:t>
            </a:r>
            <a:br>
              <a:rPr lang="en-US" b="1" dirty="0" smtClean="0">
                <a:solidFill>
                  <a:srgbClr val="3366FF"/>
                </a:solidFill>
              </a:rPr>
            </a:br>
            <a:endParaRPr lang="en-US" dirty="0" smtClean="0"/>
          </a:p>
          <a:p>
            <a:r>
              <a:rPr lang="en-US" dirty="0" smtClean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35" y="1271588"/>
            <a:ext cx="400050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62138"/>
            <a:ext cx="1155382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process gets a small unit of CPU time (</a:t>
            </a:r>
            <a:r>
              <a:rPr lang="en-US" b="1" dirty="0" smtClean="0">
                <a:solidFill>
                  <a:srgbClr val="3366FF"/>
                </a:solidFill>
              </a:rPr>
              <a:t>time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quantum</a:t>
            </a:r>
            <a:r>
              <a:rPr lang="en-US" b="1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), usually 10-100 milliseconds.  After this time has elapsed, the process is preempted and added to the end of the ready queue.</a:t>
            </a:r>
          </a:p>
          <a:p>
            <a:r>
              <a:rPr lang="en-US" dirty="0" smtClean="0"/>
              <a:t>If there are </a:t>
            </a:r>
            <a:r>
              <a:rPr lang="en-US" i="1" dirty="0" smtClean="0"/>
              <a:t>n</a:t>
            </a:r>
            <a:r>
              <a:rPr lang="en-US" dirty="0" smtClean="0"/>
              <a:t> processes in the ready queue and the time quantum is </a:t>
            </a:r>
            <a:r>
              <a:rPr lang="en-US" i="1" dirty="0" smtClean="0"/>
              <a:t>q</a:t>
            </a:r>
            <a:r>
              <a:rPr lang="en-US" dirty="0" smtClean="0"/>
              <a:t>, then each process gets 1/</a:t>
            </a:r>
            <a:r>
              <a:rPr lang="en-US" i="1" dirty="0" smtClean="0"/>
              <a:t>n</a:t>
            </a:r>
            <a:r>
              <a:rPr lang="en-US" dirty="0" smtClean="0"/>
              <a:t> of the CPU time in chunks of at most </a:t>
            </a:r>
            <a:r>
              <a:rPr lang="en-US" i="1" dirty="0" smtClean="0"/>
              <a:t>q</a:t>
            </a:r>
            <a:r>
              <a:rPr lang="en-US" dirty="0" smtClean="0"/>
              <a:t> time units at once.  No process waits more than (</a:t>
            </a:r>
            <a:r>
              <a:rPr lang="en-US" i="1" dirty="0" smtClean="0"/>
              <a:t>n</a:t>
            </a:r>
            <a:r>
              <a:rPr lang="en-US" dirty="0" smtClean="0"/>
              <a:t>-1)</a:t>
            </a:r>
            <a:r>
              <a:rPr lang="en-US" i="1" dirty="0" smtClean="0"/>
              <a:t>q </a:t>
            </a:r>
            <a:r>
              <a:rPr lang="en-US" dirty="0" smtClean="0"/>
              <a:t>time units.</a:t>
            </a:r>
          </a:p>
          <a:p>
            <a:r>
              <a:rPr lang="en-US" dirty="0" smtClean="0"/>
              <a:t>Timer interrupts every quantum to schedule next process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large </a:t>
            </a:r>
            <a:r>
              <a:rPr lang="en-US" dirty="0" smtClean="0">
                <a:sym typeface="Symbol" pitchFamily="18" charset="2"/>
              </a:rPr>
              <a:t> FIFO</a:t>
            </a:r>
          </a:p>
          <a:p>
            <a:pPr lvl="1"/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small  </a:t>
            </a:r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350" y="186267"/>
            <a:ext cx="11625263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132" y="1591733"/>
            <a:ext cx="11027568" cy="65632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Completion time  =</a:t>
            </a:r>
            <a:r>
              <a:rPr lang="en-US" altLang="en-US" i="1" dirty="0" smtClean="0"/>
              <a:t> P1=30; P2=7; P3=10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TAT =P1= (30-0); P2=(7-4); P3=(10-7)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Avg. TAT=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dirty="0" smtClean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3" y="4303185"/>
            <a:ext cx="10156031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RR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615738" cy="69611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Process is assigned to one queue based on memory size, priority, process type.</a:t>
            </a:r>
          </a:p>
          <a:p>
            <a:endParaRPr lang="en-US" dirty="0" smtClean="0"/>
          </a:p>
          <a:p>
            <a:r>
              <a:rPr lang="en-US" dirty="0" smtClean="0"/>
              <a:t>Ready queue is partitioned into separate queues,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foreground</a:t>
            </a:r>
            <a:r>
              <a:rPr lang="en-US" dirty="0" smtClean="0"/>
              <a:t> (interactive)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background</a:t>
            </a:r>
            <a:r>
              <a:rPr lang="en-US" dirty="0" smtClean="0"/>
              <a:t> (batch)</a:t>
            </a:r>
          </a:p>
          <a:p>
            <a:pPr marL="156746" indent="0">
              <a:buNone/>
            </a:pPr>
            <a:endParaRPr lang="en-US" dirty="0" smtClean="0"/>
          </a:p>
          <a:p>
            <a:r>
              <a:rPr lang="en-US" dirty="0" smtClean="0"/>
              <a:t>Each queue has its own scheduling algorithm:</a:t>
            </a:r>
          </a:p>
          <a:p>
            <a:pPr lvl="1"/>
            <a:r>
              <a:rPr lang="en-US" dirty="0" smtClean="0"/>
              <a:t>foreground – RR</a:t>
            </a:r>
          </a:p>
          <a:p>
            <a:pPr lvl="1"/>
            <a:r>
              <a:rPr lang="en-US" dirty="0" smtClean="0"/>
              <a:t>background – FCFS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Scheduling must be done between the queues:</a:t>
            </a:r>
          </a:p>
          <a:p>
            <a:pPr lvl="1"/>
            <a:r>
              <a:rPr lang="en-US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dirty="0" smtClean="0"/>
              <a:t>20% to background in FCFS </a:t>
            </a:r>
          </a:p>
        </p:txBody>
      </p:sp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5427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57388"/>
            <a:ext cx="1102677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Idea is to separate process according to CPU burst time</a:t>
            </a:r>
          </a:p>
          <a:p>
            <a:r>
              <a:rPr lang="en-US" dirty="0" smtClean="0"/>
              <a:t>If a process uses too much CPU time, it is moved to low priority</a:t>
            </a:r>
          </a:p>
          <a:p>
            <a:r>
              <a:rPr lang="en-US" dirty="0" smtClean="0"/>
              <a:t>If a process waits too long (aging) in low priority then it is moved to high priority</a:t>
            </a:r>
          </a:p>
          <a:p>
            <a:endParaRPr lang="en-US" dirty="0" smtClean="0"/>
          </a:p>
          <a:p>
            <a:r>
              <a:rPr lang="en-US" dirty="0" smtClean="0"/>
              <a:t>Multilevel-feedback-queue scheduler defined by the following parameters:</a:t>
            </a:r>
          </a:p>
          <a:p>
            <a:pPr lvl="1"/>
            <a:r>
              <a:rPr lang="en-US" dirty="0" smtClean="0"/>
              <a:t>number of queues</a:t>
            </a:r>
          </a:p>
          <a:p>
            <a:pPr lvl="1"/>
            <a:r>
              <a:rPr lang="en-US" dirty="0" smtClean="0"/>
              <a:t>scheduling algorithms for each queue</a:t>
            </a:r>
          </a:p>
          <a:p>
            <a:pPr lvl="1"/>
            <a:r>
              <a:rPr lang="en-US" dirty="0" smtClean="0"/>
              <a:t>method used to determine when to upgrade a process</a:t>
            </a:r>
          </a:p>
          <a:p>
            <a:pPr lvl="1"/>
            <a:r>
              <a:rPr lang="en-US" dirty="0" smtClean="0"/>
              <a:t>method used to determine when to demote a process</a:t>
            </a:r>
          </a:p>
          <a:p>
            <a:pPr lvl="1"/>
            <a:r>
              <a:rPr lang="en-US" dirty="0" smtClean="0"/>
              <a:t>method used to determine which queue a process will enter when that process needs service</a:t>
            </a:r>
          </a:p>
        </p:txBody>
      </p:sp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6099175" cy="604043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223932"/>
            <a:ext cx="11658600" cy="1125538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Example of Multilevel Feedback Queue</a:t>
            </a:r>
          </a:p>
        </p:txBody>
      </p:sp>
      <p:pic>
        <p:nvPicPr>
          <p:cNvPr id="5837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644651"/>
            <a:ext cx="5794375" cy="69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CPU scheduling more complex when multiple CPUs are available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Homogeneous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processors</a:t>
            </a:r>
            <a:r>
              <a:rPr lang="en-US" b="1" dirty="0" smtClean="0"/>
              <a:t> </a:t>
            </a:r>
            <a:r>
              <a:rPr lang="en-US" dirty="0" smtClean="0"/>
              <a:t>within a multiprocessor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Asymmetric multiprocessing </a:t>
            </a:r>
            <a:r>
              <a:rPr lang="en-US" dirty="0" smtClean="0"/>
              <a:t>– only one processor accesses the system data structures, alleviating the need for data sharing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Symmetric multiprocessing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SMP</a:t>
            </a:r>
            <a:r>
              <a:rPr lang="en-US" b="1" dirty="0" smtClean="0"/>
              <a:t>) </a:t>
            </a:r>
            <a:r>
              <a:rPr lang="en-US" dirty="0" smtClean="0"/>
              <a:t>– each processor is self-scheduling, all processes in common ready queue, or each has its own private queue of ready processes</a:t>
            </a:r>
          </a:p>
          <a:p>
            <a:endParaRPr lang="en-US" sz="1100" dirty="0" smtClean="0"/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Processor affinity </a:t>
            </a:r>
            <a:r>
              <a:rPr lang="en-US" dirty="0"/>
              <a:t>– process has affinity for processor on which it is currently running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soft affinity: </a:t>
            </a:r>
            <a:r>
              <a:rPr lang="en-US" sz="4000" dirty="0" smtClean="0"/>
              <a:t>When </a:t>
            </a:r>
            <a:r>
              <a:rPr lang="en-US" sz="4000" dirty="0"/>
              <a:t>an operating system has a</a:t>
            </a:r>
          </a:p>
          <a:p>
            <a:pPr marL="156746" indent="0">
              <a:buNone/>
            </a:pPr>
            <a:r>
              <a:rPr lang="en-US" sz="4000" dirty="0" smtClean="0"/>
              <a:t>  policy </a:t>
            </a:r>
            <a:r>
              <a:rPr lang="en-US" sz="4000" dirty="0"/>
              <a:t>of attempting to keep a process running </a:t>
            </a:r>
            <a:r>
              <a:rPr lang="en-US" sz="4000" dirty="0" smtClean="0"/>
              <a:t>     </a:t>
            </a:r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on </a:t>
            </a:r>
            <a:r>
              <a:rPr lang="en-US" sz="4000" dirty="0"/>
              <a:t>the same </a:t>
            </a:r>
            <a:r>
              <a:rPr lang="en-US" sz="4000" dirty="0" smtClean="0"/>
              <a:t>processor—but not </a:t>
            </a:r>
            <a:r>
              <a:rPr lang="en-US" sz="4000" dirty="0"/>
              <a:t>guaranteeing </a:t>
            </a:r>
            <a:endParaRPr lang="en-US" sz="4000" dirty="0" smtClean="0"/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that </a:t>
            </a:r>
            <a:r>
              <a:rPr lang="en-US" sz="4000" dirty="0"/>
              <a:t>it will do </a:t>
            </a:r>
            <a:r>
              <a:rPr lang="en-US" sz="4000" dirty="0" smtClean="0"/>
              <a:t>so </a:t>
            </a:r>
            <a:r>
              <a:rPr lang="en-US" sz="4000" dirty="0"/>
              <a:t>known as </a:t>
            </a:r>
            <a:r>
              <a:rPr lang="en-US" sz="4000" b="1" dirty="0"/>
              <a:t>soft affinity</a:t>
            </a:r>
            <a:r>
              <a:rPr lang="en-US" sz="4000" dirty="0"/>
              <a:t>.</a:t>
            </a: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b="1" dirty="0" smtClean="0">
                <a:solidFill>
                  <a:srgbClr val="3366FF"/>
                </a:solidFill>
              </a:rPr>
              <a:t>hard affinity: </a:t>
            </a:r>
            <a:r>
              <a:rPr lang="en-US" sz="4000" dirty="0" smtClean="0"/>
              <a:t>allowing a process </a:t>
            </a:r>
            <a:r>
              <a:rPr lang="en-US" sz="4000" dirty="0"/>
              <a:t>to specify a subset of processors on which it may run.</a:t>
            </a:r>
            <a:endParaRPr lang="en-US" b="1" dirty="0">
              <a:solidFill>
                <a:srgbClr val="3366FF"/>
              </a:solidFill>
            </a:endParaRPr>
          </a:p>
          <a:p>
            <a:pPr lvl="1"/>
            <a:endParaRPr lang="en-US" b="1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22879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If SMP, need to keep all CPUs loaded for efficiency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Load balancing </a:t>
            </a:r>
            <a:r>
              <a:rPr lang="en-US" smtClean="0"/>
              <a:t>attempts to keep workload evenly distributed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Push migration </a:t>
            </a:r>
            <a:r>
              <a:rPr lang="en-US" smtClean="0"/>
              <a:t>– periodic task checks load on each processor, and if found pushes task from overloaded CPU to other CPUs</a:t>
            </a:r>
          </a:p>
          <a:p>
            <a:endParaRPr lang="en-US" b="1" smtClean="0">
              <a:solidFill>
                <a:srgbClr val="3366FF"/>
              </a:solidFill>
            </a:endParaRPr>
          </a:p>
          <a:p>
            <a:r>
              <a:rPr lang="en-US" b="1" smtClean="0">
                <a:solidFill>
                  <a:srgbClr val="3366FF"/>
                </a:solidFill>
              </a:rPr>
              <a:t>Pull migration </a:t>
            </a:r>
            <a:r>
              <a:rPr lang="en-US" smtClean="0"/>
              <a:t>– idle processors pulls waiting task from busy processor</a:t>
            </a:r>
          </a:p>
          <a:p>
            <a:endParaRPr lang="en-US" sz="1100" smtClean="0"/>
          </a:p>
        </p:txBody>
      </p:sp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Multiple-Processor Scheduling –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5329238" cy="6040438"/>
          </a:xfrm>
        </p:spPr>
        <p:txBody>
          <a:bodyPr>
            <a:noAutofit/>
          </a:bodyPr>
          <a:lstStyle/>
          <a:p>
            <a:endParaRPr lang="en-US" sz="2300" dirty="0" smtClean="0"/>
          </a:p>
          <a:p>
            <a:r>
              <a:rPr lang="en-US" sz="2300" b="1" dirty="0" smtClean="0">
                <a:solidFill>
                  <a:srgbClr val="3366FF"/>
                </a:solidFill>
              </a:rPr>
              <a:t>Soft real-time systems </a:t>
            </a:r>
            <a:r>
              <a:rPr lang="en-US" sz="2300" dirty="0" smtClean="0"/>
              <a:t>– no guarantee as to when critical real-time process will be scheduled</a:t>
            </a:r>
          </a:p>
          <a:p>
            <a:r>
              <a:rPr lang="en-US" sz="2300" b="1" dirty="0" smtClean="0">
                <a:solidFill>
                  <a:srgbClr val="3366FF"/>
                </a:solidFill>
              </a:rPr>
              <a:t>Hard real-time systems</a:t>
            </a:r>
            <a:r>
              <a:rPr lang="en-US" sz="2300" dirty="0" smtClean="0"/>
              <a:t> – task must be serviced by its deadline</a:t>
            </a:r>
          </a:p>
          <a:p>
            <a:r>
              <a:rPr lang="en-US" sz="2300" dirty="0" smtClean="0"/>
              <a:t>Two types of latencies affect performance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Interrupt latency – time from arrival of interrupt to start of routine that services interrupt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Dispatch latency – time for schedule to take current process off CPU and switch to another</a:t>
            </a:r>
          </a:p>
          <a:p>
            <a:endParaRPr lang="en-US" sz="2300" dirty="0" smtClean="0"/>
          </a:p>
          <a:p>
            <a:pPr lvl="1">
              <a:buFont typeface="Monotype Sorts" pitchFamily="-84" charset="2"/>
              <a:buNone/>
            </a:pPr>
            <a:r>
              <a:rPr lang="en-US" sz="2300" dirty="0" smtClean="0"/>
              <a:t> </a:t>
            </a:r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Real-Time CPU Scheduling</a:t>
            </a:r>
          </a:p>
        </p:txBody>
      </p:sp>
      <p:pic>
        <p:nvPicPr>
          <p:cNvPr id="78851" name="Picture 1" descr="Screen Shot 2012-12-17 at 8.3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985963"/>
            <a:ext cx="7219950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Preemptive Vs. Non Preemptive Scheduling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183"/>
            <a:ext cx="13030200" cy="66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9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43088"/>
            <a:ext cx="11596688" cy="59785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mtClean="0"/>
              <a:t>switching context</a:t>
            </a:r>
          </a:p>
          <a:p>
            <a:pPr lvl="1"/>
            <a:r>
              <a:rPr lang="en-US" smtClean="0"/>
              <a:t>switching to user mode</a:t>
            </a:r>
          </a:p>
          <a:p>
            <a:pPr lvl="1"/>
            <a:r>
              <a:rPr lang="en-US" smtClean="0"/>
              <a:t>jumping to the proper location in the user program to restart that program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Dispatch latency </a:t>
            </a:r>
            <a:r>
              <a:rPr lang="en-US" smtClean="0"/>
              <a:t>– time it takes for the dispatcher to stop one process and start another running</a:t>
            </a: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228725" y="1662113"/>
            <a:ext cx="11456988" cy="66119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CPU utilization </a:t>
            </a:r>
            <a:r>
              <a:rPr lang="en-US" dirty="0" smtClean="0"/>
              <a:t>– keep the CPU as busy as possible</a:t>
            </a:r>
          </a:p>
          <a:p>
            <a:endParaRPr lang="en-US" dirty="0" smtClean="0"/>
          </a:p>
          <a:p>
            <a:r>
              <a:rPr lang="en-US" b="1" dirty="0" smtClean="0"/>
              <a:t>Throughput</a:t>
            </a:r>
            <a:r>
              <a:rPr lang="en-US" dirty="0" smtClean="0"/>
              <a:t> – # of processes that complete their execution per time unit</a:t>
            </a:r>
          </a:p>
          <a:p>
            <a:endParaRPr lang="en-US" dirty="0" smtClean="0"/>
          </a:p>
          <a:p>
            <a:r>
              <a:rPr lang="en-US" b="1" dirty="0" smtClean="0"/>
              <a:t>Turnaround time </a:t>
            </a:r>
            <a:r>
              <a:rPr lang="en-US" dirty="0" smtClean="0"/>
              <a:t>– amount of time to execute a particular process</a:t>
            </a:r>
          </a:p>
          <a:p>
            <a:r>
              <a:rPr lang="en-US" dirty="0" smtClean="0"/>
              <a:t>Turnaround time (TAT)=Completion time – Arrival time</a:t>
            </a:r>
          </a:p>
          <a:p>
            <a:endParaRPr lang="en-US" dirty="0" smtClean="0"/>
          </a:p>
          <a:p>
            <a:r>
              <a:rPr lang="en-US" b="1" dirty="0" smtClean="0"/>
              <a:t>Waiting time </a:t>
            </a:r>
            <a:r>
              <a:rPr lang="en-US" dirty="0" smtClean="0"/>
              <a:t>– amount of time a process has been waiting in the ready queue</a:t>
            </a:r>
          </a:p>
          <a:p>
            <a:endParaRPr lang="en-US" dirty="0" smtClean="0"/>
          </a:p>
          <a:p>
            <a:r>
              <a:rPr lang="en-US" b="1" dirty="0" smtClean="0"/>
              <a:t>Response time </a:t>
            </a:r>
            <a:r>
              <a:rPr lang="en-US" dirty="0" smtClean="0"/>
              <a:t>– amount of time it takes from when a request was submitted until the first response is produced, not output  (for time-sharing environment)</a:t>
            </a: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Scheduling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mtClean="0"/>
              <a:t>Max CPU utilization</a:t>
            </a:r>
          </a:p>
          <a:p>
            <a:r>
              <a:rPr lang="en-US" smtClean="0"/>
              <a:t>Max throughput</a:t>
            </a:r>
          </a:p>
          <a:p>
            <a:r>
              <a:rPr lang="en-US" smtClean="0"/>
              <a:t>Min turnaround time </a:t>
            </a:r>
          </a:p>
          <a:p>
            <a:r>
              <a:rPr lang="en-US" smtClean="0"/>
              <a:t>Min waiting time </a:t>
            </a:r>
          </a:p>
          <a:p>
            <a:r>
              <a:rPr lang="en-US" smtClean="0"/>
              <a:t>Min response time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136650" y="1854199"/>
            <a:ext cx="11349038" cy="7121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300" dirty="0" smtClean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 </a:t>
            </a:r>
            <a:r>
              <a:rPr lang="en-US" dirty="0" smtClean="0"/>
              <a:t>3</a:t>
            </a:r>
            <a:r>
              <a:rPr 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Suppose that the processes arrive in the order: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 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dirty="0" smtClean="0"/>
              <a:t>The Gantt Chart for the schedule is:</a:t>
            </a:r>
            <a:br>
              <a:rPr lang="en-US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endParaRPr lang="en-US" sz="2300" dirty="0" smtClean="0"/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1717675" y="5657639"/>
            <a:ext cx="8161338" cy="1452563"/>
            <a:chOff x="886" y="2688"/>
            <a:chExt cx="3427" cy="686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816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304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80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70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546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27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122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886" y="3192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FCFS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13453</TotalTime>
  <Words>1207</Words>
  <Application>Microsoft Office PowerPoint</Application>
  <PresentationFormat>Custom</PresentationFormat>
  <Paragraphs>275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ＭＳ Ｐゴシック</vt:lpstr>
      <vt:lpstr>ＭＳ Ｐゴシック</vt:lpstr>
      <vt:lpstr>Arial</vt:lpstr>
      <vt:lpstr>Cambria Math</vt:lpstr>
      <vt:lpstr>Helvetica</vt:lpstr>
      <vt:lpstr>Lucida Sans Unicode</vt:lpstr>
      <vt:lpstr>Monotype Sorts</vt:lpstr>
      <vt:lpstr>Symbol</vt:lpstr>
      <vt:lpstr>Times New Roman</vt:lpstr>
      <vt:lpstr>Verdana</vt:lpstr>
      <vt:lpstr>Wingdings 2</vt:lpstr>
      <vt:lpstr>Wingdings 3</vt:lpstr>
      <vt:lpstr>Concourse</vt:lpstr>
      <vt:lpstr>CPU Scheduling</vt:lpstr>
      <vt:lpstr>Basic Concepts</vt:lpstr>
      <vt:lpstr>Histogram of CPU-burst Times</vt:lpstr>
      <vt:lpstr>Preemptive Vs. Non Preemptive Scheduling</vt:lpstr>
      <vt:lpstr>Dispatcher</vt:lpstr>
      <vt:lpstr>Scheduling Criteria</vt:lpstr>
      <vt:lpstr>Scheduling Algorithm Optimization Criteria</vt:lpstr>
      <vt:lpstr>First-Come, First-Served (FCFS) Scheduling</vt:lpstr>
      <vt:lpstr>Example FCFS</vt:lpstr>
      <vt:lpstr>FCFS Scheduling (Cont.)</vt:lpstr>
      <vt:lpstr>Shortest-Job-First (SJF) Scheduling</vt:lpstr>
      <vt:lpstr>Example of SJF</vt:lpstr>
      <vt:lpstr>Example of SJF</vt:lpstr>
      <vt:lpstr>Determining Length of Next CPU Burst</vt:lpstr>
      <vt:lpstr>Shortest-remaining-time-first</vt:lpstr>
      <vt:lpstr>Example of SRTF</vt:lpstr>
      <vt:lpstr>Priority Scheduling</vt:lpstr>
      <vt:lpstr>Example of Priority Scheduling</vt:lpstr>
      <vt:lpstr>Example Priority</vt:lpstr>
      <vt:lpstr>Round Robin (RR)</vt:lpstr>
      <vt:lpstr>Example of RR with Time Quantum = 4</vt:lpstr>
      <vt:lpstr>Example RR </vt:lpstr>
      <vt:lpstr>Multilevel Queue</vt:lpstr>
      <vt:lpstr>Multilevel Queue Scheduling</vt:lpstr>
      <vt:lpstr>Multilevel Feedback Queue</vt:lpstr>
      <vt:lpstr>Example of Multilevel Feedback Queue</vt:lpstr>
      <vt:lpstr>Multiple-Processor Scheduling</vt:lpstr>
      <vt:lpstr>Multiple-Processor Scheduling</vt:lpstr>
      <vt:lpstr>Multiple-Processor Scheduling – Load Balancing</vt:lpstr>
      <vt:lpstr>Real-Time CPU Scheduling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nausheen</cp:lastModifiedBy>
  <cp:revision>281</cp:revision>
  <cp:lastPrinted>2011-02-07T04:52:44Z</cp:lastPrinted>
  <dcterms:created xsi:type="dcterms:W3CDTF">2011-02-10T17:10:04Z</dcterms:created>
  <dcterms:modified xsi:type="dcterms:W3CDTF">2020-03-10T09:03:44Z</dcterms:modified>
</cp:coreProperties>
</file>