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4"/>
  </p:notesMasterIdLst>
  <p:handoutMasterIdLst>
    <p:handoutMasterId r:id="rId45"/>
  </p:handoutMasterIdLst>
  <p:sldIdLst>
    <p:sldId id="380" r:id="rId2"/>
    <p:sldId id="369" r:id="rId3"/>
    <p:sldId id="371" r:id="rId4"/>
    <p:sldId id="372" r:id="rId5"/>
    <p:sldId id="373" r:id="rId6"/>
    <p:sldId id="409" r:id="rId7"/>
    <p:sldId id="374" r:id="rId8"/>
    <p:sldId id="375" r:id="rId9"/>
    <p:sldId id="376" r:id="rId10"/>
    <p:sldId id="343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79" r:id="rId19"/>
    <p:sldId id="346" r:id="rId20"/>
    <p:sldId id="279" r:id="rId21"/>
    <p:sldId id="280" r:id="rId22"/>
    <p:sldId id="385" r:id="rId23"/>
    <p:sldId id="281" r:id="rId24"/>
    <p:sldId id="282" r:id="rId25"/>
    <p:sldId id="283" r:id="rId26"/>
    <p:sldId id="286" r:id="rId27"/>
    <p:sldId id="348" r:id="rId28"/>
    <p:sldId id="349" r:id="rId29"/>
    <p:sldId id="350" r:id="rId30"/>
    <p:sldId id="352" r:id="rId31"/>
    <p:sldId id="351" r:id="rId32"/>
    <p:sldId id="353" r:id="rId33"/>
    <p:sldId id="399" r:id="rId34"/>
    <p:sldId id="307" r:id="rId35"/>
    <p:sldId id="308" r:id="rId36"/>
    <p:sldId id="410" r:id="rId37"/>
    <p:sldId id="411" r:id="rId38"/>
    <p:sldId id="389" r:id="rId39"/>
    <p:sldId id="402" r:id="rId40"/>
    <p:sldId id="394" r:id="rId41"/>
    <p:sldId id="404" r:id="rId42"/>
    <p:sldId id="398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2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7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4B0E8-7D03-4114-908F-9A2CB53352B1}" type="slidenum">
              <a:rPr lang="en-US"/>
              <a:pPr/>
              <a:t>38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CBB5E13-0867-4A42-B7CE-322457E2FC8E}" type="slidenum">
              <a:rPr lang="en-US" sz="1200"/>
              <a:pPr algn="r">
                <a:buClrTx/>
                <a:buFontTx/>
                <a:buNone/>
              </a:pPr>
              <a:t>38</a:t>
            </a:fld>
            <a:endParaRPr lang="en-US" sz="1200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969" y="697230"/>
            <a:ext cx="4587875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80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E1D394-5A86-4A6B-85C7-BA9BB83EB296}" type="slidenum">
              <a:rPr lang="en-US"/>
              <a:pPr/>
              <a:t>40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0B206B9-021D-4359-81C3-2CAB4659673E}" type="slidenum">
              <a:rPr lang="en-US" sz="1200"/>
              <a:pPr algn="r">
                <a:buClrTx/>
                <a:buFontTx/>
                <a:buNone/>
              </a:pPr>
              <a:t>40</a:t>
            </a:fld>
            <a:endParaRPr lang="en-US" sz="12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42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9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1562ACD-B07D-4D5F-A615-1B7BA139B36D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52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B6BE4CF-B47C-4912-ABD4-E68C92D238E4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28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97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3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08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96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22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3/10/2020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 dirty="0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Fork – Join Model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management done by user-level threads library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POSIX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i="1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 Win32 threads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Java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Supported by the Kernel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Windows XP/2000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Solaris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Linux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Mac OS 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1320800" y="1600200"/>
            <a:ext cx="7315200" cy="4334933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311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11" b="1" dirty="0"/>
              <a:t>		</a:t>
            </a:r>
            <a:r>
              <a:rPr lang="en-US" sz="2311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3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11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267" y="584200"/>
            <a:ext cx="7315200" cy="812800"/>
          </a:xfrm>
          <a:noFill/>
        </p:spPr>
        <p:txBody>
          <a:bodyPr/>
          <a:lstStyle/>
          <a:p>
            <a:pPr eaLnBrk="1" hangingPunct="1"/>
            <a:r>
              <a:rPr lang="en-US" sz="2845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2098969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/>
              <a:t>What is OpenMP?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30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An Application Program Interface (API) that may be used to explicitly direct multithreaded, shared memory parallelism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Three main API components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Compiler directives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Runtime library routines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Environment variables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Portable &amp; Standardized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API exist both C/C++ and Fortan 90/77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Multi platform Support (Unix, Linux etc.)</a:t>
            </a:r>
          </a:p>
        </p:txBody>
      </p:sp>
    </p:spTree>
    <p:extLst>
      <p:ext uri="{BB962C8B-B14F-4D97-AF65-F5344CB8AC3E}">
        <p14:creationId xmlns:p14="http://schemas.microsoft.com/office/powerpoint/2010/main" val="390859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2946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 dirty="0"/>
              <a:t>GCC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10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388" y="3402012"/>
            <a:ext cx="8609012" cy="1059151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D9D9D9"/>
                </a:solidFill>
              </a:rPr>
              <a:t>bash: $ </a:t>
            </a:r>
            <a:r>
              <a:rPr lang="en-US" sz="1800" b="1" dirty="0" err="1">
                <a:solidFill>
                  <a:srgbClr val="FFFFFF"/>
                </a:solidFill>
              </a:rPr>
              <a:t>gcc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-</a:t>
            </a:r>
            <a:r>
              <a:rPr lang="en-US" sz="1800" b="1" dirty="0" err="1">
                <a:solidFill>
                  <a:srgbClr val="FFFFFF"/>
                </a:solidFill>
              </a:rPr>
              <a:t>fopenmp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omp.c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>
                <a:solidFill>
                  <a:srgbClr val="FFFFFF"/>
                </a:solidFill>
              </a:rPr>
              <a:t>-o </a:t>
            </a:r>
            <a:r>
              <a:rPr lang="en-US" sz="1800" b="1" dirty="0" smtClean="0">
                <a:solidFill>
                  <a:srgbClr val="FFFFFF"/>
                </a:solidFill>
              </a:rPr>
              <a:t> 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omp.x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 dirty="0"/>
              <a:t>OpenMP </a:t>
            </a:r>
            <a:r>
              <a:rPr lang="tr-TR" sz="3600" b="1" dirty="0" smtClean="0"/>
              <a:t>C</a:t>
            </a:r>
            <a:r>
              <a:rPr lang="en-US" sz="3600" b="1" dirty="0" err="1" smtClean="0"/>
              <a:t>ompilation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36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/>
                <a:gridCol w="130819"/>
                <a:gridCol w="421481"/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/>
              <a:t>OpenMP Directives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412876"/>
            <a:ext cx="8229600" cy="1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685800" indent="-344488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109728" indent="0">
              <a:buNone/>
            </a:pPr>
            <a:endParaRPr lang="tr-TR" sz="26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424862" cy="36830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SzPct val="70000"/>
              <a:buFontTx/>
              <a:buNone/>
            </a:pPr>
            <a:r>
              <a:rPr lang="tr-TR" sz="2000" b="1">
                <a:solidFill>
                  <a:srgbClr val="FF0000"/>
                </a:solidFill>
                <a:latin typeface="Courier New" pitchFamily="49" charset="0"/>
              </a:rPr>
              <a:t>#pragma omp parallel </a:t>
            </a:r>
            <a:r>
              <a:rPr lang="tr-TR" sz="2000" b="1">
                <a:solidFill>
                  <a:srgbClr val="FFFFFF"/>
                </a:solidFill>
                <a:latin typeface="Courier New" pitchFamily="49" charset="0"/>
              </a:rPr>
              <a:t>default(shared) private(beta,pi)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424613"/>
            <a:ext cx="9144000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313" y="2551837"/>
            <a:ext cx="8424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r>
              <a:rPr lang="en-US" dirty="0" smtClean="0"/>
              <a:t>Each </a:t>
            </a:r>
            <a:r>
              <a:rPr lang="en-US" dirty="0"/>
              <a:t>thread waits at the barrier until all threads have reached it.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for</a:t>
            </a:r>
          </a:p>
          <a:p>
            <a:pPr marL="109728" indent="0">
              <a:buNone/>
            </a:pPr>
            <a:r>
              <a:rPr lang="en-US" dirty="0"/>
              <a:t>Distributes the iterations of a loop over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8924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Thread </a:t>
            </a:r>
            <a:r>
              <a:rPr lang="en-US" b="1" dirty="0" smtClean="0"/>
              <a:t>Creation:</a:t>
            </a:r>
            <a:endParaRPr lang="en-US" b="1" dirty="0"/>
          </a:p>
          <a:p>
            <a:r>
              <a:rPr lang="en-US" dirty="0" err="1" smtClean="0"/>
              <a:t>omp_get_num_threads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en-US" dirty="0" smtClean="0"/>
              <a:t>Returns </a:t>
            </a:r>
            <a:r>
              <a:rPr lang="en-US" dirty="0"/>
              <a:t>number of threads in parallel region Returns 1 if called outside parallel region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Thread Id:</a:t>
            </a:r>
            <a:endParaRPr lang="en-US" b="1" dirty="0"/>
          </a:p>
          <a:p>
            <a:r>
              <a:rPr lang="en-US" dirty="0" err="1" smtClean="0"/>
              <a:t>omp_get_thread_num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id of thread in team Value between [0,n-1] // where n = #threads Master thread always has id 0</a:t>
            </a:r>
          </a:p>
        </p:txBody>
      </p:sp>
    </p:spTree>
    <p:extLst>
      <p:ext uri="{BB962C8B-B14F-4D97-AF65-F5344CB8AC3E}">
        <p14:creationId xmlns:p14="http://schemas.microsoft.com/office/powerpoint/2010/main" val="42811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7127"/>
            <a:ext cx="8039100" cy="46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694" y="981280"/>
            <a:ext cx="2826670" cy="25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4579" y="3289110"/>
            <a:ext cx="4626575" cy="3568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3512</TotalTime>
  <Words>1815</Words>
  <Application>Microsoft Office PowerPoint</Application>
  <PresentationFormat>On-screen Show (4:3)</PresentationFormat>
  <Paragraphs>370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ＭＳ Ｐゴシック</vt:lpstr>
      <vt:lpstr>ＭＳ Ｐゴシック</vt:lpstr>
      <vt:lpstr>Arial</vt:lpstr>
      <vt:lpstr>Arial Black</vt:lpstr>
      <vt:lpstr>Calibri</vt:lpstr>
      <vt:lpstr>Comic Sans MS</vt:lpstr>
      <vt:lpstr>Courier New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Process Vs. Threads</vt:lpstr>
      <vt:lpstr>Why Multithreading</vt:lpstr>
      <vt:lpstr>Thread States</vt:lpstr>
      <vt:lpstr>Thread Dispatching</vt:lpstr>
      <vt:lpstr>Threads  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Fork – Join Model</vt:lpstr>
      <vt:lpstr>Multithreading Models</vt:lpstr>
      <vt:lpstr>User Threads</vt:lpstr>
      <vt:lpstr>Kernel Threads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Signal Handling</vt:lpstr>
      <vt:lpstr>Thread Pools</vt:lpstr>
      <vt:lpstr>Thread Scheduling</vt:lpstr>
      <vt:lpstr>Thread Scheduling</vt:lpstr>
      <vt:lpstr>PowerPoint Presentation</vt:lpstr>
      <vt:lpstr>PowerPoint Presentation</vt:lpstr>
      <vt:lpstr>PowerPoint Presentation</vt:lpstr>
      <vt:lpstr>OpenMP threads</vt:lpstr>
      <vt:lpstr>Open MP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nausheen</cp:lastModifiedBy>
  <cp:revision>157</cp:revision>
  <cp:lastPrinted>2001-06-14T14:23:12Z</cp:lastPrinted>
  <dcterms:created xsi:type="dcterms:W3CDTF">2013-01-18T23:34:39Z</dcterms:created>
  <dcterms:modified xsi:type="dcterms:W3CDTF">2020-03-10T10:12:17Z</dcterms:modified>
</cp:coreProperties>
</file>