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5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9" r:id="rId14"/>
    <p:sldId id="270" r:id="rId15"/>
    <p:sldId id="271" r:id="rId16"/>
    <p:sldId id="310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407" r:id="rId33"/>
    <p:sldId id="417" r:id="rId34"/>
    <p:sldId id="418" r:id="rId35"/>
    <p:sldId id="363" r:id="rId36"/>
    <p:sldId id="364" r:id="rId37"/>
    <p:sldId id="367" r:id="rId38"/>
    <p:sldId id="368" r:id="rId39"/>
    <p:sldId id="369" r:id="rId40"/>
    <p:sldId id="370" r:id="rId41"/>
    <p:sldId id="371" r:id="rId42"/>
    <p:sldId id="372" r:id="rId43"/>
    <p:sldId id="402" r:id="rId44"/>
    <p:sldId id="373" r:id="rId45"/>
    <p:sldId id="374" r:id="rId46"/>
    <p:sldId id="400" r:id="rId47"/>
    <p:sldId id="377" r:id="rId48"/>
    <p:sldId id="403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408" r:id="rId60"/>
    <p:sldId id="409" r:id="rId61"/>
    <p:sldId id="411" r:id="rId62"/>
    <p:sldId id="416" r:id="rId63"/>
    <p:sldId id="405" r:id="rId64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19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87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97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0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93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5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28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3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850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507FD6B5-7FCA-4347-BE5A-26325994A539}" type="slidenum">
              <a:rPr lang="en-US" altLang="en-US" smtClean="0">
                <a:latin typeface="Helvetica" charset="0"/>
              </a:rPr>
              <a:pPr/>
              <a:t>25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2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7E0C1C24-8894-4E5E-BADF-DA36E2E45A27}" type="slidenum">
              <a:rPr lang="en-US" altLang="en-US" smtClean="0">
                <a:latin typeface="Helvetica" charset="0"/>
              </a:rPr>
              <a:pPr/>
              <a:t>26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1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F755B3-6563-4962-9F4E-5E91A0A2F55E}" type="slidenum">
              <a:rPr lang="en-US" altLang="en-US" smtClean="0">
                <a:latin typeface="Helvetica" charset="0"/>
              </a:rPr>
              <a:pPr/>
              <a:t>27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3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F0D72DA-A91B-413E-8955-D1F7457FA291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97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D4A12B1-5310-4762-AE1D-8B2E6F75CAAC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69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AC66038-1B7F-4750-A004-DB77C48C9156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88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78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xmlns="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xmlns="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xmlns="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9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35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5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36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291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13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89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39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98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35FE958E-D7E8-4E5C-A2ED-FCB0015FA1A2}" type="slidenum">
              <a:rPr lang="en-US" altLang="en-US" smtClean="0">
                <a:latin typeface="Helvetica" charset="0"/>
              </a:rPr>
              <a:pPr/>
              <a:t>40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2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41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5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42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44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91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45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10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E85474E-D509-42C7-9231-7481B92F8882}" type="slidenum">
              <a:rPr lang="en-US" altLang="en-US" smtClean="0">
                <a:latin typeface="Helvetica" charset="0"/>
              </a:rPr>
              <a:pPr/>
              <a:t>47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1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45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066A9B-875D-4189-BDB5-811044F5F6A8}" type="slidenum">
              <a:rPr lang="en-US" altLang="en-US" smtClean="0">
                <a:latin typeface="Helvetica" charset="0"/>
              </a:rPr>
              <a:pPr/>
              <a:t>49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37D91C-893A-4B62-9A77-B63A8B2602A7}" type="slidenum">
              <a:rPr lang="en-US" altLang="en-US" smtClean="0">
                <a:latin typeface="Helvetica" charset="0"/>
              </a:rPr>
              <a:pPr/>
              <a:t>50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6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4C1A8B9-68C4-439E-AB45-5EA5B7045386}" type="slidenum">
              <a:rPr lang="en-US" altLang="en-US" smtClean="0">
                <a:latin typeface="Helvetica" charset="0"/>
              </a:rPr>
              <a:pPr/>
              <a:t>51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76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3804717-C601-455F-9209-9D1B786ADE91}" type="slidenum">
              <a:rPr lang="en-US" altLang="en-US" smtClean="0">
                <a:latin typeface="Helvetica" charset="0"/>
              </a:rPr>
              <a:pPr/>
              <a:t>52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18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B3C3551-F9E9-474C-A1AB-2655182E1DD9}" type="slidenum">
              <a:rPr lang="en-US" altLang="en-US" smtClean="0">
                <a:latin typeface="Helvetica" charset="0"/>
              </a:rPr>
              <a:pPr/>
              <a:t>54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2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7C8D278-419E-45E0-9465-1D47AD6E15F1}" type="slidenum">
              <a:rPr lang="en-US" altLang="en-US" smtClean="0">
                <a:latin typeface="Helvetica" charset="0"/>
              </a:rPr>
              <a:pPr/>
              <a:t>55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0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76F96F0-82DF-401E-BD04-75D830EF72C9}" type="slidenum">
              <a:rPr lang="en-US" altLang="en-US" smtClean="0">
                <a:latin typeface="Helvetica" charset="0"/>
              </a:rPr>
              <a:pPr/>
              <a:t>56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56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2AF6C162-EA16-450F-96EF-DAC9EA5469FA}" type="slidenum">
              <a:rPr lang="en-US" altLang="en-US" smtClean="0">
                <a:latin typeface="Helvetica" charset="0"/>
              </a:rPr>
              <a:pPr/>
              <a:t>57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86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B41674F-3E7E-4FC0-8DFA-405A42F723AC}" type="slidenum">
              <a:rPr lang="en-US" altLang="en-US" smtClean="0">
                <a:latin typeface="Helvetica" charset="0"/>
              </a:rPr>
              <a:pPr/>
              <a:t>58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035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12713C8E-F06D-48F7-9A44-14B868B4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EE641A-9D92-4373-A5E0-4C11D51957E7}" type="slidenum">
              <a:rPr lang="en-US" altLang="en-US">
                <a:latin typeface="Helvetica" panose="020B0604020202020204" pitchFamily="34" charset="0"/>
              </a:rPr>
              <a:pPr/>
              <a:t>59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4E7ACE6D-059D-483A-A103-CE92675F2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9E07AD1A-894F-44C2-B8F0-559D0E99B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1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1726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9A2A9F0C-8B1F-4324-A783-5596BAC59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959CA7-2AF4-41B1-8F12-DE232B007B07}" type="slidenum">
              <a:rPr lang="en-US" altLang="en-US">
                <a:latin typeface="Helvetica" panose="020B0604020202020204" pitchFamily="34" charset="0"/>
              </a:rPr>
              <a:pPr/>
              <a:t>60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A495CF2E-10C4-49A6-B353-620534988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04D12019-D120-4BCE-9EFE-1883EE02D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390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F3964CCA-B0C6-4BC4-9C47-2A0B624ED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4AC478-933A-4CBB-A14C-170BD7B7A37D}" type="slidenum">
              <a:rPr lang="en-US" altLang="en-US">
                <a:latin typeface="Helvetica" panose="020B0604020202020204" pitchFamily="34" charset="0"/>
              </a:rPr>
              <a:pPr/>
              <a:t>61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5BA5CE0E-B27A-4856-9DE3-4E3B5F085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F3BEEA9A-3ADC-4256-823F-620A5A5D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6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xmlns="" id="{87E65574-C17F-4176-AEAD-E10057288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DB658E-05DD-4628-B2EA-452E849C1C28}" type="slidenum">
              <a:rPr lang="en-US" altLang="en-US">
                <a:latin typeface="Helvetica" panose="020B0604020202020204" pitchFamily="34" charset="0"/>
              </a:rPr>
              <a:pPr/>
              <a:t>62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xmlns="" id="{29E3D940-7858-42F4-BFF7-ADDBC0AA9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xmlns="" id="{BACAC1CB-C347-4FF6-BB9C-CDBBAF17F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8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57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38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14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5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>
            <a:extLst/>
          </a:lstStyle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4/6/2020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4485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2552254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724025"/>
            <a:ext cx="9624060" cy="5006559"/>
          </a:xfrm>
        </p:spPr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2070710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371694"/>
            <a:ext cx="9624060" cy="4991131"/>
          </a:xfrm>
        </p:spPr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</a:t>
            </a:r>
            <a:r>
              <a:rPr lang="en-US" altLang="en-US" dirty="0" err="1" smtClean="0"/>
              <a:t>restartf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dirty="0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 smtClean="0"/>
              <a:t>Base register contains value of smallest physical address</a:t>
            </a:r>
          </a:p>
          <a:p>
            <a:pPr lvl="1"/>
            <a:r>
              <a:rPr lang="en-US" altLang="en-US" dirty="0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 smtClean="0"/>
              <a:t>MMU maps logical address </a:t>
            </a:r>
            <a:r>
              <a:rPr lang="en-US" altLang="en-US" i="1" dirty="0" smtClean="0"/>
              <a:t>dynamically</a:t>
            </a:r>
          </a:p>
          <a:p>
            <a:pPr lvl="1"/>
            <a:r>
              <a:rPr lang="en-US" altLang="en-US" dirty="0" smtClean="0"/>
              <a:t>Can then allow actions such as kernel code being </a:t>
            </a:r>
            <a:r>
              <a:rPr lang="en-US" altLang="en-US" b="1" dirty="0" smtClean="0">
                <a:solidFill>
                  <a:srgbClr val="0000FF"/>
                </a:solidFill>
              </a:rPr>
              <a:t>transient </a:t>
            </a:r>
            <a:r>
              <a:rPr lang="en-US" altLang="en-US" dirty="0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4" y="1486311"/>
            <a:ext cx="8440596" cy="519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dirty="0" smtClean="0"/>
              <a:t>Multiple-partition allocation</a:t>
            </a:r>
          </a:p>
          <a:p>
            <a:pPr lvl="1"/>
            <a:r>
              <a:rPr lang="en-US" altLang="en-US" sz="1800" dirty="0"/>
              <a:t>Degree of multiprogramming limited by number of partitions</a:t>
            </a:r>
          </a:p>
          <a:p>
            <a:pPr lvl="1"/>
            <a:r>
              <a:rPr lang="en-US" altLang="en-US" sz="1800" b="1" dirty="0">
                <a:solidFill>
                  <a:srgbClr val="0000FF"/>
                </a:solidFill>
              </a:rPr>
              <a:t>Variable-partition </a:t>
            </a:r>
            <a:r>
              <a:rPr lang="en-US" altLang="en-US" sz="1800" dirty="0"/>
              <a:t>sizes for efficiency (sized to a given process’ needs)</a:t>
            </a:r>
          </a:p>
          <a:p>
            <a:pPr lvl="1"/>
            <a:r>
              <a:rPr lang="en-US" altLang="en-US" sz="1800" b="1" dirty="0">
                <a:solidFill>
                  <a:srgbClr val="0000FF"/>
                </a:solidFill>
              </a:rPr>
              <a:t>Hole</a:t>
            </a:r>
            <a:r>
              <a:rPr lang="en-US" altLang="en-US" sz="18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8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800" dirty="0"/>
              <a:t>Process exiting frees its partition, adjacent free partitions combined</a:t>
            </a:r>
          </a:p>
          <a:p>
            <a:pPr lvl="1"/>
            <a:r>
              <a:rPr lang="en-US" altLang="en-US" sz="1800" dirty="0"/>
              <a:t>Operating system maintains information about:</a:t>
            </a:r>
            <a:br>
              <a:rPr lang="en-US" altLang="en-US" sz="1800" dirty="0"/>
            </a:br>
            <a:r>
              <a:rPr lang="en-US" altLang="en-US" sz="1800" dirty="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67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First-fit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first</a:t>
            </a:r>
            <a:r>
              <a:rPr lang="en-US" altLang="en-US" dirty="0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Best-fit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smallest</a:t>
            </a:r>
            <a:r>
              <a:rPr lang="en-US" altLang="en-US" dirty="0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Worst-fit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largest</a:t>
            </a:r>
            <a:r>
              <a:rPr lang="en-US" altLang="en-US" dirty="0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Reduce external fragmentation by </a:t>
            </a:r>
            <a:r>
              <a:rPr lang="en-US" altLang="en-US" b="1" dirty="0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dirty="0" smtClean="0"/>
              <a:t>Shuffle memory contents to place all free memory together in one large block</a:t>
            </a:r>
          </a:p>
          <a:p>
            <a:pPr lvl="1"/>
            <a:r>
              <a:rPr lang="en-US" altLang="en-US" dirty="0" smtClean="0"/>
              <a:t>Compaction is possible </a:t>
            </a:r>
            <a:r>
              <a:rPr lang="en-US" altLang="en-US" i="1" dirty="0" smtClean="0"/>
              <a:t>only</a:t>
            </a:r>
            <a:r>
              <a:rPr lang="en-US" altLang="en-US" dirty="0" smtClean="0"/>
              <a:t> if relocation is dynamic, and is done at execution time</a:t>
            </a:r>
          </a:p>
          <a:p>
            <a:pPr lvl="1"/>
            <a:r>
              <a:rPr lang="en-US" altLang="en-US" dirty="0" smtClean="0"/>
              <a:t>I/O problem</a:t>
            </a:r>
          </a:p>
          <a:p>
            <a:pPr lvl="2"/>
            <a:r>
              <a:rPr lang="en-US" altLang="en-US" dirty="0" smtClean="0"/>
              <a:t>Latch job in memory while it is involved in I/O</a:t>
            </a:r>
          </a:p>
          <a:p>
            <a:pPr lvl="2"/>
            <a:r>
              <a:rPr lang="en-US" altLang="en-US" dirty="0" smtClean="0"/>
              <a:t>Do I/O only into OS buffers</a:t>
            </a:r>
          </a:p>
          <a:p>
            <a:r>
              <a:rPr lang="en-US" altLang="en-US" dirty="0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1" y="1276232"/>
            <a:ext cx="9007704" cy="54480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Memory-management scheme that supports user view of memory </a:t>
            </a:r>
            <a:endParaRPr lang="en-US" altLang="en-US" sz="900"/>
          </a:p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segment is a logical unit such as: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main program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procedure 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function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method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object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local variables, global variables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stack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symbol table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4251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User</a:t>
            </a:r>
            <a:r>
              <a:rPr lang="ja-JP" altLang="en-US" smtClean="0"/>
              <a:t>’</a:t>
            </a:r>
            <a:r>
              <a:rPr lang="en-US" altLang="ja-JP" smtClean="0"/>
              <a:t>s View of a Program</a:t>
            </a:r>
            <a:endParaRPr lang="en-US" altLang="en-US" sz="27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360263"/>
            <a:ext cx="9372600" cy="53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150813"/>
            <a:ext cx="91217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604010" y="1291987"/>
            <a:ext cx="3386243" cy="43696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09" tIns="52155" rIns="104309" bIns="52155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27792" y="2048272"/>
            <a:ext cx="1158452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49568" y="3308747"/>
            <a:ext cx="1069340" cy="1008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742690" y="2720525"/>
            <a:ext cx="1069340" cy="42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53578" y="3812937"/>
            <a:ext cx="1069340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6594263" y="1291987"/>
            <a:ext cx="1336675" cy="4369647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39" y="1143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41" y="1450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41" y="243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41" y="289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461819" y="5807472"/>
            <a:ext cx="14032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5903546" y="5807472"/>
            <a:ext cx="2621572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563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82" y="183820"/>
            <a:ext cx="9249048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6" y="1206205"/>
            <a:ext cx="8474890" cy="557234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086295" algn="l"/>
                <a:tab pos="3258026" algn="ctr"/>
              </a:tabLst>
            </a:pPr>
            <a:r>
              <a:rPr lang="en-US" altLang="en-US" dirty="0" smtClean="0"/>
              <a:t>Logical address consists of a two tuple: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dirty="0" smtClean="0"/>
              <a:t>		&lt;segment-number, offset&gt;,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endParaRPr lang="en-US" altLang="en-US" sz="900" dirty="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dirty="0" smtClean="0">
                <a:solidFill>
                  <a:srgbClr val="3366FF"/>
                </a:solidFill>
              </a:rPr>
              <a:t>Segment table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maps two-dimensional physical addresses; each table entry has: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dirty="0" smtClean="0">
                <a:solidFill>
                  <a:srgbClr val="3366FF"/>
                </a:solidFill>
              </a:rPr>
              <a:t>base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contains the starting physical address where the segments reside in memory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dirty="0" smtClean="0">
                <a:solidFill>
                  <a:srgbClr val="3366FF"/>
                </a:solidFill>
              </a:rPr>
              <a:t>limit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specifies the length of the segment</a:t>
            </a:r>
          </a:p>
          <a:p>
            <a:pPr lvl="1">
              <a:tabLst>
                <a:tab pos="2086295" algn="l"/>
                <a:tab pos="3258026" algn="ctr"/>
              </a:tabLst>
            </a:pPr>
            <a:endParaRPr lang="en-US" altLang="en-US" sz="900" dirty="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dirty="0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points to the segment table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location in memory</a:t>
            </a:r>
          </a:p>
          <a:p>
            <a:pPr>
              <a:tabLst>
                <a:tab pos="2086295" algn="l"/>
                <a:tab pos="3258026" algn="ctr"/>
              </a:tabLst>
            </a:pPr>
            <a:endParaRPr lang="en-US" altLang="en-US" sz="900" dirty="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dirty="0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indicates number of segments used by a program;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dirty="0" smtClean="0"/>
              <a:t>	                  segment number </a:t>
            </a:r>
            <a:r>
              <a:rPr lang="en-US" altLang="en-US" b="1" i="1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is legal if </a:t>
            </a:r>
            <a:r>
              <a:rPr lang="en-US" altLang="en-US" b="1" i="1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&lt; </a:t>
            </a:r>
            <a:r>
              <a:rPr lang="en-US" altLang="en-US" b="1" dirty="0" smtClean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890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896" y="236340"/>
            <a:ext cx="9156224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210" y="1281483"/>
            <a:ext cx="8734090" cy="570034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Protection</a:t>
            </a:r>
          </a:p>
          <a:p>
            <a:pPr lvl="1"/>
            <a:r>
              <a:rPr lang="en-US" altLang="en-US" dirty="0" smtClean="0"/>
              <a:t>With each entry in segment table associate:</a:t>
            </a:r>
          </a:p>
          <a:p>
            <a:pPr lvl="2"/>
            <a:r>
              <a:rPr lang="en-US" altLang="en-US" dirty="0" smtClean="0"/>
              <a:t>validation bit = 0 </a:t>
            </a:r>
            <a:r>
              <a:rPr lang="en-US" altLang="en-US" dirty="0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read/write/execute privileges</a:t>
            </a:r>
          </a:p>
          <a:p>
            <a:r>
              <a:rPr lang="en-US" altLang="en-US" dirty="0" smtClean="0"/>
              <a:t>Protection bits associated with segments; code sharing occurs at segment level</a:t>
            </a:r>
          </a:p>
          <a:p>
            <a:r>
              <a:rPr lang="en-US" altLang="en-US" dirty="0" smtClean="0"/>
              <a:t>Since segments vary in length, memory allocation is a dynamic storage-allocation problem</a:t>
            </a:r>
          </a:p>
          <a:p>
            <a:r>
              <a:rPr lang="en-US" altLang="en-US" dirty="0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407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Hardware</a:t>
            </a:r>
            <a:endParaRPr lang="en-US" altLang="en-US" sz="27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90625"/>
            <a:ext cx="944879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4288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xmlns="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7902" y="260674"/>
            <a:ext cx="8646508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xmlns="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650" y="1241218"/>
            <a:ext cx="8049533" cy="49438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04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xmlns="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71" y="3781425"/>
            <a:ext cx="3686889" cy="135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28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3" y="256531"/>
            <a:ext cx="9075420" cy="63549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xmlns="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74" y="1255224"/>
            <a:ext cx="8386017" cy="5316753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xmlns="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914425"/>
            <a:ext cx="3732407" cy="465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44719"/>
            <a:ext cx="8747589" cy="573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27001"/>
            <a:ext cx="9296400" cy="565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03275"/>
            <a:ext cx="8645566" cy="524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114425"/>
            <a:ext cx="9050028" cy="6019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Page table is kept in main memory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PTBR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points to the page table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indicates size of the page table</a:t>
            </a:r>
          </a:p>
          <a:p>
            <a:r>
              <a:rPr lang="en-US" altLang="en-US" dirty="0" smtClean="0"/>
              <a:t>In this scheme every data/instruction access requires 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r>
              <a:rPr lang="en-US" altLang="en-US" dirty="0" smtClean="0"/>
              <a:t>The two memory access problem can be solved by the use of a special fast-lookup hardware cache called </a:t>
            </a:r>
            <a:r>
              <a:rPr lang="en-US" altLang="en-US" b="1" dirty="0" smtClean="0">
                <a:solidFill>
                  <a:srgbClr val="3366FF"/>
                </a:solidFill>
              </a:rPr>
              <a:t>associative memory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TLBs</a:t>
            </a:r>
            <a:r>
              <a:rPr lang="en-US" altLang="en-US" dirty="0" smtClean="0"/>
              <a:t>)</a:t>
            </a:r>
            <a:endParaRPr lang="en-US" altLang="en-US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5"/>
            <a:ext cx="9050028" cy="602264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Some TLBs store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 smtClean="0"/>
              <a:t>Otherwise need to flush at every context switch</a:t>
            </a:r>
          </a:p>
          <a:p>
            <a:r>
              <a:rPr lang="en-US" altLang="en-US" dirty="0" smtClean="0"/>
              <a:t>TLBs typically small (64 to 1,024 entries)</a:t>
            </a:r>
          </a:p>
          <a:p>
            <a:r>
              <a:rPr lang="en-US" altLang="en-US" dirty="0" smtClean="0"/>
              <a:t>On a TLB miss, value is loaded into the TLB for faster access next time</a:t>
            </a: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56345" y="1038226"/>
            <a:ext cx="8597419" cy="6477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Associative memory – parallel search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Address translation (p, d)</a:t>
            </a:r>
          </a:p>
          <a:p>
            <a:pPr marL="715353" lvl="1"/>
            <a:r>
              <a:rPr lang="en-US" altLang="en-US" dirty="0" smtClean="0"/>
              <a:t>If p is in associative register, get frame # out</a:t>
            </a:r>
          </a:p>
          <a:p>
            <a:pPr marL="715353" lvl="1"/>
            <a:r>
              <a:rPr lang="en-US" altLang="en-US" dirty="0" smtClean="0"/>
              <a:t>Otherwise get frame # from page table in memory</a:t>
            </a:r>
          </a:p>
          <a:p>
            <a:pPr marL="715353" lvl="1"/>
            <a:endParaRPr lang="en-US" altLang="en-US" dirty="0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800225"/>
            <a:ext cx="449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266825"/>
            <a:ext cx="9067800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201" y="1419225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96" y="1563340"/>
            <a:ext cx="9624060" cy="549468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</a:t>
            </a:r>
            <a:r>
              <a:rPr lang="en-US" altLang="en-US" dirty="0" smtClean="0">
                <a:sym typeface="Symbol" pitchFamily="18" charset="2"/>
              </a:rPr>
              <a:t>(100+100)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</a:t>
            </a:r>
            <a:r>
              <a:rPr lang="en-US" altLang="en-US" dirty="0" smtClean="0">
                <a:sym typeface="Symbol" pitchFamily="18" charset="2"/>
              </a:rPr>
              <a:t>(100+100) </a:t>
            </a:r>
            <a:r>
              <a:rPr lang="en-US" altLang="en-US" dirty="0">
                <a:sym typeface="Symbol" pitchFamily="18" charset="2"/>
              </a:rPr>
              <a:t>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3200" y="836815"/>
            <a:ext cx="10287000" cy="652601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46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1266826"/>
            <a:ext cx="5881370" cy="563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3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930" y="962025"/>
            <a:ext cx="9624060" cy="62392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entries= Logical address space / page size=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 = </a:t>
            </a:r>
          </a:p>
          <a:p>
            <a:pPr lvl="1"/>
            <a:r>
              <a:rPr lang="en-US" altLang="en-US" dirty="0" smtClean="0"/>
              <a:t>Page table entries= (2^20)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Consider </a:t>
            </a:r>
            <a:r>
              <a:rPr lang="en-US" altLang="en-US" dirty="0"/>
              <a:t>a </a:t>
            </a:r>
            <a:r>
              <a:rPr lang="en-US" altLang="en-US" dirty="0" smtClean="0"/>
              <a:t>64-bit </a:t>
            </a:r>
            <a:r>
              <a:rPr lang="en-US" altLang="en-US" dirty="0"/>
              <a:t>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Page table would have 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smtClean="0"/>
              <a:t>2^64 </a:t>
            </a:r>
            <a:r>
              <a:rPr lang="en-US" altLang="en-US" dirty="0"/>
              <a:t>/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^12</a:t>
            </a:r>
            <a:r>
              <a:rPr lang="en-US" altLang="en-US" dirty="0" smtClean="0"/>
              <a:t>) </a:t>
            </a:r>
            <a:r>
              <a:rPr lang="en-US" altLang="en-US" dirty="0"/>
              <a:t>= </a:t>
            </a:r>
            <a:r>
              <a:rPr lang="en-US" altLang="en-US" dirty="0" smtClean="0"/>
              <a:t>Entries </a:t>
            </a:r>
            <a:r>
              <a:rPr lang="en-US" altLang="en-US" dirty="0"/>
              <a:t>in page table</a:t>
            </a:r>
            <a:r>
              <a:rPr lang="en-US" altLang="en-US" dirty="0" smtClean="0"/>
              <a:t>= (2^52)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905094"/>
            <a:ext cx="9624060" cy="4991131"/>
          </a:xfrm>
        </p:spPr>
        <p:txBody>
          <a:bodyPr/>
          <a:lstStyle/>
          <a:p>
            <a:r>
              <a:rPr lang="en-US" altLang="en-US" dirty="0"/>
              <a:t>Hierarchical Paging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Hashed </a:t>
            </a:r>
            <a:r>
              <a:rPr lang="en-US" altLang="en-US" dirty="0"/>
              <a:t>Page Tables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Inverted </a:t>
            </a:r>
            <a:r>
              <a:rPr lang="en-US" alt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73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35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36" y="1114425"/>
            <a:ext cx="9213064" cy="4943863"/>
          </a:xfrm>
        </p:spPr>
        <p:txBody>
          <a:bodyPr/>
          <a:lstStyle/>
          <a:p>
            <a:r>
              <a:rPr lang="en-US" altLang="en-US" dirty="0" smtClean="0"/>
              <a:t>Break up the logical address space into multiple page tables</a:t>
            </a:r>
          </a:p>
          <a:p>
            <a:r>
              <a:rPr lang="en-US" altLang="en-US" dirty="0" smtClean="0"/>
              <a:t>A simple technique is a two-level page table</a:t>
            </a:r>
          </a:p>
          <a:p>
            <a:r>
              <a:rPr lang="en-US" altLang="en-US" dirty="0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1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8500" y="1571625"/>
            <a:ext cx="8839200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5" dirty="0" smtClean="0">
              <a:latin typeface="Arial"/>
              <a:cs typeface="Arial"/>
            </a:endParaRP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n</a:t>
            </a:r>
            <a:r>
              <a:rPr sz="2000" spc="5" dirty="0" smtClean="0">
                <a:latin typeface="Arial"/>
                <a:cs typeface="Arial"/>
              </a:rPr>
              <a:t>c</a:t>
            </a:r>
            <a:r>
              <a:rPr sz="2000" spc="-5" dirty="0" smtClean="0">
                <a:latin typeface="Arial"/>
                <a:cs typeface="Arial"/>
              </a:rPr>
              <a:t>on</a:t>
            </a:r>
            <a:r>
              <a:rPr sz="2000" spc="-21" dirty="0" smtClean="0">
                <a:latin typeface="Arial"/>
                <a:cs typeface="Arial"/>
              </a:rPr>
              <a:t>v</a:t>
            </a:r>
            <a:r>
              <a:rPr sz="2000" spc="-5" dirty="0" smtClean="0">
                <a:latin typeface="Arial"/>
                <a:cs typeface="Arial"/>
              </a:rPr>
              <a:t>enien</a:t>
            </a:r>
            <a:r>
              <a:rPr sz="2000" dirty="0" smtClean="0">
                <a:latin typeface="Arial"/>
                <a:cs typeface="Arial"/>
              </a:rPr>
              <a:t>t</a:t>
            </a:r>
            <a:r>
              <a:rPr sz="2000" spc="25" dirty="0" smtClean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-10" dirty="0" smtClean="0">
              <a:latin typeface="Arial"/>
              <a:cs typeface="Arial"/>
            </a:endParaRP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5" dirty="0" smtClean="0">
                <a:latin typeface="Arial"/>
                <a:cs typeface="Arial"/>
              </a:rPr>
              <a:t>u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he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 smtClean="0">
                <a:latin typeface="Arial"/>
                <a:cs typeface="Arial"/>
              </a:rPr>
              <a:t>Lin</a:t>
            </a:r>
            <a:r>
              <a:rPr sz="2000" spc="5" dirty="0" smtClean="0">
                <a:latin typeface="Arial"/>
                <a:cs typeface="Arial"/>
              </a:rPr>
              <a:t>k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7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962026"/>
            <a:ext cx="9296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9" y="168064"/>
            <a:ext cx="9078251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340" y="1038225"/>
            <a:ext cx="9130233" cy="5675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logical address (on 32-bit machine with 1K page size) is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number consisting of 22 bits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offset consisting of 10 bits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the page table is paged, the page number is further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12-bit page number 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10-bit page offset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a logical address is as follows:</a:t>
            </a:r>
            <a:br>
              <a:rPr lang="en-US" altLang="en-US" dirty="0" smtClean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where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is an index into the outer page table, and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4141237"/>
            <a:ext cx="3694421" cy="11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968" y="168064"/>
            <a:ext cx="883876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7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038225"/>
            <a:ext cx="8067358" cy="62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27495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43098" y="1325250"/>
            <a:ext cx="9492250" cy="5610864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If page size is 4 KB (2</a:t>
            </a:r>
            <a:r>
              <a:rPr lang="en-US" altLang="en-US" baseline="30000" dirty="0" smtClean="0">
                <a:ea typeface="MS PGothic" pitchFamily="34" charset="-128"/>
              </a:rPr>
              <a:t>12</a:t>
            </a:r>
            <a:r>
              <a:rPr lang="en-US" altLang="en-US" dirty="0" smtClean="0">
                <a:ea typeface="MS PGothic" pitchFamily="34" charset="-128"/>
              </a:rPr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Then page table has 2</a:t>
            </a:r>
            <a:r>
              <a:rPr lang="en-US" altLang="en-US" baseline="30000" dirty="0" smtClean="0">
                <a:ea typeface="MS PGothic" pitchFamily="34" charset="-128"/>
              </a:rPr>
              <a:t>52</a:t>
            </a:r>
            <a:r>
              <a:rPr lang="en-US" altLang="en-US" dirty="0" smtClean="0">
                <a:ea typeface="MS PGothic" pitchFamily="34" charset="-128"/>
              </a:rPr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If two level scheme, inner page tables could be 2</a:t>
            </a:r>
            <a:r>
              <a:rPr lang="en-US" altLang="en-US" baseline="30000" dirty="0" smtClean="0">
                <a:ea typeface="MS PGothic" pitchFamily="34" charset="-128"/>
              </a:rPr>
              <a:t>10</a:t>
            </a:r>
            <a:r>
              <a:rPr lang="en-US" altLang="en-US" dirty="0" smtClean="0">
                <a:ea typeface="MS PGothic" pitchFamily="34" charset="-128"/>
              </a:rPr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One solution is to add a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But in the following example the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 is still 2</a:t>
            </a:r>
            <a:r>
              <a:rPr lang="en-US" altLang="en-US" baseline="30000" dirty="0" smtClean="0">
                <a:ea typeface="MS PGothic" pitchFamily="34" charset="-128"/>
              </a:rPr>
              <a:t>34</a:t>
            </a:r>
            <a:r>
              <a:rPr lang="en-US" altLang="en-US" dirty="0" smtClean="0">
                <a:ea typeface="MS PGothic" pitchFamily="34" charset="-128"/>
              </a:rPr>
              <a:t> bytes in size</a:t>
            </a:r>
          </a:p>
          <a:p>
            <a:pPr lvl="2">
              <a:defRPr/>
            </a:pPr>
            <a:r>
              <a:rPr lang="en-US" altLang="en-US" dirty="0" smtClean="0">
                <a:ea typeface="MS PGothic" pitchFamily="34" charset="-128"/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89" y="236340"/>
            <a:ext cx="9146941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6" y="1426788"/>
            <a:ext cx="6130140" cy="12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3452301"/>
            <a:ext cx="6416040" cy="11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69900" y="856941"/>
            <a:ext cx="9505038" cy="60279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Common in address spaces &gt; 32 bits</a:t>
            </a:r>
          </a:p>
          <a:p>
            <a:r>
              <a:rPr lang="en-US" altLang="en-US" dirty="0" smtClean="0"/>
              <a:t>The virtual page number is hashed into a page table</a:t>
            </a:r>
          </a:p>
          <a:p>
            <a:pPr lvl="1"/>
            <a:r>
              <a:rPr lang="en-US" altLang="en-US" dirty="0" smtClean="0"/>
              <a:t>This page table contains a chain of elements hashing to the same location</a:t>
            </a:r>
          </a:p>
          <a:p>
            <a:r>
              <a:rPr lang="en-US" altLang="en-US" dirty="0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 smtClean="0"/>
              <a:t>Virtual page numbers are compared in this chain searching for a match</a:t>
            </a:r>
          </a:p>
          <a:p>
            <a:pPr lvl="1"/>
            <a:r>
              <a:rPr lang="en-US" altLang="en-US" dirty="0" smtClean="0"/>
              <a:t>If a match is found, the corresponding physical frame is extracted</a:t>
            </a:r>
          </a:p>
          <a:p>
            <a:r>
              <a:rPr lang="en-US" altLang="en-US" dirty="0" smtClean="0"/>
              <a:t>Variation for 64-bit addresses is </a:t>
            </a:r>
            <a:r>
              <a:rPr lang="en-US" altLang="en-US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dirty="0" smtClean="0"/>
              <a:t>Similar to hashed but each entry refers to several pages (such as 16) rather than 1</a:t>
            </a:r>
          </a:p>
          <a:p>
            <a:pPr lvl="1"/>
            <a:r>
              <a:rPr lang="en-US" altLang="en-US" dirty="0" smtClean="0"/>
              <a:t>Especially useful for </a:t>
            </a:r>
            <a:r>
              <a:rPr lang="en-US" altLang="en-US" b="1" dirty="0" smtClean="0">
                <a:solidFill>
                  <a:srgbClr val="3366FF"/>
                </a:solidFill>
              </a:rPr>
              <a:t>sparse</a:t>
            </a:r>
            <a:r>
              <a:rPr lang="en-US" altLang="en-US" dirty="0" smtClean="0"/>
              <a:t> address spaces (where memory references are non-contiguous and scattered)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11" y="183820"/>
            <a:ext cx="9169219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</p:spTree>
    <p:extLst>
      <p:ext uri="{BB962C8B-B14F-4D97-AF65-F5344CB8AC3E}">
        <p14:creationId xmlns:p14="http://schemas.microsoft.com/office/powerpoint/2010/main" val="32099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7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05781"/>
            <a:ext cx="8915400" cy="54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168064"/>
            <a:ext cx="930474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044" y="1270980"/>
            <a:ext cx="8272533" cy="528524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Rather than each process having a page table and keeping track of all possible logical pages, track all physical pages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Decreases memory needed to store each page table, but increases time needed to search the table when a page reference occurs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hash table to limit the search to one — or at most a few — page-table entries</a:t>
            </a:r>
          </a:p>
          <a:p>
            <a:pPr lvl="1"/>
            <a:r>
              <a:rPr lang="en-US" altLang="en-US" dirty="0" smtClean="0"/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20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1150" y="201613"/>
            <a:ext cx="91122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7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836613"/>
            <a:ext cx="8991600" cy="637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2B652F6E-8935-4E03-8244-BD24D7F2B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1442" y="250170"/>
            <a:ext cx="8685488" cy="635490"/>
          </a:xfrm>
        </p:spPr>
        <p:txBody>
          <a:bodyPr/>
          <a:lstStyle/>
          <a:p>
            <a:pPr eaLnBrk="1" hangingPunct="1"/>
            <a:r>
              <a:rPr lang="en-US" altLang="en-US" sz="2867" dirty="0"/>
              <a:t>Example: The Intel 32 and 64-bit Architectures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241EA058-298F-4E9F-B388-B239FEEFE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573" y="1360264"/>
            <a:ext cx="8458046" cy="4996383"/>
          </a:xfrm>
        </p:spPr>
        <p:txBody>
          <a:bodyPr/>
          <a:lstStyle/>
          <a:p>
            <a:r>
              <a:rPr lang="en-US" altLang="en-US" dirty="0"/>
              <a:t>Dominant industry chips</a:t>
            </a:r>
          </a:p>
          <a:p>
            <a:r>
              <a:rPr lang="en-US" altLang="en-US" dirty="0"/>
              <a:t>Pentium CPUs are 32-bit and called IA-32 architecture</a:t>
            </a:r>
          </a:p>
          <a:p>
            <a:r>
              <a:rPr lang="en-US" altLang="en-US" dirty="0"/>
              <a:t>Current Intel CPUs are 64-bit and called IA-64 architecture</a:t>
            </a:r>
          </a:p>
          <a:p>
            <a:r>
              <a:rPr lang="en-US" altLang="en-US" dirty="0"/>
              <a:t>Many variations in the chips, cover the main ideas here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4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2447330"/>
            <a:ext cx="9231631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FDB4188C-D822-4667-96B6-5A34F2748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1254" y="255850"/>
            <a:ext cx="8389161" cy="635489"/>
          </a:xfrm>
        </p:spPr>
        <p:txBody>
          <a:bodyPr/>
          <a:lstStyle/>
          <a:p>
            <a:pPr eaLnBrk="1" hangingPunct="1"/>
            <a:r>
              <a:rPr lang="en-US" altLang="en-US" sz="3088" dirty="0"/>
              <a:t>Example: The Intel IA-32 Architecture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390E50A7-12CC-4711-932D-A49351A86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809625"/>
            <a:ext cx="9525000" cy="6172199"/>
          </a:xfrm>
        </p:spPr>
        <p:txBody>
          <a:bodyPr/>
          <a:lstStyle/>
          <a:p>
            <a:r>
              <a:rPr lang="en-US" altLang="en-US" dirty="0"/>
              <a:t>Supports both segmentation and segmentation with paging</a:t>
            </a:r>
          </a:p>
          <a:p>
            <a:pPr lvl="1"/>
            <a:r>
              <a:rPr lang="en-US" altLang="en-US" dirty="0"/>
              <a:t>Each segment can be 4 GB</a:t>
            </a:r>
          </a:p>
          <a:p>
            <a:pPr lvl="1"/>
            <a:r>
              <a:rPr lang="en-US" altLang="en-US" dirty="0"/>
              <a:t>Up to </a:t>
            </a:r>
            <a:r>
              <a:rPr lang="en-US" altLang="en-US" dirty="0" smtClean="0"/>
              <a:t>16 K segments </a:t>
            </a:r>
            <a:r>
              <a:rPr lang="en-US" altLang="en-US" dirty="0"/>
              <a:t>per process</a:t>
            </a:r>
          </a:p>
          <a:p>
            <a:pPr lvl="1"/>
            <a:r>
              <a:rPr lang="en-US" altLang="en-US" dirty="0"/>
              <a:t>Divided into two partitions</a:t>
            </a:r>
          </a:p>
          <a:p>
            <a:pPr lvl="2"/>
            <a:r>
              <a:rPr lang="en-US" altLang="en-US" dirty="0"/>
              <a:t>First partition of up to 8 K segments are private to process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LDT</a:t>
            </a:r>
            <a:r>
              <a:rPr lang="en-US" altLang="en-US" dirty="0"/>
              <a:t>))</a:t>
            </a:r>
          </a:p>
          <a:p>
            <a:pPr lvl="2"/>
            <a:r>
              <a:rPr lang="en-US" altLang="en-US" dirty="0"/>
              <a:t>Second partition of up to 8K segments shared among all processes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GDT</a:t>
            </a:r>
            <a:r>
              <a:rPr lang="en-US" altLang="en-US" dirty="0"/>
              <a:t>))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070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0FC880D-958B-4972-B907-A987920BA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47" dirty="0"/>
              <a:t>Logical to Physical Address Translation in IA-32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xmlns="" id="{6B1B5BAA-DC9D-46F7-82BF-E599416F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603500" y="5534025"/>
            <a:ext cx="5068159" cy="11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>
            <a:extLst>
              <a:ext uri="{FF2B5EF4-FFF2-40B4-BE49-F238E27FC236}">
                <a16:creationId xmlns:a16="http://schemas.microsoft.com/office/drawing/2014/main" xmlns="" id="{79C420AF-26CF-4190-AF70-4350F653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680633"/>
            <a:ext cx="10058400" cy="263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642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E9E9CEB5-71D0-4017-B08A-E02B75FA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Example: ARM Architecture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50CE6398-8797-4635-8426-2FD70A2B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" y="1290237"/>
            <a:ext cx="4498662" cy="567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87" tIns="35293" rIns="70587" bIns="35293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Dominant mobile platform chip (Apple iOS and Google Android devices for example)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Modern, energy efficient, 32-bit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4 KB and 16 KB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1 MB and 16 MB pages (termed </a:t>
            </a:r>
            <a:r>
              <a:rPr kumimoji="1" lang="en-US" altLang="en-US" sz="1985" b="1" dirty="0">
                <a:solidFill>
                  <a:srgbClr val="006699"/>
                </a:solidFill>
                <a:latin typeface="+mj-lt"/>
              </a:rPr>
              <a:t>sections</a:t>
            </a:r>
            <a:r>
              <a:rPr kumimoji="1" lang="en-US" altLang="en-US" sz="1764" dirty="0">
                <a:latin typeface="Helvetica" panose="020B0604020202020204" pitchFamily="34" charset="0"/>
              </a:rPr>
              <a:t>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One-level paging for sections, two-level for smaller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64" dirty="0">
                <a:latin typeface="Helvetica" panose="020B0604020202020204" pitchFamily="34" charset="0"/>
              </a:rPr>
              <a:t>Two levels of TLBs</a:t>
            </a:r>
          </a:p>
          <a:p>
            <a:pPr marL="1034660" lvl="1" indent="-315125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64" dirty="0">
                <a:latin typeface="Helvetica" panose="020B0604020202020204" pitchFamily="34" charset="0"/>
              </a:rPr>
              <a:t>Outer level has two micro TLBs (one data, one instruction)</a:t>
            </a:r>
          </a:p>
          <a:p>
            <a:pPr marL="1034660" lvl="1" indent="-315125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64" dirty="0">
                <a:latin typeface="Helvetica" panose="020B0604020202020204" pitchFamily="34" charset="0"/>
              </a:rPr>
              <a:t>Inner is single main TLB</a:t>
            </a:r>
          </a:p>
          <a:p>
            <a:pPr marL="1034660" lvl="1" indent="-315125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64" dirty="0">
                <a:latin typeface="Helvetica" panose="020B0604020202020204" pitchFamily="34" charset="0"/>
              </a:rPr>
              <a:t>First inner is checked, on miss outers are checked, and on miss page table walk performed by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1764" dirty="0">
              <a:latin typeface="Helvetica" panose="020B0604020202020204" pitchFamily="34" charset="0"/>
            </a:endParaRPr>
          </a:p>
        </p:txBody>
      </p:sp>
      <p:pic>
        <p:nvPicPr>
          <p:cNvPr id="69636" name="Picture 1" descr="8_26.pdf">
            <a:extLst>
              <a:ext uri="{FF2B5EF4-FFF2-40B4-BE49-F238E27FC236}">
                <a16:creationId xmlns:a16="http://schemas.microsoft.com/office/drawing/2014/main" xmlns="" id="{3DED2F29-124C-4CCE-957C-91AC27FE8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32" y="1738406"/>
            <a:ext cx="5095713" cy="522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6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all numerical from </a:t>
            </a:r>
            <a:r>
              <a:rPr lang="en-US" smtClean="0"/>
              <a:t>book chapter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266825"/>
            <a:ext cx="5486399" cy="6073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2523530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ile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load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21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ual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di</a:t>
            </a:r>
            <a:r>
              <a:rPr sz="2000" b="1" spc="5" dirty="0">
                <a:latin typeface="Arial"/>
                <a:cs typeface="Arial"/>
              </a:rPr>
              <a:t>ff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21" dirty="0">
                <a:latin typeface="Arial"/>
                <a:cs typeface="Arial"/>
              </a:rPr>
              <a:t>x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ion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2257425"/>
            <a:ext cx="8356600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e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o</a:t>
            </a:r>
            <a:r>
              <a:rPr sz="2100" dirty="0" smtClean="0">
                <a:latin typeface="Arial"/>
                <a:cs typeface="Arial"/>
              </a:rPr>
              <a:t>ry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3223</Words>
  <Application>Microsoft Office PowerPoint</Application>
  <PresentationFormat>Custom</PresentationFormat>
  <Paragraphs>450</Paragraphs>
  <Slides>63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Paging (Cont.)</vt:lpstr>
      <vt:lpstr>Address Translation Scheme</vt:lpstr>
      <vt:lpstr>Paging Example </vt:lpstr>
      <vt:lpstr>Paging Hardware</vt:lpstr>
      <vt:lpstr>Paging Model of Logical and  Physical Memory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  <vt:lpstr>Structure of the Page Table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Example: The Intel 32 and 64-bit Architectures</vt:lpstr>
      <vt:lpstr>Example: The Intel IA-32 Architecture</vt:lpstr>
      <vt:lpstr>Logical to Physical Address Translation in IA-32</vt:lpstr>
      <vt:lpstr>Example: ARM Architecture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nausheen</cp:lastModifiedBy>
  <cp:revision>257</cp:revision>
  <dcterms:created xsi:type="dcterms:W3CDTF">2017-09-10T11:48:05Z</dcterms:created>
  <dcterms:modified xsi:type="dcterms:W3CDTF">2020-04-06T04:58:14Z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