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0" r:id="rId1"/>
  </p:sldMasterIdLst>
  <p:notesMasterIdLst>
    <p:notesMasterId r:id="rId64"/>
  </p:notesMasterIdLst>
  <p:handoutMasterIdLst>
    <p:handoutMasterId r:id="rId65"/>
  </p:handoutMasterIdLst>
  <p:sldIdLst>
    <p:sldId id="547" r:id="rId2"/>
    <p:sldId id="553" r:id="rId3"/>
    <p:sldId id="554" r:id="rId4"/>
    <p:sldId id="555" r:id="rId5"/>
    <p:sldId id="556" r:id="rId6"/>
    <p:sldId id="548" r:id="rId7"/>
    <p:sldId id="557" r:id="rId8"/>
    <p:sldId id="550" r:id="rId9"/>
    <p:sldId id="562" r:id="rId10"/>
    <p:sldId id="564" r:id="rId11"/>
    <p:sldId id="565" r:id="rId12"/>
    <p:sldId id="589" r:id="rId13"/>
    <p:sldId id="590" r:id="rId14"/>
    <p:sldId id="591" r:id="rId15"/>
    <p:sldId id="592" r:id="rId16"/>
    <p:sldId id="593" r:id="rId17"/>
    <p:sldId id="614" r:id="rId18"/>
    <p:sldId id="615" r:id="rId19"/>
    <p:sldId id="616" r:id="rId20"/>
    <p:sldId id="617" r:id="rId21"/>
    <p:sldId id="618" r:id="rId22"/>
    <p:sldId id="619" r:id="rId23"/>
    <p:sldId id="621" r:id="rId24"/>
    <p:sldId id="622" r:id="rId25"/>
    <p:sldId id="623" r:id="rId26"/>
    <p:sldId id="629" r:id="rId27"/>
    <p:sldId id="624" r:id="rId28"/>
    <p:sldId id="625" r:id="rId29"/>
    <p:sldId id="630" r:id="rId30"/>
    <p:sldId id="626" r:id="rId31"/>
    <p:sldId id="628" r:id="rId32"/>
    <p:sldId id="282" r:id="rId33"/>
    <p:sldId id="601" r:id="rId34"/>
    <p:sldId id="607" r:id="rId35"/>
    <p:sldId id="608" r:id="rId36"/>
    <p:sldId id="567" r:id="rId37"/>
    <p:sldId id="545" r:id="rId38"/>
    <p:sldId id="286" r:id="rId39"/>
    <p:sldId id="606" r:id="rId40"/>
    <p:sldId id="450" r:id="rId41"/>
    <p:sldId id="451" r:id="rId42"/>
    <p:sldId id="602" r:id="rId43"/>
    <p:sldId id="609" r:id="rId44"/>
    <p:sldId id="610" r:id="rId45"/>
    <p:sldId id="582" r:id="rId46"/>
    <p:sldId id="583" r:id="rId47"/>
    <p:sldId id="584" r:id="rId48"/>
    <p:sldId id="287" r:id="rId49"/>
    <p:sldId id="568" r:id="rId50"/>
    <p:sldId id="292" r:id="rId51"/>
    <p:sldId id="603" r:id="rId52"/>
    <p:sldId id="604" r:id="rId53"/>
    <p:sldId id="605" r:id="rId54"/>
    <p:sldId id="575" r:id="rId55"/>
    <p:sldId id="576" r:id="rId56"/>
    <p:sldId id="577" r:id="rId57"/>
    <p:sldId id="578" r:id="rId58"/>
    <p:sldId id="579" r:id="rId59"/>
    <p:sldId id="580" r:id="rId60"/>
    <p:sldId id="611" r:id="rId61"/>
    <p:sldId id="612" r:id="rId62"/>
    <p:sldId id="613" r:id="rId63"/>
  </p:sldIdLst>
  <p:sldSz cx="13716000" cy="9144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650875" indent="-193675"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1303338" indent="-38893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957388" indent="-5857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2609850" indent="-78105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1527">
          <p15:clr>
            <a:srgbClr val="A4A3A4"/>
          </p15:clr>
        </p15:guide>
        <p15:guide id="2" pos="19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098" y="42"/>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ea typeface="ＭＳ Ｐゴシック" charset="-128"/>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atin typeface="Helvetica" pitchFamily="-84" charset="0"/>
              </a:defRPr>
            </a:lvl1pPr>
          </a:lstStyle>
          <a:p>
            <a:fld id="{7FF3897E-1C48-4E4D-B8E4-535AD49E6F48}" type="slidenum">
              <a:rPr lang="en-US"/>
              <a:pPr/>
              <a:t>‹#›</a:t>
            </a:fld>
            <a:endParaRPr lang="en-US"/>
          </a:p>
        </p:txBody>
      </p:sp>
    </p:spTree>
    <p:extLst>
      <p:ext uri="{BB962C8B-B14F-4D97-AF65-F5344CB8AC3E}">
        <p14:creationId xmlns:p14="http://schemas.microsoft.com/office/powerpoint/2010/main" val="1361173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ea typeface="ＭＳ Ｐゴシック" charset="-128"/>
                <a:cs typeface="ＭＳ Ｐゴシック" charset="-128"/>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pitchFamily="18" charset="0"/>
              </a:defRPr>
            </a:lvl1pPr>
          </a:lstStyle>
          <a:p>
            <a:fld id="{F28BD10A-912B-48A6-8FC0-C18AE729440E}" type="slidenum">
              <a:rPr lang="en-US"/>
              <a:pPr/>
              <a:t>‹#›</a:t>
            </a:fld>
            <a:endParaRPr lang="en-US"/>
          </a:p>
        </p:txBody>
      </p:sp>
    </p:spTree>
    <p:extLst>
      <p:ext uri="{BB962C8B-B14F-4D97-AF65-F5344CB8AC3E}">
        <p14:creationId xmlns:p14="http://schemas.microsoft.com/office/powerpoint/2010/main" val="1114840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The central themes of operating system design are all concerned with the management of processes and threads:</a:t>
            </a:r>
          </a:p>
          <a:p>
            <a:pPr lvl="1"/>
            <a:r>
              <a:rPr lang="en-NZ" dirty="0" smtClean="0"/>
              <a:t>• Multiprogramming: </a:t>
            </a:r>
          </a:p>
          <a:p>
            <a:pPr lvl="2"/>
            <a:r>
              <a:rPr lang="en-NZ" dirty="0" smtClean="0"/>
              <a:t>The management of multiple processes within a </a:t>
            </a:r>
            <a:r>
              <a:rPr lang="en-NZ" dirty="0" err="1" smtClean="0"/>
              <a:t>uniprocessor</a:t>
            </a:r>
            <a:r>
              <a:rPr lang="en-NZ" dirty="0" smtClean="0"/>
              <a:t> system.</a:t>
            </a:r>
          </a:p>
          <a:p>
            <a:pPr lvl="1"/>
            <a:r>
              <a:rPr lang="en-NZ" dirty="0" smtClean="0"/>
              <a:t>• Multiprocessing: </a:t>
            </a:r>
          </a:p>
          <a:p>
            <a:pPr lvl="2"/>
            <a:r>
              <a:rPr lang="en-NZ" dirty="0" smtClean="0"/>
              <a:t>The management of multiple processes within a multiprocessor.</a:t>
            </a:r>
          </a:p>
          <a:p>
            <a:pPr lvl="1"/>
            <a:r>
              <a:rPr lang="en-NZ" dirty="0" smtClean="0"/>
              <a:t>• Distributed processing: </a:t>
            </a:r>
          </a:p>
          <a:p>
            <a:pPr lvl="2"/>
            <a:r>
              <a:rPr lang="en-NZ" dirty="0" smtClean="0"/>
              <a:t>The management of multiple processes executing on multiple, distributed computer systems.</a:t>
            </a:r>
          </a:p>
          <a:p>
            <a:pPr lvl="2"/>
            <a:r>
              <a:rPr lang="en-NZ" dirty="0" smtClean="0"/>
              <a:t>E. G clusters</a:t>
            </a:r>
          </a:p>
          <a:p>
            <a:endParaRPr lang="en-NZ" dirty="0" smtClean="0"/>
          </a:p>
          <a:p>
            <a:r>
              <a:rPr lang="en-NZ" dirty="0" smtClean="0"/>
              <a:t>Concurrency encompasses a host of design issues, including </a:t>
            </a:r>
          </a:p>
          <a:p>
            <a:pPr lvl="1">
              <a:buFontTx/>
              <a:buChar char="•"/>
            </a:pPr>
            <a:r>
              <a:rPr lang="en-NZ" dirty="0" smtClean="0"/>
              <a:t> communication among processes, </a:t>
            </a:r>
          </a:p>
          <a:p>
            <a:pPr lvl="1">
              <a:buFontTx/>
              <a:buChar char="•"/>
            </a:pPr>
            <a:r>
              <a:rPr lang="en-NZ" dirty="0" smtClean="0"/>
              <a:t> sharing of and competing for resources (such as memory, files, and I/O access),</a:t>
            </a:r>
          </a:p>
          <a:p>
            <a:pPr lvl="1">
              <a:buFontTx/>
              <a:buChar char="•"/>
            </a:pPr>
            <a:r>
              <a:rPr lang="en-NZ" dirty="0" smtClean="0"/>
              <a:t> synchronization of the activities of multiple processes, and </a:t>
            </a:r>
          </a:p>
          <a:p>
            <a:pPr lvl="1">
              <a:buFontTx/>
              <a:buChar char="•"/>
            </a:pPr>
            <a:r>
              <a:rPr lang="en-NZ" dirty="0" smtClean="0"/>
              <a:t> allocation of processor time to processes.</a:t>
            </a:r>
            <a:endParaRPr lang="en-US" dirty="0" smtClean="0"/>
          </a:p>
        </p:txBody>
      </p:sp>
      <p:sp>
        <p:nvSpPr>
          <p:cNvPr id="4" name="Slide Number Placeholder 3"/>
          <p:cNvSpPr>
            <a:spLocks noGrp="1"/>
          </p:cNvSpPr>
          <p:nvPr>
            <p:ph type="sldNum" sz="quarter" idx="5"/>
          </p:nvPr>
        </p:nvSpPr>
        <p:spPr/>
        <p:txBody>
          <a:bodyPr/>
          <a:lstStyle/>
          <a:p>
            <a:pPr>
              <a:defRPr/>
            </a:pPr>
            <a:fld id="{F7E16389-A081-4BB1-AAD0-999BC59E8442}" type="slidenum">
              <a:rPr lang="en-US" smtClean="0"/>
              <a:pPr>
                <a:defRPr/>
              </a:pPr>
              <a:t>2</a:t>
            </a:fld>
            <a:endParaRPr lang="en-US" dirty="0"/>
          </a:p>
        </p:txBody>
      </p:sp>
    </p:spTree>
    <p:extLst>
      <p:ext uri="{BB962C8B-B14F-4D97-AF65-F5344CB8AC3E}">
        <p14:creationId xmlns:p14="http://schemas.microsoft.com/office/powerpoint/2010/main" val="2215206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20A2CEED-C8F8-44C2-85B8-13A9EC29C6DE}" type="slidenum">
              <a:rPr lang="en-US" sz="1400">
                <a:latin typeface="Times New Roman" pitchFamily="18" charset="0"/>
              </a:rPr>
              <a:pPr/>
              <a:t>32</a:t>
            </a:fld>
            <a:endParaRPr lang="en-US" sz="1400">
              <a:latin typeface="Times New Roman" pitchFamily="18"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70467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B6E76D9-CB77-46A5-918B-568A962BA02C}" type="slidenum">
              <a:rPr lang="en-US" sz="1400">
                <a:latin typeface="Times New Roman" pitchFamily="18" charset="0"/>
              </a:rPr>
              <a:pPr/>
              <a:t>37</a:t>
            </a:fld>
            <a:endParaRPr lang="en-US" sz="1400">
              <a:latin typeface="Times New Roman" pitchFamily="18"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35452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7E4CCC26-C47A-4162-81D9-9DC8773CD6E4}" type="slidenum">
              <a:rPr lang="en-US" sz="1400">
                <a:latin typeface="Times New Roman" pitchFamily="18" charset="0"/>
              </a:rPr>
              <a:pPr/>
              <a:t>38</a:t>
            </a:fld>
            <a:endParaRPr lang="en-US" sz="1400">
              <a:latin typeface="Times New Roman" pitchFamily="18"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9373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469E6B9B-B377-4ADC-A2E0-9717E44991AA}" type="slidenum">
              <a:rPr lang="en-US" sz="1400">
                <a:latin typeface="Times New Roman" pitchFamily="18" charset="0"/>
              </a:rPr>
              <a:pPr/>
              <a:t>40</a:t>
            </a:fld>
            <a:endParaRPr lang="en-US" sz="1400">
              <a:latin typeface="Times New Roman" pitchFamily="18"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833031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10670FC-069A-4B27-B29B-91B0B00F955A}" type="slidenum">
              <a:rPr lang="en-US" sz="1400">
                <a:latin typeface="Times New Roman" pitchFamily="18" charset="0"/>
              </a:rPr>
              <a:pPr/>
              <a:t>41</a:t>
            </a:fld>
            <a:endParaRPr lang="en-US" sz="1400">
              <a:latin typeface="Times New Roman" pitchFamily="18"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188786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D62CD373-D389-4E54-8A3C-16B164779C8F}" type="slidenum">
              <a:rPr lang="en-US" sz="1400">
                <a:latin typeface="Times New Roman" pitchFamily="18" charset="0"/>
              </a:rPr>
              <a:pPr/>
              <a:t>48</a:t>
            </a:fld>
            <a:endParaRPr lang="en-US" sz="1400">
              <a:latin typeface="Times New Roman" pitchFamily="18"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015368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6F610B19-5856-4F21-A39C-14FD6620416A}" type="slidenum">
              <a:rPr lang="en-US" sz="1400">
                <a:latin typeface="Times New Roman" pitchFamily="18" charset="0"/>
              </a:rPr>
              <a:pPr/>
              <a:t>50</a:t>
            </a:fld>
            <a:endParaRPr lang="en-US" sz="1400" dirty="0">
              <a:latin typeface="Times New Roman" pitchFamily="18"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340519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 Multiple applications: </a:t>
            </a:r>
          </a:p>
          <a:p>
            <a:pPr lvl="1"/>
            <a:r>
              <a:rPr lang="en-NZ" smtClean="0"/>
              <a:t>Multiprogramming was invented to allow processing time to be dynamically shared among a number of active applications.</a:t>
            </a:r>
          </a:p>
          <a:p>
            <a:pPr lvl="1"/>
            <a:endParaRPr lang="en-NZ" smtClean="0"/>
          </a:p>
          <a:p>
            <a:r>
              <a:rPr lang="en-NZ" smtClean="0"/>
              <a:t>• Structured applications: </a:t>
            </a:r>
          </a:p>
          <a:p>
            <a:pPr lvl="1"/>
            <a:r>
              <a:rPr lang="en-NZ" smtClean="0"/>
              <a:t>As an extension of the principles of modular design and structured programming, some applications can be effectively programmed as a set of concurrent processes.</a:t>
            </a:r>
          </a:p>
          <a:p>
            <a:endParaRPr lang="en-NZ" smtClean="0"/>
          </a:p>
          <a:p>
            <a:r>
              <a:rPr lang="en-NZ" smtClean="0"/>
              <a:t>• Operating system structure:</a:t>
            </a:r>
          </a:p>
          <a:p>
            <a:pPr lvl="1"/>
            <a:r>
              <a:rPr lang="en-NZ" smtClean="0"/>
              <a:t>The same structuring advantages apply to systems programs, and we have seen that operating systems are themselves often implemented as a set of processes or threads.</a:t>
            </a:r>
            <a:endParaRPr lang="en-US" smtClean="0"/>
          </a:p>
        </p:txBody>
      </p:sp>
      <p:sp>
        <p:nvSpPr>
          <p:cNvPr id="4" name="Slide Number Placeholder 3"/>
          <p:cNvSpPr>
            <a:spLocks noGrp="1"/>
          </p:cNvSpPr>
          <p:nvPr>
            <p:ph type="sldNum" sz="quarter" idx="5"/>
          </p:nvPr>
        </p:nvSpPr>
        <p:spPr/>
        <p:txBody>
          <a:bodyPr/>
          <a:lstStyle/>
          <a:p>
            <a:pPr>
              <a:defRPr/>
            </a:pPr>
            <a:fld id="{FE26425E-1E0B-456E-A805-8241C80072A8}" type="slidenum">
              <a:rPr lang="en-US" smtClean="0"/>
              <a:pPr>
                <a:defRPr/>
              </a:pPr>
              <a:t>4</a:t>
            </a:fld>
            <a:endParaRPr lang="en-US" dirty="0"/>
          </a:p>
        </p:txBody>
      </p:sp>
    </p:spTree>
    <p:extLst>
      <p:ext uri="{BB962C8B-B14F-4D97-AF65-F5344CB8AC3E}">
        <p14:creationId xmlns:p14="http://schemas.microsoft.com/office/powerpoint/2010/main" val="263985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b="1" dirty="0" smtClean="0"/>
              <a:t>The sharing of global resources </a:t>
            </a:r>
          </a:p>
          <a:p>
            <a:pPr lvl="1"/>
            <a:r>
              <a:rPr lang="en-NZ" dirty="0" smtClean="0"/>
              <a:t>If two processes both make use of the same global variable </a:t>
            </a:r>
          </a:p>
          <a:p>
            <a:pPr lvl="2"/>
            <a:r>
              <a:rPr lang="en-NZ" dirty="0" smtClean="0"/>
              <a:t> and </a:t>
            </a:r>
            <a:r>
              <a:rPr lang="en-NZ" b="1" dirty="0" smtClean="0"/>
              <a:t>both perform reads and writes </a:t>
            </a:r>
            <a:r>
              <a:rPr lang="en-NZ" dirty="0" smtClean="0"/>
              <a:t>on that variable, </a:t>
            </a:r>
          </a:p>
          <a:p>
            <a:pPr lvl="2"/>
            <a:r>
              <a:rPr lang="en-NZ" dirty="0" smtClean="0"/>
              <a:t>then </a:t>
            </a:r>
            <a:r>
              <a:rPr lang="en-NZ" b="1" dirty="0" smtClean="0"/>
              <a:t>the order </a:t>
            </a:r>
            <a:r>
              <a:rPr lang="en-NZ" dirty="0" smtClean="0"/>
              <a:t>in which the various reads and writes are executed is critical. </a:t>
            </a:r>
          </a:p>
          <a:p>
            <a:endParaRPr lang="en-NZ" dirty="0" smtClean="0"/>
          </a:p>
          <a:p>
            <a:r>
              <a:rPr lang="en-NZ" b="1" dirty="0" smtClean="0"/>
              <a:t>Managing Resources</a:t>
            </a:r>
          </a:p>
          <a:p>
            <a:pPr lvl="1">
              <a:buFontTx/>
              <a:buChar char="•"/>
            </a:pPr>
            <a:r>
              <a:rPr lang="en-NZ" dirty="0" smtClean="0"/>
              <a:t>It is difficult for the OS to manage the allocation of resources optimally. </a:t>
            </a:r>
          </a:p>
          <a:p>
            <a:pPr lvl="1">
              <a:buFontTx/>
              <a:buChar char="•"/>
            </a:pPr>
            <a:r>
              <a:rPr lang="en-NZ" dirty="0" smtClean="0"/>
              <a:t>E.G.  A process may request use of, and be granted control of, a particular I/O channel and then be suspended before using that channel. </a:t>
            </a:r>
          </a:p>
          <a:p>
            <a:pPr lvl="2">
              <a:buFontTx/>
              <a:buChar char="-"/>
            </a:pPr>
            <a:r>
              <a:rPr lang="en-NZ" dirty="0" smtClean="0"/>
              <a:t>It may be undesirable for the OS simply to lock the channel and prevent its use by other processes; </a:t>
            </a:r>
          </a:p>
          <a:p>
            <a:pPr lvl="2">
              <a:buFontTx/>
              <a:buChar char="-"/>
            </a:pPr>
            <a:r>
              <a:rPr lang="en-NZ" dirty="0" smtClean="0"/>
              <a:t> indeed this may lead to a deadlock condition, </a:t>
            </a:r>
          </a:p>
          <a:p>
            <a:endParaRPr lang="en-NZ" b="1" dirty="0" smtClean="0"/>
          </a:p>
          <a:p>
            <a:r>
              <a:rPr lang="en-NZ" b="1" dirty="0" smtClean="0"/>
              <a:t>Locating Programming Errors </a:t>
            </a:r>
            <a:r>
              <a:rPr lang="en-NZ" dirty="0" smtClean="0"/>
              <a:t> </a:t>
            </a:r>
          </a:p>
          <a:p>
            <a:pPr lvl="1"/>
            <a:r>
              <a:rPr lang="en-NZ" dirty="0" smtClean="0"/>
              <a:t>It becomes very difficult to locate a programming error because results are typically not deterministic and reproducible</a:t>
            </a:r>
            <a:endParaRPr lang="en-US" dirty="0" smtClean="0"/>
          </a:p>
        </p:txBody>
      </p:sp>
      <p:sp>
        <p:nvSpPr>
          <p:cNvPr id="4" name="Slide Number Placeholder 3"/>
          <p:cNvSpPr>
            <a:spLocks noGrp="1"/>
          </p:cNvSpPr>
          <p:nvPr>
            <p:ph type="sldNum" sz="quarter" idx="5"/>
          </p:nvPr>
        </p:nvSpPr>
        <p:spPr/>
        <p:txBody>
          <a:bodyPr/>
          <a:lstStyle/>
          <a:p>
            <a:pPr>
              <a:defRPr/>
            </a:pPr>
            <a:fld id="{9A1D7323-A48D-4152-B87F-63DEC4FE51F5}" type="slidenum">
              <a:rPr lang="en-US" smtClean="0"/>
              <a:pPr>
                <a:defRPr/>
              </a:pPr>
              <a:t>5</a:t>
            </a:fld>
            <a:endParaRPr lang="en-US" dirty="0"/>
          </a:p>
        </p:txBody>
      </p:sp>
    </p:spTree>
    <p:extLst>
      <p:ext uri="{BB962C8B-B14F-4D97-AF65-F5344CB8AC3E}">
        <p14:creationId xmlns:p14="http://schemas.microsoft.com/office/powerpoint/2010/main" val="55655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dt" sz="quarter" idx="1"/>
          </p:nvPr>
        </p:nvSpPr>
        <p:spPr>
          <a:noFill/>
        </p:spPr>
        <p:txBody>
          <a:bodyPr/>
          <a:lstStyle/>
          <a:p>
            <a:fld id="{0B71C833-F014-4439-BE47-51D98409F232}" type="datetime1">
              <a:rPr lang="en-US" smtClean="0">
                <a:latin typeface="Arial" pitchFamily="34" charset="0"/>
                <a:cs typeface="Arial" pitchFamily="34" charset="0"/>
              </a:rPr>
              <a:pPr/>
              <a:t>5/6/2020</a:t>
            </a:fld>
            <a:endParaRPr lang="en-US" smtClean="0">
              <a:latin typeface="Arial" pitchFamily="34" charset="0"/>
              <a:cs typeface="Arial" pitchFamily="34" charset="0"/>
            </a:endParaRPr>
          </a:p>
        </p:txBody>
      </p:sp>
      <p:sp>
        <p:nvSpPr>
          <p:cNvPr id="74755"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4756" name="Rectangle 7"/>
          <p:cNvSpPr>
            <a:spLocks noGrp="1" noChangeArrowheads="1"/>
          </p:cNvSpPr>
          <p:nvPr>
            <p:ph type="sldNum" sz="quarter" idx="5"/>
          </p:nvPr>
        </p:nvSpPr>
        <p:spPr>
          <a:noFill/>
        </p:spPr>
        <p:txBody>
          <a:bodyPr/>
          <a:lstStyle/>
          <a:p>
            <a:fld id="{E9F11556-BBFA-4FF8-8DCB-40187E9CB817}" type="slidenum">
              <a:rPr lang="en-US" smtClean="0">
                <a:latin typeface="Arial" pitchFamily="34" charset="0"/>
                <a:cs typeface="Arial" pitchFamily="34" charset="0"/>
              </a:rPr>
              <a:pPr/>
              <a:t>9</a:t>
            </a:fld>
            <a:endParaRPr lang="en-US" smtClean="0">
              <a:latin typeface="Arial" pitchFamily="34" charset="0"/>
              <a:cs typeface="Arial" pitchFamily="34" charset="0"/>
            </a:endParaRPr>
          </a:p>
        </p:txBody>
      </p:sp>
      <p:sp>
        <p:nvSpPr>
          <p:cNvPr id="74757" name="Rectangle 2"/>
          <p:cNvSpPr>
            <a:spLocks noGrp="1" noRot="1" noChangeAspect="1" noChangeArrowheads="1" noTextEdit="1"/>
          </p:cNvSpPr>
          <p:nvPr>
            <p:ph type="sldImg"/>
          </p:nvPr>
        </p:nvSpPr>
        <p:spPr>
          <a:xfrm>
            <a:off x="968375" y="727075"/>
            <a:ext cx="5378450" cy="3586163"/>
          </a:xfrm>
          <a:ln/>
        </p:spPr>
      </p:sp>
      <p:sp>
        <p:nvSpPr>
          <p:cNvPr id="74758" name="Rectangle 3"/>
          <p:cNvSpPr>
            <a:spLocks noGrp="1" noChangeArrowheads="1"/>
          </p:cNvSpPr>
          <p:nvPr>
            <p:ph type="body" idx="1"/>
          </p:nvPr>
        </p:nvSpPr>
        <p:spPr>
          <a:xfrm>
            <a:off x="974581" y="4560570"/>
            <a:ext cx="5366040" cy="4320540"/>
          </a:xfrm>
          <a:noFill/>
          <a:ln/>
        </p:spPr>
        <p:txBody>
          <a:bodyPr/>
          <a:lstStyle/>
          <a:p>
            <a:pPr eaLnBrk="1" hangingPunct="1"/>
            <a:r>
              <a:rPr lang="en-US" dirty="0" smtClean="0">
                <a:latin typeface="Arial" pitchFamily="34" charset="0"/>
                <a:cs typeface="Arial" pitchFamily="34" charset="0"/>
              </a:rPr>
              <a:t>	</a:t>
            </a:r>
          </a:p>
        </p:txBody>
      </p:sp>
    </p:spTree>
    <p:extLst>
      <p:ext uri="{BB962C8B-B14F-4D97-AF65-F5344CB8AC3E}">
        <p14:creationId xmlns:p14="http://schemas.microsoft.com/office/powerpoint/2010/main" val="292509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a:noFill/>
        </p:spPr>
        <p:txBody>
          <a:bodyPr/>
          <a:lstStyle/>
          <a:p>
            <a:fld id="{06DB8AFB-C97A-4DF2-89C8-5B55946139DD}" type="datetime1">
              <a:rPr lang="en-US" smtClean="0">
                <a:latin typeface="Arial" pitchFamily="34" charset="0"/>
                <a:cs typeface="Arial" pitchFamily="34" charset="0"/>
              </a:rPr>
              <a:pPr/>
              <a:t>5/6/2020</a:t>
            </a:fld>
            <a:endParaRPr lang="en-US" smtClean="0">
              <a:latin typeface="Arial" pitchFamily="34" charset="0"/>
              <a:cs typeface="Arial" pitchFamily="34" charset="0"/>
            </a:endParaRPr>
          </a:p>
        </p:txBody>
      </p:sp>
      <p:sp>
        <p:nvSpPr>
          <p:cNvPr id="77827"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7828" name="Rectangle 7"/>
          <p:cNvSpPr>
            <a:spLocks noGrp="1" noChangeArrowheads="1"/>
          </p:cNvSpPr>
          <p:nvPr>
            <p:ph type="sldNum" sz="quarter" idx="5"/>
          </p:nvPr>
        </p:nvSpPr>
        <p:spPr>
          <a:noFill/>
        </p:spPr>
        <p:txBody>
          <a:bodyPr/>
          <a:lstStyle/>
          <a:p>
            <a:fld id="{305784AC-4C4C-4B02-A9B9-178DC9DF9FD9}" type="slidenum">
              <a:rPr lang="en-US" smtClean="0">
                <a:latin typeface="Arial" pitchFamily="34" charset="0"/>
                <a:cs typeface="Arial" pitchFamily="34" charset="0"/>
              </a:rPr>
              <a:pPr/>
              <a:t>10</a:t>
            </a:fld>
            <a:endParaRPr lang="en-US" smtClean="0">
              <a:latin typeface="Arial" pitchFamily="34" charset="0"/>
              <a:cs typeface="Arial" pitchFamily="34" charset="0"/>
            </a:endParaRPr>
          </a:p>
        </p:txBody>
      </p:sp>
      <p:sp>
        <p:nvSpPr>
          <p:cNvPr id="77829" name="Rectangle 2"/>
          <p:cNvSpPr>
            <a:spLocks noGrp="1" noRot="1" noChangeAspect="1" noChangeArrowheads="1" noTextEdit="1"/>
          </p:cNvSpPr>
          <p:nvPr>
            <p:ph type="sldImg"/>
          </p:nvPr>
        </p:nvSpPr>
        <p:spPr>
          <a:xfrm>
            <a:off x="960438" y="722313"/>
            <a:ext cx="5394325" cy="3597275"/>
          </a:xfrm>
          <a:ln w="12700" cap="flat"/>
        </p:spPr>
      </p:sp>
      <p:sp>
        <p:nvSpPr>
          <p:cNvPr id="77830" name="Rectangle 3"/>
          <p:cNvSpPr>
            <a:spLocks noGrp="1" noChangeArrowheads="1"/>
          </p:cNvSpPr>
          <p:nvPr>
            <p:ph type="body" idx="1"/>
          </p:nvPr>
        </p:nvSpPr>
        <p:spPr>
          <a:noFill/>
          <a:ln/>
        </p:spPr>
        <p:txBody>
          <a:bodyPr lIns="97321" tIns="48661" rIns="97321" bIns="48661"/>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65188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p:spPr>
        <p:txBody>
          <a:bodyPr/>
          <a:lstStyle/>
          <a:p>
            <a:fld id="{3CEABF71-C793-4C83-8896-C85EB31D7957}" type="datetime1">
              <a:rPr lang="en-US" smtClean="0">
                <a:latin typeface="Arial" pitchFamily="34" charset="0"/>
                <a:cs typeface="Arial" pitchFamily="34" charset="0"/>
              </a:rPr>
              <a:pPr/>
              <a:t>5/6/2020</a:t>
            </a:fld>
            <a:endParaRPr lang="en-US" smtClean="0">
              <a:latin typeface="Arial" pitchFamily="34" charset="0"/>
              <a:cs typeface="Arial" pitchFamily="34" charset="0"/>
            </a:endParaRPr>
          </a:p>
        </p:txBody>
      </p:sp>
      <p:sp>
        <p:nvSpPr>
          <p:cNvPr id="78851"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8852" name="Rectangle 7"/>
          <p:cNvSpPr>
            <a:spLocks noGrp="1" noChangeArrowheads="1"/>
          </p:cNvSpPr>
          <p:nvPr>
            <p:ph type="sldNum" sz="quarter" idx="5"/>
          </p:nvPr>
        </p:nvSpPr>
        <p:spPr>
          <a:noFill/>
        </p:spPr>
        <p:txBody>
          <a:bodyPr/>
          <a:lstStyle/>
          <a:p>
            <a:fld id="{A829A180-3EFF-4C3B-94E7-69E0CDDFD886}" type="slidenum">
              <a:rPr lang="en-US" smtClean="0">
                <a:latin typeface="Arial" pitchFamily="34" charset="0"/>
                <a:cs typeface="Arial" pitchFamily="34" charset="0"/>
              </a:rPr>
              <a:pPr/>
              <a:t>11</a:t>
            </a:fld>
            <a:endParaRPr lang="en-US" smtClean="0">
              <a:latin typeface="Arial" pitchFamily="34" charset="0"/>
              <a:cs typeface="Arial" pitchFamily="34" charset="0"/>
            </a:endParaRPr>
          </a:p>
        </p:txBody>
      </p:sp>
      <p:sp>
        <p:nvSpPr>
          <p:cNvPr id="78853" name="Rectangle 2"/>
          <p:cNvSpPr>
            <a:spLocks noGrp="1" noRot="1" noChangeAspect="1" noChangeArrowheads="1" noTextEdit="1"/>
          </p:cNvSpPr>
          <p:nvPr>
            <p:ph type="sldImg"/>
          </p:nvPr>
        </p:nvSpPr>
        <p:spPr>
          <a:xfrm>
            <a:off x="960438" y="722313"/>
            <a:ext cx="5394325" cy="3597275"/>
          </a:xfrm>
          <a:ln w="12700" cap="flat"/>
        </p:spPr>
      </p:sp>
      <p:sp>
        <p:nvSpPr>
          <p:cNvPr id="78854" name="Rectangle 3"/>
          <p:cNvSpPr>
            <a:spLocks noGrp="1" noChangeArrowheads="1"/>
          </p:cNvSpPr>
          <p:nvPr>
            <p:ph type="body" idx="1"/>
          </p:nvPr>
        </p:nvSpPr>
        <p:spPr>
          <a:noFill/>
          <a:ln/>
        </p:spPr>
        <p:txBody>
          <a:bodyPr lIns="97321" tIns="48661" rIns="97321" bIns="48661"/>
          <a:lstStyle/>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1666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xmlns=""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xmlns=""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xmlns=""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365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xmlns=""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xmlns=""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xmlns=""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6696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xmlns=""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xmlns=""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55465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5/6/2020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5/6/2020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5/6/2020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5/6/2020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5/6/2020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5/6/2020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5/6/2020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5/6/2020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5/6/2020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p>
            <a:pPr eaLnBrk="1" latinLnBrk="0" hangingPunct="1"/>
            <a:fld id="{544213AF-26F6-41FA-8D85-E2C5388D6E58}" type="datetimeFigureOut">
              <a:rPr lang="en-US" smtClean="0"/>
              <a:pPr eaLnBrk="1" latinLnBrk="0" hangingPunct="1"/>
              <a:t>5/6/2020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5/6/2020</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5/6/2020</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Lock_(computer_scienc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Critical_se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Process Synchronization</a:t>
            </a:r>
            <a:endParaRPr lang="en-US" sz="5800" dirty="0"/>
          </a:p>
        </p:txBody>
      </p:sp>
      <p:sp>
        <p:nvSpPr>
          <p:cNvPr id="3" name="Subtitle 2"/>
          <p:cNvSpPr>
            <a:spLocks noGrp="1"/>
          </p:cNvSpPr>
          <p:nvPr>
            <p:ph type="subTitle" idx="1"/>
          </p:nvPr>
        </p:nvSpPr>
        <p:spPr/>
        <p:txBody>
          <a:bodyPr/>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631109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cs431-cotter</a:t>
            </a:r>
          </a:p>
        </p:txBody>
      </p:sp>
      <p:sp>
        <p:nvSpPr>
          <p:cNvPr id="6" name="Slide Number Placeholder 3"/>
          <p:cNvSpPr>
            <a:spLocks noGrp="1"/>
          </p:cNvSpPr>
          <p:nvPr>
            <p:ph type="sldNum" sz="quarter" idx="12"/>
          </p:nvPr>
        </p:nvSpPr>
        <p:spPr/>
        <p:txBody>
          <a:bodyPr/>
          <a:lstStyle/>
          <a:p>
            <a:pPr>
              <a:defRPr/>
            </a:pPr>
            <a:fld id="{14E86C26-B216-4CEE-A56E-6870CA9566D0}" type="slidenum">
              <a:rPr lang="en-US"/>
              <a:pPr>
                <a:defRPr/>
              </a:pPr>
              <a:t>10</a:t>
            </a:fld>
            <a:endParaRPr lang="en-US"/>
          </a:p>
        </p:txBody>
      </p:sp>
      <p:sp>
        <p:nvSpPr>
          <p:cNvPr id="14340" name="Rectangle 2"/>
          <p:cNvSpPr>
            <a:spLocks noChangeArrowheads="1"/>
          </p:cNvSpPr>
          <p:nvPr/>
        </p:nvSpPr>
        <p:spPr bwMode="auto">
          <a:xfrm>
            <a:off x="1331120" y="1837267"/>
            <a:ext cx="12015788" cy="6809317"/>
          </a:xfrm>
          <a:prstGeom prst="rect">
            <a:avLst/>
          </a:prstGeom>
          <a:noFill/>
          <a:ln w="9525">
            <a:noFill/>
            <a:miter lim="800000"/>
            <a:headEnd/>
            <a:tailEnd/>
          </a:ln>
        </p:spPr>
        <p:txBody>
          <a:bodyPr lIns="131529" tIns="65765" rIns="131529" bIns="65765"/>
          <a:lstStyle/>
          <a:p>
            <a:pPr marL="870814" indent="-870814">
              <a:spcBef>
                <a:spcPct val="20000"/>
              </a:spcBef>
            </a:pPr>
            <a:r>
              <a:rPr lang="en-US" sz="4000" dirty="0">
                <a:latin typeface="Arial" pitchFamily="34" charset="0"/>
              </a:rPr>
              <a:t>Conditions required to avoid race condition:</a:t>
            </a:r>
          </a:p>
          <a:p>
            <a:pPr marL="870814" indent="-870814">
              <a:spcBef>
                <a:spcPct val="20000"/>
              </a:spcBef>
            </a:pPr>
            <a:endParaRPr lang="en-US" sz="4000" dirty="0">
              <a:latin typeface="Arial" pitchFamily="34" charset="0"/>
            </a:endParaRPr>
          </a:p>
          <a:p>
            <a:pPr marL="870814" indent="-870814">
              <a:spcBef>
                <a:spcPct val="20000"/>
              </a:spcBef>
              <a:buClr>
                <a:srgbClr val="FFC000"/>
              </a:buClr>
              <a:buFontTx/>
              <a:buChar char="•"/>
            </a:pPr>
            <a:r>
              <a:rPr lang="en-US" sz="3400" dirty="0">
                <a:latin typeface="Arial" pitchFamily="34" charset="0"/>
              </a:rPr>
              <a:t>No two processes may be simultaneously inside their critical regions.</a:t>
            </a:r>
          </a:p>
          <a:p>
            <a:pPr marL="870814" indent="-870814">
              <a:spcBef>
                <a:spcPct val="20000"/>
              </a:spcBef>
              <a:buClr>
                <a:srgbClr val="FFC000"/>
              </a:buClr>
              <a:buFontTx/>
              <a:buChar char="•"/>
            </a:pPr>
            <a:r>
              <a:rPr lang="en-US" sz="3400" dirty="0">
                <a:latin typeface="Arial" pitchFamily="34" charset="0"/>
              </a:rPr>
              <a:t>No assumptions may be made about speeds or the number of CPUs.</a:t>
            </a:r>
          </a:p>
          <a:p>
            <a:pPr marL="870814" indent="-870814">
              <a:spcBef>
                <a:spcPct val="20000"/>
              </a:spcBef>
              <a:buClr>
                <a:srgbClr val="FFC000"/>
              </a:buClr>
              <a:buFontTx/>
              <a:buChar char="•"/>
            </a:pPr>
            <a:r>
              <a:rPr lang="en-US" sz="3400" dirty="0">
                <a:latin typeface="Arial" pitchFamily="34" charset="0"/>
              </a:rPr>
              <a:t>No process running outside its critical region may block other processes.</a:t>
            </a:r>
          </a:p>
          <a:p>
            <a:pPr marL="870814" indent="-870814">
              <a:spcBef>
                <a:spcPct val="20000"/>
              </a:spcBef>
              <a:buClr>
                <a:srgbClr val="FFC000"/>
              </a:buClr>
              <a:buFontTx/>
              <a:buChar char="•"/>
            </a:pPr>
            <a:r>
              <a:rPr lang="en-US" sz="3400" dirty="0">
                <a:latin typeface="Arial" pitchFamily="34" charset="0"/>
              </a:rPr>
              <a:t>No process should have to wait forever to enter its critical region.</a:t>
            </a:r>
          </a:p>
        </p:txBody>
      </p:sp>
      <p:sp>
        <p:nvSpPr>
          <p:cNvPr id="14341"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a:r>
              <a:rPr lang="en-US" sz="5100" dirty="0">
                <a:solidFill>
                  <a:schemeClr val="folHlink"/>
                </a:solidFill>
                <a:latin typeface="Arial" pitchFamily="34" charset="0"/>
              </a:rPr>
              <a:t>Critical Regions (1)</a:t>
            </a:r>
          </a:p>
        </p:txBody>
      </p:sp>
      <p:sp>
        <p:nvSpPr>
          <p:cNvPr id="14342" name="Rectangle 4"/>
          <p:cNvSpPr>
            <a:spLocks noChangeArrowheads="1"/>
          </p:cNvSpPr>
          <p:nvPr/>
        </p:nvSpPr>
        <p:spPr bwMode="auto">
          <a:xfrm>
            <a:off x="266700" y="8754534"/>
            <a:ext cx="13068300" cy="342900"/>
          </a:xfrm>
          <a:prstGeom prst="rect">
            <a:avLst/>
          </a:prstGeom>
          <a:noFill/>
          <a:ln w="9525">
            <a:noFill/>
            <a:miter lim="800000"/>
            <a:headEnd/>
            <a:tailEnd/>
          </a:ln>
        </p:spPr>
        <p:txBody>
          <a:bodyPr lIns="131529" tIns="65765" rIns="131529" bIns="65765" anchor="ctr"/>
          <a:lstStyle/>
          <a:p>
            <a:pPr algn="ctr"/>
            <a:r>
              <a:rPr lang="en-US" sz="1700" dirty="0" err="1">
                <a:solidFill>
                  <a:srgbClr val="898989"/>
                </a:solidFill>
                <a:latin typeface="Times New Roman" pitchFamily="18" charset="0"/>
              </a:rPr>
              <a:t>Tanenbaum</a:t>
            </a:r>
            <a:r>
              <a:rPr lang="en-US" sz="1700" dirty="0">
                <a:solidFill>
                  <a:srgbClr val="898989"/>
                </a:solidFill>
                <a:latin typeface="Times New Roman" pitchFamily="18" charset="0"/>
              </a:rPr>
              <a:t>, Modern Operating Systems 3 e, (c) 2008 Prentice-Hall, Inc. All rights reserved. 0-13-</a:t>
            </a:r>
            <a:r>
              <a:rPr lang="en-US" sz="1700" b="1" dirty="0">
                <a:solidFill>
                  <a:srgbClr val="898989"/>
                </a:solidFill>
                <a:latin typeface="Times New Roman" pitchFamily="18" charset="0"/>
              </a:rPr>
              <a:t>6006639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r>
              <a:rPr lang="en-US"/>
              <a:t>cs431-cotter</a:t>
            </a:r>
          </a:p>
        </p:txBody>
      </p:sp>
      <p:sp>
        <p:nvSpPr>
          <p:cNvPr id="7" name="Slide Number Placeholder 3"/>
          <p:cNvSpPr>
            <a:spLocks noGrp="1"/>
          </p:cNvSpPr>
          <p:nvPr>
            <p:ph type="sldNum" sz="quarter" idx="12"/>
          </p:nvPr>
        </p:nvSpPr>
        <p:spPr/>
        <p:txBody>
          <a:bodyPr/>
          <a:lstStyle/>
          <a:p>
            <a:pPr>
              <a:defRPr/>
            </a:pPr>
            <a:fld id="{592565CB-457A-4C6D-96EC-92304498E4B1}" type="slidenum">
              <a:rPr lang="en-US"/>
              <a:pPr>
                <a:defRPr/>
              </a:pPr>
              <a:t>11</a:t>
            </a:fld>
            <a:endParaRPr lang="en-US"/>
          </a:p>
        </p:txBody>
      </p:sp>
      <p:sp>
        <p:nvSpPr>
          <p:cNvPr id="15364" name="Rectangle 2"/>
          <p:cNvSpPr>
            <a:spLocks noChangeArrowheads="1"/>
          </p:cNvSpPr>
          <p:nvPr/>
        </p:nvSpPr>
        <p:spPr bwMode="auto">
          <a:xfrm>
            <a:off x="0" y="7620000"/>
            <a:ext cx="13716000" cy="1117600"/>
          </a:xfrm>
          <a:prstGeom prst="rect">
            <a:avLst/>
          </a:prstGeom>
          <a:noFill/>
          <a:ln w="9525">
            <a:noFill/>
            <a:miter lim="800000"/>
            <a:headEnd/>
            <a:tailEnd/>
          </a:ln>
        </p:spPr>
        <p:txBody>
          <a:bodyPr lIns="131529" tIns="65765" rIns="131529" bIns="65765"/>
          <a:lstStyle/>
          <a:p>
            <a:pPr marL="870814" indent="-870814" algn="ctr">
              <a:spcBef>
                <a:spcPct val="20000"/>
              </a:spcBef>
            </a:pPr>
            <a:r>
              <a:rPr lang="en-US" sz="3400" dirty="0" smtClean="0">
                <a:latin typeface="Arial" pitchFamily="34" charset="0"/>
              </a:rPr>
              <a:t>Mutual </a:t>
            </a:r>
            <a:r>
              <a:rPr lang="en-US" sz="3400" dirty="0">
                <a:latin typeface="Arial" pitchFamily="34" charset="0"/>
              </a:rPr>
              <a:t>exclusion using critical regions.</a:t>
            </a:r>
          </a:p>
        </p:txBody>
      </p:sp>
      <p:sp>
        <p:nvSpPr>
          <p:cNvPr id="15365"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eaLnBrk="0" hangingPunct="0"/>
            <a:r>
              <a:rPr lang="en-US" sz="5100" dirty="0">
                <a:solidFill>
                  <a:schemeClr val="folHlink"/>
                </a:solidFill>
                <a:latin typeface="Arial" pitchFamily="34" charset="0"/>
              </a:rPr>
              <a:t>Critical Regions (2)</a:t>
            </a:r>
          </a:p>
        </p:txBody>
      </p:sp>
      <p:pic>
        <p:nvPicPr>
          <p:cNvPr id="15367" name="Picture 5" descr="02-22"/>
          <p:cNvPicPr>
            <a:picLocks noChangeAspect="1" noChangeArrowheads="1"/>
          </p:cNvPicPr>
          <p:nvPr/>
        </p:nvPicPr>
        <p:blipFill>
          <a:blip r:embed="rId3"/>
          <a:srcRect/>
          <a:stretch>
            <a:fillRect/>
          </a:stretch>
        </p:blipFill>
        <p:spPr bwMode="auto">
          <a:xfrm>
            <a:off x="1459707" y="2000251"/>
            <a:ext cx="10934700" cy="53257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pPr eaLnBrk="1" hangingPunct="1"/>
            <a:r>
              <a:rPr lang="en-US" smtClean="0"/>
              <a:t>Solution to Critical-Section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614236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Critical-Section Handling in OS </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719517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2917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927282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 (Cont.)</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99853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xmlns="" id="{1067D5A1-2272-4024-A672-3810F79D6CA4}"/>
              </a:ext>
            </a:extLst>
          </p:cNvPr>
          <p:cNvSpPr>
            <a:spLocks noGrp="1"/>
          </p:cNvSpPr>
          <p:nvPr>
            <p:ph type="title"/>
          </p:nvPr>
        </p:nvSpPr>
        <p:spPr>
          <a:xfrm>
            <a:off x="1871904" y="140035"/>
            <a:ext cx="10972800" cy="768349"/>
          </a:xfrm>
        </p:spPr>
        <p:txBody>
          <a:bodyPr/>
          <a:lstStyle/>
          <a:p>
            <a:r>
              <a:rPr lang="en-US" altLang="en-US" sz="3200" dirty="0"/>
              <a:t>Peterson’s Solution and Modern Architecture</a:t>
            </a:r>
          </a:p>
        </p:txBody>
      </p:sp>
      <p:sp>
        <p:nvSpPr>
          <p:cNvPr id="92162" name="Content Placeholder 2">
            <a:extLst>
              <a:ext uri="{FF2B5EF4-FFF2-40B4-BE49-F238E27FC236}">
                <a16:creationId xmlns:a16="http://schemas.microsoft.com/office/drawing/2014/main" xmlns="" id="{89885C33-B298-418F-A5A5-C557B769448D}"/>
              </a:ext>
            </a:extLst>
          </p:cNvPr>
          <p:cNvSpPr>
            <a:spLocks noGrp="1"/>
          </p:cNvSpPr>
          <p:nvPr>
            <p:ph idx="1"/>
          </p:nvPr>
        </p:nvSpPr>
        <p:spPr>
          <a:xfrm>
            <a:off x="1129552" y="1644652"/>
            <a:ext cx="11564471" cy="6853889"/>
          </a:xfrm>
        </p:spPr>
        <p:txBody>
          <a:bodyPr>
            <a:normAutofit fontScale="85000" lnSpcReduction="20000"/>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endParaRPr lang="en-US" altLang="en-US" dirty="0" smtClean="0"/>
          </a:p>
          <a:p>
            <a:r>
              <a:rPr lang="en-US" altLang="en-US" dirty="0" smtClean="0"/>
              <a:t>Understanding </a:t>
            </a:r>
            <a:r>
              <a:rPr lang="en-US" altLang="en-US" dirty="0"/>
              <a:t>why it will not work is useful for better understanding race conditions.</a:t>
            </a:r>
          </a:p>
          <a:p>
            <a:endParaRPr lang="en-US" altLang="en-US" dirty="0" smtClean="0"/>
          </a:p>
          <a:p>
            <a:r>
              <a:rPr lang="en-US" altLang="en-US" dirty="0" smtClean="0"/>
              <a:t>For </a:t>
            </a:r>
            <a:r>
              <a:rPr lang="en-US" altLang="en-US" dirty="0"/>
              <a:t>single-threaded this is ok as the result will </a:t>
            </a:r>
            <a:endParaRPr lang="en-US" altLang="en-US" dirty="0" smtClean="0"/>
          </a:p>
          <a:p>
            <a:pPr marL="156746" indent="0">
              <a:buNone/>
            </a:pPr>
            <a:r>
              <a:rPr lang="en-US" altLang="en-US" dirty="0" smtClean="0"/>
              <a:t>	always </a:t>
            </a:r>
            <a:r>
              <a:rPr lang="en-US" altLang="en-US" dirty="0"/>
              <a:t>be the same.</a:t>
            </a:r>
          </a:p>
          <a:p>
            <a:endParaRPr lang="en-US" altLang="en-US" dirty="0" smtClean="0"/>
          </a:p>
          <a:p>
            <a:r>
              <a:rPr lang="en-US" altLang="en-US" dirty="0" smtClean="0"/>
              <a:t>For </a:t>
            </a:r>
            <a:r>
              <a:rPr lang="en-US" altLang="en-US" dirty="0"/>
              <a:t>multithreaded the reordering may produce inconsistent or unexpected results!</a:t>
            </a:r>
          </a:p>
        </p:txBody>
      </p:sp>
    </p:spTree>
    <p:extLst>
      <p:ext uri="{BB962C8B-B14F-4D97-AF65-F5344CB8AC3E}">
        <p14:creationId xmlns:p14="http://schemas.microsoft.com/office/powerpoint/2010/main" val="55015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xmlns="" id="{5C3632D9-3079-4203-A048-4564E49B2FE0}"/>
              </a:ext>
            </a:extLst>
          </p:cNvPr>
          <p:cNvSpPr>
            <a:spLocks noGrp="1"/>
          </p:cNvSpPr>
          <p:nvPr>
            <p:ph type="title"/>
          </p:nvPr>
        </p:nvSpPr>
        <p:spPr>
          <a:xfrm>
            <a:off x="1371600" y="174671"/>
            <a:ext cx="10972800" cy="768349"/>
          </a:xfrm>
        </p:spPr>
        <p:txBody>
          <a:bodyPr>
            <a:normAutofit fontScale="90000"/>
          </a:bodyPr>
          <a:lstStyle/>
          <a:p>
            <a:r>
              <a:rPr lang="en-US" altLang="en-US" dirty="0"/>
              <a:t>Modern Architecture Example</a:t>
            </a:r>
          </a:p>
        </p:txBody>
      </p:sp>
      <p:sp>
        <p:nvSpPr>
          <p:cNvPr id="93186" name="Content Placeholder 2">
            <a:extLst>
              <a:ext uri="{FF2B5EF4-FFF2-40B4-BE49-F238E27FC236}">
                <a16:creationId xmlns:a16="http://schemas.microsoft.com/office/drawing/2014/main" xmlns="" id="{730E5BB2-522A-41D0-BC1E-7C95D63AAB07}"/>
              </a:ext>
            </a:extLst>
          </p:cNvPr>
          <p:cNvSpPr>
            <a:spLocks noGrp="1"/>
          </p:cNvSpPr>
          <p:nvPr>
            <p:ph idx="1"/>
          </p:nvPr>
        </p:nvSpPr>
        <p:spPr>
          <a:xfrm>
            <a:off x="1837267" y="1644652"/>
            <a:ext cx="10303933" cy="5724336"/>
          </a:xfrm>
        </p:spPr>
        <p:txBody>
          <a:bodyPr>
            <a:normAutofit fontScale="77500" lnSpcReduction="20000"/>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xmlns="" id="{4E9A5473-147F-4669-8110-D8DF8A3CF96B}"/>
              </a:ext>
            </a:extLst>
          </p:cNvPr>
          <p:cNvSpPr txBox="1"/>
          <p:nvPr/>
        </p:nvSpPr>
        <p:spPr>
          <a:xfrm>
            <a:off x="2889383" y="6344809"/>
            <a:ext cx="3645160" cy="369332"/>
          </a:xfrm>
          <a:prstGeom prst="rect">
            <a:avLst/>
          </a:prstGeom>
          <a:noFill/>
        </p:spPr>
        <p:txBody>
          <a:bodyPr wrap="square" rtlCol="0">
            <a:spAutoFit/>
          </a:bodyPr>
          <a:lstStyle/>
          <a:p>
            <a:r>
              <a:rPr lang="en-US" dirty="0">
                <a:latin typeface="+mn-lt"/>
              </a:rPr>
              <a:t>100</a:t>
            </a:r>
          </a:p>
        </p:txBody>
      </p:sp>
    </p:spTree>
    <p:extLst>
      <p:ext uri="{BB962C8B-B14F-4D97-AF65-F5344CB8AC3E}">
        <p14:creationId xmlns:p14="http://schemas.microsoft.com/office/powerpoint/2010/main" val="58448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2244444" y="243944"/>
            <a:ext cx="10972800" cy="768349"/>
          </a:xfrm>
        </p:spPr>
        <p:txBody>
          <a:bodyPr>
            <a:normAutofit fontScale="90000"/>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a:xfrm>
            <a:off x="1837267" y="1644652"/>
            <a:ext cx="8830733" cy="5725968"/>
          </a:xfrm>
        </p:spPr>
        <p:txBody>
          <a:bodyPr>
            <a:normAutofit fontScale="77500" lnSpcReduction="20000"/>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extLst>
      <p:ext uri="{BB962C8B-B14F-4D97-AF65-F5344CB8AC3E}">
        <p14:creationId xmlns:p14="http://schemas.microsoft.com/office/powerpoint/2010/main" val="209230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3"/>
          <p:cNvSpPr>
            <a:spLocks noGrp="1"/>
          </p:cNvSpPr>
          <p:nvPr>
            <p:ph idx="1"/>
          </p:nvPr>
        </p:nvSpPr>
        <p:spPr/>
        <p:txBody>
          <a:bodyPr>
            <a:noAutofit/>
          </a:bodyPr>
          <a:lstStyle/>
          <a:p>
            <a:r>
              <a:rPr lang="en-US" sz="2900" dirty="0" smtClean="0">
                <a:latin typeface="Arial" pitchFamily="34" charset="0"/>
                <a:cs typeface="Arial" pitchFamily="34" charset="0"/>
              </a:rPr>
              <a:t>Operating Systems is managing multiple processes:</a:t>
            </a:r>
          </a:p>
          <a:p>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Multiprogramming-</a:t>
            </a:r>
            <a:r>
              <a:rPr lang="en-NZ" sz="2900" dirty="0" smtClean="0">
                <a:latin typeface="Arial" pitchFamily="34" charset="0"/>
                <a:cs typeface="Arial" pitchFamily="34" charset="0"/>
              </a:rPr>
              <a:t> The management of multiple processes within a uniprocessor system.</a:t>
            </a:r>
          </a:p>
          <a:p>
            <a:pPr lvl="1">
              <a:buFont typeface="Wingdings" pitchFamily="2" charset="2"/>
              <a:buChar char="§"/>
            </a:pPr>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Multiprocessing-</a:t>
            </a:r>
            <a:r>
              <a:rPr lang="en-NZ" sz="2900" dirty="0" smtClean="0">
                <a:latin typeface="Arial" pitchFamily="34" charset="0"/>
                <a:cs typeface="Arial" pitchFamily="34" charset="0"/>
              </a:rPr>
              <a:t> The management of multiple processes within a </a:t>
            </a:r>
          </a:p>
          <a:p>
            <a:pPr lvl="1">
              <a:buNone/>
            </a:pPr>
            <a:r>
              <a:rPr lang="en-NZ" sz="2900" dirty="0" smtClean="0">
                <a:latin typeface="Arial" pitchFamily="34" charset="0"/>
                <a:cs typeface="Arial" pitchFamily="34" charset="0"/>
              </a:rPr>
              <a:t>    multiprocessor.</a:t>
            </a:r>
          </a:p>
          <a:p>
            <a:pPr lvl="1">
              <a:buFont typeface="Wingdings" pitchFamily="2" charset="2"/>
              <a:buChar char="§"/>
            </a:pPr>
            <a:endParaRPr lang="en-NZ"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Distributed Processing-</a:t>
            </a:r>
            <a:r>
              <a:rPr lang="en-NZ" sz="2900" dirty="0" smtClean="0">
                <a:latin typeface="Arial" pitchFamily="34" charset="0"/>
                <a:cs typeface="Arial" pitchFamily="34" charset="0"/>
              </a:rPr>
              <a:t> The management of multiple processes </a:t>
            </a:r>
          </a:p>
          <a:p>
            <a:pPr lvl="1">
              <a:buNone/>
            </a:pPr>
            <a:r>
              <a:rPr lang="en-NZ" sz="2900" dirty="0" smtClean="0">
                <a:latin typeface="Arial" pitchFamily="34" charset="0"/>
                <a:cs typeface="Arial" pitchFamily="34" charset="0"/>
              </a:rPr>
              <a:t>    executing on multiple, distributed computer systems.e.g clusters</a:t>
            </a:r>
          </a:p>
          <a:p>
            <a:pPr lvl="1"/>
            <a:endParaRPr lang="en-US" sz="2900" dirty="0" smtClean="0">
              <a:latin typeface="Arial" pitchFamily="34" charset="0"/>
              <a:cs typeface="Arial" pitchFamily="34" charset="0"/>
            </a:endParaRPr>
          </a:p>
          <a:p>
            <a:r>
              <a:rPr lang="en-US" sz="2900" dirty="0" smtClean="0">
                <a:latin typeface="Arial" pitchFamily="34" charset="0"/>
                <a:cs typeface="Arial" pitchFamily="34" charset="0"/>
              </a:rPr>
              <a:t>Big Issue is Concurrency </a:t>
            </a:r>
          </a:p>
        </p:txBody>
      </p:sp>
      <p:sp>
        <p:nvSpPr>
          <p:cNvPr id="30721" name="Title 1"/>
          <p:cNvSpPr>
            <a:spLocks noGrp="1"/>
          </p:cNvSpPr>
          <p:nvPr>
            <p:ph type="title"/>
          </p:nvPr>
        </p:nvSpPr>
        <p:spPr/>
        <p:txBody>
          <a:bodyPr/>
          <a:lstStyle/>
          <a:p>
            <a:pPr algn="ctr"/>
            <a:r>
              <a:rPr lang="en-US" dirty="0" smtClean="0"/>
              <a:t>Multiple  Processes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2046732" y="243944"/>
            <a:ext cx="10972800" cy="768349"/>
          </a:xfrm>
        </p:spPr>
        <p:txBody>
          <a:bodyPr>
            <a:normAutofit fontScale="90000"/>
          </a:bodyPr>
          <a:lstStyle/>
          <a:p>
            <a:r>
              <a:rPr lang="en-US" altLang="en-US" dirty="0"/>
              <a:t>Peterson’s Solution Revisited</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p:txBody>
          <a:bodyPr>
            <a:normAutofit fontScale="62500" lnSpcReduction="20000"/>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smtClean="0"/>
          </a:p>
          <a:p>
            <a:endParaRPr lang="en-US" altLang="en-US" dirty="0" smtClean="0"/>
          </a:p>
          <a:p>
            <a:r>
              <a:rPr lang="en-US" altLang="en-US" dirty="0" smtClean="0"/>
              <a:t>This </a:t>
            </a:r>
            <a:r>
              <a:rPr lang="en-US" altLang="en-US" dirty="0"/>
              <a:t>allows both processes to be in their critical section at the same time</a:t>
            </a:r>
            <a:r>
              <a:rPr lang="en-US" altLang="en-US" dirty="0" smtClean="0"/>
              <a:t>!</a:t>
            </a:r>
          </a:p>
          <a:p>
            <a:endParaRPr lang="en-US" altLang="en-US" dirty="0"/>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xmlns=""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2827" y="2428590"/>
            <a:ext cx="7488767" cy="251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137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1371600" y="299363"/>
            <a:ext cx="10972800" cy="768349"/>
          </a:xfrm>
        </p:spPr>
        <p:txBody>
          <a:bodyPr>
            <a:normAutofit fontScale="90000"/>
          </a:bodyPr>
          <a:lstStyle/>
          <a:p>
            <a:r>
              <a:rPr lang="en-US" altLang="en-US" dirty="0"/>
              <a:t>Memory Barrier</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1075765" y="1644651"/>
            <a:ext cx="11761693" cy="7499349"/>
          </a:xfrm>
        </p:spPr>
        <p:txBody>
          <a:bodyPr>
            <a:normAutofit fontScale="92500" lnSpcReduction="10000"/>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643449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1371600" y="255427"/>
            <a:ext cx="10972800" cy="768349"/>
          </a:xfrm>
        </p:spPr>
        <p:txBody>
          <a:bodyPr>
            <a:normAutofit fontScale="90000"/>
          </a:bodyPr>
          <a:lstStyle/>
          <a:p>
            <a:r>
              <a:rPr lang="en-US" altLang="en-US" dirty="0"/>
              <a:t>Memory Barrier Instructions</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1371601" y="1555003"/>
            <a:ext cx="10972800" cy="6120716"/>
          </a:xfrm>
        </p:spPr>
        <p:txBody>
          <a:bodyPr>
            <a:normAutofit fontScale="92500" lnSpcReduction="10000"/>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4279667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442C1761-4412-475C-9839-4768E62E127C}"/>
              </a:ext>
            </a:extLst>
          </p:cNvPr>
          <p:cNvSpPr>
            <a:spLocks noGrp="1" noChangeArrowheads="1"/>
          </p:cNvSpPr>
          <p:nvPr>
            <p:ph type="title"/>
          </p:nvPr>
        </p:nvSpPr>
        <p:spPr>
          <a:xfrm>
            <a:off x="2228851" y="295770"/>
            <a:ext cx="10115549" cy="768349"/>
          </a:xfrm>
        </p:spPr>
        <p:txBody>
          <a:bodyPr>
            <a:normAutofit fontScale="90000"/>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xmlns="" id="{2DD2140A-53F2-4366-93DC-AD9AE2167D50}"/>
              </a:ext>
            </a:extLst>
          </p:cNvPr>
          <p:cNvSpPr>
            <a:spLocks noGrp="1" noChangeArrowheads="1"/>
          </p:cNvSpPr>
          <p:nvPr>
            <p:ph idx="1"/>
          </p:nvPr>
        </p:nvSpPr>
        <p:spPr>
          <a:xfrm>
            <a:off x="1856793" y="1644651"/>
            <a:ext cx="9924900" cy="5829983"/>
          </a:xfrm>
        </p:spPr>
        <p:txBody>
          <a:bodyPr>
            <a:normAutofit fontScale="85000" lnSpcReduction="10000"/>
          </a:bodyPr>
          <a:lstStyle/>
          <a:p>
            <a:pPr>
              <a:lnSpc>
                <a:spcPct val="90000"/>
              </a:lnSpc>
              <a:tabLst>
                <a:tab pos="986342" algn="l"/>
                <a:tab pos="1360983" algn="l"/>
                <a:tab pos="1676358" algn="l"/>
              </a:tabLst>
            </a:pPr>
            <a:r>
              <a:rPr lang="en-US" altLang="en-US" dirty="0"/>
              <a:t>Many systems provide hardware support for implementing the critical section code.</a:t>
            </a:r>
          </a:p>
          <a:p>
            <a:pPr>
              <a:lnSpc>
                <a:spcPct val="90000"/>
              </a:lnSpc>
              <a:tabLst>
                <a:tab pos="986342" algn="l"/>
                <a:tab pos="1360983" algn="l"/>
                <a:tab pos="1676358" algn="l"/>
              </a:tabLst>
            </a:pPr>
            <a:r>
              <a:rPr lang="en-US" altLang="en-US" dirty="0"/>
              <a:t>Uniprocessors – could disable interrupts</a:t>
            </a:r>
          </a:p>
          <a:p>
            <a:pPr lvl="1">
              <a:lnSpc>
                <a:spcPct val="90000"/>
              </a:lnSpc>
              <a:tabLst>
                <a:tab pos="986342" algn="l"/>
                <a:tab pos="1360983" algn="l"/>
                <a:tab pos="1676358" algn="l"/>
              </a:tabLst>
            </a:pPr>
            <a:r>
              <a:rPr lang="en-US" altLang="en-US" dirty="0"/>
              <a:t>Currently running code would execute without preemption</a:t>
            </a:r>
          </a:p>
          <a:p>
            <a:pPr lvl="1">
              <a:lnSpc>
                <a:spcPct val="90000"/>
              </a:lnSpc>
              <a:tabLst>
                <a:tab pos="986342" algn="l"/>
                <a:tab pos="1360983" algn="l"/>
                <a:tab pos="1676358" algn="l"/>
              </a:tabLst>
            </a:pPr>
            <a:r>
              <a:rPr lang="en-US" altLang="en-US" dirty="0"/>
              <a:t>Generally too inefficient on multiprocessor systems</a:t>
            </a:r>
          </a:p>
          <a:p>
            <a:pPr lvl="2">
              <a:lnSpc>
                <a:spcPct val="90000"/>
              </a:lnSpc>
              <a:tabLst>
                <a:tab pos="986342" algn="l"/>
                <a:tab pos="1360983" algn="l"/>
                <a:tab pos="1676358" algn="l"/>
              </a:tabLst>
            </a:pPr>
            <a:r>
              <a:rPr lang="en-US" altLang="en-US" dirty="0"/>
              <a:t>Operating systems using this not broadly scalable</a:t>
            </a:r>
          </a:p>
          <a:p>
            <a:pPr>
              <a:lnSpc>
                <a:spcPct val="90000"/>
              </a:lnSpc>
              <a:tabLst>
                <a:tab pos="986342" algn="l"/>
                <a:tab pos="1360983" algn="l"/>
                <a:tab pos="1676358"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extLst>
      <p:ext uri="{BB962C8B-B14F-4D97-AF65-F5344CB8AC3E}">
        <p14:creationId xmlns:p14="http://schemas.microsoft.com/office/powerpoint/2010/main" val="2668532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1371600" y="299363"/>
            <a:ext cx="10972800" cy="768349"/>
          </a:xfrm>
        </p:spPr>
        <p:txBody>
          <a:bodyPr>
            <a:normAutofit fontScale="90000"/>
          </a:bodyPr>
          <a:lstStyle/>
          <a:p>
            <a:r>
              <a:rPr lang="en-US" altLang="en-US" dirty="0"/>
              <a:t>Hardware Instructions</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735106" y="1644651"/>
            <a:ext cx="11062447" cy="6549089"/>
          </a:xfrm>
        </p:spPr>
        <p:txBody>
          <a:bodyPr/>
          <a:lstStyle/>
          <a:p>
            <a:r>
              <a:rPr lang="en-US" altLang="en-US" dirty="0"/>
              <a:t>Special hardware instructions that allow us to either </a:t>
            </a:r>
            <a:r>
              <a:rPr lang="en-US" altLang="en-US" i="1" dirty="0"/>
              <a:t>test-and-modify</a:t>
            </a:r>
            <a:r>
              <a:rPr lang="en-US" altLang="en-US" dirty="0"/>
              <a:t> the content of a word, or two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extLst>
      <p:ext uri="{BB962C8B-B14F-4D97-AF65-F5344CB8AC3E}">
        <p14:creationId xmlns:p14="http://schemas.microsoft.com/office/powerpoint/2010/main" val="1976956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1448488" y="214955"/>
            <a:ext cx="10972800" cy="768349"/>
          </a:xfrm>
        </p:spPr>
        <p:txBody>
          <a:bodyPr>
            <a:normAutofit fontScale="90000"/>
          </a:bodyPr>
          <a:lstStyle/>
          <a:p>
            <a:r>
              <a:rPr lang="en-US" altLang="en-US" dirty="0"/>
              <a:t>The test_and_set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1837268" y="1644651"/>
            <a:ext cx="10032003" cy="6064995"/>
          </a:xfrm>
        </p:spPr>
        <p:txBody>
          <a:bodyPr>
            <a:normAutofit/>
          </a:bodyPr>
          <a:lstStyle/>
          <a:p>
            <a:r>
              <a:rPr lang="en-US" altLang="en-US" dirty="0"/>
              <a:t>Definition</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*target = true;</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a:t>
            </a:r>
            <a:endParaRPr lang="en-US" altLang="en-US" dirty="0">
              <a:solidFill>
                <a:srgbClr val="0000FF"/>
              </a:solidFill>
            </a:endParaRPr>
          </a:p>
        </p:txBody>
      </p:sp>
    </p:spTree>
    <p:extLst>
      <p:ext uri="{BB962C8B-B14F-4D97-AF65-F5344CB8AC3E}">
        <p14:creationId xmlns:p14="http://schemas.microsoft.com/office/powerpoint/2010/main" val="100760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two test and set() instructions are executed </a:t>
            </a:r>
            <a:r>
              <a:rPr lang="en-US" dirty="0" smtClean="0"/>
              <a:t>simultaneously(each </a:t>
            </a:r>
            <a:r>
              <a:rPr lang="en-US" dirty="0"/>
              <a:t>on a different core), they will be executed sequentially in some arbitrary</a:t>
            </a:r>
          </a:p>
          <a:p>
            <a:pPr marL="156746" indent="0">
              <a:buNone/>
            </a:pPr>
            <a:r>
              <a:rPr lang="en-US" dirty="0" smtClean="0"/>
              <a:t>  order.</a:t>
            </a:r>
          </a:p>
          <a:p>
            <a:r>
              <a:rPr lang="en-US" dirty="0" smtClean="0"/>
              <a:t> </a:t>
            </a:r>
            <a:r>
              <a:rPr lang="en-US" dirty="0"/>
              <a:t>If the machine supports the test and set() instruction, then we </a:t>
            </a:r>
            <a:r>
              <a:rPr lang="en-US" dirty="0" smtClean="0"/>
              <a:t>can implement </a:t>
            </a:r>
            <a:r>
              <a:rPr lang="en-US" dirty="0"/>
              <a:t>mutual exclusion by declaring a </a:t>
            </a:r>
            <a:r>
              <a:rPr lang="en-US" dirty="0" err="1"/>
              <a:t>boolean</a:t>
            </a:r>
            <a:r>
              <a:rPr lang="en-US" dirty="0"/>
              <a:t> variable lock, </a:t>
            </a:r>
            <a:r>
              <a:rPr lang="en-US" dirty="0" smtClean="0"/>
              <a:t>initialized to </a:t>
            </a:r>
            <a:r>
              <a:rPr lang="en-US" dirty="0"/>
              <a:t>false.</a:t>
            </a:r>
          </a:p>
        </p:txBody>
      </p:sp>
      <p:sp>
        <p:nvSpPr>
          <p:cNvPr id="4" name="Title 1">
            <a:extLst>
              <a:ext uri="{FF2B5EF4-FFF2-40B4-BE49-F238E27FC236}">
                <a16:creationId xmlns:a16="http://schemas.microsoft.com/office/drawing/2014/main" xmlns="" id="{1A49B8FB-3200-4536-BAF9-78B70AEA887B}"/>
              </a:ext>
            </a:extLst>
          </p:cNvPr>
          <p:cNvSpPr>
            <a:spLocks noGrp="1"/>
          </p:cNvSpPr>
          <p:nvPr>
            <p:ph type="title"/>
          </p:nvPr>
        </p:nvSpPr>
        <p:spPr/>
        <p:txBody>
          <a:bodyPr>
            <a:normAutofit/>
          </a:bodyPr>
          <a:lstStyle/>
          <a:p>
            <a:r>
              <a:rPr lang="en-US" altLang="en-US" dirty="0"/>
              <a:t>The test_and_set  Instruction </a:t>
            </a:r>
          </a:p>
        </p:txBody>
      </p:sp>
    </p:spTree>
    <p:extLst>
      <p:ext uri="{BB962C8B-B14F-4D97-AF65-F5344CB8AC3E}">
        <p14:creationId xmlns:p14="http://schemas.microsoft.com/office/powerpoint/2010/main" val="4112566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xmlns="" id="{41F217BE-A43A-46A9-BC10-72EEA59E16E2}"/>
              </a:ext>
            </a:extLst>
          </p:cNvPr>
          <p:cNvSpPr>
            <a:spLocks noGrp="1" noChangeArrowheads="1"/>
          </p:cNvSpPr>
          <p:nvPr>
            <p:ph type="title"/>
          </p:nvPr>
        </p:nvSpPr>
        <p:spPr>
          <a:xfrm>
            <a:off x="1894418" y="302990"/>
            <a:ext cx="10449983" cy="768351"/>
          </a:xfrm>
        </p:spPr>
        <p:txBody>
          <a:bodyPr>
            <a:normAutofit fontScale="90000"/>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xmlns="" id="{8373B695-ABAB-490F-AEA7-7E59C905C7D0}"/>
              </a:ext>
            </a:extLst>
          </p:cNvPr>
          <p:cNvSpPr>
            <a:spLocks noGrp="1" noChangeArrowheads="1"/>
          </p:cNvSpPr>
          <p:nvPr>
            <p:ph idx="1"/>
          </p:nvPr>
        </p:nvSpPr>
        <p:spPr>
          <a:xfrm>
            <a:off x="1183341" y="1591733"/>
            <a:ext cx="11582400" cy="7390902"/>
          </a:xfrm>
        </p:spPr>
        <p:txBody>
          <a:bodyPr>
            <a:normAutofit lnSpcReduction="10000"/>
          </a:bodyPr>
          <a:lstStyle/>
          <a:p>
            <a:pPr>
              <a:lnSpc>
                <a:spcPct val="90000"/>
              </a:lnSpc>
              <a:tabLst>
                <a:tab pos="988459" algn="l"/>
                <a:tab pos="1363099" algn="l"/>
                <a:tab pos="1678475"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988459" algn="l"/>
                <a:tab pos="1363099" algn="l"/>
                <a:tab pos="1678475" algn="l"/>
              </a:tabLst>
            </a:pPr>
            <a:r>
              <a:rPr lang="en-US" altLang="en-US" dirty="0"/>
              <a:t>Solution:</a:t>
            </a:r>
            <a:endParaRPr lang="en-US" altLang="en-US" sz="1867" b="1" dirty="0">
              <a:latin typeface="Courier New" panose="02070309020205020404" pitchFamily="49" charset="0"/>
              <a:cs typeface="Courier New" panose="02070309020205020404" pitchFamily="49" charset="0"/>
            </a:endParaRPr>
          </a:p>
          <a:p>
            <a:pPr>
              <a:buNone/>
              <a:tabLst>
                <a:tab pos="988459" algn="l"/>
                <a:tab pos="1363099" algn="l"/>
                <a:tab pos="1678475" algn="l"/>
              </a:tabLst>
            </a:pPr>
            <a:r>
              <a:rPr lang="en-US" altLang="en-US" sz="2800" b="1" dirty="0">
                <a:latin typeface="Courier New" panose="02070309020205020404" pitchFamily="49" charset="0"/>
                <a:cs typeface="Courier New" panose="02070309020205020404" pitchFamily="49" charset="0"/>
              </a:rPr>
              <a:t>       </a:t>
            </a:r>
            <a:r>
              <a:rPr lang="en-US" altLang="en-US" sz="2800" b="1" dirty="0">
                <a:solidFill>
                  <a:srgbClr val="000000"/>
                </a:solidFill>
                <a:latin typeface="Courier New" panose="02070309020205020404" pitchFamily="49" charset="0"/>
                <a:cs typeface="Courier New" panose="02070309020205020404" pitchFamily="49" charset="0"/>
              </a:rPr>
              <a:t>do {</a:t>
            </a:r>
            <a:br>
              <a:rPr lang="en-US" altLang="en-US" sz="2800" b="1" dirty="0">
                <a:solidFill>
                  <a:srgbClr val="000000"/>
                </a:solidFill>
                <a:latin typeface="Courier New" panose="02070309020205020404" pitchFamily="49" charset="0"/>
                <a:cs typeface="Courier New" panose="02070309020205020404" pitchFamily="49" charset="0"/>
              </a:rPr>
            </a:br>
            <a:r>
              <a:rPr lang="en-US" altLang="en-US" sz="2800" b="1" dirty="0">
                <a:solidFill>
                  <a:srgbClr val="000000"/>
                </a:solidFill>
                <a:latin typeface="Courier New" panose="02070309020205020404" pitchFamily="49" charset="0"/>
                <a:cs typeface="Courier New" panose="02070309020205020404" pitchFamily="49" charset="0"/>
              </a:rPr>
              <a:t>          while (test_and_set(&amp;lock)) </a:t>
            </a: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 do nothing */ </a:t>
            </a:r>
            <a:br>
              <a:rPr lang="en-US" altLang="en-US" sz="2800" b="1" dirty="0">
                <a:solidFill>
                  <a:srgbClr val="000000"/>
                </a:solidFill>
                <a:latin typeface="Courier New" panose="02070309020205020404" pitchFamily="49" charset="0"/>
                <a:cs typeface="Courier New" panose="02070309020205020404" pitchFamily="49" charset="0"/>
              </a:rPr>
            </a:br>
            <a:endParaRPr lang="en-US" altLang="en-US" sz="2800" b="1" dirty="0">
              <a:solidFill>
                <a:srgbClr val="000000"/>
              </a:solidFill>
              <a:latin typeface="Courier New" panose="02070309020205020404" pitchFamily="49" charset="0"/>
              <a:cs typeface="Courier New" panose="02070309020205020404" pitchFamily="49" charset="0"/>
            </a:endParaRP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critical section */ </a:t>
            </a:r>
            <a:br>
              <a:rPr lang="en-US" altLang="en-US" sz="2800" b="1" dirty="0">
                <a:solidFill>
                  <a:srgbClr val="000000"/>
                </a:solidFill>
                <a:latin typeface="Courier New" panose="02070309020205020404" pitchFamily="49" charset="0"/>
                <a:cs typeface="Courier New" panose="02070309020205020404" pitchFamily="49" charset="0"/>
              </a:rPr>
            </a:br>
            <a:endParaRPr lang="en-US" altLang="en-US" sz="2800" b="1" dirty="0">
              <a:solidFill>
                <a:srgbClr val="000000"/>
              </a:solidFill>
              <a:latin typeface="Courier New" panose="02070309020205020404" pitchFamily="49" charset="0"/>
              <a:cs typeface="Courier New" panose="02070309020205020404" pitchFamily="49" charset="0"/>
            </a:endParaRP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lock = false; </a:t>
            </a: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remainder section */ </a:t>
            </a: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while (true);</a:t>
            </a:r>
          </a:p>
          <a:p>
            <a:pPr>
              <a:buNone/>
              <a:tabLst>
                <a:tab pos="988459" algn="l"/>
                <a:tab pos="1363099" algn="l"/>
                <a:tab pos="1678475" algn="l"/>
              </a:tabLst>
            </a:pPr>
            <a:endParaRPr lang="en-US" altLang="en-US" sz="2133" b="1" dirty="0">
              <a:solidFill>
                <a:srgbClr val="000000"/>
              </a:solidFill>
              <a:latin typeface="Courier New" panose="02070309020205020404" pitchFamily="49" charset="0"/>
              <a:cs typeface="Courier New" panose="02070309020205020404" pitchFamily="49" charset="0"/>
            </a:endParaRPr>
          </a:p>
          <a:p>
            <a:pPr>
              <a:lnSpc>
                <a:spcPct val="90000"/>
              </a:lnSpc>
              <a:buNone/>
              <a:tabLst>
                <a:tab pos="988459" algn="l"/>
                <a:tab pos="1363099" algn="l"/>
                <a:tab pos="1678475" algn="l"/>
              </a:tabLst>
            </a:pPr>
            <a:endParaRPr lang="en-US" altLang="en-US" dirty="0"/>
          </a:p>
          <a:p>
            <a:pPr>
              <a:lnSpc>
                <a:spcPct val="90000"/>
              </a:lnSpc>
              <a:buNone/>
              <a:tabLst>
                <a:tab pos="988459" algn="l"/>
                <a:tab pos="1363099" algn="l"/>
                <a:tab pos="1678475" algn="l"/>
              </a:tabLst>
            </a:pPr>
            <a:r>
              <a:rPr lang="en-US" altLang="en-US" dirty="0"/>
              <a:t>               </a:t>
            </a:r>
          </a:p>
        </p:txBody>
      </p:sp>
    </p:spTree>
    <p:extLst>
      <p:ext uri="{BB962C8B-B14F-4D97-AF65-F5344CB8AC3E}">
        <p14:creationId xmlns:p14="http://schemas.microsoft.com/office/powerpoint/2010/main" val="2412616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1747619" y="1101646"/>
            <a:ext cx="10972800" cy="768349"/>
          </a:xfrm>
        </p:spPr>
        <p:txBody>
          <a:bodyPr>
            <a:normAutofit fontScale="90000"/>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519953" y="2205318"/>
            <a:ext cx="12200466" cy="6813176"/>
          </a:xfrm>
        </p:spPr>
        <p:txBody>
          <a:bodyPr>
            <a:noAutofit/>
          </a:bodyPr>
          <a:lstStyle/>
          <a:p>
            <a:r>
              <a:rPr lang="en-US" altLang="en-US" sz="2400" dirty="0">
                <a:latin typeface="Arial" panose="020B0604020202020204" pitchFamily="34" charset="0"/>
                <a:cs typeface="Arial" panose="020B0604020202020204" pitchFamily="34" charset="0"/>
              </a:rPr>
              <a:t>Definition</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int </a:t>
            </a:r>
            <a:r>
              <a:rPr lang="en-US" altLang="en-US" sz="2400" b="1" dirty="0" err="1">
                <a:latin typeface="Arial" panose="020B0604020202020204" pitchFamily="34" charset="0"/>
                <a:cs typeface="Arial" panose="020B0604020202020204" pitchFamily="34" charset="0"/>
              </a:rPr>
              <a:t>compare_and_swap</a:t>
            </a:r>
            <a:r>
              <a:rPr lang="en-US" altLang="en-US" sz="2400" b="1" dirty="0">
                <a:latin typeface="Arial" panose="020B0604020202020204" pitchFamily="34" charset="0"/>
                <a:cs typeface="Arial" panose="020B0604020202020204" pitchFamily="34" charset="0"/>
              </a:rPr>
              <a:t>(int *value, int expected, int </a:t>
            </a:r>
            <a:r>
              <a:rPr lang="en-US" altLang="en-US" sz="2400" b="1" dirty="0" err="1">
                <a:latin typeface="Arial" panose="020B0604020202020204" pitchFamily="34" charset="0"/>
                <a:cs typeface="Arial" panose="020B0604020202020204" pitchFamily="34" charset="0"/>
              </a:rPr>
              <a:t>new_value</a:t>
            </a:r>
            <a:r>
              <a:rPr lang="en-US" altLang="en-US" sz="2400" b="1" dirty="0">
                <a:latin typeface="Arial" panose="020B0604020202020204" pitchFamily="34" charset="0"/>
                <a:cs typeface="Arial" panose="020B0604020202020204" pitchFamily="34" charset="0"/>
              </a:rPr>
              <a:t>)</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int temp = *value;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if (*value == expected)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*value = </a:t>
            </a:r>
            <a:r>
              <a:rPr lang="en-US" altLang="en-US" sz="2400" b="1" dirty="0" err="1">
                <a:latin typeface="Arial" panose="020B0604020202020204" pitchFamily="34" charset="0"/>
                <a:cs typeface="Arial" panose="020B0604020202020204" pitchFamily="34" charset="0"/>
              </a:rPr>
              <a:t>new_value</a:t>
            </a:r>
            <a:r>
              <a:rPr lang="en-US" altLang="en-US" sz="2400" b="1" dirty="0">
                <a:latin typeface="Arial" panose="020B0604020202020204" pitchFamily="34" charset="0"/>
                <a:cs typeface="Arial" panose="020B0604020202020204" pitchFamily="34" charset="0"/>
              </a:rPr>
              <a:t>;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return temp;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 </a:t>
            </a:r>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Properties</a:t>
            </a:r>
          </a:p>
          <a:p>
            <a:pPr lvl="1"/>
            <a:r>
              <a:rPr lang="en-US" altLang="en-US" sz="2400" dirty="0">
                <a:latin typeface="Arial" panose="020B0604020202020204" pitchFamily="34" charset="0"/>
                <a:cs typeface="Arial" panose="020B0604020202020204" pitchFamily="34" charset="0"/>
              </a:rPr>
              <a:t>Executed atomically</a:t>
            </a:r>
          </a:p>
          <a:p>
            <a:pPr lvl="1"/>
            <a:r>
              <a:rPr lang="en-US" altLang="en-US" sz="2400" dirty="0">
                <a:latin typeface="Arial" panose="020B0604020202020204" pitchFamily="34" charset="0"/>
                <a:cs typeface="Arial" panose="020B0604020202020204" pitchFamily="34" charset="0"/>
              </a:rPr>
              <a:t>Returns the original value of passed parameter </a:t>
            </a:r>
            <a:r>
              <a:rPr lang="en-US" altLang="en-US" sz="2400" b="1" dirty="0">
                <a:latin typeface="Arial" panose="020B0604020202020204" pitchFamily="34" charset="0"/>
                <a:cs typeface="Arial" panose="020B0604020202020204" pitchFamily="34" charset="0"/>
              </a:rPr>
              <a:t>value</a:t>
            </a:r>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Set  the variable </a:t>
            </a:r>
            <a:r>
              <a:rPr lang="en-US" altLang="en-US" sz="2400" b="1" dirty="0">
                <a:latin typeface="Arial" panose="020B0604020202020204" pitchFamily="34" charset="0"/>
                <a:cs typeface="Arial" panose="020B0604020202020204" pitchFamily="34" charset="0"/>
              </a:rPr>
              <a:t>value</a:t>
            </a:r>
            <a:r>
              <a:rPr lang="en-US" altLang="en-US" sz="2400" dirty="0">
                <a:latin typeface="Arial" panose="020B0604020202020204" pitchFamily="34" charset="0"/>
                <a:cs typeface="Arial" panose="020B0604020202020204" pitchFamily="34" charset="0"/>
              </a:rPr>
              <a:t> the value of the passed parameter </a:t>
            </a:r>
            <a:r>
              <a:rPr lang="en-US" altLang="en-US" sz="2400" b="1" dirty="0" err="1">
                <a:latin typeface="Arial" panose="020B0604020202020204" pitchFamily="34" charset="0"/>
                <a:cs typeface="Arial" panose="020B0604020202020204" pitchFamily="34" charset="0"/>
              </a:rPr>
              <a:t>new_value</a:t>
            </a:r>
            <a:r>
              <a:rPr lang="en-US" altLang="en-US" sz="2400" dirty="0">
                <a:latin typeface="Arial" panose="020B0604020202020204" pitchFamily="34" charset="0"/>
                <a:cs typeface="Arial" panose="020B0604020202020204" pitchFamily="34" charset="0"/>
              </a:rPr>
              <a:t> but only if </a:t>
            </a:r>
            <a:r>
              <a:rPr lang="en-US" altLang="en-US" sz="2400" b="1" dirty="0">
                <a:latin typeface="Arial" panose="020B0604020202020204" pitchFamily="34" charset="0"/>
                <a:cs typeface="Arial" panose="020B0604020202020204" pitchFamily="34" charset="0"/>
              </a:rPr>
              <a:t>*value == expected </a:t>
            </a:r>
            <a:r>
              <a:rPr lang="en-US" altLang="en-US" sz="2400" dirty="0">
                <a:latin typeface="Arial" panose="020B0604020202020204" pitchFamily="34" charset="0"/>
                <a:cs typeface="Arial" panose="020B0604020202020204" pitchFamily="34" charset="0"/>
              </a:rPr>
              <a:t>is true. That is, the swap takes place only under this condition.</a:t>
            </a:r>
          </a:p>
          <a:p>
            <a:pPr lvl="1"/>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552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two CAS instructions are executed </a:t>
            </a:r>
            <a:r>
              <a:rPr lang="en-US" dirty="0" smtClean="0"/>
              <a:t>simultaneously  (</a:t>
            </a:r>
            <a:r>
              <a:rPr lang="en-US" dirty="0"/>
              <a:t>each on a different core), they will be executed sequentially in some arbitrary</a:t>
            </a:r>
          </a:p>
          <a:p>
            <a:pPr marL="156746" indent="0">
              <a:buNone/>
            </a:pPr>
            <a:r>
              <a:rPr lang="en-US" dirty="0" smtClean="0"/>
              <a:t>   order</a:t>
            </a:r>
            <a:r>
              <a:rPr lang="en-US" dirty="0"/>
              <a:t>.</a:t>
            </a:r>
          </a:p>
          <a:p>
            <a:r>
              <a:rPr lang="en-US" dirty="0"/>
              <a:t>Mutual exclusion using CAS can be provided</a:t>
            </a:r>
          </a:p>
        </p:txBody>
      </p:sp>
      <p:sp>
        <p:nvSpPr>
          <p:cNvPr id="4" name="Title 1">
            <a:extLst>
              <a:ext uri="{FF2B5EF4-FFF2-40B4-BE49-F238E27FC236}">
                <a16:creationId xmlns:a16="http://schemas.microsoft.com/office/drawing/2014/main" xmlns="" id="{1A49B8FB-3200-4536-BAF9-78B70AEA887B}"/>
              </a:ext>
            </a:extLst>
          </p:cNvPr>
          <p:cNvSpPr>
            <a:spLocks noGrp="1"/>
          </p:cNvSpPr>
          <p:nvPr>
            <p:ph type="title"/>
          </p:nvPr>
        </p:nvSpPr>
        <p:spPr/>
        <p:txBody>
          <a:bodyPr>
            <a:normAutofit fontScale="90000"/>
          </a:bodyPr>
          <a:lstStyle/>
          <a:p>
            <a:r>
              <a:rPr lang="en-US" altLang="en-US" dirty="0"/>
              <a:t>The </a:t>
            </a:r>
            <a:r>
              <a:rPr lang="en-US" altLang="en-US" dirty="0" err="1"/>
              <a:t>compare_and_swap</a:t>
            </a:r>
            <a:r>
              <a:rPr lang="en-US" altLang="en-US" dirty="0"/>
              <a:t>  Instruction </a:t>
            </a:r>
          </a:p>
        </p:txBody>
      </p:sp>
    </p:spTree>
    <p:extLst>
      <p:ext uri="{BB962C8B-B14F-4D97-AF65-F5344CB8AC3E}">
        <p14:creationId xmlns:p14="http://schemas.microsoft.com/office/powerpoint/2010/main" val="309971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Concurrency encompasses a host of design issues, including :</a:t>
            </a:r>
          </a:p>
          <a:p>
            <a:pPr lvl="1">
              <a:buFontTx/>
              <a:buChar char="•"/>
            </a:pPr>
            <a:r>
              <a:rPr lang="en-NZ" dirty="0" smtClean="0"/>
              <a:t> communication among processes</a:t>
            </a:r>
          </a:p>
          <a:p>
            <a:pPr lvl="1">
              <a:buFontTx/>
              <a:buChar char="•"/>
            </a:pPr>
            <a:endParaRPr lang="en-NZ" dirty="0" smtClean="0"/>
          </a:p>
          <a:p>
            <a:pPr lvl="1">
              <a:buFontTx/>
              <a:buChar char="•"/>
            </a:pPr>
            <a:r>
              <a:rPr lang="en-NZ" dirty="0" smtClean="0"/>
              <a:t> sharing of and competing for resources (such as memory, files, and I/O access)</a:t>
            </a:r>
          </a:p>
          <a:p>
            <a:pPr lvl="1">
              <a:buFontTx/>
              <a:buChar char="•"/>
            </a:pPr>
            <a:endParaRPr lang="en-NZ" dirty="0" smtClean="0"/>
          </a:p>
          <a:p>
            <a:pPr lvl="1">
              <a:buFontTx/>
              <a:buChar char="•"/>
            </a:pPr>
            <a:r>
              <a:rPr lang="en-NZ" dirty="0" smtClean="0"/>
              <a:t> synchronization of the activities of multiple processes</a:t>
            </a:r>
          </a:p>
          <a:p>
            <a:pPr lvl="1">
              <a:buFontTx/>
              <a:buChar char="•"/>
            </a:pPr>
            <a:endParaRPr lang="en-NZ" dirty="0" smtClean="0"/>
          </a:p>
          <a:p>
            <a:pPr lvl="1">
              <a:buFontTx/>
              <a:buChar char="•"/>
            </a:pPr>
            <a:r>
              <a:rPr lang="en-NZ" dirty="0" smtClean="0"/>
              <a:t> allocation of processor time to processes</a:t>
            </a:r>
            <a:endParaRPr lang="en-US" dirty="0"/>
          </a:p>
        </p:txBody>
      </p:sp>
      <p:sp>
        <p:nvSpPr>
          <p:cNvPr id="4" name="Title 1"/>
          <p:cNvSpPr>
            <a:spLocks noGrp="1"/>
          </p:cNvSpPr>
          <p:nvPr>
            <p:ph type="title"/>
          </p:nvPr>
        </p:nvSpPr>
        <p:spPr/>
        <p:txBody>
          <a:bodyPr/>
          <a:lstStyle/>
          <a:p>
            <a:pPr algn="ctr"/>
            <a:r>
              <a:rPr lang="en-US" dirty="0" smtClean="0"/>
              <a:t>Concurrency [1/2]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13C9369D-1B62-4590-85E2-B896C59BEDB4}"/>
              </a:ext>
            </a:extLst>
          </p:cNvPr>
          <p:cNvSpPr>
            <a:spLocks noGrp="1" noChangeArrowheads="1"/>
          </p:cNvSpPr>
          <p:nvPr>
            <p:ph type="title"/>
          </p:nvPr>
        </p:nvSpPr>
        <p:spPr>
          <a:xfrm>
            <a:off x="1667561" y="1080995"/>
            <a:ext cx="10090149" cy="768351"/>
          </a:xfrm>
        </p:spPr>
        <p:txBody>
          <a:bodyPr>
            <a:normAutofit fontScale="90000"/>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xmlns="" id="{FB36B605-24F7-4EAF-99B9-DC6343A49A68}"/>
              </a:ext>
            </a:extLst>
          </p:cNvPr>
          <p:cNvSpPr>
            <a:spLocks noGrp="1" noChangeArrowheads="1"/>
          </p:cNvSpPr>
          <p:nvPr>
            <p:ph idx="1"/>
          </p:nvPr>
        </p:nvSpPr>
        <p:spPr>
          <a:xfrm>
            <a:off x="1667561" y="2619064"/>
            <a:ext cx="10354733" cy="6524935"/>
          </a:xfrm>
        </p:spPr>
        <p:txBody>
          <a:bodyPr>
            <a:normAutofit fontScale="85000" lnSpcReduction="20000"/>
          </a:bodyPr>
          <a:lstStyle/>
          <a:p>
            <a:pPr>
              <a:lnSpc>
                <a:spcPct val="90000"/>
              </a:lnSpc>
              <a:tabLst>
                <a:tab pos="988459" algn="l"/>
                <a:tab pos="1363099" algn="l"/>
                <a:tab pos="1678475" algn="l"/>
              </a:tabLst>
            </a:pPr>
            <a:r>
              <a:rPr lang="en-US" altLang="en-US" dirty="0"/>
              <a:t>Shared </a:t>
            </a:r>
            <a:r>
              <a:rPr lang="en-US" altLang="en-US" dirty="0" smtClean="0"/>
              <a:t>integer  </a:t>
            </a:r>
            <a:r>
              <a:rPr lang="en-US" altLang="ja-JP" b="1" dirty="0" smtClean="0">
                <a:latin typeface="Courier New" panose="02070309020205020404" pitchFamily="49" charset="0"/>
                <a:cs typeface="Courier New" panose="02070309020205020404" pitchFamily="49" charset="0"/>
              </a:rPr>
              <a:t>lock</a:t>
            </a:r>
            <a:r>
              <a:rPr lang="en-US" altLang="ja-JP" dirty="0" smtClean="0"/>
              <a:t>  initialized </a:t>
            </a:r>
            <a:r>
              <a:rPr lang="en-US" altLang="ja-JP" dirty="0"/>
              <a:t>to 0; </a:t>
            </a:r>
          </a:p>
          <a:p>
            <a:pPr>
              <a:lnSpc>
                <a:spcPct val="90000"/>
              </a:lnSpc>
              <a:tabLst>
                <a:tab pos="988459" algn="l"/>
                <a:tab pos="1363099" algn="l"/>
                <a:tab pos="1678475" algn="l"/>
              </a:tabLst>
            </a:pPr>
            <a:r>
              <a:rPr lang="en-US" altLang="en-US" dirty="0" smtClean="0"/>
              <a:t>Solution:</a:t>
            </a:r>
            <a:endParaRPr lang="en-US" altLang="en-US" dirty="0"/>
          </a:p>
          <a:p>
            <a:pPr>
              <a:buNone/>
              <a:tabLst>
                <a:tab pos="988459" algn="l"/>
                <a:tab pos="1363099" algn="l"/>
                <a:tab pos="1678475" algn="l"/>
              </a:tabLst>
            </a:pPr>
            <a:r>
              <a:rPr lang="en-US" altLang="en-US" b="1" dirty="0">
                <a:latin typeface="Courier New" panose="02070309020205020404" pitchFamily="49" charset="0"/>
              </a:rPr>
              <a:t>      </a:t>
            </a:r>
            <a:r>
              <a:rPr lang="en-US" altLang="en-US" sz="3500" b="1" dirty="0">
                <a:latin typeface="Courier New" panose="02070309020205020404" pitchFamily="49" charset="0"/>
              </a:rPr>
              <a:t>while (true){</a:t>
            </a:r>
            <a:br>
              <a:rPr lang="en-US" altLang="en-US" sz="3500" b="1" dirty="0">
                <a:latin typeface="Courier New" panose="02070309020205020404" pitchFamily="49" charset="0"/>
              </a:rPr>
            </a:br>
            <a:r>
              <a:rPr lang="en-US" altLang="en-US" sz="3500" b="1" dirty="0">
                <a:latin typeface="Courier New" panose="02070309020205020404" pitchFamily="49" charset="0"/>
              </a:rPr>
              <a:t>    		while (</a:t>
            </a:r>
            <a:r>
              <a:rPr lang="en-US" altLang="en-US" sz="3500" b="1" dirty="0" err="1">
                <a:latin typeface="Courier New" panose="02070309020205020404" pitchFamily="49" charset="0"/>
              </a:rPr>
              <a:t>compare_and_swap</a:t>
            </a:r>
            <a:r>
              <a:rPr lang="en-US" altLang="en-US" sz="3500" b="1" dirty="0">
                <a:latin typeface="Courier New" panose="02070309020205020404" pitchFamily="49" charset="0"/>
              </a:rPr>
              <a:t>(&amp;lock, 0, 1) != 0) </a:t>
            </a:r>
          </a:p>
          <a:p>
            <a:pPr>
              <a:buNone/>
              <a:tabLst>
                <a:tab pos="988459" algn="l"/>
                <a:tab pos="1363099" algn="l"/>
                <a:tab pos="1678475" algn="l"/>
              </a:tabLst>
            </a:pPr>
            <a:r>
              <a:rPr lang="en-US" altLang="en-US" sz="3500" b="1" dirty="0">
                <a:latin typeface="Courier New" panose="02070309020205020404" pitchFamily="49" charset="0"/>
              </a:rPr>
              <a:t>            	; /* do nothing */ </a:t>
            </a:r>
            <a:br>
              <a:rPr lang="en-US" altLang="en-US" sz="3500" b="1" dirty="0">
                <a:latin typeface="Courier New" panose="02070309020205020404" pitchFamily="49" charset="0"/>
              </a:rPr>
            </a:br>
            <a:endParaRPr lang="en-US" altLang="en-US" sz="3500" b="1" dirty="0">
              <a:latin typeface="Courier New" panose="02070309020205020404" pitchFamily="49" charset="0"/>
            </a:endParaRPr>
          </a:p>
          <a:p>
            <a:pPr>
              <a:buNone/>
              <a:tabLst>
                <a:tab pos="988459" algn="l"/>
                <a:tab pos="1363099" algn="l"/>
                <a:tab pos="1678475" algn="l"/>
              </a:tabLst>
            </a:pPr>
            <a:r>
              <a:rPr lang="en-US" altLang="en-US" sz="3500" b="1" dirty="0">
                <a:latin typeface="Courier New" panose="02070309020205020404" pitchFamily="49" charset="0"/>
              </a:rPr>
              <a:t>       		/* critical section */ </a:t>
            </a:r>
            <a:br>
              <a:rPr lang="en-US" altLang="en-US" sz="3500" b="1" dirty="0">
                <a:latin typeface="Courier New" panose="02070309020205020404" pitchFamily="49" charset="0"/>
              </a:rPr>
            </a:br>
            <a:endParaRPr lang="en-US" altLang="en-US" sz="3500" b="1" dirty="0">
              <a:latin typeface="Courier New" panose="02070309020205020404" pitchFamily="49" charset="0"/>
            </a:endParaRPr>
          </a:p>
          <a:p>
            <a:pPr>
              <a:buNone/>
              <a:tabLst>
                <a:tab pos="988459" algn="l"/>
                <a:tab pos="1363099" algn="l"/>
                <a:tab pos="1678475" algn="l"/>
              </a:tabLst>
            </a:pPr>
            <a:r>
              <a:rPr lang="en-US" altLang="en-US" sz="3500" b="1" dirty="0">
                <a:latin typeface="Courier New" panose="02070309020205020404" pitchFamily="49" charset="0"/>
              </a:rPr>
              <a:t>       		lock = 0; </a:t>
            </a:r>
            <a:br>
              <a:rPr lang="en-US" altLang="en-US" sz="3500" b="1" dirty="0">
                <a:latin typeface="Courier New" panose="02070309020205020404" pitchFamily="49" charset="0"/>
              </a:rPr>
            </a:br>
            <a:endParaRPr lang="en-US" altLang="en-US" sz="3500" b="1" dirty="0">
              <a:latin typeface="Courier New" panose="02070309020205020404" pitchFamily="49" charset="0"/>
            </a:endParaRPr>
          </a:p>
          <a:p>
            <a:pPr>
              <a:buNone/>
              <a:tabLst>
                <a:tab pos="988459" algn="l"/>
                <a:tab pos="1363099" algn="l"/>
                <a:tab pos="1678475" algn="l"/>
              </a:tabLst>
            </a:pPr>
            <a:r>
              <a:rPr lang="en-US" altLang="en-US" sz="3500" b="1" dirty="0">
                <a:latin typeface="Courier New" panose="02070309020205020404" pitchFamily="49" charset="0"/>
              </a:rPr>
              <a:t>          /* remainder section */ </a:t>
            </a:r>
          </a:p>
          <a:p>
            <a:pPr>
              <a:buNone/>
              <a:tabLst>
                <a:tab pos="988459" algn="l"/>
                <a:tab pos="1363099" algn="l"/>
                <a:tab pos="1678475" algn="l"/>
              </a:tabLst>
            </a:pPr>
            <a:r>
              <a:rPr lang="en-US" altLang="en-US" sz="3500" b="1" dirty="0">
                <a:latin typeface="Courier New" panose="02070309020205020404" pitchFamily="49" charset="0"/>
              </a:rPr>
              <a:t>      } </a:t>
            </a:r>
          </a:p>
          <a:p>
            <a:pPr>
              <a:buNone/>
              <a:tabLst>
                <a:tab pos="988459" algn="l"/>
                <a:tab pos="1363099" algn="l"/>
                <a:tab pos="1678475" algn="l"/>
              </a:tabLst>
            </a:pPr>
            <a:endParaRPr lang="en-US" altLang="en-US" sz="2133" b="1" dirty="0">
              <a:latin typeface="Courier New" panose="02070309020205020404" pitchFamily="49" charset="0"/>
            </a:endParaRPr>
          </a:p>
          <a:p>
            <a:pPr marL="0" indent="0">
              <a:buNone/>
              <a:tabLst>
                <a:tab pos="988459" algn="l"/>
                <a:tab pos="1363099" algn="l"/>
                <a:tab pos="1678475" algn="l"/>
              </a:tabLst>
            </a:pPr>
            <a:endParaRPr lang="en-US" altLang="en-US" sz="2133" b="1" dirty="0">
              <a:latin typeface="Courier New" panose="02070309020205020404" pitchFamily="49" charset="0"/>
            </a:endParaRPr>
          </a:p>
          <a:p>
            <a:pPr>
              <a:lnSpc>
                <a:spcPct val="90000"/>
              </a:lnSpc>
              <a:buNone/>
              <a:tabLst>
                <a:tab pos="988459" algn="l"/>
                <a:tab pos="1363099" algn="l"/>
                <a:tab pos="1678475" algn="l"/>
              </a:tabLst>
            </a:pPr>
            <a:r>
              <a:rPr lang="en-US" altLang="en-US" sz="2133" dirty="0"/>
              <a:t>               </a:t>
            </a:r>
          </a:p>
        </p:txBody>
      </p:sp>
    </p:spTree>
    <p:extLst>
      <p:ext uri="{BB962C8B-B14F-4D97-AF65-F5344CB8AC3E}">
        <p14:creationId xmlns:p14="http://schemas.microsoft.com/office/powerpoint/2010/main" val="263175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xmlns="" id="{6862FF09-8BD5-44E3-9743-A9C942C521BE}"/>
              </a:ext>
            </a:extLst>
          </p:cNvPr>
          <p:cNvSpPr>
            <a:spLocks noGrp="1"/>
          </p:cNvSpPr>
          <p:nvPr>
            <p:ph type="title"/>
          </p:nvPr>
        </p:nvSpPr>
        <p:spPr>
          <a:xfrm>
            <a:off x="1371600" y="299363"/>
            <a:ext cx="10972800" cy="768349"/>
          </a:xfrm>
        </p:spPr>
        <p:txBody>
          <a:bodyPr>
            <a:normAutofit fontScale="90000"/>
          </a:bodyPr>
          <a:lstStyle/>
          <a:p>
            <a:r>
              <a:rPr lang="en-US" altLang="en-US" dirty="0"/>
              <a:t>Atomic Variables</a:t>
            </a:r>
          </a:p>
        </p:txBody>
      </p:sp>
      <p:sp>
        <p:nvSpPr>
          <p:cNvPr id="98306" name="Content Placeholder 2">
            <a:extLst>
              <a:ext uri="{FF2B5EF4-FFF2-40B4-BE49-F238E27FC236}">
                <a16:creationId xmlns:a16="http://schemas.microsoft.com/office/drawing/2014/main" xmlns="" id="{9375CC9B-92B8-4895-9A58-CAE891E48CB4}"/>
              </a:ext>
            </a:extLst>
          </p:cNvPr>
          <p:cNvSpPr>
            <a:spLocks noGrp="1"/>
          </p:cNvSpPr>
          <p:nvPr>
            <p:ph idx="1"/>
          </p:nvPr>
        </p:nvSpPr>
        <p:spPr>
          <a:xfrm>
            <a:off x="1004047" y="1644651"/>
            <a:ext cx="11340353" cy="6889749"/>
          </a:xfrm>
        </p:spPr>
        <p:txBody>
          <a:bodyPr>
            <a:normAutofit/>
          </a:bodyPr>
          <a:lstStyle/>
          <a:p>
            <a:r>
              <a:rPr lang="en-US" altLang="en-US" dirty="0"/>
              <a:t>Typically, instructions such as compare-and-swap are used as building blocks for other synchronization tools</a:t>
            </a:r>
            <a:r>
              <a:rPr lang="en-US" altLang="en-US" dirty="0" smtClean="0"/>
              <a:t>.</a:t>
            </a:r>
          </a:p>
          <a:p>
            <a:endParaRPr lang="en-US" altLang="en-US" dirty="0"/>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smtClean="0"/>
              <a:t>.</a:t>
            </a:r>
            <a:endParaRPr lang="en-US" altLang="en-US" dirty="0"/>
          </a:p>
        </p:txBody>
      </p:sp>
    </p:spTree>
    <p:extLst>
      <p:ext uri="{BB962C8B-B14F-4D97-AF65-F5344CB8AC3E}">
        <p14:creationId xmlns:p14="http://schemas.microsoft.com/office/powerpoint/2010/main" val="1799668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85800" y="1706563"/>
            <a:ext cx="12653682" cy="6415461"/>
          </a:xfrm>
        </p:spPr>
        <p:txBody>
          <a:bodyPr/>
          <a:lstStyle/>
          <a:p>
            <a:pPr>
              <a:lnSpc>
                <a:spcPct val="90000"/>
              </a:lnSpc>
              <a:buFont typeface="Monotype Sorts" charset="0"/>
              <a:buChar char="n"/>
              <a:defRPr/>
            </a:pPr>
            <a:r>
              <a:rPr lang="en-US" sz="2300" dirty="0" smtClean="0">
                <a:ea typeface="ＭＳ Ｐゴシック" charset="0"/>
                <a:cs typeface="ＭＳ Ｐゴシック" charset="0"/>
              </a:rPr>
              <a:t>OS designers build software tools to solve critical section problem</a:t>
            </a:r>
          </a:p>
          <a:p>
            <a:pPr>
              <a:lnSpc>
                <a:spcPct val="90000"/>
              </a:lnSpc>
              <a:buFont typeface="Monotype Sorts" charset="0"/>
              <a:buChar char="n"/>
              <a:defRPr/>
            </a:pPr>
            <a:r>
              <a:rPr lang="en-US" sz="2300" dirty="0" smtClean="0">
                <a:ea typeface="ＭＳ Ｐゴシック" charset="0"/>
                <a:cs typeface="ＭＳ Ｐゴシック" charset="0"/>
              </a:rPr>
              <a:t>Simplest is </a:t>
            </a: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a:t>
            </a:r>
          </a:p>
          <a:p>
            <a:pPr>
              <a:lnSpc>
                <a:spcPct val="90000"/>
              </a:lnSpc>
              <a:buFont typeface="Monotype Sorts" charset="0"/>
              <a:buChar char="n"/>
              <a:defRPr/>
            </a:pPr>
            <a:r>
              <a:rPr lang="en-US" sz="2300" dirty="0" smtClean="0">
                <a:ea typeface="ＭＳ Ｐゴシック" charset="0"/>
                <a:cs typeface="ＭＳ Ｐゴシック" charset="0"/>
              </a:rPr>
              <a:t>Product critical regions with it by first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 lock then </a:t>
            </a:r>
            <a:r>
              <a:rPr lang="en-US" sz="2300" b="1" dirty="0">
                <a:latin typeface="Courier New"/>
                <a:ea typeface="ＭＳ Ｐゴシック" charset="0"/>
                <a:cs typeface="Courier New"/>
              </a:rPr>
              <a:t>release()</a:t>
            </a:r>
            <a:r>
              <a:rPr lang="en-US" sz="2300" dirty="0" smtClean="0">
                <a:ea typeface="ＭＳ Ｐゴシック" charset="0"/>
                <a:cs typeface="ＭＳ Ｐゴシック" charset="0"/>
              </a:rPr>
              <a:t> it</a:t>
            </a:r>
          </a:p>
          <a:p>
            <a:pPr lvl="1">
              <a:lnSpc>
                <a:spcPct val="90000"/>
              </a:lnSpc>
              <a:buFont typeface="Monotype Sorts" charset="0"/>
              <a:buChar char="l"/>
              <a:defRPr/>
            </a:pPr>
            <a:r>
              <a:rPr lang="en-US" sz="2300" dirty="0" smtClean="0">
                <a:ea typeface="ＭＳ Ｐゴシック" charset="0"/>
                <a:cs typeface="ＭＳ Ｐゴシック" charset="0"/>
              </a:rPr>
              <a:t>Boolean variable indicating if lock is available or not</a:t>
            </a:r>
            <a:r>
              <a:rPr lang="en-US" sz="2300" dirty="0">
                <a:ea typeface="ＭＳ Ｐゴシック" charset="0"/>
                <a:cs typeface="ＭＳ Ｐゴシック" charset="0"/>
              </a:rPr>
              <a:t/>
            </a:r>
            <a:br>
              <a:rPr lang="en-US" sz="2300" dirty="0">
                <a:ea typeface="ＭＳ Ｐゴシック" charset="0"/>
                <a:cs typeface="ＭＳ Ｐゴシック" charset="0"/>
              </a:rPr>
            </a:br>
            <a:endParaRPr lang="en-US" sz="2300" dirty="0" smtClean="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Calls to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and </a:t>
            </a:r>
            <a:r>
              <a:rPr lang="en-US" sz="2300" b="1" dirty="0" smtClean="0">
                <a:latin typeface="Courier New"/>
                <a:ea typeface="ＭＳ Ｐゴシック" charset="0"/>
                <a:cs typeface="Courier New"/>
              </a:rPr>
              <a:t>release()</a:t>
            </a:r>
            <a:r>
              <a:rPr lang="en-US" sz="2300" dirty="0" smtClean="0">
                <a:ea typeface="ＭＳ Ｐゴシック" charset="0"/>
                <a:cs typeface="ＭＳ Ｐゴシック" charset="0"/>
              </a:rPr>
              <a:t> must be atomic</a:t>
            </a:r>
          </a:p>
          <a:p>
            <a:pPr lvl="1">
              <a:lnSpc>
                <a:spcPct val="90000"/>
              </a:lnSpc>
              <a:buFont typeface="Monotype Sorts" charset="0"/>
              <a:buChar char="l"/>
              <a:defRPr/>
            </a:pPr>
            <a:r>
              <a:rPr lang="en-US" sz="2300" dirty="0" smtClean="0">
                <a:ea typeface="ＭＳ Ｐゴシック" charset="0"/>
                <a:cs typeface="ＭＳ Ｐゴシック" charset="0"/>
              </a:rPr>
              <a:t>Usually implemented via hardware atomic instructions</a:t>
            </a:r>
          </a:p>
          <a:p>
            <a:pPr>
              <a:lnSpc>
                <a:spcPct val="90000"/>
              </a:lnSpc>
              <a:buFont typeface="Monotype Sorts" charset="0"/>
              <a:buChar char="n"/>
              <a:defRPr/>
            </a:pPr>
            <a:endParaRPr lang="en-US" sz="2300" dirty="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But this solution requires </a:t>
            </a:r>
            <a:r>
              <a:rPr lang="en-US" sz="2300" b="1" dirty="0">
                <a:solidFill>
                  <a:srgbClr val="3366FF"/>
                </a:solidFill>
                <a:ea typeface="ＭＳ Ｐゴシック" charset="0"/>
              </a:rPr>
              <a:t>busy </a:t>
            </a:r>
            <a:r>
              <a:rPr lang="en-US" sz="2300" b="1" dirty="0" smtClean="0">
                <a:solidFill>
                  <a:srgbClr val="3366FF"/>
                </a:solidFill>
                <a:ea typeface="ＭＳ Ｐゴシック" charset="0"/>
              </a:rPr>
              <a:t>waiting</a:t>
            </a:r>
          </a:p>
          <a:p>
            <a:pPr>
              <a:lnSpc>
                <a:spcPct val="90000"/>
              </a:lnSpc>
              <a:buFont typeface="Monotype Sorts" charset="0"/>
              <a:buChar char="n"/>
              <a:defRPr/>
            </a:pPr>
            <a:endParaRPr lang="en-US" sz="2300" b="1" dirty="0" smtClean="0">
              <a:solidFill>
                <a:srgbClr val="3366FF"/>
              </a:solidFill>
              <a:ea typeface="ＭＳ Ｐゴシック" charset="0"/>
            </a:endParaRPr>
          </a:p>
          <a:p>
            <a:pPr>
              <a:lnSpc>
                <a:spcPct val="90000"/>
              </a:lnSpc>
              <a:buFont typeface="Monotype Sorts" charset="0"/>
              <a:buChar char="n"/>
              <a:defRPr/>
            </a:pPr>
            <a:r>
              <a:rPr lang="en-US" sz="2300" b="1" dirty="0" smtClean="0">
                <a:solidFill>
                  <a:srgbClr val="3366FF"/>
                </a:solidFill>
                <a:ea typeface="ＭＳ Ｐゴシック" charset="0"/>
              </a:rPr>
              <a:t>Busy Waiting means </a:t>
            </a:r>
            <a:r>
              <a:rPr lang="en-US" sz="2400" b="1" dirty="0" smtClean="0"/>
              <a:t>busy</a:t>
            </a:r>
            <a:r>
              <a:rPr lang="en-US" sz="2400" dirty="0" smtClean="0"/>
              <a:t>-looping or spinning is a technique in which a process repeatedly checks to see if a condition is true, such as whether keyboard input or a lock is available</a:t>
            </a:r>
          </a:p>
          <a:p>
            <a:pPr>
              <a:lnSpc>
                <a:spcPct val="90000"/>
              </a:lnSpc>
              <a:buFont typeface="Monotype Sorts" charset="0"/>
              <a:buChar char="n"/>
              <a:defRPr/>
            </a:pPr>
            <a:endParaRPr lang="en-US" sz="2300" b="1" dirty="0">
              <a:solidFill>
                <a:srgbClr val="3366FF"/>
              </a:solidFill>
              <a:ea typeface="ＭＳ Ｐゴシック" charset="0"/>
            </a:endParaRPr>
          </a:p>
          <a:p>
            <a:pPr marL="977900" lvl="2" indent="-487363">
              <a:lnSpc>
                <a:spcPct val="90000"/>
              </a:lnSpc>
              <a:buClr>
                <a:srgbClr val="993300"/>
              </a:buClr>
              <a:buSzPct val="90000"/>
              <a:buFont typeface="Monotype Sorts" charset="0"/>
              <a:buChar char="n"/>
              <a:defRPr/>
            </a:pP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 therefore called a </a:t>
            </a:r>
            <a:r>
              <a:rPr lang="en-US" sz="2300" b="1" dirty="0">
                <a:solidFill>
                  <a:srgbClr val="3366FF"/>
                </a:solidFill>
                <a:ea typeface="ＭＳ Ｐゴシック" charset="0"/>
                <a:cs typeface="ＭＳ Ｐゴシック" charset="-128"/>
              </a:rPr>
              <a:t>spinlock</a:t>
            </a:r>
          </a:p>
          <a:p>
            <a:pPr marL="0" indent="0">
              <a:lnSpc>
                <a:spcPct val="90000"/>
              </a:lnSpc>
              <a:buFont typeface="Monotype Sorts" charset="0"/>
              <a:buNone/>
              <a:defRPr/>
            </a:pPr>
            <a:endParaRPr lang="en-US" sz="2300" dirty="0">
              <a:ea typeface="ＭＳ Ｐゴシック" charset="0"/>
              <a:cs typeface="ＭＳ Ｐゴシック" charset="0"/>
            </a:endParaRPr>
          </a:p>
        </p:txBody>
      </p:sp>
      <p:sp>
        <p:nvSpPr>
          <p:cNvPr id="41985" name="Rectangle 2"/>
          <p:cNvSpPr>
            <a:spLocks noGrp="1" noChangeArrowheads="1"/>
          </p:cNvSpPr>
          <p:nvPr>
            <p:ph type="title"/>
          </p:nvPr>
        </p:nvSpPr>
        <p:spPr/>
        <p:txBody>
          <a:bodyPr/>
          <a:lstStyle/>
          <a:p>
            <a:pPr eaLnBrk="1" hangingPunct="1"/>
            <a:r>
              <a:rPr lang="en-US" dirty="0" err="1" smtClean="0"/>
              <a:t>Mutex</a:t>
            </a:r>
            <a:r>
              <a:rPr lang="en-US" dirty="0" smtClean="0"/>
              <a:t> Locks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mtClean="0"/>
              <a:t>acquire() and release()</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595401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156746" indent="0">
              <a:buNone/>
            </a:pPr>
            <a:r>
              <a:rPr lang="en-US" dirty="0"/>
              <a:t>#include &lt;</a:t>
            </a:r>
            <a:r>
              <a:rPr lang="en-US" dirty="0" err="1"/>
              <a:t>pthread.h</a:t>
            </a:r>
            <a:r>
              <a:rPr lang="en-US" dirty="0"/>
              <a:t>&gt;</a:t>
            </a:r>
          </a:p>
          <a:p>
            <a:pPr marL="156746" indent="0">
              <a:buNone/>
            </a:pPr>
            <a:r>
              <a:rPr lang="en-US" dirty="0" err="1" smtClean="0"/>
              <a:t>Pthread_mutex_t</a:t>
            </a:r>
            <a:r>
              <a:rPr lang="en-US" dirty="0" smtClean="0"/>
              <a:t> </a:t>
            </a:r>
            <a:r>
              <a:rPr lang="en-US" dirty="0" err="1"/>
              <a:t>mutex</a:t>
            </a:r>
            <a:r>
              <a:rPr lang="en-US" dirty="0"/>
              <a:t>;</a:t>
            </a:r>
          </a:p>
          <a:p>
            <a:pPr marL="156746" indent="0">
              <a:buNone/>
            </a:pPr>
            <a:endParaRPr lang="en-US" dirty="0" smtClean="0"/>
          </a:p>
          <a:p>
            <a:pPr marL="156746" indent="0">
              <a:buNone/>
            </a:pPr>
            <a:r>
              <a:rPr lang="en-US" dirty="0" smtClean="0"/>
              <a:t>/* </a:t>
            </a:r>
            <a:r>
              <a:rPr lang="en-US" dirty="0"/>
              <a:t>create the </a:t>
            </a:r>
            <a:r>
              <a:rPr lang="en-US" dirty="0" err="1"/>
              <a:t>mutex</a:t>
            </a:r>
            <a:r>
              <a:rPr lang="en-US" dirty="0"/>
              <a:t> lock */</a:t>
            </a:r>
          </a:p>
          <a:p>
            <a:pPr marL="156746" indent="0">
              <a:buNone/>
            </a:pPr>
            <a:r>
              <a:rPr lang="en-US" dirty="0" err="1" smtClean="0"/>
              <a:t>Pthread_mutex</a:t>
            </a:r>
            <a:r>
              <a:rPr lang="en-US" dirty="0" smtClean="0"/>
              <a:t>_ </a:t>
            </a:r>
            <a:r>
              <a:rPr lang="en-US" dirty="0" err="1"/>
              <a:t>init</a:t>
            </a:r>
            <a:r>
              <a:rPr lang="en-US" dirty="0"/>
              <a:t>(&amp;</a:t>
            </a:r>
            <a:r>
              <a:rPr lang="en-US" dirty="0" err="1"/>
              <a:t>mutex</a:t>
            </a:r>
            <a:r>
              <a:rPr lang="en-US" smtClean="0"/>
              <a:t>, NULL</a:t>
            </a:r>
            <a:r>
              <a:rPr lang="en-US" dirty="0" smtClean="0"/>
              <a:t>);</a:t>
            </a:r>
          </a:p>
          <a:p>
            <a:pPr marL="156746" indent="0">
              <a:buNone/>
            </a:pPr>
            <a:endParaRPr lang="en-US" dirty="0"/>
          </a:p>
          <a:p>
            <a:pPr marL="156746" indent="0">
              <a:buNone/>
            </a:pPr>
            <a:r>
              <a:rPr lang="en-US" dirty="0" smtClean="0"/>
              <a:t>1</a:t>
            </a:r>
            <a:r>
              <a:rPr lang="en-US" baseline="30000" dirty="0" smtClean="0"/>
              <a:t>st</a:t>
            </a:r>
            <a:r>
              <a:rPr lang="en-US" dirty="0" smtClean="0"/>
              <a:t> </a:t>
            </a:r>
            <a:r>
              <a:rPr lang="en-US" dirty="0" err="1" smtClean="0"/>
              <a:t>Arg</a:t>
            </a:r>
            <a:r>
              <a:rPr lang="en-US" dirty="0" smtClean="0"/>
              <a:t>: </a:t>
            </a:r>
            <a:r>
              <a:rPr lang="en-US" dirty="0" err="1" smtClean="0"/>
              <a:t>Mutex</a:t>
            </a:r>
            <a:r>
              <a:rPr lang="en-US" dirty="0" smtClean="0"/>
              <a:t> </a:t>
            </a:r>
            <a:r>
              <a:rPr lang="en-US" dirty="0" err="1" smtClean="0"/>
              <a:t>initiliazer</a:t>
            </a:r>
            <a:endParaRPr lang="en-US" dirty="0" smtClean="0"/>
          </a:p>
          <a:p>
            <a:pPr marL="156746" indent="0">
              <a:buNone/>
            </a:pPr>
            <a:r>
              <a:rPr lang="en-US" dirty="0" smtClean="0"/>
              <a:t>2</a:t>
            </a:r>
            <a:r>
              <a:rPr lang="en-US" baseline="30000" dirty="0" smtClean="0"/>
              <a:t>nd</a:t>
            </a:r>
            <a:r>
              <a:rPr lang="en-US" dirty="0" smtClean="0"/>
              <a:t> </a:t>
            </a:r>
            <a:r>
              <a:rPr lang="en-US" dirty="0" err="1" smtClean="0"/>
              <a:t>Arg</a:t>
            </a:r>
            <a:r>
              <a:rPr lang="en-US" dirty="0" smtClean="0"/>
              <a:t>: Attributes, NULL means no error checks will be performed</a:t>
            </a:r>
            <a:endParaRPr lang="en-US" dirty="0"/>
          </a:p>
        </p:txBody>
      </p:sp>
      <p:sp>
        <p:nvSpPr>
          <p:cNvPr id="5" name="Title 4"/>
          <p:cNvSpPr>
            <a:spLocks noGrp="1"/>
          </p:cNvSpPr>
          <p:nvPr>
            <p:ph type="title"/>
          </p:nvPr>
        </p:nvSpPr>
        <p:spPr/>
        <p:txBody>
          <a:bodyPr>
            <a:normAutofit fontScale="90000"/>
          </a:bodyPr>
          <a:lstStyle/>
          <a:p>
            <a:r>
              <a:rPr lang="en-US" dirty="0" err="1"/>
              <a:t>Pthreads</a:t>
            </a:r>
            <a:r>
              <a:rPr lang="en-US" dirty="0"/>
              <a:t> </a:t>
            </a:r>
            <a:r>
              <a:rPr lang="en-US" dirty="0" smtClean="0"/>
              <a:t>Synchronization – </a:t>
            </a:r>
            <a:r>
              <a:rPr lang="en-US" dirty="0" err="1" smtClean="0"/>
              <a:t>Mutex</a:t>
            </a:r>
            <a:r>
              <a:rPr lang="en-US" dirty="0" smtClean="0"/>
              <a:t> Lock</a:t>
            </a:r>
            <a:endParaRPr lang="en-US" dirty="0"/>
          </a:p>
        </p:txBody>
      </p:sp>
    </p:spTree>
    <p:extLst>
      <p:ext uri="{BB962C8B-B14F-4D97-AF65-F5344CB8AC3E}">
        <p14:creationId xmlns:p14="http://schemas.microsoft.com/office/powerpoint/2010/main" val="2286701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mutex</a:t>
            </a:r>
            <a:r>
              <a:rPr lang="en-US" dirty="0"/>
              <a:t> is acquired and released with the </a:t>
            </a:r>
            <a:r>
              <a:rPr lang="en-US" dirty="0" err="1" smtClean="0"/>
              <a:t>pthread_mutex_lock</a:t>
            </a:r>
            <a:r>
              <a:rPr lang="en-US" dirty="0"/>
              <a:t>()</a:t>
            </a:r>
          </a:p>
          <a:p>
            <a:r>
              <a:rPr lang="en-US" dirty="0"/>
              <a:t>and </a:t>
            </a:r>
            <a:r>
              <a:rPr lang="en-US" dirty="0" err="1" smtClean="0"/>
              <a:t>pthread</a:t>
            </a:r>
            <a:r>
              <a:rPr lang="en-US" dirty="0" err="1"/>
              <a:t>_</a:t>
            </a:r>
            <a:r>
              <a:rPr lang="en-US" dirty="0" err="1" smtClean="0"/>
              <a:t>mutex_unlock</a:t>
            </a:r>
            <a:r>
              <a:rPr lang="en-US" dirty="0"/>
              <a:t>() functions</a:t>
            </a:r>
            <a:r>
              <a:rPr lang="en-US" dirty="0" smtClean="0"/>
              <a:t>.</a:t>
            </a:r>
          </a:p>
          <a:p>
            <a:endParaRPr lang="en-US" dirty="0"/>
          </a:p>
          <a:p>
            <a:r>
              <a:rPr lang="en-US" dirty="0" smtClean="0"/>
              <a:t>If </a:t>
            </a:r>
            <a:r>
              <a:rPr lang="en-US" dirty="0"/>
              <a:t>the </a:t>
            </a:r>
            <a:r>
              <a:rPr lang="en-US" dirty="0" err="1"/>
              <a:t>mutex</a:t>
            </a:r>
            <a:r>
              <a:rPr lang="en-US" dirty="0"/>
              <a:t> lock is </a:t>
            </a:r>
            <a:r>
              <a:rPr lang="en-US" dirty="0" smtClean="0"/>
              <a:t>unavailable when </a:t>
            </a:r>
            <a:r>
              <a:rPr lang="en-US" dirty="0" err="1" smtClean="0"/>
              <a:t>pthread</a:t>
            </a:r>
            <a:r>
              <a:rPr lang="en-US" dirty="0" smtClean="0"/>
              <a:t>_ </a:t>
            </a:r>
            <a:r>
              <a:rPr lang="en-US" dirty="0" err="1" smtClean="0"/>
              <a:t>mutex_lock</a:t>
            </a:r>
            <a:r>
              <a:rPr lang="en-US" dirty="0"/>
              <a:t>() is invoked, the calling thread is blocked </a:t>
            </a:r>
            <a:r>
              <a:rPr lang="en-US" dirty="0" smtClean="0"/>
              <a:t>until the </a:t>
            </a:r>
            <a:r>
              <a:rPr lang="en-US" dirty="0"/>
              <a:t>owner invokes </a:t>
            </a:r>
            <a:r>
              <a:rPr lang="en-US" dirty="0" err="1" smtClean="0"/>
              <a:t>pthread_mutex</a:t>
            </a:r>
            <a:r>
              <a:rPr lang="en-US" dirty="0" smtClean="0"/>
              <a:t>_ </a:t>
            </a:r>
            <a:r>
              <a:rPr lang="en-US" dirty="0"/>
              <a:t>unlock().</a:t>
            </a:r>
          </a:p>
        </p:txBody>
      </p:sp>
      <p:sp>
        <p:nvSpPr>
          <p:cNvPr id="3" name="Title 2"/>
          <p:cNvSpPr>
            <a:spLocks noGrp="1"/>
          </p:cNvSpPr>
          <p:nvPr>
            <p:ph type="title"/>
          </p:nvPr>
        </p:nvSpPr>
        <p:spPr/>
        <p:txBody>
          <a:bodyPr>
            <a:normAutofit fontScale="90000"/>
          </a:bodyPr>
          <a:lstStyle/>
          <a:p>
            <a:r>
              <a:rPr lang="en-US" dirty="0" err="1"/>
              <a:t>Pthreads</a:t>
            </a:r>
            <a:r>
              <a:rPr lang="en-US" dirty="0"/>
              <a:t> Synchronization – </a:t>
            </a:r>
            <a:r>
              <a:rPr lang="en-US" dirty="0" err="1"/>
              <a:t>Mutex</a:t>
            </a:r>
            <a:r>
              <a:rPr lang="en-US" dirty="0"/>
              <a:t> Lock</a:t>
            </a:r>
          </a:p>
        </p:txBody>
      </p:sp>
    </p:spTree>
    <p:extLst>
      <p:ext uri="{BB962C8B-B14F-4D97-AF65-F5344CB8AC3E}">
        <p14:creationId xmlns:p14="http://schemas.microsoft.com/office/powerpoint/2010/main" val="23962132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 </a:t>
            </a:r>
            <a:r>
              <a:rPr lang="en-US" b="1" dirty="0"/>
              <a:t>semaphore</a:t>
            </a:r>
            <a:r>
              <a:rPr lang="en-US" dirty="0"/>
              <a:t> is a variable or abstract data type used to control access to a common resource by multiple processes in a </a:t>
            </a:r>
            <a:r>
              <a:rPr lang="en-US" dirty="0" smtClean="0"/>
              <a:t>concurrent</a:t>
            </a:r>
            <a:r>
              <a:rPr lang="en-US" dirty="0"/>
              <a:t> </a:t>
            </a:r>
            <a:r>
              <a:rPr lang="en-US" b="1" dirty="0" smtClean="0"/>
              <a:t>system </a:t>
            </a:r>
            <a:r>
              <a:rPr lang="en-US" dirty="0" smtClean="0"/>
              <a:t>such </a:t>
            </a:r>
            <a:r>
              <a:rPr lang="en-US" dirty="0"/>
              <a:t>as a multiprogramming </a:t>
            </a:r>
            <a:r>
              <a:rPr lang="en-US" b="1" dirty="0"/>
              <a:t>operating system</a:t>
            </a:r>
            <a:r>
              <a:rPr lang="en-US" dirty="0"/>
              <a:t>. </a:t>
            </a:r>
          </a:p>
        </p:txBody>
      </p:sp>
      <p:sp>
        <p:nvSpPr>
          <p:cNvPr id="3" name="Title 2"/>
          <p:cNvSpPr>
            <a:spLocks noGrp="1"/>
          </p:cNvSpPr>
          <p:nvPr>
            <p:ph type="title"/>
          </p:nvPr>
        </p:nvSpPr>
        <p:spPr/>
        <p:txBody>
          <a:bodyPr/>
          <a:lstStyle/>
          <a:p>
            <a:r>
              <a:rPr lang="en-US" dirty="0" smtClean="0"/>
              <a:t>What is a Semaphore</a:t>
            </a:r>
            <a:endParaRPr lang="en-US" dirty="0"/>
          </a:p>
        </p:txBody>
      </p:sp>
    </p:spTree>
    <p:extLst>
      <p:ext uri="{BB962C8B-B14F-4D97-AF65-F5344CB8AC3E}">
        <p14:creationId xmlns:p14="http://schemas.microsoft.com/office/powerpoint/2010/main" val="35218942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12376" y="1706563"/>
            <a:ext cx="12711487" cy="7005637"/>
          </a:xfrm>
        </p:spPr>
        <p:txBody>
          <a:bodyPr>
            <a:normAutofit/>
          </a:bodyPr>
          <a:lstStyle/>
          <a:p>
            <a:pPr>
              <a:lnSpc>
                <a:spcPct val="90000"/>
              </a:lnSpc>
            </a:pPr>
            <a:r>
              <a:rPr lang="en-US" sz="2300" dirty="0" smtClean="0"/>
              <a:t>Synchronization tool that does not require busy waiting </a:t>
            </a:r>
            <a:endParaRPr lang="en-US" sz="2300" i="1" dirty="0" smtClean="0">
              <a:solidFill>
                <a:schemeClr val="tx2"/>
              </a:solidFill>
            </a:endParaRPr>
          </a:p>
          <a:p>
            <a:pPr>
              <a:lnSpc>
                <a:spcPct val="90000"/>
              </a:lnSpc>
            </a:pPr>
            <a:r>
              <a:rPr lang="en-US" sz="2300" dirty="0" smtClean="0"/>
              <a:t>Semaphore </a:t>
            </a:r>
            <a:r>
              <a:rPr lang="en-US" sz="2300" b="1" i="1" dirty="0" smtClean="0"/>
              <a:t>S</a:t>
            </a:r>
            <a:r>
              <a:rPr lang="en-US" sz="2300" dirty="0" smtClean="0"/>
              <a:t> – integer variable</a:t>
            </a:r>
          </a:p>
          <a:p>
            <a:pPr>
              <a:lnSpc>
                <a:spcPct val="90000"/>
              </a:lnSpc>
            </a:pPr>
            <a:r>
              <a:rPr lang="en-US" sz="2300" dirty="0" smtClean="0"/>
              <a:t>Two standard operations </a:t>
            </a:r>
            <a:r>
              <a:rPr lang="en-US" sz="2300" dirty="0" smtClean="0">
                <a:solidFill>
                  <a:srgbClr val="000000"/>
                </a:solidFill>
              </a:rPr>
              <a:t>modify </a:t>
            </a:r>
            <a:r>
              <a:rPr lang="en-US" sz="2300" b="1" i="1" dirty="0" smtClean="0">
                <a:solidFill>
                  <a:srgbClr val="000000"/>
                </a:solidFill>
              </a:rPr>
              <a:t>S</a:t>
            </a:r>
            <a:r>
              <a:rPr lang="en-US" sz="2300" dirty="0" smtClean="0">
                <a:solidFill>
                  <a:srgbClr val="000000"/>
                </a:solidFill>
              </a:rPr>
              <a:t>: </a:t>
            </a:r>
            <a:r>
              <a:rPr lang="en-US" sz="2300" b="1" dirty="0" smtClean="0">
                <a:solidFill>
                  <a:srgbClr val="000000"/>
                </a:solidFill>
                <a:latin typeface="Courier New" pitchFamily="49" charset="0"/>
                <a:cs typeface="Courier New" pitchFamily="49" charset="0"/>
              </a:rPr>
              <a:t>wait()</a:t>
            </a:r>
            <a:r>
              <a:rPr lang="en-US" sz="2300" dirty="0" smtClean="0">
                <a:solidFill>
                  <a:srgbClr val="000000"/>
                </a:solidFill>
              </a:rPr>
              <a:t> and </a:t>
            </a:r>
            <a:r>
              <a:rPr lang="en-US" sz="2300" b="1" dirty="0" smtClean="0">
                <a:solidFill>
                  <a:srgbClr val="000000"/>
                </a:solidFill>
                <a:latin typeface="Courier New" pitchFamily="49" charset="0"/>
                <a:cs typeface="Courier New" pitchFamily="49" charset="0"/>
              </a:rPr>
              <a:t>signal()</a:t>
            </a:r>
          </a:p>
          <a:p>
            <a:pPr>
              <a:lnSpc>
                <a:spcPct val="90000"/>
              </a:lnSpc>
            </a:pPr>
            <a:r>
              <a:rPr lang="en-US" sz="2300" dirty="0" smtClean="0"/>
              <a:t>Less complicated</a:t>
            </a:r>
          </a:p>
          <a:p>
            <a:pPr>
              <a:lnSpc>
                <a:spcPct val="90000"/>
              </a:lnSpc>
            </a:pPr>
            <a:r>
              <a:rPr lang="en-US" sz="2300" dirty="0" smtClean="0"/>
              <a:t>Can only be accessed via two indivisible (atomic) operations</a:t>
            </a:r>
          </a:p>
          <a:p>
            <a:pPr lvl="1">
              <a:lnSpc>
                <a:spcPct val="90000"/>
              </a:lnSpc>
              <a:buFont typeface="Monotype Sorts" pitchFamily="-84" charset="2"/>
              <a:buNone/>
            </a:pPr>
            <a:endParaRPr lang="en-US" sz="2300" b="1" dirty="0" smtClean="0">
              <a:latin typeface="Courier New" pitchFamily="49" charset="0"/>
              <a:cs typeface="Courier New" pitchFamily="49" charset="0"/>
              <a:sym typeface="Symbol" pitchFamily="18" charset="2"/>
            </a:endParaRP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Definition of wait() 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wait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while (S &lt;= 0)</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 // busy wait</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pPr lvl="1">
              <a:lnSpc>
                <a:spcPct val="90000"/>
              </a:lnSpc>
              <a:buNone/>
            </a:pPr>
            <a:r>
              <a:rPr lang="en-US" sz="2300" b="1" dirty="0" smtClean="0">
                <a:latin typeface="Courier New" pitchFamily="49" charset="0"/>
                <a:cs typeface="Courier New" pitchFamily="49" charset="0"/>
                <a:sym typeface="Symbol" pitchFamily="18" charset="2"/>
              </a:rPr>
              <a:t>Definition </a:t>
            </a:r>
            <a:r>
              <a:rPr lang="en-US" sz="2300" b="1" dirty="0">
                <a:latin typeface="Courier New" pitchFamily="49" charset="0"/>
                <a:cs typeface="Courier New" pitchFamily="49" charset="0"/>
                <a:sym typeface="Symbol" pitchFamily="18" charset="2"/>
              </a:rPr>
              <a:t>of </a:t>
            </a:r>
            <a:r>
              <a:rPr lang="en-US" sz="2300" b="1" dirty="0" smtClean="0">
                <a:latin typeface="Courier New" pitchFamily="49" charset="0"/>
                <a:cs typeface="Courier New" pitchFamily="49" charset="0"/>
                <a:sym typeface="Symbol" pitchFamily="18" charset="2"/>
              </a:rPr>
              <a:t>signal() </a:t>
            </a:r>
            <a:r>
              <a:rPr lang="en-US" sz="2300" b="1" dirty="0">
                <a:latin typeface="Courier New" pitchFamily="49" charset="0"/>
                <a:cs typeface="Courier New" pitchFamily="49" charset="0"/>
                <a:sym typeface="Symbol" pitchFamily="18" charset="2"/>
              </a:rPr>
              <a:t>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signal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r>
              <a:rPr lang="en-US" sz="2300" dirty="0"/>
              <a:t>when one </a:t>
            </a:r>
            <a:r>
              <a:rPr lang="en-US" sz="2300" dirty="0" smtClean="0"/>
              <a:t>process modifies </a:t>
            </a:r>
            <a:r>
              <a:rPr lang="en-US" sz="2300" dirty="0"/>
              <a:t>the semaphore value, no other process can simultaneously </a:t>
            </a:r>
            <a:r>
              <a:rPr lang="en-US" sz="2300" dirty="0" smtClean="0"/>
              <a:t>modify that </a:t>
            </a:r>
            <a:r>
              <a:rPr lang="en-US" sz="2300" dirty="0"/>
              <a:t>same semaphore value.</a:t>
            </a:r>
            <a:endParaRPr lang="en-US" sz="2300" b="1" dirty="0" smtClean="0">
              <a:latin typeface="Courier New" pitchFamily="49" charset="0"/>
              <a:cs typeface="Courier New" pitchFamily="49" charset="0"/>
              <a:sym typeface="Symbol" pitchFamily="18" charset="2"/>
            </a:endParaRPr>
          </a:p>
        </p:txBody>
      </p:sp>
      <p:sp>
        <p:nvSpPr>
          <p:cNvPr id="45057" name="Rectangle 2"/>
          <p:cNvSpPr>
            <a:spLocks noGrp="1" noChangeArrowheads="1"/>
          </p:cNvSpPr>
          <p:nvPr>
            <p:ph type="title"/>
          </p:nvPr>
        </p:nvSpPr>
        <p:spPr/>
        <p:txBody>
          <a:bodyPr/>
          <a:lstStyle/>
          <a:p>
            <a:pPr eaLnBrk="1" hangingPunct="1"/>
            <a:r>
              <a:rPr lang="en-US" dirty="0" smtClean="0"/>
              <a:t>Semaphore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685800" y="1146875"/>
            <a:ext cx="12344400" cy="7594169"/>
          </a:xfrm>
        </p:spPr>
        <p:txBody>
          <a:bodyPr>
            <a:normAutofit fontScale="92500" lnSpcReduction="10000"/>
          </a:bodyPr>
          <a:lstStyle/>
          <a:p>
            <a:pPr marL="156746" indent="0">
              <a:buNone/>
              <a:tabLst>
                <a:tab pos="2862263" algn="ctr"/>
                <a:tab pos="6451600" algn="ctr"/>
              </a:tabLst>
            </a:pPr>
            <a:r>
              <a:rPr lang="en-US" sz="2400" b="1" dirty="0" smtClean="0"/>
              <a:t>Counting Semaphore:</a:t>
            </a:r>
          </a:p>
          <a:p>
            <a:pPr>
              <a:tabLst>
                <a:tab pos="2862263" algn="ctr"/>
                <a:tab pos="6451600" algn="ctr"/>
              </a:tabLst>
            </a:pPr>
            <a:endParaRPr lang="en-US" sz="2400" dirty="0" smtClean="0"/>
          </a:p>
          <a:p>
            <a:pPr>
              <a:tabLst>
                <a:tab pos="2862263" algn="ctr"/>
                <a:tab pos="6451600" algn="ctr"/>
              </a:tabLst>
            </a:pPr>
            <a:r>
              <a:rPr lang="en-US" sz="2400" dirty="0" smtClean="0"/>
              <a:t>Semaphores </a:t>
            </a:r>
            <a:r>
              <a:rPr lang="en-US" sz="2400" dirty="0"/>
              <a:t>which allow an arbitrary resource count are called </a:t>
            </a:r>
            <a:r>
              <a:rPr lang="en-US" sz="2400" b="1" dirty="0"/>
              <a:t>counting semaphores</a:t>
            </a:r>
            <a:r>
              <a:rPr lang="en-US" sz="2400" dirty="0"/>
              <a:t>, </a:t>
            </a:r>
            <a:endParaRPr lang="en-US" sz="2400" dirty="0" smtClean="0"/>
          </a:p>
          <a:p>
            <a:endParaRPr lang="en-US" sz="2400" dirty="0" smtClean="0"/>
          </a:p>
          <a:p>
            <a:r>
              <a:rPr lang="en-US" sz="2400" dirty="0" smtClean="0"/>
              <a:t>Counting </a:t>
            </a:r>
            <a:r>
              <a:rPr lang="en-US" sz="2400" dirty="0"/>
              <a:t>semaphores can be used to control access to a given resource</a:t>
            </a:r>
          </a:p>
          <a:p>
            <a:pPr marL="156746" indent="0">
              <a:buNone/>
            </a:pPr>
            <a:r>
              <a:rPr lang="en-US" sz="2400" dirty="0" smtClean="0"/>
              <a:t>     consisting </a:t>
            </a:r>
            <a:r>
              <a:rPr lang="en-US" sz="2400" dirty="0"/>
              <a:t>of a finite number of instances</a:t>
            </a:r>
            <a:endParaRPr lang="en-US" sz="2300" dirty="0"/>
          </a:p>
          <a:p>
            <a:pPr>
              <a:tabLst>
                <a:tab pos="2862263" algn="ctr"/>
                <a:tab pos="6451600" algn="ctr"/>
              </a:tabLst>
            </a:pPr>
            <a:endParaRPr lang="en-US" sz="2400" dirty="0" smtClean="0"/>
          </a:p>
          <a:p>
            <a:pPr>
              <a:tabLst>
                <a:tab pos="2862263" algn="ctr"/>
                <a:tab pos="6451600" algn="ctr"/>
              </a:tabLst>
            </a:pPr>
            <a:r>
              <a:rPr lang="en-US" sz="2400" dirty="0" smtClean="0"/>
              <a:t>Can </a:t>
            </a:r>
            <a:r>
              <a:rPr lang="en-US" sz="2400" dirty="0"/>
              <a:t>implement a counting semaphore </a:t>
            </a:r>
            <a:r>
              <a:rPr lang="en-US" sz="2400" b="1" i="1" dirty="0">
                <a:solidFill>
                  <a:srgbClr val="000000"/>
                </a:solidFill>
              </a:rPr>
              <a:t>S</a:t>
            </a:r>
            <a:r>
              <a:rPr lang="en-US" sz="2400" dirty="0"/>
              <a:t> as a binary semaphore</a:t>
            </a:r>
          </a:p>
          <a:p>
            <a:pPr>
              <a:tabLst>
                <a:tab pos="2862263" algn="ctr"/>
                <a:tab pos="6451600" algn="ctr"/>
              </a:tabLst>
            </a:pPr>
            <a:endParaRPr lang="en-US" sz="2400" dirty="0" smtClean="0"/>
          </a:p>
          <a:p>
            <a:pPr marL="156746" indent="0">
              <a:buNone/>
              <a:tabLst>
                <a:tab pos="2862263" algn="ctr"/>
                <a:tab pos="6451600" algn="ctr"/>
              </a:tabLst>
            </a:pPr>
            <a:r>
              <a:rPr lang="en-US" sz="2400" b="1" dirty="0" smtClean="0"/>
              <a:t>Binary Semaphore:</a:t>
            </a:r>
            <a:endParaRPr lang="en-US" sz="2400" b="1" dirty="0"/>
          </a:p>
          <a:p>
            <a:pPr>
              <a:tabLst>
                <a:tab pos="2862263" algn="ctr"/>
                <a:tab pos="6451600" algn="ctr"/>
              </a:tabLst>
            </a:pPr>
            <a:endParaRPr lang="en-US" sz="2400" dirty="0" smtClean="0"/>
          </a:p>
          <a:p>
            <a:pPr>
              <a:tabLst>
                <a:tab pos="2862263" algn="ctr"/>
                <a:tab pos="6451600" algn="ctr"/>
              </a:tabLst>
            </a:pPr>
            <a:r>
              <a:rPr lang="en-US" sz="2400" dirty="0" smtClean="0"/>
              <a:t>while </a:t>
            </a:r>
            <a:r>
              <a:rPr lang="en-US" sz="2400" dirty="0"/>
              <a:t>semaphores which are restricted to the values 0 and 1 (or locked/unlocked, unavailable/available) are called </a:t>
            </a:r>
            <a:r>
              <a:rPr lang="en-US" sz="2400" b="1" dirty="0"/>
              <a:t>binary semaphores</a:t>
            </a:r>
            <a:r>
              <a:rPr lang="en-US" sz="2400" dirty="0"/>
              <a:t> and are used to implement </a:t>
            </a:r>
            <a:r>
              <a:rPr lang="en-US" sz="2400" dirty="0">
                <a:hlinkClick r:id="rId3" tooltip="Lock (computer science)"/>
              </a:rPr>
              <a:t>locks</a:t>
            </a:r>
            <a:r>
              <a:rPr lang="en-US" sz="2400" dirty="0" smtClean="0"/>
              <a:t>.</a:t>
            </a:r>
          </a:p>
          <a:p>
            <a:endParaRPr lang="en-US" sz="2400" dirty="0" smtClean="0"/>
          </a:p>
          <a:p>
            <a:r>
              <a:rPr lang="en-US" sz="2400" dirty="0" smtClean="0"/>
              <a:t>Binary semaphores </a:t>
            </a:r>
            <a:r>
              <a:rPr lang="en-US" sz="2400" dirty="0"/>
              <a:t>behave similarly to </a:t>
            </a:r>
            <a:r>
              <a:rPr lang="en-US" sz="2400" dirty="0" err="1"/>
              <a:t>mutex</a:t>
            </a:r>
            <a:r>
              <a:rPr lang="en-US" sz="2400" dirty="0"/>
              <a:t> locks.</a:t>
            </a:r>
            <a:endParaRPr lang="en-US" sz="2400" dirty="0" smtClean="0"/>
          </a:p>
          <a:p>
            <a:pPr>
              <a:tabLst>
                <a:tab pos="2862263" algn="ctr"/>
                <a:tab pos="6451600" algn="ctr"/>
              </a:tabLst>
            </a:pPr>
            <a:endParaRPr lang="en-US" sz="2300" dirty="0" smtClean="0"/>
          </a:p>
          <a:p>
            <a:pPr>
              <a:tabLst>
                <a:tab pos="2862263" algn="ctr"/>
                <a:tab pos="6451600" algn="ctr"/>
              </a:tabLst>
            </a:pPr>
            <a:r>
              <a:rPr lang="en-US" sz="2300" dirty="0" smtClean="0"/>
              <a:t>Can implement a counting semaphore </a:t>
            </a:r>
            <a:r>
              <a:rPr lang="en-US" sz="2300" b="1" i="1" dirty="0" smtClean="0">
                <a:solidFill>
                  <a:srgbClr val="000000"/>
                </a:solidFill>
              </a:rPr>
              <a:t>S</a:t>
            </a:r>
            <a:r>
              <a:rPr lang="en-US" sz="2300" dirty="0" smtClean="0"/>
              <a:t> as a binary semaphore</a:t>
            </a:r>
          </a:p>
          <a:p>
            <a:pPr>
              <a:tabLst>
                <a:tab pos="2862263" algn="ctr"/>
                <a:tab pos="6451600" algn="ctr"/>
              </a:tabLst>
            </a:pPr>
            <a:endParaRPr lang="en-US" sz="2300" dirty="0" smtClean="0">
              <a:sym typeface="MT Extra" pitchFamily="18" charset="2"/>
            </a:endParaRPr>
          </a:p>
        </p:txBody>
      </p:sp>
      <p:sp>
        <p:nvSpPr>
          <p:cNvPr id="47105" name="Rectangle 2"/>
          <p:cNvSpPr>
            <a:spLocks noGrp="1" noChangeArrowheads="1"/>
          </p:cNvSpPr>
          <p:nvPr>
            <p:ph type="title"/>
          </p:nvPr>
        </p:nvSpPr>
        <p:spPr>
          <a:xfrm>
            <a:off x="842963" y="577850"/>
            <a:ext cx="12801600" cy="609600"/>
          </a:xfrm>
        </p:spPr>
        <p:txBody>
          <a:bodyPr>
            <a:normAutofit fontScale="90000"/>
          </a:bodyPr>
          <a:lstStyle/>
          <a:p>
            <a:pPr eaLnBrk="1" hangingPunct="1"/>
            <a:r>
              <a:rPr lang="en-US" sz="4000" smtClean="0"/>
              <a:t>Semaphore Usage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556659"/>
            <a:ext cx="12344400" cy="6734942"/>
          </a:xfrm>
        </p:spPr>
        <p:txBody>
          <a:bodyPr>
            <a:normAutofit fontScale="85000" lnSpcReduction="20000"/>
          </a:bodyPr>
          <a:lstStyle/>
          <a:p>
            <a:r>
              <a:rPr lang="en-US" sz="3300" dirty="0">
                <a:latin typeface="+mj-lt"/>
              </a:rPr>
              <a:t>consider two concurrently running processes: </a:t>
            </a:r>
            <a:r>
              <a:rPr lang="en-US" sz="3300" i="1" dirty="0">
                <a:latin typeface="+mj-lt"/>
              </a:rPr>
              <a:t>P</a:t>
            </a:r>
            <a:r>
              <a:rPr lang="en-US" sz="3300" dirty="0">
                <a:latin typeface="+mj-lt"/>
              </a:rPr>
              <a:t>1 </a:t>
            </a:r>
            <a:r>
              <a:rPr lang="en-US" sz="3300" dirty="0" smtClean="0">
                <a:latin typeface="+mj-lt"/>
              </a:rPr>
              <a:t>    with </a:t>
            </a:r>
            <a:r>
              <a:rPr lang="en-US" sz="3300" dirty="0">
                <a:latin typeface="+mj-lt"/>
              </a:rPr>
              <a:t>a </a:t>
            </a:r>
            <a:r>
              <a:rPr lang="en-US" sz="3300" dirty="0" smtClean="0">
                <a:latin typeface="+mj-lt"/>
              </a:rPr>
              <a:t>statement </a:t>
            </a:r>
            <a:r>
              <a:rPr lang="en-US" sz="3300" i="1" dirty="0" smtClean="0">
                <a:latin typeface="+mj-lt"/>
              </a:rPr>
              <a:t>S</a:t>
            </a:r>
            <a:r>
              <a:rPr lang="en-US" sz="3300" dirty="0" smtClean="0">
                <a:latin typeface="+mj-lt"/>
              </a:rPr>
              <a:t>1  </a:t>
            </a:r>
            <a:r>
              <a:rPr lang="en-US" sz="3300" dirty="0">
                <a:latin typeface="+mj-lt"/>
              </a:rPr>
              <a:t>and </a:t>
            </a:r>
            <a:r>
              <a:rPr lang="en-US" sz="3300" i="1" dirty="0">
                <a:latin typeface="+mj-lt"/>
              </a:rPr>
              <a:t>P</a:t>
            </a:r>
            <a:r>
              <a:rPr lang="en-US" sz="3300" dirty="0">
                <a:latin typeface="+mj-lt"/>
              </a:rPr>
              <a:t>2 </a:t>
            </a:r>
            <a:r>
              <a:rPr lang="en-US" sz="3300" dirty="0" smtClean="0">
                <a:latin typeface="+mj-lt"/>
              </a:rPr>
              <a:t>    with </a:t>
            </a:r>
            <a:r>
              <a:rPr lang="en-US" sz="3300" dirty="0">
                <a:latin typeface="+mj-lt"/>
              </a:rPr>
              <a:t>a statement </a:t>
            </a:r>
            <a:r>
              <a:rPr lang="en-US" sz="3300" i="1" dirty="0">
                <a:latin typeface="+mj-lt"/>
              </a:rPr>
              <a:t>S</a:t>
            </a:r>
            <a:r>
              <a:rPr lang="en-US" sz="3300" dirty="0">
                <a:latin typeface="+mj-lt"/>
              </a:rPr>
              <a:t>2</a:t>
            </a:r>
            <a:r>
              <a:rPr lang="en-US" sz="3300" dirty="0" smtClean="0">
                <a:latin typeface="+mj-lt"/>
              </a:rPr>
              <a:t>.</a:t>
            </a:r>
          </a:p>
          <a:p>
            <a:endParaRPr lang="en-US" sz="3300" b="1" dirty="0">
              <a:solidFill>
                <a:srgbClr val="000000"/>
              </a:solidFill>
              <a:latin typeface="+mj-lt"/>
              <a:cs typeface="Courier New" pitchFamily="49" charset="0"/>
              <a:sym typeface="MT Extra" pitchFamily="18" charset="2"/>
            </a:endParaRPr>
          </a:p>
          <a:p>
            <a:r>
              <a:rPr lang="en-US" sz="3300" dirty="0"/>
              <a:t>It is required that </a:t>
            </a:r>
            <a:r>
              <a:rPr lang="en-US" sz="3300" i="1" dirty="0"/>
              <a:t>S</a:t>
            </a:r>
            <a:r>
              <a:rPr lang="en-US" sz="3300" dirty="0"/>
              <a:t>2 be executed only after </a:t>
            </a:r>
            <a:r>
              <a:rPr lang="en-US" sz="3300" i="1" dirty="0"/>
              <a:t>S</a:t>
            </a:r>
            <a:r>
              <a:rPr lang="en-US" sz="3300" dirty="0"/>
              <a:t>1 has completed. We can implement this scheme readily by letting </a:t>
            </a:r>
            <a:r>
              <a:rPr lang="en-US" sz="3300" i="1" dirty="0"/>
              <a:t>P</a:t>
            </a:r>
            <a:r>
              <a:rPr lang="en-US" sz="3300" dirty="0"/>
              <a:t>1and </a:t>
            </a:r>
            <a:r>
              <a:rPr lang="en-US" sz="3300" i="1" dirty="0"/>
              <a:t>P</a:t>
            </a:r>
            <a:r>
              <a:rPr lang="en-US" sz="3300" dirty="0"/>
              <a:t>2 share a common semaphore synch, initialized to 0.</a:t>
            </a:r>
            <a:endParaRPr lang="en-US" sz="3300"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endParaRPr lang="en-US"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smtClean="0">
                <a:solidFill>
                  <a:srgbClr val="000000"/>
                </a:solidFill>
                <a:latin typeface="+mj-lt"/>
                <a:cs typeface="Courier New" pitchFamily="49" charset="0"/>
                <a:sym typeface="MT Extra" pitchFamily="18" charset="2"/>
              </a:rPr>
              <a:t>P1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signal(synch);</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P2:</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wait(synch)</a:t>
            </a:r>
            <a:r>
              <a:rPr lang="en-US" dirty="0">
                <a:solidFill>
                  <a:srgbClr val="0000FF"/>
                </a:solidFill>
                <a:latin typeface="+mj-lt"/>
                <a:sym typeface="MT Extra" pitchFamily="18" charset="2"/>
              </a:rPr>
              <a:t>;</a:t>
            </a:r>
            <a:endParaRPr lang="en-US" b="1" dirty="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2</a:t>
            </a:r>
            <a:r>
              <a:rPr lang="en-US" b="1" dirty="0" smtClean="0">
                <a:solidFill>
                  <a:srgbClr val="000000"/>
                </a:solidFill>
                <a:latin typeface="+mj-lt"/>
                <a:cs typeface="Courier New" pitchFamily="49" charset="0"/>
                <a:sym typeface="MT Extra" pitchFamily="18" charset="2"/>
              </a:rPr>
              <a:t>;</a:t>
            </a:r>
          </a:p>
          <a:p>
            <a:endParaRPr lang="en-US" sz="3300" dirty="0" smtClean="0">
              <a:latin typeface="+mj-lt"/>
            </a:endParaRPr>
          </a:p>
          <a:p>
            <a:r>
              <a:rPr lang="en-US" sz="3300" dirty="0">
                <a:latin typeface="+mj-lt"/>
              </a:rPr>
              <a:t>Because synch is initialized to 0, </a:t>
            </a:r>
            <a:r>
              <a:rPr lang="en-US" sz="3300" i="1" dirty="0">
                <a:latin typeface="+mj-lt"/>
              </a:rPr>
              <a:t>P</a:t>
            </a:r>
            <a:r>
              <a:rPr lang="en-US" sz="3300" dirty="0">
                <a:latin typeface="+mj-lt"/>
              </a:rPr>
              <a:t>2 will execute </a:t>
            </a:r>
            <a:r>
              <a:rPr lang="en-US" sz="3300" i="1" dirty="0">
                <a:latin typeface="+mj-lt"/>
              </a:rPr>
              <a:t>S</a:t>
            </a:r>
            <a:r>
              <a:rPr lang="en-US" sz="3300" dirty="0">
                <a:latin typeface="+mj-lt"/>
              </a:rPr>
              <a:t>2 only after </a:t>
            </a:r>
            <a:r>
              <a:rPr lang="en-US" sz="3300" i="1" dirty="0">
                <a:latin typeface="+mj-lt"/>
              </a:rPr>
              <a:t>P</a:t>
            </a:r>
            <a:r>
              <a:rPr lang="en-US" sz="3300" dirty="0">
                <a:latin typeface="+mj-lt"/>
              </a:rPr>
              <a:t>1 has </a:t>
            </a:r>
            <a:r>
              <a:rPr lang="en-US" sz="3300" dirty="0" smtClean="0">
                <a:latin typeface="+mj-lt"/>
              </a:rPr>
              <a:t>invoked signal(synch</a:t>
            </a:r>
            <a:r>
              <a:rPr lang="en-US" sz="3300" dirty="0">
                <a:latin typeface="+mj-lt"/>
              </a:rPr>
              <a:t>), which is after statement </a:t>
            </a:r>
            <a:r>
              <a:rPr lang="en-US" sz="3300" i="1" dirty="0">
                <a:latin typeface="+mj-lt"/>
              </a:rPr>
              <a:t>S</a:t>
            </a:r>
            <a:r>
              <a:rPr lang="en-US" sz="3300" dirty="0">
                <a:latin typeface="+mj-lt"/>
              </a:rPr>
              <a:t>1 has been executed.</a:t>
            </a:r>
            <a:endParaRPr lang="en-US" sz="3300" dirty="0" smtClean="0">
              <a:latin typeface="+mj-lt"/>
            </a:endParaRPr>
          </a:p>
          <a:p>
            <a:endParaRPr lang="en-US" dirty="0"/>
          </a:p>
        </p:txBody>
      </p:sp>
      <p:sp>
        <p:nvSpPr>
          <p:cNvPr id="3" name="Title 2"/>
          <p:cNvSpPr>
            <a:spLocks noGrp="1"/>
          </p:cNvSpPr>
          <p:nvPr>
            <p:ph type="title"/>
          </p:nvPr>
        </p:nvSpPr>
        <p:spPr/>
        <p:txBody>
          <a:bodyPr/>
          <a:lstStyle/>
          <a:p>
            <a:r>
              <a:rPr lang="en-US" dirty="0" smtClean="0"/>
              <a:t>Semaphore Usage</a:t>
            </a:r>
            <a:endParaRPr lang="en-US" dirty="0"/>
          </a:p>
        </p:txBody>
      </p:sp>
    </p:spTree>
    <p:extLst>
      <p:ext uri="{BB962C8B-B14F-4D97-AF65-F5344CB8AC3E}">
        <p14:creationId xmlns:p14="http://schemas.microsoft.com/office/powerpoint/2010/main" val="475472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3"/>
          <p:cNvSpPr>
            <a:spLocks noGrp="1"/>
          </p:cNvSpPr>
          <p:nvPr>
            <p:ph idx="1"/>
          </p:nvPr>
        </p:nvSpPr>
        <p:spPr/>
        <p:txBody>
          <a:bodyPr>
            <a:normAutofit fontScale="92500" lnSpcReduction="10000"/>
          </a:bodyPr>
          <a:lstStyle/>
          <a:p>
            <a:pPr>
              <a:buFont typeface="Arial" charset="0"/>
              <a:buNone/>
            </a:pPr>
            <a:r>
              <a:rPr lang="en-NZ" dirty="0" smtClean="0"/>
              <a:t>Concurrency arises in:</a:t>
            </a:r>
          </a:p>
          <a:p>
            <a:pPr>
              <a:buFont typeface="Arial" charset="0"/>
              <a:buNone/>
            </a:pPr>
            <a:endParaRPr lang="en-NZ" dirty="0" smtClean="0"/>
          </a:p>
          <a:p>
            <a:r>
              <a:rPr lang="en-US" dirty="0" smtClean="0"/>
              <a:t>Multiple applications</a:t>
            </a:r>
          </a:p>
          <a:p>
            <a:pPr lvl="1"/>
            <a:r>
              <a:rPr lang="en-US" dirty="0" smtClean="0"/>
              <a:t>Sharing time</a:t>
            </a:r>
          </a:p>
          <a:p>
            <a:endParaRPr lang="en-US" dirty="0" smtClean="0"/>
          </a:p>
          <a:p>
            <a:r>
              <a:rPr lang="en-US" dirty="0" smtClean="0"/>
              <a:t>Structured applications</a:t>
            </a:r>
          </a:p>
          <a:p>
            <a:pPr lvl="1"/>
            <a:r>
              <a:rPr lang="en-US" dirty="0" smtClean="0"/>
              <a:t>Extension of modular design</a:t>
            </a:r>
          </a:p>
          <a:p>
            <a:endParaRPr lang="en-US" dirty="0" smtClean="0"/>
          </a:p>
          <a:p>
            <a:r>
              <a:rPr lang="en-US" dirty="0" smtClean="0"/>
              <a:t>Operating system structure</a:t>
            </a:r>
          </a:p>
          <a:p>
            <a:pPr lvl="1"/>
            <a:r>
              <a:rPr lang="en-US" dirty="0" smtClean="0"/>
              <a:t>OS themselves implemented as a set of processes or threads</a:t>
            </a:r>
          </a:p>
          <a:p>
            <a:endParaRPr lang="en-US" dirty="0" smtClean="0"/>
          </a:p>
        </p:txBody>
      </p:sp>
      <p:sp>
        <p:nvSpPr>
          <p:cNvPr id="32769" name="Title 1"/>
          <p:cNvSpPr>
            <a:spLocks noGrp="1"/>
          </p:cNvSpPr>
          <p:nvPr>
            <p:ph type="title"/>
          </p:nvPr>
        </p:nvSpPr>
        <p:spPr/>
        <p:txBody>
          <a:bodyPr/>
          <a:lstStyle/>
          <a:p>
            <a:pPr algn="ctr"/>
            <a:r>
              <a:rPr lang="en-US" dirty="0" smtClean="0"/>
              <a:t>Concurrency [2/2]</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1209675" y="1644650"/>
            <a:ext cx="11625263" cy="6040438"/>
          </a:xfrm>
        </p:spPr>
        <p:txBody>
          <a:bodyPr>
            <a:normAutofit fontScale="77500" lnSpcReduction="20000"/>
          </a:bodyPr>
          <a:lstStyle/>
          <a:p>
            <a:r>
              <a:rPr lang="en-US" dirty="0" smtClean="0"/>
              <a:t>Must guarantee that no two processes can execute </a:t>
            </a:r>
            <a:r>
              <a:rPr lang="en-US" b="1" dirty="0" smtClean="0">
                <a:latin typeface="Courier New" pitchFamily="49" charset="0"/>
                <a:cs typeface="Courier New" pitchFamily="49" charset="0"/>
              </a:rPr>
              <a:t>wait() </a:t>
            </a:r>
            <a:r>
              <a:rPr lang="en-US" dirty="0" smtClean="0"/>
              <a:t>and </a:t>
            </a:r>
            <a:r>
              <a:rPr lang="en-US" b="1" dirty="0" smtClean="0">
                <a:latin typeface="Courier New" pitchFamily="49" charset="0"/>
                <a:cs typeface="Courier New" pitchFamily="49" charset="0"/>
              </a:rPr>
              <a:t>signal() </a:t>
            </a:r>
            <a:r>
              <a:rPr lang="en-US" dirty="0" smtClean="0"/>
              <a:t>on the same semaphore at the same time</a:t>
            </a:r>
          </a:p>
          <a:p>
            <a:endParaRPr lang="en-US" dirty="0" smtClean="0"/>
          </a:p>
          <a:p>
            <a:r>
              <a:rPr lang="en-US" dirty="0" smtClean="0"/>
              <a:t>Thus, implementation becomes the critical section problem where the wait and signal code are placed in the critical section</a:t>
            </a:r>
          </a:p>
          <a:p>
            <a:pPr lvl="1"/>
            <a:endParaRPr lang="en-US" dirty="0" smtClean="0"/>
          </a:p>
          <a:p>
            <a:pPr lvl="1"/>
            <a:r>
              <a:rPr lang="en-US" dirty="0" smtClean="0"/>
              <a:t>Could now have </a:t>
            </a:r>
            <a:r>
              <a:rPr lang="en-US" b="1" dirty="0" smtClean="0">
                <a:solidFill>
                  <a:srgbClr val="3366FF"/>
                </a:solidFill>
              </a:rPr>
              <a:t>busy waiting</a:t>
            </a:r>
            <a:r>
              <a:rPr lang="en-US" dirty="0" smtClean="0">
                <a:solidFill>
                  <a:srgbClr val="3366FF"/>
                </a:solidFill>
              </a:rPr>
              <a:t> </a:t>
            </a:r>
            <a:r>
              <a:rPr lang="en-US" dirty="0" smtClean="0"/>
              <a:t>in critical section implementation</a:t>
            </a:r>
          </a:p>
          <a:p>
            <a:pPr lvl="2"/>
            <a:endParaRPr lang="en-US" dirty="0" smtClean="0"/>
          </a:p>
          <a:p>
            <a:r>
              <a:rPr lang="en-US" dirty="0" smtClean="0"/>
              <a:t>Note that applications may spend lots of time in critical sections and therefore this is not a good solution</a:t>
            </a:r>
          </a:p>
          <a:p>
            <a:pPr>
              <a:buFont typeface="Monotype Sorts" pitchFamily="-84" charset="2"/>
              <a:buNone/>
            </a:pPr>
            <a:r>
              <a:rPr lang="en-US" dirty="0" smtClean="0"/>
              <a:t> </a:t>
            </a:r>
          </a:p>
          <a:p>
            <a:pPr lvl="1">
              <a:buFont typeface="Monotype Sorts" pitchFamily="-84" charset="2"/>
              <a:buNone/>
            </a:pPr>
            <a:endParaRPr lang="en-US" dirty="0" smtClean="0"/>
          </a:p>
        </p:txBody>
      </p:sp>
      <p:sp>
        <p:nvSpPr>
          <p:cNvPr id="49153" name="Rectangle 2"/>
          <p:cNvSpPr>
            <a:spLocks noGrp="1" noChangeArrowheads="1"/>
          </p:cNvSpPr>
          <p:nvPr>
            <p:ph type="title"/>
          </p:nvPr>
        </p:nvSpPr>
        <p:spPr/>
        <p:txBody>
          <a:bodyPr/>
          <a:lstStyle/>
          <a:p>
            <a:pPr eaLnBrk="1" hangingPunct="1"/>
            <a:r>
              <a:rPr lang="en-US" smtClean="0"/>
              <a:t>Semaphore Implementation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1266825" y="1900238"/>
            <a:ext cx="11261725" cy="6267450"/>
          </a:xfrm>
        </p:spPr>
        <p:txBody>
          <a:bodyPr>
            <a:normAutofit/>
          </a:bodyPr>
          <a:lstStyle/>
          <a:p>
            <a:r>
              <a:rPr lang="en-US" dirty="0" smtClean="0"/>
              <a:t>With each semaphore there is an associated waiting queue</a:t>
            </a:r>
          </a:p>
          <a:p>
            <a:pPr lvl="1">
              <a:buFont typeface="Monotype Sorts" pitchFamily="-84" charset="2"/>
              <a:buNone/>
            </a:pPr>
            <a:endParaRPr lang="en-US" dirty="0" smtClean="0"/>
          </a:p>
          <a:p>
            <a:r>
              <a:rPr lang="en-US" dirty="0" smtClean="0"/>
              <a:t>Two operations:</a:t>
            </a:r>
          </a:p>
          <a:p>
            <a:pPr lvl="1"/>
            <a:r>
              <a:rPr lang="en-US" b="1" dirty="0" smtClean="0">
                <a:solidFill>
                  <a:srgbClr val="3366FF"/>
                </a:solidFill>
              </a:rPr>
              <a:t>block</a:t>
            </a:r>
            <a:r>
              <a:rPr lang="en-US" dirty="0" smtClean="0">
                <a:solidFill>
                  <a:srgbClr val="3366FF"/>
                </a:solidFill>
              </a:rPr>
              <a:t> </a:t>
            </a:r>
            <a:r>
              <a:rPr lang="en-US" dirty="0" smtClean="0"/>
              <a:t>– place the process invoking the operation on the appropriate waiting queue</a:t>
            </a:r>
          </a:p>
          <a:p>
            <a:pPr lvl="1"/>
            <a:endParaRPr lang="en-US" dirty="0" smtClean="0"/>
          </a:p>
          <a:p>
            <a:pPr lvl="1"/>
            <a:r>
              <a:rPr lang="en-US" b="1" dirty="0" smtClean="0">
                <a:solidFill>
                  <a:srgbClr val="3366FF"/>
                </a:solidFill>
              </a:rPr>
              <a:t>wakeup</a:t>
            </a:r>
            <a:r>
              <a:rPr lang="en-US" dirty="0" smtClean="0">
                <a:solidFill>
                  <a:srgbClr val="3366FF"/>
                </a:solidFill>
              </a:rPr>
              <a:t> </a:t>
            </a:r>
            <a:r>
              <a:rPr lang="en-US" dirty="0" smtClean="0"/>
              <a:t>– remove one of processes in the waiting queue and place it in the ready queue</a:t>
            </a:r>
          </a:p>
          <a:p>
            <a:pPr>
              <a:buFont typeface="Monotype Sorts" pitchFamily="-84" charset="2"/>
              <a:buNone/>
            </a:pPr>
            <a:r>
              <a:rPr lang="en-US" dirty="0" smtClean="0">
                <a:solidFill>
                  <a:srgbClr val="0000FF"/>
                </a:solidFill>
              </a:rPr>
              <a:t>                        </a:t>
            </a:r>
          </a:p>
        </p:txBody>
      </p:sp>
      <p:sp>
        <p:nvSpPr>
          <p:cNvPr id="51201" name="Rectangle 2"/>
          <p:cNvSpPr>
            <a:spLocks noGrp="1" noChangeArrowheads="1"/>
          </p:cNvSpPr>
          <p:nvPr>
            <p:ph type="title"/>
          </p:nvPr>
        </p:nvSpPr>
        <p:spPr>
          <a:xfrm>
            <a:off x="1014413" y="368300"/>
            <a:ext cx="12115800" cy="812800"/>
          </a:xfrm>
        </p:spPr>
        <p:txBody>
          <a:bodyPr>
            <a:normAutofit fontScale="90000"/>
          </a:bodyPr>
          <a:lstStyle/>
          <a:p>
            <a:pPr eaLnBrk="1" hangingPunct="1"/>
            <a:r>
              <a:rPr lang="en-US" sz="4000" smtClean="0"/>
              <a:t>Semaphore Implementation </a:t>
            </a:r>
            <a:br>
              <a:rPr lang="en-US" sz="4000" smtClean="0"/>
            </a:br>
            <a:r>
              <a:rPr lang="en-US" sz="4000" smtClean="0"/>
              <a:t>with no Busy waiting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z="3400"/>
              <a:t>Implementation with no Busy waiting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685997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#include &lt;</a:t>
            </a:r>
            <a:r>
              <a:rPr lang="en-US" dirty="0" err="1"/>
              <a:t>semaphore.h</a:t>
            </a:r>
            <a:r>
              <a:rPr lang="en-US" dirty="0"/>
              <a:t>&gt;</a:t>
            </a:r>
          </a:p>
          <a:p>
            <a:pPr marL="156746" indent="0">
              <a:buNone/>
            </a:pPr>
            <a:r>
              <a:rPr lang="en-US" dirty="0" err="1" smtClean="0"/>
              <a:t>Sem_t</a:t>
            </a:r>
            <a:r>
              <a:rPr lang="en-US" dirty="0" smtClean="0"/>
              <a:t> </a:t>
            </a:r>
            <a:r>
              <a:rPr lang="en-US" dirty="0" err="1"/>
              <a:t>sem</a:t>
            </a:r>
            <a:r>
              <a:rPr lang="en-US" dirty="0"/>
              <a:t>;</a:t>
            </a:r>
          </a:p>
          <a:p>
            <a:pPr marL="156746" indent="0">
              <a:buNone/>
            </a:pPr>
            <a:r>
              <a:rPr lang="en-US" dirty="0"/>
              <a:t>/* Create the semaphore and initialize it to 1 */</a:t>
            </a:r>
          </a:p>
          <a:p>
            <a:pPr marL="156746" indent="0">
              <a:buNone/>
            </a:pPr>
            <a:r>
              <a:rPr lang="pt-BR" dirty="0" smtClean="0"/>
              <a:t>Sem_init</a:t>
            </a:r>
            <a:r>
              <a:rPr lang="pt-BR" dirty="0"/>
              <a:t>(&amp;sem, 0, 1);</a:t>
            </a:r>
          </a:p>
          <a:p>
            <a:pPr marL="156746" indent="0">
              <a:buNone/>
            </a:pPr>
            <a:r>
              <a:rPr lang="en-US" dirty="0"/>
              <a:t>The </a:t>
            </a:r>
            <a:r>
              <a:rPr lang="en-US" dirty="0" err="1" smtClean="0"/>
              <a:t>sem</a:t>
            </a:r>
            <a:r>
              <a:rPr lang="en-US" dirty="0" err="1"/>
              <a:t>_</a:t>
            </a:r>
            <a:r>
              <a:rPr lang="en-US" dirty="0" err="1" smtClean="0"/>
              <a:t>init</a:t>
            </a:r>
            <a:r>
              <a:rPr lang="en-US" dirty="0"/>
              <a:t>() function is passed three parameters:</a:t>
            </a:r>
          </a:p>
          <a:p>
            <a:pPr marL="156746" indent="0">
              <a:buNone/>
            </a:pPr>
            <a:r>
              <a:rPr lang="en-US" b="1" dirty="0"/>
              <a:t>1. </a:t>
            </a:r>
            <a:r>
              <a:rPr lang="en-US" dirty="0"/>
              <a:t>A pointer to the semaphore</a:t>
            </a:r>
          </a:p>
          <a:p>
            <a:pPr marL="156746" indent="0">
              <a:buNone/>
            </a:pPr>
            <a:r>
              <a:rPr lang="en-US" b="1" dirty="0"/>
              <a:t>2. </a:t>
            </a:r>
            <a:r>
              <a:rPr lang="en-US" dirty="0"/>
              <a:t>A flag indicating the level of sharing</a:t>
            </a:r>
          </a:p>
          <a:p>
            <a:pPr marL="156746" indent="0">
              <a:buNone/>
            </a:pPr>
            <a:r>
              <a:rPr lang="en-US" b="1" dirty="0"/>
              <a:t>3. </a:t>
            </a:r>
            <a:r>
              <a:rPr lang="en-US" dirty="0"/>
              <a:t>The semaphore’s initial value</a:t>
            </a:r>
          </a:p>
        </p:txBody>
      </p:sp>
      <p:sp>
        <p:nvSpPr>
          <p:cNvPr id="6"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861321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 acquire the semaphore */</a:t>
            </a:r>
          </a:p>
          <a:p>
            <a:pPr marL="156746" indent="0">
              <a:buNone/>
            </a:pPr>
            <a:r>
              <a:rPr lang="en-US" dirty="0" err="1" smtClean="0"/>
              <a:t>Sem_wait</a:t>
            </a:r>
            <a:r>
              <a:rPr lang="en-US" dirty="0"/>
              <a:t>(&amp;</a:t>
            </a:r>
            <a:r>
              <a:rPr lang="en-US" dirty="0" err="1"/>
              <a:t>sem</a:t>
            </a:r>
            <a:r>
              <a:rPr lang="en-US" dirty="0"/>
              <a:t>);</a:t>
            </a:r>
          </a:p>
          <a:p>
            <a:pPr marL="156746" indent="0">
              <a:buNone/>
            </a:pPr>
            <a:endParaRPr lang="en-US" dirty="0" smtClean="0"/>
          </a:p>
          <a:p>
            <a:pPr marL="156746" indent="0">
              <a:buNone/>
            </a:pPr>
            <a:r>
              <a:rPr lang="en-US" dirty="0" smtClean="0"/>
              <a:t>/* </a:t>
            </a:r>
            <a:r>
              <a:rPr lang="en-US" dirty="0"/>
              <a:t>critical section */</a:t>
            </a:r>
          </a:p>
          <a:p>
            <a:pPr marL="156746" indent="0">
              <a:buNone/>
            </a:pPr>
            <a:endParaRPr lang="en-US" dirty="0" smtClean="0"/>
          </a:p>
          <a:p>
            <a:pPr marL="156746" indent="0">
              <a:buNone/>
            </a:pPr>
            <a:r>
              <a:rPr lang="en-US" dirty="0" smtClean="0"/>
              <a:t>/* </a:t>
            </a:r>
            <a:r>
              <a:rPr lang="en-US" dirty="0"/>
              <a:t>release the semaphore */</a:t>
            </a:r>
          </a:p>
          <a:p>
            <a:pPr marL="156746" indent="0">
              <a:buNone/>
            </a:pPr>
            <a:r>
              <a:rPr lang="en-US" dirty="0" err="1" smtClean="0"/>
              <a:t>Sem_post</a:t>
            </a:r>
            <a:r>
              <a:rPr lang="en-US" dirty="0"/>
              <a:t>(&amp;</a:t>
            </a:r>
            <a:r>
              <a:rPr lang="en-US" dirty="0" err="1"/>
              <a:t>sem</a:t>
            </a:r>
            <a:r>
              <a:rPr lang="en-US" dirty="0"/>
              <a:t>);</a:t>
            </a:r>
          </a:p>
        </p:txBody>
      </p:sp>
      <p:sp>
        <p:nvSpPr>
          <p:cNvPr id="4"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1545663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799" y="1975105"/>
            <a:ext cx="6845531" cy="6034617"/>
          </a:xfrm>
        </p:spPr>
        <p:txBody>
          <a:bodyPr/>
          <a:lstStyle/>
          <a:p>
            <a:r>
              <a:rPr lang="en-US" dirty="0"/>
              <a:t>Deadlocks are a set of blocked processes each holding a resource and waiting to acquire a resource held by another process</a:t>
            </a:r>
          </a:p>
        </p:txBody>
      </p:sp>
      <p:sp>
        <p:nvSpPr>
          <p:cNvPr id="3" name="Title 2"/>
          <p:cNvSpPr>
            <a:spLocks noGrp="1"/>
          </p:cNvSpPr>
          <p:nvPr>
            <p:ph type="title"/>
          </p:nvPr>
        </p:nvSpPr>
        <p:spPr/>
        <p:txBody>
          <a:bodyPr/>
          <a:lstStyle/>
          <a:p>
            <a:r>
              <a:rPr lang="en-US" dirty="0" smtClean="0"/>
              <a:t>Deadlock</a:t>
            </a:r>
            <a:endParaRPr lang="en-US" dirty="0"/>
          </a:p>
        </p:txBody>
      </p:sp>
      <p:pic>
        <p:nvPicPr>
          <p:cNvPr id="8194" name="Picture 2" descr="Deadlocks in Operating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729046"/>
            <a:ext cx="12738621" cy="698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7525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Starvation</a:t>
            </a:r>
            <a:r>
              <a:rPr lang="en-US" dirty="0"/>
              <a:t> is the name given to the indefinite postponement of a process because it requires some resource before it can run, but the resource, though available for allocation, is never allocated to this process.</a:t>
            </a:r>
          </a:p>
        </p:txBody>
      </p:sp>
      <p:sp>
        <p:nvSpPr>
          <p:cNvPr id="3" name="Title 2"/>
          <p:cNvSpPr>
            <a:spLocks noGrp="1"/>
          </p:cNvSpPr>
          <p:nvPr>
            <p:ph type="title"/>
          </p:nvPr>
        </p:nvSpPr>
        <p:spPr/>
        <p:txBody>
          <a:bodyPr/>
          <a:lstStyle/>
          <a:p>
            <a:r>
              <a:rPr lang="en-US" dirty="0" smtClean="0"/>
              <a:t>Starvation</a:t>
            </a:r>
            <a:endParaRPr lang="en-US" dirty="0"/>
          </a:p>
        </p:txBody>
      </p:sp>
    </p:spTree>
    <p:extLst>
      <p:ext uri="{BB962C8B-B14F-4D97-AF65-F5344CB8AC3E}">
        <p14:creationId xmlns:p14="http://schemas.microsoft.com/office/powerpoint/2010/main" val="34817465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Deadlock refers to the situation when processes are stuck in circular waiting for the resources. </a:t>
            </a:r>
            <a:endParaRPr lang="en-US" dirty="0" smtClean="0"/>
          </a:p>
          <a:p>
            <a:endParaRPr lang="en-US" dirty="0"/>
          </a:p>
          <a:p>
            <a:r>
              <a:rPr lang="en-US" dirty="0" smtClean="0"/>
              <a:t>On </a:t>
            </a:r>
            <a:r>
              <a:rPr lang="en-US" dirty="0"/>
              <a:t>the other hand, starvation occurs when a process waits for a resource indefinitely.</a:t>
            </a:r>
          </a:p>
          <a:p>
            <a:endParaRPr lang="en-US" dirty="0" smtClean="0"/>
          </a:p>
          <a:p>
            <a:endParaRPr lang="en-US" dirty="0"/>
          </a:p>
        </p:txBody>
      </p:sp>
      <p:sp>
        <p:nvSpPr>
          <p:cNvPr id="3" name="Title 2"/>
          <p:cNvSpPr>
            <a:spLocks noGrp="1"/>
          </p:cNvSpPr>
          <p:nvPr>
            <p:ph type="title"/>
          </p:nvPr>
        </p:nvSpPr>
        <p:spPr/>
        <p:txBody>
          <a:bodyPr/>
          <a:lstStyle/>
          <a:p>
            <a:r>
              <a:rPr lang="en-US" dirty="0" smtClean="0"/>
              <a:t>Deadlock Vs. Starvation</a:t>
            </a:r>
            <a:endParaRPr lang="en-US" dirty="0"/>
          </a:p>
        </p:txBody>
      </p:sp>
    </p:spTree>
    <p:extLst>
      <p:ext uri="{BB962C8B-B14F-4D97-AF65-F5344CB8AC3E}">
        <p14:creationId xmlns:p14="http://schemas.microsoft.com/office/powerpoint/2010/main" val="17360597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1209675" y="1644650"/>
            <a:ext cx="11420475" cy="6223000"/>
          </a:xfrm>
        </p:spPr>
        <p:txBody>
          <a:bodyPr>
            <a:normAutofit/>
          </a:bodyPr>
          <a:lstStyle/>
          <a:p>
            <a:pPr>
              <a:lnSpc>
                <a:spcPct val="90000"/>
              </a:lnSpc>
              <a:tabLst>
                <a:tab pos="2693988" algn="ctr"/>
                <a:tab pos="6529388" algn="ctr"/>
              </a:tabLst>
            </a:pPr>
            <a:endParaRPr lang="en-US" b="1" dirty="0" smtClean="0">
              <a:solidFill>
                <a:srgbClr val="3366FF"/>
              </a:solidFill>
            </a:endParaRPr>
          </a:p>
          <a:p>
            <a:pPr>
              <a:lnSpc>
                <a:spcPct val="90000"/>
              </a:lnSpc>
              <a:tabLst>
                <a:tab pos="2693988" algn="ctr"/>
                <a:tab pos="6529388" algn="ctr"/>
              </a:tabLst>
            </a:pPr>
            <a:r>
              <a:rPr lang="en-US" b="1" dirty="0" smtClean="0">
                <a:solidFill>
                  <a:srgbClr val="3366FF"/>
                </a:solidFill>
              </a:rPr>
              <a:t>Priority Inversion</a:t>
            </a:r>
            <a:r>
              <a:rPr lang="en-US" dirty="0" smtClean="0">
                <a:solidFill>
                  <a:srgbClr val="3366FF"/>
                </a:solidFill>
              </a:rPr>
              <a:t> </a:t>
            </a:r>
            <a:r>
              <a:rPr lang="en-US" dirty="0" smtClean="0"/>
              <a:t>– Scheduling problem when lower-priority process holds a lock needed by higher-priority process</a:t>
            </a:r>
          </a:p>
          <a:p>
            <a:pPr lvl="1">
              <a:lnSpc>
                <a:spcPct val="90000"/>
              </a:lnSpc>
              <a:tabLst>
                <a:tab pos="2693988" algn="ctr"/>
                <a:tab pos="6529388" algn="ctr"/>
              </a:tabLst>
            </a:pPr>
            <a:r>
              <a:rPr lang="en-US" dirty="0" smtClean="0"/>
              <a:t>Solved via </a:t>
            </a:r>
            <a:r>
              <a:rPr lang="en-US" b="1" dirty="0" smtClean="0">
                <a:solidFill>
                  <a:srgbClr val="3366FF"/>
                </a:solidFill>
              </a:rPr>
              <a:t>priority-inheritance protocol</a:t>
            </a:r>
          </a:p>
        </p:txBody>
      </p:sp>
      <p:sp>
        <p:nvSpPr>
          <p:cNvPr id="55297" name="Rectangle 2"/>
          <p:cNvSpPr>
            <a:spLocks noGrp="1" noChangeArrowheads="1"/>
          </p:cNvSpPr>
          <p:nvPr>
            <p:ph type="title"/>
          </p:nvPr>
        </p:nvSpPr>
        <p:spPr>
          <a:xfrm>
            <a:off x="1455738" y="369888"/>
            <a:ext cx="11574462" cy="768350"/>
          </a:xfrm>
        </p:spPr>
        <p:txBody>
          <a:bodyPr>
            <a:normAutofit fontScale="90000"/>
          </a:bodyPr>
          <a:lstStyle/>
          <a:p>
            <a:pPr eaLnBrk="1" hangingPunct="1"/>
            <a:r>
              <a:rPr lang="en-US" dirty="0" smtClean="0"/>
              <a:t>Priority Inversion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when a job blocks one or more high-priority jobs, it ignores its original priority assignment and executes its </a:t>
            </a:r>
            <a:r>
              <a:rPr lang="en-US" dirty="0">
                <a:hlinkClick r:id="rId2" tooltip="Critical section"/>
              </a:rPr>
              <a:t>critical section</a:t>
            </a:r>
            <a:r>
              <a:rPr lang="en-US" dirty="0"/>
              <a:t> at an elevated priority level. </a:t>
            </a:r>
            <a:endParaRPr lang="en-US" dirty="0" smtClean="0"/>
          </a:p>
          <a:p>
            <a:endParaRPr lang="en-US" dirty="0"/>
          </a:p>
          <a:p>
            <a:r>
              <a:rPr lang="en-US" dirty="0" smtClean="0"/>
              <a:t>After </a:t>
            </a:r>
            <a:r>
              <a:rPr lang="en-US" dirty="0"/>
              <a:t>executing its critical section and releasing its locks, the process returns to its original priority level</a:t>
            </a:r>
          </a:p>
        </p:txBody>
      </p:sp>
      <p:sp>
        <p:nvSpPr>
          <p:cNvPr id="3" name="Title 2"/>
          <p:cNvSpPr>
            <a:spLocks noGrp="1"/>
          </p:cNvSpPr>
          <p:nvPr>
            <p:ph type="title"/>
          </p:nvPr>
        </p:nvSpPr>
        <p:spPr/>
        <p:txBody>
          <a:bodyPr/>
          <a:lstStyle/>
          <a:p>
            <a:r>
              <a:rPr lang="en-US" dirty="0" smtClean="0"/>
              <a:t>Priority Inheritance Protocol</a:t>
            </a:r>
            <a:endParaRPr lang="en-US" dirty="0"/>
          </a:p>
        </p:txBody>
      </p:sp>
    </p:spTree>
    <p:extLst>
      <p:ext uri="{BB962C8B-B14F-4D97-AF65-F5344CB8AC3E}">
        <p14:creationId xmlns:p14="http://schemas.microsoft.com/office/powerpoint/2010/main" val="453956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p:txBody>
          <a:bodyPr>
            <a:normAutofit/>
          </a:bodyPr>
          <a:lstStyle/>
          <a:p>
            <a:r>
              <a:rPr lang="en-US" dirty="0" smtClean="0"/>
              <a:t>Sharing of global resources</a:t>
            </a:r>
          </a:p>
          <a:p>
            <a:pPr lvl="1"/>
            <a:r>
              <a:rPr lang="en-US" dirty="0" smtClean="0"/>
              <a:t>Writing a shared variable: the order of writes is important</a:t>
            </a:r>
          </a:p>
          <a:p>
            <a:pPr lvl="1"/>
            <a:r>
              <a:rPr lang="en-US" dirty="0" smtClean="0"/>
              <a:t>Incomplete writes a major problem</a:t>
            </a:r>
          </a:p>
          <a:p>
            <a:endParaRPr lang="en-US" dirty="0" smtClean="0"/>
          </a:p>
          <a:p>
            <a:r>
              <a:rPr lang="en-US" dirty="0" smtClean="0"/>
              <a:t>Optimally managing the allocation of resources</a:t>
            </a:r>
          </a:p>
          <a:p>
            <a:endParaRPr lang="en-US" dirty="0" smtClean="0"/>
          </a:p>
          <a:p>
            <a:r>
              <a:rPr lang="en-US" dirty="0" smtClean="0"/>
              <a:t>Difficult to locate programming errors as results are not deterministic and reproducible.</a:t>
            </a:r>
          </a:p>
          <a:p>
            <a:endParaRPr lang="en-US" dirty="0" smtClean="0"/>
          </a:p>
        </p:txBody>
      </p:sp>
      <p:sp>
        <p:nvSpPr>
          <p:cNvPr id="38913" name="Title 1"/>
          <p:cNvSpPr>
            <a:spLocks noGrp="1"/>
          </p:cNvSpPr>
          <p:nvPr>
            <p:ph type="title"/>
          </p:nvPr>
        </p:nvSpPr>
        <p:spPr/>
        <p:txBody>
          <a:bodyPr>
            <a:normAutofit/>
          </a:bodyPr>
          <a:lstStyle/>
          <a:p>
            <a:r>
              <a:rPr lang="en-US" dirty="0" smtClean="0"/>
              <a:t>Difficulties of Concurrency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p:txBody>
          <a:bodyPr/>
          <a:lstStyle/>
          <a:p>
            <a:r>
              <a:rPr lang="en-US" dirty="0" smtClean="0"/>
              <a:t>Classical problems used to test newly-proposed synchronization schemes</a:t>
            </a:r>
          </a:p>
          <a:p>
            <a:endParaRPr lang="en-US" dirty="0" smtClean="0"/>
          </a:p>
          <a:p>
            <a:endParaRPr lang="en-US" dirty="0" smtClean="0"/>
          </a:p>
          <a:p>
            <a:pPr lvl="1"/>
            <a:r>
              <a:rPr lang="en-US" dirty="0" smtClean="0"/>
              <a:t>Bounded Buffer Problem</a:t>
            </a:r>
          </a:p>
          <a:p>
            <a:pPr lvl="1"/>
            <a:endParaRPr lang="en-US" dirty="0" smtClean="0"/>
          </a:p>
          <a:p>
            <a:pPr lvl="1"/>
            <a:r>
              <a:rPr lang="en-US" dirty="0" smtClean="0"/>
              <a:t>Dining-Philosophers Problem</a:t>
            </a:r>
          </a:p>
          <a:p>
            <a:pPr lvl="1"/>
            <a:endParaRPr lang="en-US" dirty="0" smtClean="0"/>
          </a:p>
          <a:p>
            <a:pPr lvl="1"/>
            <a:r>
              <a:rPr lang="en-US" dirty="0" smtClean="0"/>
              <a:t>Readers </a:t>
            </a:r>
            <a:r>
              <a:rPr lang="en-US" dirty="0"/>
              <a:t>and Writers Problem</a:t>
            </a:r>
          </a:p>
          <a:p>
            <a:pPr lvl="1"/>
            <a:endParaRPr lang="en-US" dirty="0" smtClean="0"/>
          </a:p>
        </p:txBody>
      </p:sp>
      <p:sp>
        <p:nvSpPr>
          <p:cNvPr id="57345" name="Rectangle 2"/>
          <p:cNvSpPr>
            <a:spLocks noGrp="1" noChangeArrowheads="1"/>
          </p:cNvSpPr>
          <p:nvPr>
            <p:ph type="title"/>
          </p:nvPr>
        </p:nvSpPr>
        <p:spPr>
          <a:xfrm>
            <a:off x="1371600" y="304800"/>
            <a:ext cx="12115800" cy="812800"/>
          </a:xfrm>
        </p:spPr>
        <p:txBody>
          <a:bodyPr>
            <a:noAutofit/>
          </a:bodyPr>
          <a:lstStyle/>
          <a:p>
            <a:pPr eaLnBrk="1" hangingPunct="1"/>
            <a:r>
              <a:rPr lang="en-US" sz="4500" dirty="0" smtClean="0"/>
              <a:t>Classical Problems of Synchronization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Bounded-Buffer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951739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5218970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3042325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75105"/>
            <a:ext cx="8408324" cy="6034617"/>
          </a:xfrm>
        </p:spPr>
        <p:txBody>
          <a:bodyPr/>
          <a:lstStyle/>
          <a:p>
            <a:r>
              <a:rPr lang="en-US" dirty="0"/>
              <a:t>Consider there are five philosophers sitting around a circular dining table. The dining table has five chopsticks and a bowl of </a:t>
            </a:r>
            <a:r>
              <a:rPr lang="en-US" dirty="0" smtClean="0"/>
              <a:t>rice.</a:t>
            </a:r>
            <a:endParaRPr lang="en-US" dirty="0"/>
          </a:p>
        </p:txBody>
      </p:sp>
      <p:pic>
        <p:nvPicPr>
          <p:cNvPr id="1026" name="Picture 2" descr="Dining Philosophers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2092325"/>
            <a:ext cx="4953000" cy="4019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31862567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clear that a philosopher can think for an indefinite amount of time. But when a philosopher starts eating, he has to stop at some point of </a:t>
            </a:r>
            <a:r>
              <a:rPr lang="en-US" dirty="0" smtClean="0"/>
              <a:t>time</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a:t>
            </a:r>
          </a:p>
        </p:txBody>
      </p:sp>
    </p:spTree>
    <p:extLst>
      <p:ext uri="{BB962C8B-B14F-4D97-AF65-F5344CB8AC3E}">
        <p14:creationId xmlns:p14="http://schemas.microsoft.com/office/powerpoint/2010/main" val="9786507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array of five semaphores, </a:t>
            </a:r>
            <a:r>
              <a:rPr lang="en-US" b="1" dirty="0"/>
              <a:t>stick[5]</a:t>
            </a:r>
            <a:r>
              <a:rPr lang="en-US" dirty="0"/>
              <a:t>, for each of the five chopsticks.</a:t>
            </a:r>
          </a:p>
          <a:p>
            <a:r>
              <a:rPr lang="en-US" dirty="0"/>
              <a:t>The code for each philosopher looks like</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38" y="3890786"/>
            <a:ext cx="9621585" cy="507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18511888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philosopher wants to eat the rice, he will wait for the chopstick at his left and picks up that chopstick. </a:t>
            </a:r>
            <a:endParaRPr lang="en-US" dirty="0" smtClean="0"/>
          </a:p>
          <a:p>
            <a:endParaRPr lang="en-US" dirty="0"/>
          </a:p>
          <a:p>
            <a:r>
              <a:rPr lang="en-US" dirty="0" smtClean="0"/>
              <a:t>Then </a:t>
            </a:r>
            <a:r>
              <a:rPr lang="en-US" dirty="0"/>
              <a:t>he waits for the right chopstick to be available, and then picks it too. After eating, he puts both the chopsticks down</a:t>
            </a: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32877241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But if all five philosophers are hungry simultaneously, and each of them pickup one chopstick, then a deadlock situation </a:t>
            </a:r>
            <a:r>
              <a:rPr lang="en-US" dirty="0" smtClean="0"/>
              <a:t>occurs:</a:t>
            </a:r>
          </a:p>
          <a:p>
            <a:endParaRPr lang="en-US" dirty="0"/>
          </a:p>
          <a:p>
            <a:pPr algn="ctr"/>
            <a:endParaRPr lang="en-US" i="1" dirty="0" smtClean="0">
              <a:solidFill>
                <a:srgbClr val="FF0000"/>
              </a:solidFill>
            </a:endParaRPr>
          </a:p>
          <a:p>
            <a:pPr marL="156746" indent="0" algn="ctr">
              <a:buNone/>
            </a:pPr>
            <a:r>
              <a:rPr lang="en-US" i="1" dirty="0" smtClean="0">
                <a:solidFill>
                  <a:srgbClr val="FF0000"/>
                </a:solidFill>
              </a:rPr>
              <a:t>Deadlock implies starvation but starvation does not imply deadlock</a:t>
            </a:r>
            <a:endParaRPr lang="en-US" i="1" dirty="0">
              <a:solidFill>
                <a:srgbClr val="FF0000"/>
              </a:solidFill>
            </a:endParaRP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935630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Two Possible solutions are :</a:t>
            </a:r>
          </a:p>
          <a:p>
            <a:endParaRPr lang="en-US" dirty="0" smtClean="0"/>
          </a:p>
          <a:p>
            <a:r>
              <a:rPr lang="en-US" dirty="0" smtClean="0"/>
              <a:t>A </a:t>
            </a:r>
            <a:r>
              <a:rPr lang="en-US" dirty="0"/>
              <a:t>philosopher must be allowed to pick up the chopsticks only if both the left and right chopsticks are available</a:t>
            </a:r>
            <a:r>
              <a:rPr lang="en-US" dirty="0" smtClean="0"/>
              <a:t>.</a:t>
            </a:r>
          </a:p>
          <a:p>
            <a:endParaRPr lang="en-US" dirty="0"/>
          </a:p>
          <a:p>
            <a:r>
              <a:rPr lang="en-US" dirty="0"/>
              <a:t>Allow only four philosophers to sit at the table. That way, if all the four philosophers pick up four chopsticks, there will be one chopstick left on the table. So, one philosopher can start eating and eventually, two chopsticks will be available. In this way, deadlocks can be avoided.</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2</a:t>
            </a:r>
          </a:p>
        </p:txBody>
      </p:sp>
    </p:spTree>
    <p:extLst>
      <p:ext uri="{BB962C8B-B14F-4D97-AF65-F5344CB8AC3E}">
        <p14:creationId xmlns:p14="http://schemas.microsoft.com/office/powerpoint/2010/main" val="1497228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smtClean="0"/>
              <a:t> A situation where several processes access and manipulate the same data concurrently and the outcome of the execution depends on the particular order in which the access takes place.</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30793162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37089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2493657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38619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9362E1D7-3742-4BA3-871C-648593A70556}" type="slidenum">
              <a:rPr lang="en-US"/>
              <a:pPr/>
              <a:t>7</a:t>
            </a:fld>
            <a:endParaRPr lang="en-US"/>
          </a:p>
        </p:txBody>
      </p:sp>
      <p:sp>
        <p:nvSpPr>
          <p:cNvPr id="5123" name="Rectangle 2"/>
          <p:cNvSpPr>
            <a:spLocks noGrp="1" noChangeArrowheads="1"/>
          </p:cNvSpPr>
          <p:nvPr>
            <p:ph type="title"/>
          </p:nvPr>
        </p:nvSpPr>
        <p:spPr/>
        <p:txBody>
          <a:bodyPr/>
          <a:lstStyle/>
          <a:p>
            <a:pPr eaLnBrk="1" hangingPunct="1"/>
            <a:r>
              <a:rPr lang="en-US" sz="5100" dirty="0" smtClean="0"/>
              <a:t>Example for Race condition</a:t>
            </a:r>
          </a:p>
        </p:txBody>
      </p:sp>
      <p:sp>
        <p:nvSpPr>
          <p:cNvPr id="5124" name="Rectangle 3"/>
          <p:cNvSpPr>
            <a:spLocks noGrp="1" noChangeArrowheads="1"/>
          </p:cNvSpPr>
          <p:nvPr>
            <p:ph type="body" idx="1"/>
          </p:nvPr>
        </p:nvSpPr>
        <p:spPr>
          <a:xfrm>
            <a:off x="809782" y="1942160"/>
            <a:ext cx="11658600" cy="1983316"/>
          </a:xfrm>
        </p:spPr>
        <p:txBody>
          <a:bodyPr/>
          <a:lstStyle/>
          <a:p>
            <a:pPr eaLnBrk="1" hangingPunct="1"/>
            <a:r>
              <a:rPr lang="en-US" sz="2900" dirty="0" smtClean="0"/>
              <a:t>Suppose a customer wants to book a seat on UAL 56. Ticket agent will check the #-of-seats. If it is greater than 0, he will grab a seat and decrement #-of-seats by 1.</a:t>
            </a:r>
          </a:p>
        </p:txBody>
      </p:sp>
      <p:grpSp>
        <p:nvGrpSpPr>
          <p:cNvPr id="2" name="Group 4"/>
          <p:cNvGrpSpPr>
            <a:grpSpLocks/>
          </p:cNvGrpSpPr>
          <p:nvPr/>
        </p:nvGrpSpPr>
        <p:grpSpPr bwMode="auto">
          <a:xfrm>
            <a:off x="2171701" y="3842350"/>
            <a:ext cx="9194008" cy="4112683"/>
            <a:chOff x="912" y="2208"/>
            <a:chExt cx="3861" cy="1943"/>
          </a:xfrm>
        </p:grpSpPr>
        <p:sp>
          <p:nvSpPr>
            <p:cNvPr id="5126" name="Rectangle 5"/>
            <p:cNvSpPr>
              <a:spLocks noChangeArrowheads="1"/>
            </p:cNvSpPr>
            <p:nvPr/>
          </p:nvSpPr>
          <p:spPr bwMode="auto">
            <a:xfrm>
              <a:off x="1920" y="2208"/>
              <a:ext cx="1728" cy="1056"/>
            </a:xfrm>
            <a:prstGeom prst="rect">
              <a:avLst/>
            </a:prstGeom>
            <a:noFill/>
            <a:ln w="9525">
              <a:solidFill>
                <a:schemeClr val="tx1"/>
              </a:solidFill>
              <a:miter lim="800000"/>
              <a:headEnd/>
              <a:tailEnd/>
            </a:ln>
          </p:spPr>
          <p:txBody>
            <a:bodyPr wrap="none" anchor="ctr"/>
            <a:lstStyle/>
            <a:p>
              <a:endParaRPr lang="en-US"/>
            </a:p>
          </p:txBody>
        </p:sp>
        <p:sp>
          <p:nvSpPr>
            <p:cNvPr id="5127" name="Text Box 6"/>
            <p:cNvSpPr txBox="1">
              <a:spLocks noChangeArrowheads="1"/>
            </p:cNvSpPr>
            <p:nvPr/>
          </p:nvSpPr>
          <p:spPr bwMode="auto">
            <a:xfrm>
              <a:off x="1958" y="2228"/>
              <a:ext cx="1773" cy="233"/>
            </a:xfrm>
            <a:prstGeom prst="rect">
              <a:avLst/>
            </a:prstGeom>
            <a:noFill/>
            <a:ln w="9525">
              <a:noFill/>
              <a:miter lim="800000"/>
              <a:headEnd/>
              <a:tailEnd/>
            </a:ln>
          </p:spPr>
          <p:txBody>
            <a:bodyPr wrap="none">
              <a:spAutoFit/>
            </a:bodyPr>
            <a:lstStyle/>
            <a:p>
              <a:r>
                <a:rPr lang="en-US" sz="2600" dirty="0"/>
                <a:t>UAL 56:  #-of-seats=12</a:t>
              </a:r>
            </a:p>
          </p:txBody>
        </p:sp>
        <p:sp>
          <p:nvSpPr>
            <p:cNvPr id="5128" name="Text Box 7"/>
            <p:cNvSpPr txBox="1">
              <a:spLocks noChangeArrowheads="1"/>
            </p:cNvSpPr>
            <p:nvPr/>
          </p:nvSpPr>
          <p:spPr bwMode="auto">
            <a:xfrm>
              <a:off x="3734" y="2372"/>
              <a:ext cx="1039" cy="233"/>
            </a:xfrm>
            <a:prstGeom prst="rect">
              <a:avLst/>
            </a:prstGeom>
            <a:noFill/>
            <a:ln w="9525">
              <a:noFill/>
              <a:miter lim="800000"/>
              <a:headEnd/>
              <a:tailEnd/>
            </a:ln>
          </p:spPr>
          <p:txBody>
            <a:bodyPr wrap="none">
              <a:spAutoFit/>
            </a:bodyPr>
            <a:lstStyle/>
            <a:p>
              <a:r>
                <a:rPr lang="en-US" sz="2600" dirty="0"/>
                <a:t>Main memory</a:t>
              </a:r>
            </a:p>
          </p:txBody>
        </p:sp>
        <p:sp>
          <p:nvSpPr>
            <p:cNvPr id="5129" name="Rectangle 8"/>
            <p:cNvSpPr>
              <a:spLocks noChangeArrowheads="1"/>
            </p:cNvSpPr>
            <p:nvPr/>
          </p:nvSpPr>
          <p:spPr bwMode="auto">
            <a:xfrm>
              <a:off x="1104"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0" name="Rectangle 9"/>
            <p:cNvSpPr>
              <a:spLocks noChangeArrowheads="1"/>
            </p:cNvSpPr>
            <p:nvPr/>
          </p:nvSpPr>
          <p:spPr bwMode="auto">
            <a:xfrm>
              <a:off x="1920"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1" name="Rectangle 10"/>
            <p:cNvSpPr>
              <a:spLocks noChangeArrowheads="1"/>
            </p:cNvSpPr>
            <p:nvPr/>
          </p:nvSpPr>
          <p:spPr bwMode="auto">
            <a:xfrm>
              <a:off x="3696"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2" name="Text Box 11"/>
            <p:cNvSpPr txBox="1">
              <a:spLocks noChangeArrowheads="1"/>
            </p:cNvSpPr>
            <p:nvPr/>
          </p:nvSpPr>
          <p:spPr bwMode="auto">
            <a:xfrm>
              <a:off x="2822" y="3398"/>
              <a:ext cx="378" cy="174"/>
            </a:xfrm>
            <a:prstGeom prst="rect">
              <a:avLst/>
            </a:prstGeom>
            <a:noFill/>
            <a:ln w="9525">
              <a:noFill/>
              <a:miter lim="800000"/>
              <a:headEnd/>
              <a:tailEnd/>
            </a:ln>
          </p:spPr>
          <p:txBody>
            <a:bodyPr>
              <a:spAutoFit/>
            </a:bodyPr>
            <a:lstStyle/>
            <a:p>
              <a:r>
                <a:rPr lang="en-US"/>
                <a:t>…</a:t>
              </a:r>
            </a:p>
          </p:txBody>
        </p:sp>
        <p:sp>
          <p:nvSpPr>
            <p:cNvPr id="5133" name="Text Box 12"/>
            <p:cNvSpPr txBox="1">
              <a:spLocks noChangeArrowheads="1"/>
            </p:cNvSpPr>
            <p:nvPr/>
          </p:nvSpPr>
          <p:spPr bwMode="auto">
            <a:xfrm>
              <a:off x="912" y="3936"/>
              <a:ext cx="977" cy="211"/>
            </a:xfrm>
            <a:prstGeom prst="rect">
              <a:avLst/>
            </a:prstGeom>
            <a:noFill/>
            <a:ln w="9525">
              <a:noFill/>
              <a:miter lim="800000"/>
              <a:headEnd/>
              <a:tailEnd/>
            </a:ln>
          </p:spPr>
          <p:txBody>
            <a:bodyPr wrap="none">
              <a:spAutoFit/>
            </a:bodyPr>
            <a:lstStyle/>
            <a:p>
              <a:r>
                <a:rPr lang="en-US" sz="2300" dirty="0"/>
                <a:t>Ticket Agent 1</a:t>
              </a:r>
            </a:p>
          </p:txBody>
        </p:sp>
        <p:sp>
          <p:nvSpPr>
            <p:cNvPr id="5134" name="Text Box 13"/>
            <p:cNvSpPr txBox="1">
              <a:spLocks noChangeArrowheads="1"/>
            </p:cNvSpPr>
            <p:nvPr/>
          </p:nvSpPr>
          <p:spPr bwMode="auto">
            <a:xfrm>
              <a:off x="1852" y="3940"/>
              <a:ext cx="977" cy="211"/>
            </a:xfrm>
            <a:prstGeom prst="rect">
              <a:avLst/>
            </a:prstGeom>
            <a:noFill/>
            <a:ln w="9525">
              <a:noFill/>
              <a:miter lim="800000"/>
              <a:headEnd/>
              <a:tailEnd/>
            </a:ln>
          </p:spPr>
          <p:txBody>
            <a:bodyPr wrap="none">
              <a:spAutoFit/>
            </a:bodyPr>
            <a:lstStyle/>
            <a:p>
              <a:r>
                <a:rPr lang="en-US" sz="2300" dirty="0"/>
                <a:t>Ticket Agent 2</a:t>
              </a:r>
            </a:p>
          </p:txBody>
        </p:sp>
        <p:sp>
          <p:nvSpPr>
            <p:cNvPr id="5135" name="Text Box 14"/>
            <p:cNvSpPr txBox="1">
              <a:spLocks noChangeArrowheads="1"/>
            </p:cNvSpPr>
            <p:nvPr/>
          </p:nvSpPr>
          <p:spPr bwMode="auto">
            <a:xfrm>
              <a:off x="3600" y="3936"/>
              <a:ext cx="976" cy="211"/>
            </a:xfrm>
            <a:prstGeom prst="rect">
              <a:avLst/>
            </a:prstGeom>
            <a:noFill/>
            <a:ln w="9525">
              <a:noFill/>
              <a:miter lim="800000"/>
              <a:headEnd/>
              <a:tailEnd/>
            </a:ln>
          </p:spPr>
          <p:txBody>
            <a:bodyPr wrap="none">
              <a:spAutoFit/>
            </a:bodyPr>
            <a:lstStyle/>
            <a:p>
              <a:r>
                <a:rPr lang="en-US" sz="2300" dirty="0"/>
                <a:t>Ticket Agent n</a:t>
              </a:r>
            </a:p>
          </p:txBody>
        </p:sp>
        <p:sp>
          <p:nvSpPr>
            <p:cNvPr id="5136" name="Line 15"/>
            <p:cNvSpPr>
              <a:spLocks noChangeShapeType="1"/>
            </p:cNvSpPr>
            <p:nvPr/>
          </p:nvSpPr>
          <p:spPr bwMode="auto">
            <a:xfrm flipV="1">
              <a:off x="1632" y="3264"/>
              <a:ext cx="528" cy="336"/>
            </a:xfrm>
            <a:prstGeom prst="line">
              <a:avLst/>
            </a:prstGeom>
            <a:noFill/>
            <a:ln w="9525">
              <a:solidFill>
                <a:schemeClr val="tx1"/>
              </a:solidFill>
              <a:round/>
              <a:headEnd/>
              <a:tailEnd/>
            </a:ln>
          </p:spPr>
          <p:txBody>
            <a:bodyPr/>
            <a:lstStyle/>
            <a:p>
              <a:endParaRPr lang="en-US"/>
            </a:p>
          </p:txBody>
        </p:sp>
        <p:sp>
          <p:nvSpPr>
            <p:cNvPr id="5137" name="Line 16"/>
            <p:cNvSpPr>
              <a:spLocks noChangeShapeType="1"/>
            </p:cNvSpPr>
            <p:nvPr/>
          </p:nvSpPr>
          <p:spPr bwMode="auto">
            <a:xfrm>
              <a:off x="2256" y="3264"/>
              <a:ext cx="0" cy="336"/>
            </a:xfrm>
            <a:prstGeom prst="line">
              <a:avLst/>
            </a:prstGeom>
            <a:noFill/>
            <a:ln w="9525">
              <a:solidFill>
                <a:schemeClr val="tx1"/>
              </a:solidFill>
              <a:round/>
              <a:headEnd/>
              <a:tailEnd/>
            </a:ln>
          </p:spPr>
          <p:txBody>
            <a:bodyPr/>
            <a:lstStyle/>
            <a:p>
              <a:endParaRPr lang="en-US"/>
            </a:p>
          </p:txBody>
        </p:sp>
        <p:sp>
          <p:nvSpPr>
            <p:cNvPr id="5138" name="Line 17"/>
            <p:cNvSpPr>
              <a:spLocks noChangeShapeType="1"/>
            </p:cNvSpPr>
            <p:nvPr/>
          </p:nvSpPr>
          <p:spPr bwMode="auto">
            <a:xfrm>
              <a:off x="3408" y="3264"/>
              <a:ext cx="576" cy="336"/>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19B6355A-8F3C-4016-9DFE-FCA7BEDA2889}" type="slidenum">
              <a:rPr lang="en-US"/>
              <a:pPr/>
              <a:t>8</a:t>
            </a:fld>
            <a:endParaRPr lang="en-US"/>
          </a:p>
        </p:txBody>
      </p:sp>
      <p:sp>
        <p:nvSpPr>
          <p:cNvPr id="6147" name="Rectangle 2"/>
          <p:cNvSpPr>
            <a:spLocks noGrp="1" noChangeArrowheads="1"/>
          </p:cNvSpPr>
          <p:nvPr>
            <p:ph type="title"/>
          </p:nvPr>
        </p:nvSpPr>
        <p:spPr/>
        <p:txBody>
          <a:bodyPr/>
          <a:lstStyle/>
          <a:p>
            <a:pPr eaLnBrk="1" hangingPunct="1"/>
            <a:r>
              <a:rPr lang="en-US" sz="5100" dirty="0" smtClean="0"/>
              <a:t>Example for Race condition(cont.)</a:t>
            </a:r>
          </a:p>
        </p:txBody>
      </p:sp>
      <p:sp>
        <p:nvSpPr>
          <p:cNvPr id="6148" name="Text Box 3"/>
          <p:cNvSpPr txBox="1">
            <a:spLocks noChangeArrowheads="1"/>
          </p:cNvSpPr>
          <p:nvPr/>
        </p:nvSpPr>
        <p:spPr bwMode="auto">
          <a:xfrm>
            <a:off x="1347788" y="2743201"/>
            <a:ext cx="3953651" cy="2132445"/>
          </a:xfrm>
          <a:prstGeom prst="rect">
            <a:avLst/>
          </a:prstGeom>
          <a:noFill/>
          <a:ln w="9525">
            <a:noFill/>
            <a:miter lim="800000"/>
            <a:headEnd/>
            <a:tailEnd/>
          </a:ln>
        </p:spPr>
        <p:txBody>
          <a:bodyPr wrap="none" lIns="130622" tIns="65311" rIns="130622" bIns="65311">
            <a:spAutoFit/>
          </a:bodyPr>
          <a:lstStyle/>
          <a:p>
            <a:r>
              <a:rPr lang="en-US" sz="2600" dirty="0"/>
              <a:t>Ticket Agent 1</a:t>
            </a:r>
          </a:p>
          <a:p>
            <a:endParaRPr lang="en-US" sz="2600" dirty="0"/>
          </a:p>
          <a:p>
            <a:r>
              <a:rPr lang="en-US" sz="2600" dirty="0"/>
              <a:t>P1: LOAD #-of-seats</a:t>
            </a:r>
          </a:p>
          <a:p>
            <a:r>
              <a:rPr lang="en-US" sz="2600" dirty="0"/>
              <a:t>P2: DEC 1</a:t>
            </a:r>
          </a:p>
          <a:p>
            <a:r>
              <a:rPr lang="en-US" sz="2600" dirty="0"/>
              <a:t>P3: STORE #-of-seats</a:t>
            </a:r>
          </a:p>
        </p:txBody>
      </p:sp>
      <p:sp>
        <p:nvSpPr>
          <p:cNvPr id="6149" name="Text Box 4"/>
          <p:cNvSpPr txBox="1">
            <a:spLocks noChangeArrowheads="1"/>
          </p:cNvSpPr>
          <p:nvPr/>
        </p:nvSpPr>
        <p:spPr bwMode="auto">
          <a:xfrm>
            <a:off x="5143500" y="2745317"/>
            <a:ext cx="4016169" cy="2132445"/>
          </a:xfrm>
          <a:prstGeom prst="rect">
            <a:avLst/>
          </a:prstGeom>
          <a:noFill/>
          <a:ln w="9525">
            <a:noFill/>
            <a:miter lim="800000"/>
            <a:headEnd/>
            <a:tailEnd/>
          </a:ln>
        </p:spPr>
        <p:txBody>
          <a:bodyPr wrap="none" lIns="130622" tIns="65311" rIns="130622" bIns="65311">
            <a:spAutoFit/>
          </a:bodyPr>
          <a:lstStyle/>
          <a:p>
            <a:r>
              <a:rPr lang="en-US" sz="2600" dirty="0"/>
              <a:t>Ticket Agent 2</a:t>
            </a:r>
          </a:p>
          <a:p>
            <a:endParaRPr lang="en-US" sz="2600" dirty="0"/>
          </a:p>
          <a:p>
            <a:r>
              <a:rPr lang="en-US" sz="2600" dirty="0"/>
              <a:t>Q1: LOAD #-of-seats</a:t>
            </a:r>
          </a:p>
          <a:p>
            <a:r>
              <a:rPr lang="en-US" sz="2600" dirty="0"/>
              <a:t>Q2: DEC 1</a:t>
            </a:r>
          </a:p>
          <a:p>
            <a:r>
              <a:rPr lang="en-US" sz="2600" dirty="0"/>
              <a:t>Q3: STORE #-of-seats</a:t>
            </a:r>
          </a:p>
        </p:txBody>
      </p:sp>
      <p:sp>
        <p:nvSpPr>
          <p:cNvPr id="6150" name="Text Box 5"/>
          <p:cNvSpPr txBox="1">
            <a:spLocks noChangeArrowheads="1"/>
          </p:cNvSpPr>
          <p:nvPr/>
        </p:nvSpPr>
        <p:spPr bwMode="auto">
          <a:xfrm>
            <a:off x="9201151" y="2745317"/>
            <a:ext cx="3985712" cy="2132445"/>
          </a:xfrm>
          <a:prstGeom prst="rect">
            <a:avLst/>
          </a:prstGeom>
          <a:noFill/>
          <a:ln w="9525">
            <a:noFill/>
            <a:miter lim="800000"/>
            <a:headEnd/>
            <a:tailEnd/>
          </a:ln>
        </p:spPr>
        <p:txBody>
          <a:bodyPr wrap="none" lIns="130622" tIns="65311" rIns="130622" bIns="65311">
            <a:spAutoFit/>
          </a:bodyPr>
          <a:lstStyle/>
          <a:p>
            <a:r>
              <a:rPr lang="en-US" sz="2600" dirty="0"/>
              <a:t>Ticket Agent 3</a:t>
            </a:r>
          </a:p>
          <a:p>
            <a:endParaRPr lang="en-US" sz="2600" dirty="0"/>
          </a:p>
          <a:p>
            <a:r>
              <a:rPr lang="en-US" sz="2600" dirty="0"/>
              <a:t>R1: LOAD #-of-seats</a:t>
            </a:r>
          </a:p>
          <a:p>
            <a:r>
              <a:rPr lang="en-US" sz="2600" dirty="0"/>
              <a:t>R2: DEC 1</a:t>
            </a:r>
          </a:p>
          <a:p>
            <a:r>
              <a:rPr lang="en-US" sz="2600" dirty="0"/>
              <a:t>R3: STORE #-of-seats</a:t>
            </a:r>
          </a:p>
        </p:txBody>
      </p:sp>
      <p:sp>
        <p:nvSpPr>
          <p:cNvPr id="334854" name="Text Box 6"/>
          <p:cNvSpPr txBox="1">
            <a:spLocks noChangeArrowheads="1"/>
          </p:cNvSpPr>
          <p:nvPr/>
        </p:nvSpPr>
        <p:spPr bwMode="auto">
          <a:xfrm>
            <a:off x="1347788" y="5122334"/>
            <a:ext cx="11969757" cy="532007"/>
          </a:xfrm>
          <a:prstGeom prst="rect">
            <a:avLst/>
          </a:prstGeom>
          <a:noFill/>
          <a:ln w="9525">
            <a:noFill/>
            <a:miter lim="800000"/>
            <a:headEnd/>
            <a:tailEnd/>
          </a:ln>
        </p:spPr>
        <p:txBody>
          <a:bodyPr wrap="none" lIns="130622" tIns="65311" rIns="130622" bIns="65311">
            <a:spAutoFit/>
          </a:bodyPr>
          <a:lstStyle/>
          <a:p>
            <a:r>
              <a:rPr lang="en-US" sz="2600" dirty="0" smtClean="0"/>
              <a:t>Suppose </a:t>
            </a:r>
            <a:r>
              <a:rPr lang="en-US" sz="2600" dirty="0"/>
              <a:t>instructions are interleaved as </a:t>
            </a:r>
            <a:r>
              <a:rPr lang="en-US" sz="2600" dirty="0" smtClean="0"/>
              <a:t>P1,Q1,R1,P2,Q2,R2,P3,Q3,R3</a:t>
            </a:r>
          </a:p>
        </p:txBody>
      </p:sp>
      <p:sp>
        <p:nvSpPr>
          <p:cNvPr id="334855" name="Text Box 7"/>
          <p:cNvSpPr txBox="1">
            <a:spLocks noChangeArrowheads="1"/>
          </p:cNvSpPr>
          <p:nvPr/>
        </p:nvSpPr>
        <p:spPr bwMode="auto">
          <a:xfrm>
            <a:off x="1347788" y="6646334"/>
            <a:ext cx="12307349" cy="1732336"/>
          </a:xfrm>
          <a:prstGeom prst="rect">
            <a:avLst/>
          </a:prstGeom>
          <a:noFill/>
          <a:ln w="9525">
            <a:noFill/>
            <a:miter lim="800000"/>
            <a:headEnd/>
            <a:tailEnd/>
          </a:ln>
        </p:spPr>
        <p:txBody>
          <a:bodyPr wrap="none" lIns="130622" tIns="65311" rIns="130622" bIns="65311">
            <a:spAutoFit/>
          </a:bodyPr>
          <a:lstStyle/>
          <a:p>
            <a:r>
              <a:rPr lang="en-US" sz="2600" dirty="0"/>
              <a:t>To solve the above problem, we must make sure that:</a:t>
            </a:r>
          </a:p>
          <a:p>
            <a:r>
              <a:rPr lang="en-US" sz="2600" dirty="0"/>
              <a:t>P1,P2,P3 must be completely executed before we execute Q1 or R1, or</a:t>
            </a:r>
          </a:p>
          <a:p>
            <a:r>
              <a:rPr lang="en-US" sz="2600" dirty="0"/>
              <a:t>Q1,Q2,Q3 must be completely executed before we execute P1 or R1, or</a:t>
            </a:r>
          </a:p>
          <a:p>
            <a:r>
              <a:rPr lang="en-US" sz="2600" dirty="0"/>
              <a:t>R1,R2,R3 must be completely executed before we execute P1 or Q1.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4854"/>
                                        </p:tgtEl>
                                        <p:attrNameLst>
                                          <p:attrName>style.visibility</p:attrName>
                                        </p:attrNameLst>
                                      </p:cBhvr>
                                      <p:to>
                                        <p:strVal val="visible"/>
                                      </p:to>
                                    </p:set>
                                    <p:anim calcmode="lin" valueType="num">
                                      <p:cBhvr additive="base">
                                        <p:cTn id="7" dur="500" fill="hold"/>
                                        <p:tgtEl>
                                          <p:spTgt spid="334854"/>
                                        </p:tgtEl>
                                        <p:attrNameLst>
                                          <p:attrName>ppt_x</p:attrName>
                                        </p:attrNameLst>
                                      </p:cBhvr>
                                      <p:tavLst>
                                        <p:tav tm="0">
                                          <p:val>
                                            <p:strVal val="0-#ppt_w/2"/>
                                          </p:val>
                                        </p:tav>
                                        <p:tav tm="100000">
                                          <p:val>
                                            <p:strVal val="#ppt_x"/>
                                          </p:val>
                                        </p:tav>
                                      </p:tavLst>
                                    </p:anim>
                                    <p:anim calcmode="lin" valueType="num">
                                      <p:cBhvr additive="base">
                                        <p:cTn id="8" dur="500" fill="hold"/>
                                        <p:tgtEl>
                                          <p:spTgt spid="3348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4855"/>
                                        </p:tgtEl>
                                        <p:attrNameLst>
                                          <p:attrName>style.visibility</p:attrName>
                                        </p:attrNameLst>
                                      </p:cBhvr>
                                      <p:to>
                                        <p:strVal val="visible"/>
                                      </p:to>
                                    </p:set>
                                    <p:anim calcmode="lin" valueType="num">
                                      <p:cBhvr additive="base">
                                        <p:cTn id="13" dur="500" fill="hold"/>
                                        <p:tgtEl>
                                          <p:spTgt spid="334855"/>
                                        </p:tgtEl>
                                        <p:attrNameLst>
                                          <p:attrName>ppt_x</p:attrName>
                                        </p:attrNameLst>
                                      </p:cBhvr>
                                      <p:tavLst>
                                        <p:tav tm="0">
                                          <p:val>
                                            <p:strVal val="0-#ppt_w/2"/>
                                          </p:val>
                                        </p:tav>
                                        <p:tav tm="100000">
                                          <p:val>
                                            <p:strVal val="#ppt_x"/>
                                          </p:val>
                                        </p:tav>
                                      </p:tavLst>
                                    </p:anim>
                                    <p:anim calcmode="lin" valueType="num">
                                      <p:cBhvr additive="base">
                                        <p:cTn id="14" dur="500" fill="hold"/>
                                        <p:tgtEl>
                                          <p:spTgt spid="3348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4" grpId="0" autoUpdateAnimBg="0"/>
      <p:bldP spid="3348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cs431-cotter</a:t>
            </a:r>
          </a:p>
        </p:txBody>
      </p:sp>
      <p:sp>
        <p:nvSpPr>
          <p:cNvPr id="5" name="Slide Number Placeholder 5"/>
          <p:cNvSpPr>
            <a:spLocks noGrp="1"/>
          </p:cNvSpPr>
          <p:nvPr>
            <p:ph type="sldNum" sz="quarter" idx="12"/>
          </p:nvPr>
        </p:nvSpPr>
        <p:spPr/>
        <p:txBody>
          <a:bodyPr/>
          <a:lstStyle/>
          <a:p>
            <a:pPr>
              <a:defRPr/>
            </a:pPr>
            <a:fld id="{8F8AAD4C-C147-4E08-8DB6-F47CF9BA9579}" type="slidenum">
              <a:rPr lang="en-US"/>
              <a:pPr>
                <a:defRPr/>
              </a:pPr>
              <a:t>9</a:t>
            </a:fld>
            <a:endParaRPr lang="en-US"/>
          </a:p>
        </p:txBody>
      </p:sp>
      <p:sp>
        <p:nvSpPr>
          <p:cNvPr id="83970" name="Rectangle 2"/>
          <p:cNvSpPr>
            <a:spLocks noGrp="1" noChangeArrowheads="1"/>
          </p:cNvSpPr>
          <p:nvPr>
            <p:ph type="title"/>
          </p:nvPr>
        </p:nvSpPr>
        <p:spPr>
          <a:xfrm>
            <a:off x="0" y="0"/>
            <a:ext cx="13716000" cy="1828800"/>
          </a:xfrm>
        </p:spPr>
        <p:txBody>
          <a:bodyPr/>
          <a:lstStyle/>
          <a:p>
            <a:pPr eaLnBrk="1" hangingPunct="1">
              <a:defRPr/>
            </a:pPr>
            <a:r>
              <a:rPr lang="en-US" sz="5700" dirty="0" smtClean="0"/>
              <a:t>The Critical Section / Region Problem</a:t>
            </a:r>
          </a:p>
        </p:txBody>
      </p:sp>
      <p:sp>
        <p:nvSpPr>
          <p:cNvPr id="11269" name="Rectangle 3"/>
          <p:cNvSpPr>
            <a:spLocks noGrp="1" noChangeArrowheads="1"/>
          </p:cNvSpPr>
          <p:nvPr>
            <p:ph type="body" idx="1"/>
          </p:nvPr>
        </p:nvSpPr>
        <p:spPr>
          <a:xfrm>
            <a:off x="1257300" y="2133600"/>
            <a:ext cx="12115800" cy="6197600"/>
          </a:xfrm>
        </p:spPr>
        <p:txBody>
          <a:bodyPr>
            <a:normAutofit lnSpcReduction="10000"/>
          </a:bodyPr>
          <a:lstStyle/>
          <a:p>
            <a:pPr eaLnBrk="1" hangingPunct="1"/>
            <a:r>
              <a:rPr lang="en-US" dirty="0" smtClean="0"/>
              <a:t>Occurs in systems where multiple processes all compete for the use of shared data.</a:t>
            </a:r>
          </a:p>
          <a:p>
            <a:pPr eaLnBrk="1" hangingPunct="1"/>
            <a:endParaRPr lang="en-US" dirty="0" smtClean="0"/>
          </a:p>
          <a:p>
            <a:pPr eaLnBrk="1" hangingPunct="1"/>
            <a:r>
              <a:rPr lang="en-US" dirty="0" smtClean="0"/>
              <a:t>Each process includes a section of code (the </a:t>
            </a:r>
            <a:r>
              <a:rPr lang="en-US" b="1" dirty="0" smtClean="0"/>
              <a:t>critical section</a:t>
            </a:r>
            <a:r>
              <a:rPr lang="en-US" dirty="0" smtClean="0"/>
              <a:t>) where it accesses this shared data.</a:t>
            </a:r>
          </a:p>
          <a:p>
            <a:pPr eaLnBrk="1" hangingPunct="1"/>
            <a:endParaRPr lang="en-US" dirty="0" smtClean="0"/>
          </a:p>
          <a:p>
            <a:pPr eaLnBrk="1" hangingPunct="1"/>
            <a:r>
              <a:rPr lang="en-US" dirty="0" smtClean="0"/>
              <a:t>The problem is to ensure that </a:t>
            </a:r>
            <a:r>
              <a:rPr lang="en-US" b="1" dirty="0" smtClean="0"/>
              <a:t>only one process at a time is allowed</a:t>
            </a:r>
            <a:r>
              <a:rPr lang="en-US" dirty="0" smtClean="0"/>
              <a:t> to be operating in its critical section.</a:t>
            </a:r>
          </a:p>
        </p:txBody>
      </p:sp>
    </p:spTree>
  </p:cSld>
  <p:clrMapOvr>
    <a:masterClrMapping/>
  </p:clrMapOvr>
  <p:transition advTm="7947"/>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14933</TotalTime>
  <Words>2523</Words>
  <Application>Microsoft Office PowerPoint</Application>
  <PresentationFormat>Custom</PresentationFormat>
  <Paragraphs>443</Paragraphs>
  <Slides>62</Slides>
  <Notes>16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62</vt:i4>
      </vt:variant>
    </vt:vector>
  </HeadingPairs>
  <TitlesOfParts>
    <vt:vector size="77" baseType="lpstr">
      <vt:lpstr>ＭＳ Ｐゴシック</vt:lpstr>
      <vt:lpstr>ＭＳ Ｐゴシック</vt:lpstr>
      <vt:lpstr>Arial</vt:lpstr>
      <vt:lpstr>Courier New</vt:lpstr>
      <vt:lpstr>Helvetica</vt:lpstr>
      <vt:lpstr>Lucida Sans Unicode</vt:lpstr>
      <vt:lpstr>Monotype Sorts</vt:lpstr>
      <vt:lpstr>MT Extra</vt:lpstr>
      <vt:lpstr>Symbol</vt:lpstr>
      <vt:lpstr>Times New Roman</vt:lpstr>
      <vt:lpstr>Verdana</vt:lpstr>
      <vt:lpstr>Wingdings</vt:lpstr>
      <vt:lpstr>Wingdings 2</vt:lpstr>
      <vt:lpstr>Wingdings 3</vt:lpstr>
      <vt:lpstr>Concourse</vt:lpstr>
      <vt:lpstr>Process Synchronization</vt:lpstr>
      <vt:lpstr>Multiple  Processes</vt:lpstr>
      <vt:lpstr>Concurrency [1/2]</vt:lpstr>
      <vt:lpstr>Concurrency [2/2]</vt:lpstr>
      <vt:lpstr>Difficulties of Concurrency </vt:lpstr>
      <vt:lpstr>Race Condition</vt:lpstr>
      <vt:lpstr>Example for Race condition</vt:lpstr>
      <vt:lpstr>Example for Race condition(cont.)</vt:lpstr>
      <vt:lpstr>The Critical Section / Region Problem</vt:lpstr>
      <vt:lpstr>PowerPoint Presentation</vt:lpstr>
      <vt:lpstr>PowerPoint Presentation</vt:lpstr>
      <vt:lpstr>Solution to Critical-Section Problem</vt:lpstr>
      <vt:lpstr>Critical-Section Handling in OS </vt:lpstr>
      <vt:lpstr>Peterson’s Solution</vt:lpstr>
      <vt:lpstr>Algorithm for Process Pi</vt:lpstr>
      <vt:lpstr>Peterson’s Solution (Cont.)</vt:lpstr>
      <vt:lpstr>Peterson’s Solution and Modern Architecture</vt:lpstr>
      <vt:lpstr>Modern Architecture Example</vt:lpstr>
      <vt:lpstr>Modern Architecture Example (Cont.)</vt:lpstr>
      <vt:lpstr>Peterson’s Solution Revisited</vt:lpstr>
      <vt:lpstr>Memory Barrier</vt:lpstr>
      <vt:lpstr>Memory Barrier Instructions</vt:lpstr>
      <vt:lpstr>Synchronization Hardware</vt:lpstr>
      <vt:lpstr>Hardware Instructions</vt:lpstr>
      <vt:lpstr>The test_and_set  Instruction </vt:lpstr>
      <vt:lpstr>The test_and_set  Instruction </vt:lpstr>
      <vt:lpstr>Solution Using test_and_set()</vt:lpstr>
      <vt:lpstr>The compare_and_swap  Instruction </vt:lpstr>
      <vt:lpstr>The compare_and_swap  Instruction </vt:lpstr>
      <vt:lpstr>Solution using compare_and_swap</vt:lpstr>
      <vt:lpstr>Atomic Variables</vt:lpstr>
      <vt:lpstr>Mutex Locks</vt:lpstr>
      <vt:lpstr>acquire() and release()</vt:lpstr>
      <vt:lpstr>Pthreads Synchronization – Mutex Lock</vt:lpstr>
      <vt:lpstr>Pthreads Synchronization – Mutex Lock</vt:lpstr>
      <vt:lpstr>What is a Semaphore</vt:lpstr>
      <vt:lpstr>Semaphore</vt:lpstr>
      <vt:lpstr>Semaphore Usage</vt:lpstr>
      <vt:lpstr>Semaphore Usage</vt:lpstr>
      <vt:lpstr>Semaphore Implementation</vt:lpstr>
      <vt:lpstr>Semaphore Implementation  with no Busy waiting </vt:lpstr>
      <vt:lpstr>Implementation with no Busy waiting (Cont.)</vt:lpstr>
      <vt:lpstr>POSIX - Semaphores</vt:lpstr>
      <vt:lpstr>POSIX - Semaphores</vt:lpstr>
      <vt:lpstr>Deadlock</vt:lpstr>
      <vt:lpstr>Starvation</vt:lpstr>
      <vt:lpstr>Deadlock Vs. Starvation</vt:lpstr>
      <vt:lpstr>Priority Inversion</vt:lpstr>
      <vt:lpstr>Priority Inheritance Protocol</vt:lpstr>
      <vt:lpstr>Classical Problems of Synchronization</vt:lpstr>
      <vt:lpstr>Bounded-Buffer Problem</vt:lpstr>
      <vt:lpstr>Bounded Buffer Problem (Cont.)</vt:lpstr>
      <vt:lpstr>Bounded Buffer Problem (Cont.)</vt:lpstr>
      <vt:lpstr>Dining-Philosophers Problem</vt:lpstr>
      <vt:lpstr>Dining-Philosophers Solution</vt:lpstr>
      <vt:lpstr>Dining-Philosophers Solution 1</vt:lpstr>
      <vt:lpstr>Dining-Philosophers Solution 1</vt:lpstr>
      <vt:lpstr>Dining-Philosophers Problem</vt:lpstr>
      <vt:lpstr>Dining-Philosophers Solution 2</vt:lpstr>
      <vt:lpstr>Readers-Writers Problem</vt:lpstr>
      <vt:lpstr>Readers-Writers Problem (Cont.)</vt:lpstr>
      <vt:lpstr>Readers-Writers Problem (Cont.)</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nausheen</cp:lastModifiedBy>
  <cp:revision>510</cp:revision>
  <cp:lastPrinted>2011-02-14T00:38:16Z</cp:lastPrinted>
  <dcterms:created xsi:type="dcterms:W3CDTF">2011-02-21T15:27:19Z</dcterms:created>
  <dcterms:modified xsi:type="dcterms:W3CDTF">2020-05-06T08:12:30Z</dcterms:modified>
</cp:coreProperties>
</file>