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64" r:id="rId2"/>
  </p:sldMasterIdLst>
  <p:notesMasterIdLst>
    <p:notesMasterId r:id="rId43"/>
  </p:notesMasterIdLst>
  <p:sldIdLst>
    <p:sldId id="361" r:id="rId3"/>
    <p:sldId id="257" r:id="rId4"/>
    <p:sldId id="309" r:id="rId5"/>
    <p:sldId id="310" r:id="rId6"/>
    <p:sldId id="267" r:id="rId7"/>
    <p:sldId id="269" r:id="rId8"/>
    <p:sldId id="270" r:id="rId9"/>
    <p:sldId id="268" r:id="rId10"/>
    <p:sldId id="362" r:id="rId11"/>
    <p:sldId id="363" r:id="rId12"/>
    <p:sldId id="364" r:id="rId13"/>
    <p:sldId id="392" r:id="rId14"/>
    <p:sldId id="315" r:id="rId15"/>
    <p:sldId id="366" r:id="rId16"/>
    <p:sldId id="317" r:id="rId17"/>
    <p:sldId id="274" r:id="rId18"/>
    <p:sldId id="365" r:id="rId19"/>
    <p:sldId id="367" r:id="rId20"/>
    <p:sldId id="368" r:id="rId21"/>
    <p:sldId id="369" r:id="rId22"/>
    <p:sldId id="276" r:id="rId23"/>
    <p:sldId id="277" r:id="rId24"/>
    <p:sldId id="319" r:id="rId25"/>
    <p:sldId id="278" r:id="rId26"/>
    <p:sldId id="373" r:id="rId27"/>
    <p:sldId id="370" r:id="rId28"/>
    <p:sldId id="375" r:id="rId29"/>
    <p:sldId id="376" r:id="rId30"/>
    <p:sldId id="371" r:id="rId31"/>
    <p:sldId id="391" r:id="rId32"/>
    <p:sldId id="393" r:id="rId33"/>
    <p:sldId id="380" r:id="rId34"/>
    <p:sldId id="381" r:id="rId35"/>
    <p:sldId id="382" r:id="rId36"/>
    <p:sldId id="384" r:id="rId37"/>
    <p:sldId id="385" r:id="rId38"/>
    <p:sldId id="386" r:id="rId39"/>
    <p:sldId id="387" r:id="rId40"/>
    <p:sldId id="389" r:id="rId41"/>
    <p:sldId id="39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716" autoAdjust="0"/>
  </p:normalViewPr>
  <p:slideViewPr>
    <p:cSldViewPr>
      <p:cViewPr varScale="1">
        <p:scale>
          <a:sx n="74" d="100"/>
          <a:sy n="74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B9665BE-FC9C-4D3B-830F-18FB8931EC76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BF4321F-419C-438C-82A1-1A2AAAF1CE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3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set of processes is deadlocked when each process in the set is blocked awaiting an event that can only be triggered by another blocked process in the set</a:t>
            </a:r>
          </a:p>
          <a:p>
            <a:pPr lvl="1"/>
            <a:r>
              <a:rPr lang="en-NZ" i="1" smtClean="0"/>
              <a:t>typically processes are waiting the freeing up of some requested resource. </a:t>
            </a:r>
          </a:p>
          <a:p>
            <a:pPr lvl="1"/>
            <a:endParaRPr lang="en-NZ" smtClean="0"/>
          </a:p>
          <a:p>
            <a:r>
              <a:rPr lang="en-NZ" smtClean="0"/>
              <a:t>Deadlock is permanent because none of the events is ever triggered.</a:t>
            </a:r>
          </a:p>
          <a:p>
            <a:endParaRPr lang="en-NZ" smtClean="0"/>
          </a:p>
          <a:p>
            <a:r>
              <a:rPr lang="en-NZ" smtClean="0"/>
              <a:t>Unlike other problems in concurrent process management, there is no efficient solution in the general case.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2B5D75-52B7-4041-96BB-A63C50E37CA6}" type="slidenum">
              <a:rPr lang="en-US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7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NZ" b="1" smtClean="0"/>
              <a:t>Mutual Exclusion</a:t>
            </a:r>
          </a:p>
          <a:p>
            <a:r>
              <a:rPr lang="en-NZ" smtClean="0"/>
              <a:t>The first of the four listed conditions cannot be disallowed (in general).</a:t>
            </a:r>
          </a:p>
          <a:p>
            <a:pPr lvl="1">
              <a:buFontTx/>
              <a:buChar char="•"/>
            </a:pPr>
            <a:r>
              <a:rPr lang="en-NZ" smtClean="0"/>
              <a:t> If access to a resource requires mutual exclusion, then mutual exclusion must be supported by the OS.</a:t>
            </a:r>
          </a:p>
          <a:p>
            <a:pPr lvl="1">
              <a:buFontTx/>
              <a:buChar char="•"/>
            </a:pPr>
            <a:r>
              <a:rPr lang="en-NZ" smtClean="0"/>
              <a:t> Some resources, such as files, may allow multiple accesses for reads but only exclusive access for writes. </a:t>
            </a:r>
          </a:p>
          <a:p>
            <a:pPr lvl="1">
              <a:buFontTx/>
              <a:buChar char="•"/>
            </a:pPr>
            <a:r>
              <a:rPr lang="en-NZ" smtClean="0"/>
              <a:t>Even in this case, deadlock can occur if more than one process requires write permission.</a:t>
            </a:r>
          </a:p>
          <a:p>
            <a:endParaRPr lang="en-US" b="1" smtClean="0"/>
          </a:p>
          <a:p>
            <a:r>
              <a:rPr lang="en-US" b="1" smtClean="0"/>
              <a:t>Hold an Wait</a:t>
            </a:r>
            <a:endParaRPr lang="en-US" smtClean="0"/>
          </a:p>
          <a:p>
            <a:r>
              <a:rPr lang="en-NZ" smtClean="0"/>
              <a:t>Can be prevented by requiring that a process request all of its required resources at one time and blocking the process until all requests can be granted simultaneously. </a:t>
            </a:r>
          </a:p>
          <a:p>
            <a:pPr>
              <a:buFontTx/>
              <a:buChar char="•"/>
            </a:pPr>
            <a:endParaRPr lang="en-NZ" smtClean="0"/>
          </a:p>
          <a:p>
            <a:r>
              <a:rPr lang="en-NZ" smtClean="0"/>
              <a:t>This approach is inefficient in two ways. </a:t>
            </a:r>
          </a:p>
          <a:p>
            <a:pPr lvl="1"/>
            <a:r>
              <a:rPr lang="en-NZ" smtClean="0"/>
              <a:t>1) a process may be held up for a long time waiting for all of its resource requests to be filled, when in fact it could have proceeded with only some of the resources.</a:t>
            </a:r>
          </a:p>
          <a:p>
            <a:pPr lvl="1">
              <a:buFontTx/>
              <a:buAutoNum type="arabicParenR" startAt="2"/>
            </a:pPr>
            <a:r>
              <a:rPr lang="en-NZ" smtClean="0"/>
              <a:t>resources allocated to a process may remain unused for a considerable period, during which time they are denied to other processes. </a:t>
            </a:r>
          </a:p>
          <a:p>
            <a:endParaRPr lang="en-NZ" smtClean="0"/>
          </a:p>
          <a:p>
            <a:r>
              <a:rPr lang="en-NZ" smtClean="0"/>
              <a:t>Another problem is that a process may not know in advance all of the resources that it will require.</a:t>
            </a:r>
          </a:p>
          <a:p>
            <a:endParaRPr lang="en-NZ" smtClean="0"/>
          </a:p>
          <a:p>
            <a:r>
              <a:rPr lang="en-NZ" smtClean="0"/>
              <a:t>There is also the practical problem created by the use of modular programming or a multithreaded structure for an application. </a:t>
            </a:r>
          </a:p>
          <a:p>
            <a:pPr lvl="1"/>
            <a:r>
              <a:rPr lang="en-NZ" smtClean="0"/>
              <a:t>An application would need to be aware of all resources that will be requested at all levels or in all modules to make the simultaneous request.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E8170B4-801D-4496-8CEE-EA9B19BC7A40}" type="slidenum">
              <a:rPr lang="en-US">
                <a:latin typeface="Calibri" pitchFamily="34" charset="0"/>
              </a:rPr>
              <a:pPr eaLnBrk="1" hangingPunct="1"/>
              <a:t>16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9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Deadlock avoidance allows the three necessary conditions </a:t>
            </a:r>
          </a:p>
          <a:p>
            <a:pPr lvl="1"/>
            <a:r>
              <a:rPr lang="en-NZ" smtClean="0"/>
              <a:t>but makes judicious choices to assure that the deadlock point is never reached. </a:t>
            </a:r>
          </a:p>
          <a:p>
            <a:pPr lvl="1"/>
            <a:endParaRPr lang="en-NZ" smtClean="0"/>
          </a:p>
          <a:p>
            <a:r>
              <a:rPr lang="en-NZ" smtClean="0"/>
              <a:t>Avoidance allows more concurrency than prevention.</a:t>
            </a:r>
          </a:p>
          <a:p>
            <a:endParaRPr lang="en-NZ" smtClean="0"/>
          </a:p>
          <a:p>
            <a:r>
              <a:rPr lang="en-NZ" smtClean="0"/>
              <a:t>With deadlock avoidance, a decision is made dynamically whether the current resource allocation request will, if granted, potentially lead to a deadlock. </a:t>
            </a:r>
          </a:p>
          <a:p>
            <a:endParaRPr lang="en-NZ" smtClean="0"/>
          </a:p>
          <a:p>
            <a:r>
              <a:rPr lang="en-NZ" smtClean="0"/>
              <a:t>Deadlock avoidance requires knowledge of future process resource requests.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9217D7-B5B2-446A-8BFB-A3D0FE92DF5D}" type="slidenum">
              <a:rPr lang="en-US">
                <a:latin typeface="Calibri" pitchFamily="34" charset="0"/>
              </a:rPr>
              <a:pPr eaLnBrk="1" hangingPunct="1"/>
              <a:t>21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45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7082221-3CA2-418A-91B3-42BA17C15A07}" type="slidenum">
              <a:rPr lang="en-US">
                <a:latin typeface="Calibri" pitchFamily="34" charset="0"/>
              </a:rPr>
              <a:pPr eaLnBrk="1" hangingPunct="1"/>
              <a:t>22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34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process is only started if the maximum claim of all current processes plus those of the new process can be met.</a:t>
            </a:r>
          </a:p>
          <a:p>
            <a:r>
              <a:rPr lang="en-NZ" smtClean="0"/>
              <a:t> </a:t>
            </a:r>
          </a:p>
          <a:p>
            <a:r>
              <a:rPr lang="en-NZ" smtClean="0"/>
              <a:t>This strategy is hardly optimal, because it assumes the worst: </a:t>
            </a:r>
          </a:p>
          <a:p>
            <a:pPr lvl="1"/>
            <a:r>
              <a:rPr lang="en-NZ" b="1" smtClean="0"/>
              <a:t>that all processes will make their maximum claims together.</a:t>
            </a:r>
          </a:p>
          <a:p>
            <a:endParaRPr lang="en-NZ" smtClean="0"/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26404C-E03E-49E5-9D21-7E728B0FB685}" type="slidenum">
              <a:rPr lang="en-US">
                <a:latin typeface="Calibri" pitchFamily="34" charset="0"/>
              </a:rPr>
              <a:pPr eaLnBrk="1" hangingPunct="1"/>
              <a:t>23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60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Movie button goes to http://gaia.ecs.csus.edu/~zhangd/oscal/Banker/Banker.html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1610A0-D01D-4040-A9FF-1DFE3BB25EEB}" type="slidenum">
              <a:rPr lang="en-US">
                <a:latin typeface="Calibri" pitchFamily="34" charset="0"/>
              </a:rPr>
              <a:pPr eaLnBrk="1" hangingPunct="1"/>
              <a:t>24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81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FC75EB-3AA1-42FB-B0EF-877E1A4663BA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29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4141A97-5B03-49AE-84C7-17F5C3EAC16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97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93B73C-8834-4CAA-8EA5-4E3276AA32C8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4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E336F3A-18FC-4EF1-8965-544BDDEA9972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06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239970-B7A3-4FCF-9E87-507B28D5F8A2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NZ" b="1" smtClean="0"/>
              <a:t>Animated Slide</a:t>
            </a:r>
          </a:p>
          <a:p>
            <a:pPr>
              <a:lnSpc>
                <a:spcPct val="90000"/>
              </a:lnSpc>
            </a:pPr>
            <a:r>
              <a:rPr lang="en-NZ" b="1" i="1" smtClean="0"/>
              <a:t>Click 1</a:t>
            </a:r>
            <a:r>
              <a:rPr lang="en-NZ" smtClean="0"/>
              <a:t> Cars approach intersection</a:t>
            </a:r>
          </a:p>
          <a:p>
            <a:pPr>
              <a:lnSpc>
                <a:spcPct val="90000"/>
              </a:lnSpc>
            </a:pPr>
            <a:r>
              <a:rPr lang="en-NZ" smtClean="0"/>
              <a:t> </a:t>
            </a:r>
            <a:r>
              <a:rPr lang="en-NZ" b="1" i="1" smtClean="0"/>
              <a:t>Then </a:t>
            </a:r>
            <a:r>
              <a:rPr lang="en-NZ" smtClean="0"/>
              <a:t>Cars announce their resource needs</a:t>
            </a:r>
          </a:p>
          <a:p>
            <a:pPr>
              <a:lnSpc>
                <a:spcPct val="90000"/>
              </a:lnSpc>
            </a:pPr>
            <a:endParaRPr lang="en-NZ" smtClean="0"/>
          </a:p>
          <a:p>
            <a:pPr>
              <a:lnSpc>
                <a:spcPct val="90000"/>
              </a:lnSpc>
            </a:pPr>
            <a:r>
              <a:rPr lang="en-NZ" smtClean="0"/>
              <a:t>All deadlocks involve conflicting needs for resources by two or more processes.   A common example is the traffic deadlock. </a:t>
            </a:r>
          </a:p>
          <a:p>
            <a:pPr>
              <a:lnSpc>
                <a:spcPct val="90000"/>
              </a:lnSpc>
            </a:pPr>
            <a:r>
              <a:rPr lang="en-NZ" smtClean="0"/>
              <a:t>The typical rule of the road in the United States is that a car at a four-way stop should defer to a car immediately to its right.</a:t>
            </a:r>
          </a:p>
          <a:p>
            <a:pPr>
              <a:lnSpc>
                <a:spcPct val="90000"/>
              </a:lnSpc>
            </a:pPr>
            <a:endParaRPr lang="en-NZ" smtClean="0"/>
          </a:p>
          <a:p>
            <a:pPr>
              <a:lnSpc>
                <a:spcPct val="90000"/>
              </a:lnSpc>
            </a:pPr>
            <a:r>
              <a:rPr lang="en-NZ" smtClean="0"/>
              <a:t>This rule works if there are only two or three cars at the intersection. </a:t>
            </a:r>
          </a:p>
          <a:p>
            <a:pPr>
              <a:lnSpc>
                <a:spcPct val="90000"/>
              </a:lnSpc>
            </a:pPr>
            <a:endParaRPr lang="en-NZ" smtClean="0"/>
          </a:p>
          <a:p>
            <a:pPr>
              <a:lnSpc>
                <a:spcPct val="90000"/>
              </a:lnSpc>
            </a:pPr>
            <a:r>
              <a:rPr lang="en-NZ" smtClean="0"/>
              <a:t>If all four cars arrive at about the same time, each will refrain from entering the intersection, this causes a  </a:t>
            </a:r>
            <a:r>
              <a:rPr lang="en-NZ" b="1" smtClean="0"/>
              <a:t>potential deadlock.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NZ" smtClean="0"/>
              <a:t>The deadlock is only potential, not actual, because the necessary resources are available for any of the cars to proceed.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NZ" smtClean="0"/>
              <a:t>If one car eventually does proceed, it can do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6EB4C90-0AC3-4FF5-80A7-04ACA08408BF}" type="slidenum">
              <a:rPr lang="en-US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99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6A06FF9-4639-4D04-8B10-AE3871F946D1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0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239970-B7A3-4FCF-9E87-507B28D5F8A2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18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2F3B76-9E8E-4F9E-B4F7-0B9CF3D1BB73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52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B398172-551C-4B44-8A32-95A84FE48DE9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04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979795-E5C0-42C2-8539-05F7935556D8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56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2D4591C-A981-4538-8054-EDE0D35FFC52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39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4BE6C1F-C295-4CF6-9ECC-180B03CD6FFD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49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AAC4D8A-30CE-4927-BE58-9B3F7899541D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76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FAB00BF-1569-482A-9517-9AF7837D9603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65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2B8324-297B-4DF9-A8D3-ADB575E8057E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 smtClean="0"/>
              <a:t>Animated Slide</a:t>
            </a:r>
          </a:p>
          <a:p>
            <a:r>
              <a:rPr lang="en-NZ" b="1" i="1" smtClean="0"/>
              <a:t>Click 1</a:t>
            </a:r>
            <a:r>
              <a:rPr lang="en-NZ" smtClean="0"/>
              <a:t> Cars move to deadlock</a:t>
            </a:r>
          </a:p>
          <a:p>
            <a:r>
              <a:rPr lang="en-NZ" b="1" i="1" smtClean="0"/>
              <a:t>Then  </a:t>
            </a:r>
            <a:r>
              <a:rPr lang="en-NZ" smtClean="0"/>
              <a:t>Cars announce their resource need</a:t>
            </a:r>
          </a:p>
          <a:p>
            <a:endParaRPr lang="en-NZ" smtClean="0"/>
          </a:p>
          <a:p>
            <a:r>
              <a:rPr lang="en-NZ" b="1" i="1" smtClean="0"/>
              <a:t>But </a:t>
            </a:r>
            <a:r>
              <a:rPr lang="en-NZ" smtClean="0"/>
              <a:t>if all four cars ignore the rules and proceed (cautiously) into the intersection at the same time, then </a:t>
            </a:r>
            <a:r>
              <a:rPr lang="en-NZ" b="1" smtClean="0"/>
              <a:t>each car seizes one resource </a:t>
            </a:r>
            <a:r>
              <a:rPr lang="en-NZ" smtClean="0"/>
              <a:t>(one quadrant) but cannot proceed because the required second resource has already been seized by another car.</a:t>
            </a:r>
          </a:p>
          <a:p>
            <a:endParaRPr lang="en-NZ" smtClean="0"/>
          </a:p>
          <a:p>
            <a:r>
              <a:rPr lang="en-NZ" smtClean="0"/>
              <a:t>This is an actual deadlock.</a:t>
            </a:r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2F9D42-27AF-48BD-9940-6725411C7861}" type="slidenum">
              <a:rPr lang="en-US">
                <a:latin typeface="Calibri" pitchFamily="34" charset="0"/>
              </a:rPr>
              <a:pPr eaLnBrk="1" hangingPunct="1"/>
              <a:t>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11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DA992-6315-4298-8825-AA843DF258B6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4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graph edge directed from a process to a resource indicates a resource that has been requested by the process but not yet granted.</a:t>
            </a:r>
          </a:p>
          <a:p>
            <a:endParaRPr lang="en-NZ" smtClean="0"/>
          </a:p>
          <a:p>
            <a:r>
              <a:rPr lang="en-NZ" smtClean="0"/>
              <a:t>Within a resource node, a dot is shown for each instance of that resource.</a:t>
            </a:r>
          </a:p>
          <a:p>
            <a:endParaRPr lang="en-NZ" smtClean="0"/>
          </a:p>
          <a:p>
            <a:r>
              <a:rPr lang="en-NZ" smtClean="0"/>
              <a:t>A graph edge directed from a reusable resource node dot to a process indicates a request that has been granted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B8E3DC-EE1E-4A95-9AC7-B082097AB5BC}" type="slidenum">
              <a:rPr lang="en-US">
                <a:latin typeface="Calibri" pitchFamily="34" charset="0"/>
              </a:rPr>
              <a:pPr eaLnBrk="1" hangingPunct="1"/>
              <a:t>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7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All three must be present for deadlock to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AE18C0-4E51-49EC-8D80-AA0BDC29BC4C}" type="slidenum">
              <a:rPr lang="en-US">
                <a:latin typeface="Calibri" pitchFamily="34" charset="0"/>
              </a:rPr>
              <a:pPr eaLnBrk="1" hangingPunct="1"/>
              <a:t>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4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This is actually a potential consequence of the first three.</a:t>
            </a:r>
          </a:p>
          <a:p>
            <a:endParaRPr lang="en-NZ" smtClean="0"/>
          </a:p>
          <a:p>
            <a:r>
              <a:rPr lang="en-NZ" smtClean="0"/>
              <a:t>Given that the first three conditions exist, a sequence of events may occur that lead to an unresolvable circular wait. </a:t>
            </a:r>
          </a:p>
          <a:p>
            <a:endParaRPr lang="en-NZ" smtClean="0"/>
          </a:p>
          <a:p>
            <a:r>
              <a:rPr lang="en-NZ" smtClean="0"/>
              <a:t>The unresolvable circular wait is in fact the definition of deadlock.</a:t>
            </a:r>
          </a:p>
          <a:p>
            <a:pPr lvl="1">
              <a:buFontTx/>
              <a:buChar char="•"/>
            </a:pPr>
            <a:r>
              <a:rPr lang="en-NZ" smtClean="0"/>
              <a:t> The circular wait listed as condition 4 is unresolvable because the first three conditions hold.</a:t>
            </a:r>
          </a:p>
          <a:p>
            <a:pPr lvl="1">
              <a:buFontTx/>
              <a:buChar char="•"/>
            </a:pPr>
            <a:r>
              <a:rPr lang="en-NZ" smtClean="0"/>
              <a:t> Thus, the four conditions, taken together, constitute necessary and sufficient conditions for deadlock.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EB7AE2-91EC-485B-B776-B90B79D8FDBC}" type="slidenum">
              <a:rPr lang="en-US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0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173246-34B0-4C29-A77D-E153F4823598}" type="slidenum">
              <a:rPr lang="en-US">
                <a:latin typeface="Calibri" pitchFamily="34" charset="0"/>
              </a:rPr>
              <a:pPr eaLnBrk="1" hangingPunct="1"/>
              <a:t>8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7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Three general approaches exist for dealing with deadlock.</a:t>
            </a:r>
          </a:p>
          <a:p>
            <a:endParaRPr lang="en-NZ" smtClean="0"/>
          </a:p>
          <a:p>
            <a:r>
              <a:rPr lang="en-NZ" b="1" smtClean="0"/>
              <a:t>prevent deadlock </a:t>
            </a:r>
          </a:p>
          <a:p>
            <a:pPr lvl="1"/>
            <a:r>
              <a:rPr lang="en-NZ" smtClean="0"/>
              <a:t>adopt a policy that eliminates one of the conditions (conditions 1 through 4). </a:t>
            </a:r>
          </a:p>
          <a:p>
            <a:pPr lvl="1"/>
            <a:endParaRPr lang="en-NZ" smtClean="0"/>
          </a:p>
          <a:p>
            <a:r>
              <a:rPr lang="en-NZ" b="1" smtClean="0"/>
              <a:t>avoid deadlock </a:t>
            </a:r>
          </a:p>
          <a:p>
            <a:pPr lvl="1"/>
            <a:r>
              <a:rPr lang="en-NZ" smtClean="0"/>
              <a:t>by making the appropriate dynamic choices based on the current state of resource allocation.</a:t>
            </a:r>
          </a:p>
          <a:p>
            <a:pPr lvl="1"/>
            <a:endParaRPr lang="en-NZ" smtClean="0"/>
          </a:p>
          <a:p>
            <a:r>
              <a:rPr lang="en-NZ" b="1" smtClean="0"/>
              <a:t>detect the presence of deadlock </a:t>
            </a:r>
          </a:p>
          <a:p>
            <a:pPr lvl="1"/>
            <a:r>
              <a:rPr lang="en-NZ" smtClean="0"/>
              <a:t>(conditions 1 through 4 hold) and take action to recover.</a:t>
            </a:r>
          </a:p>
          <a:p>
            <a:pPr lvl="1"/>
            <a:endParaRPr lang="en-NZ" smtClean="0"/>
          </a:p>
          <a:p>
            <a:r>
              <a:rPr lang="en-NZ" smtClean="0"/>
              <a:t>We discuss each of these approaches in 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A4D2A94-1012-4DDC-A6B2-C54B2616545C}" type="slidenum">
              <a:rPr lang="en-US">
                <a:latin typeface="Calibri" pitchFamily="34" charset="0"/>
              </a:rPr>
              <a:pPr eaLnBrk="1" hangingPunct="1"/>
              <a:t>13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4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Deadlock prevention is strategy simply to design a system in such a way that the possibility of deadlock is excluded.</a:t>
            </a:r>
          </a:p>
          <a:p>
            <a:endParaRPr lang="en-NZ" smtClean="0"/>
          </a:p>
          <a:p>
            <a:r>
              <a:rPr lang="en-NZ" smtClean="0"/>
              <a:t>We can view deadlock prevention methods as falling into two classes. </a:t>
            </a:r>
          </a:p>
          <a:p>
            <a:pPr lvl="1">
              <a:buFontTx/>
              <a:buChar char="•"/>
            </a:pPr>
            <a:r>
              <a:rPr lang="en-NZ" smtClean="0"/>
              <a:t> </a:t>
            </a:r>
            <a:r>
              <a:rPr lang="en-NZ" b="1" i="1" smtClean="0"/>
              <a:t>indirect </a:t>
            </a:r>
            <a:r>
              <a:rPr lang="en-NZ" smtClean="0"/>
              <a:t>method of deadlock prevention is to prevent the occurrence of one of the three necessary conditions listed previously (items 1 through 3). </a:t>
            </a:r>
          </a:p>
          <a:p>
            <a:pPr lvl="1">
              <a:buFontTx/>
              <a:buChar char="•"/>
            </a:pPr>
            <a:r>
              <a:rPr lang="en-NZ" b="1" i="1" smtClean="0"/>
              <a:t>direct </a:t>
            </a:r>
            <a:r>
              <a:rPr lang="en-NZ" smtClean="0"/>
              <a:t>method of deadlock prevention is to prevent the occurrence of a circular wait (item 4).</a:t>
            </a:r>
          </a:p>
          <a:p>
            <a:endParaRPr lang="en-NZ" smtClean="0"/>
          </a:p>
          <a:p>
            <a:r>
              <a:rPr lang="en-NZ" smtClean="0"/>
              <a:t>We now examine techniques related to each of the four</a:t>
            </a:r>
          </a:p>
          <a:p>
            <a:r>
              <a:rPr lang="en-NZ" smtClean="0"/>
              <a:t>conditions.</a:t>
            </a:r>
            <a:endParaRPr lang="en-US" smtClean="0"/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3E1187-6175-487E-8086-0AF1701D63C3}" type="slidenum">
              <a:rPr lang="en-US">
                <a:latin typeface="Calibri" pitchFamily="34" charset="0"/>
              </a:rPr>
              <a:pPr eaLnBrk="1" hangingPunct="1"/>
              <a:t>15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2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E6DE69-CBDD-4C35-889F-FD66AB8923A9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0C505-8419-4004-87A7-8DDD1E3258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721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C88DF-7557-48B0-B542-B1D8EB5340A7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05330-7E4D-41B6-82A6-2BA257EC9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50785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6CBA7-5E41-46BE-8489-496991314344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D28CB-7868-4FEF-8964-955ECA7DD4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3526"/>
      </p:ext>
    </p:extLst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CAD98C-6583-452B-8672-E318DBB622E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8F06A7-79BE-4602-AF3C-DEA552588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6" descr="gree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and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9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9" descr="top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2AEF-37FC-40D5-BD4A-E6536DE2B3FE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481CB-4A8C-482A-A5A1-A3C5F9725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12658-07F8-45B1-9FDB-6FA6DD9D7E8D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659A37-E931-4BB7-83F4-FA10E7414D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5B8692-E963-4AC1-B1D9-7EABF2137E7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32B4B-ED10-4570-B05A-EE6D9901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7CB1F-1E9D-4C57-A10D-967F511CB728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B3999-4A20-4BD1-80B8-FCBA335C2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EE88EB-EACA-47DD-9852-5A32DCD1B64F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6B875D-03AF-43CF-8156-38ECE006E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8D4D69-7FD7-45A2-8345-11BAC1A3BA98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CD017A-B208-4A51-848E-58E57B97C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EBBA45-B886-4E7E-B0E6-25C00BD44C2F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0FD2A-770C-45C0-BAB6-C237B75748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3006"/>
      </p:ext>
    </p:extLst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AAEAFA-3C59-4BE6-9B05-680301BEEDE8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4D0FDC-B752-4D97-9F28-F540C63290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BD1B4-B5A1-4BD7-BD15-76932609C62E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16218-B6ED-48B4-9D36-0ED02ABA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B99E0-7B91-4B75-9C91-619C2B62D1E3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1CBC6F-0A84-4260-8D15-C5F5B882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FFD1B-1F1B-4DB7-8EAA-5DC87D941B70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11B91-BB4A-48EE-8B6D-77FC0DC0D4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197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C81478-2FEF-4478-830B-32E45B566B62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ED7C4-4741-480C-B95D-D953400D0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6894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8BBD5A-61A4-4CFD-83EE-967CA55B9C97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907E-F3AA-477E-910B-46085CE92C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6869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F8180-ED48-46E6-8A61-ECB7BD7C4C39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8AD26-0E2A-45A6-93C6-7F03886D62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4926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36DB0-5DD2-4F91-B12F-88773D264B32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86AFF-71D1-478A-861A-FBABF0454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1759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DDF74-944E-4E22-AFBC-F4CDCF364526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1EEF4-C3A2-4E39-A21A-876672649D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805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BED648-6837-4E63-82F0-38D98A1F1513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761FB-6384-4D35-856B-46F5A8F642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33715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22D84D2-0946-4935-92C4-3F5979E02261}" type="datetimeFigureOut">
              <a:rPr lang="en-US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D621CCA-F44A-4757-B4C7-85A64DFF8E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254FF6-ACE8-46C7-86BE-43EF510532C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6E1DC9-AA86-44CD-89A8-F75647164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>
    <p:pull dir="r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ecs.csus.edu/~zhangd/oscal/Banker/Banker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64008" tIns="32004" rIns="64008" bIns="32004"/>
          <a:lstStyle/>
          <a:p>
            <a:r>
              <a:rPr lang="en-US" sz="4100" dirty="0" smtClean="0"/>
              <a:t>Deadlock</a:t>
            </a: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32004" bIns="32004"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4085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Resource instances: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One instance of resource type </a:t>
            </a:r>
            <a:r>
              <a:rPr lang="en-US" i="1" dirty="0"/>
              <a:t>R</a:t>
            </a:r>
            <a:r>
              <a:rPr lang="en-US" dirty="0"/>
              <a:t>1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Two instances of resource type </a:t>
            </a:r>
            <a:r>
              <a:rPr lang="en-US" i="1" dirty="0"/>
              <a:t>R</a:t>
            </a:r>
            <a:r>
              <a:rPr lang="en-US" dirty="0"/>
              <a:t>2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One instance of resource type </a:t>
            </a:r>
            <a:r>
              <a:rPr lang="en-US" i="1" dirty="0"/>
              <a:t>R</a:t>
            </a:r>
            <a:r>
              <a:rPr lang="en-US" dirty="0"/>
              <a:t>3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Three instances of resource type </a:t>
            </a:r>
            <a:r>
              <a:rPr lang="en-US" i="1" dirty="0"/>
              <a:t>R</a:t>
            </a:r>
            <a:r>
              <a:rPr lang="en-US" dirty="0"/>
              <a:t>4</a:t>
            </a:r>
          </a:p>
          <a:p>
            <a:r>
              <a:rPr lang="en-US" dirty="0" smtClean="0"/>
              <a:t>Process </a:t>
            </a:r>
            <a:r>
              <a:rPr lang="en-US" dirty="0"/>
              <a:t>states: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Process </a:t>
            </a:r>
            <a:r>
              <a:rPr lang="en-US" i="1" dirty="0"/>
              <a:t>P</a:t>
            </a:r>
            <a:r>
              <a:rPr lang="en-US" dirty="0"/>
              <a:t>1 is holding an instance of resource </a:t>
            </a:r>
            <a:r>
              <a:rPr lang="en-US" dirty="0" smtClean="0"/>
              <a:t>  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type </a:t>
            </a:r>
            <a:r>
              <a:rPr lang="en-US" i="1" dirty="0"/>
              <a:t>R</a:t>
            </a:r>
            <a:r>
              <a:rPr lang="en-US" dirty="0"/>
              <a:t>2 and is waiting </a:t>
            </a:r>
            <a:r>
              <a:rPr lang="en-US" dirty="0" smtClean="0"/>
              <a:t>for an </a:t>
            </a:r>
            <a:r>
              <a:rPr lang="en-US" dirty="0"/>
              <a:t>instance of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 </a:t>
            </a:r>
            <a:r>
              <a:rPr lang="en-US" dirty="0" smtClean="0"/>
              <a:t>  resource </a:t>
            </a:r>
            <a:r>
              <a:rPr lang="en-US" dirty="0"/>
              <a:t>type </a:t>
            </a:r>
            <a:r>
              <a:rPr lang="en-US" i="1" dirty="0"/>
              <a:t>R</a:t>
            </a:r>
            <a:r>
              <a:rPr lang="en-US" dirty="0"/>
              <a:t>1.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Process </a:t>
            </a:r>
            <a:r>
              <a:rPr lang="en-US" i="1" dirty="0"/>
              <a:t>P</a:t>
            </a:r>
            <a:r>
              <a:rPr lang="en-US" dirty="0"/>
              <a:t>2 is holding an instance of </a:t>
            </a:r>
            <a:r>
              <a:rPr lang="en-US" i="1" dirty="0"/>
              <a:t>R</a:t>
            </a:r>
            <a:r>
              <a:rPr lang="en-US" dirty="0"/>
              <a:t>1 and an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 </a:t>
            </a:r>
            <a:r>
              <a:rPr lang="en-US" dirty="0" smtClean="0"/>
              <a:t>  instance </a:t>
            </a:r>
            <a:r>
              <a:rPr lang="en-US" dirty="0"/>
              <a:t>of </a:t>
            </a:r>
            <a:r>
              <a:rPr lang="en-US" i="1" dirty="0"/>
              <a:t>R</a:t>
            </a:r>
            <a:r>
              <a:rPr lang="en-US" dirty="0"/>
              <a:t>2 and </a:t>
            </a:r>
            <a:r>
              <a:rPr lang="en-US" dirty="0" smtClean="0"/>
              <a:t>is waiting </a:t>
            </a:r>
            <a:r>
              <a:rPr lang="en-US" dirty="0"/>
              <a:t>for an instance of </a:t>
            </a:r>
            <a:r>
              <a:rPr lang="en-US" dirty="0" smtClean="0"/>
              <a:t>	   </a:t>
            </a:r>
            <a:r>
              <a:rPr lang="en-US" i="1" dirty="0" smtClean="0"/>
              <a:t>R</a:t>
            </a:r>
            <a:r>
              <a:rPr lang="en-US" dirty="0" smtClean="0"/>
              <a:t>3</a:t>
            </a:r>
            <a:r>
              <a:rPr lang="en-US" dirty="0"/>
              <a:t>.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Process </a:t>
            </a:r>
            <a:r>
              <a:rPr lang="en-US" i="1" dirty="0"/>
              <a:t>P</a:t>
            </a:r>
            <a:r>
              <a:rPr lang="en-US" dirty="0"/>
              <a:t>3 is holding an instance of </a:t>
            </a:r>
            <a:r>
              <a:rPr lang="en-US" i="1" dirty="0"/>
              <a:t>R</a:t>
            </a:r>
            <a:r>
              <a:rPr lang="en-US" dirty="0"/>
              <a:t>3.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</a:t>
            </a:r>
            <a:br>
              <a:rPr lang="en-US" dirty="0" smtClean="0"/>
            </a:br>
            <a:r>
              <a:rPr lang="en-US" dirty="0" smtClean="0"/>
              <a:t>Graphs of deadlock</a:t>
            </a:r>
          </a:p>
        </p:txBody>
      </p:sp>
    </p:spTree>
    <p:extLst>
      <p:ext uri="{BB962C8B-B14F-4D97-AF65-F5344CB8AC3E}">
        <p14:creationId xmlns:p14="http://schemas.microsoft.com/office/powerpoint/2010/main" val="218131368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</a:t>
            </a:r>
            <a:br>
              <a:rPr lang="en-US" dirty="0" smtClean="0"/>
            </a:br>
            <a:r>
              <a:rPr lang="en-US" dirty="0" smtClean="0"/>
              <a:t>Graphs of deadlock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4463"/>
            <a:ext cx="77724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895600" y="1981200"/>
            <a:ext cx="3886200" cy="3200400"/>
            <a:chOff x="2895600" y="1981200"/>
            <a:chExt cx="3886200" cy="2667000"/>
          </a:xfrm>
        </p:grpSpPr>
        <p:sp>
          <p:nvSpPr>
            <p:cNvPr id="4" name="Rectangle 3"/>
            <p:cNvSpPr/>
            <p:nvPr/>
          </p:nvSpPr>
          <p:spPr>
            <a:xfrm>
              <a:off x="5715000" y="20574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15000" y="29718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0" y="39624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67400" y="22098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867400" y="31242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67400" y="25146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67400" y="34290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41148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867400" y="44196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3902" y="2209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5982" y="3124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5982" y="4114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95600" y="1981200"/>
              <a:ext cx="838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95600" y="2895600"/>
              <a:ext cx="838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71800" y="3962400"/>
              <a:ext cx="838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21336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0" y="30596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41264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7" idx="6"/>
            </p:cNvCxnSpPr>
            <p:nvPr/>
          </p:nvCxnSpPr>
          <p:spPr>
            <a:xfrm flipV="1">
              <a:off x="3733800" y="2133600"/>
              <a:ext cx="1981200" cy="1905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8" idx="6"/>
            </p:cNvCxnSpPr>
            <p:nvPr/>
          </p:nvCxnSpPr>
          <p:spPr>
            <a:xfrm flipH="1">
              <a:off x="3733800" y="2579641"/>
              <a:ext cx="2155918" cy="65885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  <a:endCxn id="17" idx="5"/>
            </p:cNvCxnSpPr>
            <p:nvPr/>
          </p:nvCxnSpPr>
          <p:spPr>
            <a:xfrm flipH="1" flipV="1">
              <a:off x="3611048" y="2566567"/>
              <a:ext cx="2278670" cy="6226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5"/>
              <a:endCxn id="18" idx="5"/>
            </p:cNvCxnSpPr>
            <p:nvPr/>
          </p:nvCxnSpPr>
          <p:spPr>
            <a:xfrm flipH="1" flipV="1">
              <a:off x="3611048" y="3480967"/>
              <a:ext cx="2386434" cy="130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4"/>
            </p:cNvCxnSpPr>
            <p:nvPr/>
          </p:nvCxnSpPr>
          <p:spPr>
            <a:xfrm>
              <a:off x="3314700" y="3581400"/>
              <a:ext cx="2400300" cy="6096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9" idx="6"/>
            </p:cNvCxnSpPr>
            <p:nvPr/>
          </p:nvCxnSpPr>
          <p:spPr>
            <a:xfrm flipH="1" flipV="1">
              <a:off x="3810000" y="4305300"/>
              <a:ext cx="2187482" cy="1687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98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Three general approaches exist for dealing with deadlock.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Prevent deadlock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Avoid deadlock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Detect Deadlock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Dealing with Deadlock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Deadlock</a:t>
            </a:r>
            <a:endParaRPr lang="en-US" dirty="0"/>
          </a:p>
        </p:txBody>
      </p:sp>
      <p:pic>
        <p:nvPicPr>
          <p:cNvPr id="1026" name="Picture 2" descr="Image result for deadlock prevention mutual exclus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5899"/>
            <a:ext cx="88604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3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Design a system in such a way that the possibility of deadlock is excluded.</a:t>
            </a:r>
          </a:p>
          <a:p>
            <a:endParaRPr lang="en-NZ" dirty="0" smtClean="0"/>
          </a:p>
          <a:p>
            <a:r>
              <a:rPr lang="en-NZ" dirty="0" smtClean="0"/>
              <a:t>Two main methods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Indirect – prevent one of the three necessary conditions from occurring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Direct – prevent circular waits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mtClean="0"/>
              <a:t>Deadlock Prevention </a:t>
            </a:r>
            <a:br>
              <a:rPr lang="en-NZ" smtClean="0"/>
            </a:br>
            <a:r>
              <a:rPr lang="en-NZ" smtClean="0"/>
              <a:t>Strategy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Mutual Exclusion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Hold and Wait</a:t>
            </a:r>
          </a:p>
          <a:p>
            <a:pPr lvl="1"/>
            <a:r>
              <a:rPr lang="en-US" sz="2400" dirty="0" smtClean="0"/>
              <a:t>Require a process request all of its required resources at one time</a:t>
            </a:r>
          </a:p>
          <a:p>
            <a:r>
              <a:rPr lang="en-US" sz="2800" dirty="0" smtClean="0"/>
              <a:t>No Preemption</a:t>
            </a:r>
          </a:p>
          <a:p>
            <a:pPr lvl="1"/>
            <a:r>
              <a:rPr lang="en-US" sz="2400" dirty="0" smtClean="0"/>
              <a:t>Process must release resource and request again</a:t>
            </a:r>
          </a:p>
          <a:p>
            <a:pPr lvl="1"/>
            <a:r>
              <a:rPr lang="en-US" sz="2400" dirty="0" smtClean="0"/>
              <a:t>OS may preempt a process to require it releases its resources</a:t>
            </a:r>
          </a:p>
          <a:p>
            <a:r>
              <a:rPr lang="en-US" sz="2800" dirty="0" smtClean="0"/>
              <a:t>Circular Wait</a:t>
            </a:r>
          </a:p>
          <a:p>
            <a:pPr lvl="1"/>
            <a:r>
              <a:rPr lang="en-US" sz="2400" dirty="0" smtClean="0"/>
              <a:t>Define a linear ordering of resource types</a:t>
            </a:r>
          </a:p>
          <a:p>
            <a:endParaRPr lang="en-US" sz="2800" dirty="0" smtClean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 Prevention </a:t>
            </a:r>
            <a:br>
              <a:rPr lang="en-US" dirty="0" smtClean="0"/>
            </a:br>
            <a:r>
              <a:rPr lang="en-US" dirty="0" smtClean="0"/>
              <a:t>Conditions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courses.cs.washington.edu/courses/cse410/99au/lectures/Lecture-11-12/img0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53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 Prevention </a:t>
            </a:r>
            <a:br>
              <a:rPr lang="en-US" dirty="0" smtClean="0"/>
            </a:br>
            <a:r>
              <a:rPr lang="en-US" dirty="0" smtClean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16125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 Prevention </a:t>
            </a:r>
            <a:br>
              <a:rPr lang="en-US" dirty="0" smtClean="0"/>
            </a:br>
            <a:r>
              <a:rPr lang="en-US" dirty="0" smtClean="0"/>
              <a:t>Conditions</a:t>
            </a:r>
          </a:p>
        </p:txBody>
      </p:sp>
      <p:pic>
        <p:nvPicPr>
          <p:cNvPr id="3074" name="Picture 2" descr="https://courses.cs.washington.edu/courses/cse410/99au/lectures/Lecture-11-12/img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6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Prevention </a:t>
            </a:r>
            <a:br>
              <a:rPr lang="en-US" dirty="0"/>
            </a:br>
            <a:r>
              <a:rPr lang="en-US" dirty="0"/>
              <a:t>Conditions</a:t>
            </a:r>
          </a:p>
        </p:txBody>
      </p:sp>
      <p:pic>
        <p:nvPicPr>
          <p:cNvPr id="4098" name="Picture 2" descr="https://courses.cs.washington.edu/courses/cse410/99au/lectures/Lecture-11-12/img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58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2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A set of processes is deadlocked when each process in the set is blocked awaiting an event that can only be triggered by another blocked process in the set</a:t>
            </a:r>
          </a:p>
          <a:p>
            <a:pPr lvl="1"/>
            <a:r>
              <a:rPr lang="en-NZ" smtClean="0"/>
              <a:t>Typically involves processes competing for the same set of resources</a:t>
            </a:r>
          </a:p>
          <a:p>
            <a:r>
              <a:rPr lang="en-US" smtClean="0"/>
              <a:t>No efficient solution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Prevention </a:t>
            </a:r>
            <a:br>
              <a:rPr lang="en-US" dirty="0"/>
            </a:br>
            <a:r>
              <a:rPr lang="en-US" dirty="0"/>
              <a:t>Conditions</a:t>
            </a:r>
          </a:p>
        </p:txBody>
      </p:sp>
      <p:pic>
        <p:nvPicPr>
          <p:cNvPr id="5122" name="Picture 2" descr="https://courses.cs.washington.edu/courses/cse410/99au/lectures/Lecture-11-12/img0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is made dynamically whether the current resource allocation request will, if granted, potentially lead to a deadlock</a:t>
            </a:r>
          </a:p>
          <a:p>
            <a:endParaRPr lang="en-US" dirty="0" smtClean="0"/>
          </a:p>
          <a:p>
            <a:r>
              <a:rPr lang="en-US" dirty="0" smtClean="0"/>
              <a:t>Requires knowledge of future process requests</a:t>
            </a:r>
          </a:p>
          <a:p>
            <a:endParaRPr lang="en-US" dirty="0" smtClean="0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Initiation Denial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 Allocation Denial</a:t>
            </a:r>
          </a:p>
          <a:p>
            <a:endParaRPr lang="en-US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Two Approaches to </a:t>
            </a:r>
            <a:br>
              <a:rPr lang="en-US" smtClean="0"/>
            </a:br>
            <a:r>
              <a:rPr lang="en-US" smtClean="0"/>
              <a:t>Deadlock Avoidance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A process is only started if the maximum claim of all current processes plus those of the new process can be met. </a:t>
            </a:r>
          </a:p>
          <a:p>
            <a:r>
              <a:rPr lang="en-NZ" smtClean="0"/>
              <a:t>Not optimal, </a:t>
            </a:r>
          </a:p>
          <a:p>
            <a:pPr lvl="1"/>
            <a:r>
              <a:rPr lang="en-NZ" smtClean="0"/>
              <a:t>Assumes the worst: that all processes will make their maximum claims together.</a:t>
            </a:r>
          </a:p>
          <a:p>
            <a:endParaRPr lang="en-NZ" smtClean="0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mtClean="0"/>
              <a:t>Process </a:t>
            </a:r>
            <a:br>
              <a:rPr lang="en-NZ" smtClean="0"/>
            </a:br>
            <a:r>
              <a:rPr lang="en-NZ" smtClean="0"/>
              <a:t>Initiation Denial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Referred to as the banker’s algorithm</a:t>
            </a:r>
          </a:p>
          <a:p>
            <a:pPr lvl="1"/>
            <a:r>
              <a:rPr lang="en-US" dirty="0" smtClean="0"/>
              <a:t>A </a:t>
            </a:r>
            <a:r>
              <a:rPr lang="en-NZ" dirty="0" smtClean="0"/>
              <a:t>strategy of resource allocation denial</a:t>
            </a:r>
          </a:p>
          <a:p>
            <a:r>
              <a:rPr lang="en-US" dirty="0" smtClean="0"/>
              <a:t>Consider a system with fixed number of resources</a:t>
            </a:r>
          </a:p>
          <a:p>
            <a:pPr lvl="1"/>
            <a:r>
              <a:rPr lang="en-US" b="1" i="1" dirty="0" smtClean="0"/>
              <a:t>State</a:t>
            </a:r>
            <a:r>
              <a:rPr lang="en-US" dirty="0" smtClean="0"/>
              <a:t> of the system is the current allocation of resources to process</a:t>
            </a:r>
          </a:p>
          <a:p>
            <a:pPr lvl="1"/>
            <a:r>
              <a:rPr lang="en-US" b="1" i="1" dirty="0" smtClean="0"/>
              <a:t>Safe state </a:t>
            </a:r>
            <a:r>
              <a:rPr lang="en-US" dirty="0" smtClean="0"/>
              <a:t>is where there is at least one sequence that does not result in deadlock</a:t>
            </a:r>
          </a:p>
          <a:p>
            <a:pPr lvl="1"/>
            <a:r>
              <a:rPr lang="en-US" b="1" i="1" dirty="0" smtClean="0"/>
              <a:t>Unsafe state </a:t>
            </a:r>
            <a:r>
              <a:rPr lang="en-US" dirty="0" smtClean="0"/>
              <a:t>is a state that is not safe</a:t>
            </a:r>
          </a:p>
          <a:p>
            <a:endParaRPr lang="en-US" dirty="0" smtClean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</a:t>
            </a:r>
            <a:br>
              <a:rPr lang="en-US" smtClean="0"/>
            </a:br>
            <a:r>
              <a:rPr lang="en-US" smtClean="0"/>
              <a:t>	Allocation Denial</a:t>
            </a:r>
          </a:p>
        </p:txBody>
      </p:sp>
      <p:sp>
        <p:nvSpPr>
          <p:cNvPr id="4" name="Action Button: Movie 3">
            <a:hlinkClick r:id="rId3" highlightClick="1"/>
          </p:cNvPr>
          <p:cNvSpPr/>
          <p:nvPr/>
        </p:nvSpPr>
        <p:spPr>
          <a:xfrm>
            <a:off x="8101013" y="0"/>
            <a:ext cx="1042987" cy="104298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NZ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Basic Facts for deadlock avoidance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1190625"/>
            <a:ext cx="6597650" cy="4414838"/>
          </a:xfrm>
        </p:spPr>
        <p:txBody>
          <a:bodyPr/>
          <a:lstStyle/>
          <a:p>
            <a:r>
              <a:rPr lang="en-US" altLang="en-US" smtClean="0"/>
              <a:t>If a system is in safe state </a:t>
            </a:r>
            <a:r>
              <a:rPr lang="en-US" altLang="en-US" smtClean="0">
                <a:sym typeface="Symbol" pitchFamily="18" charset="2"/>
              </a:rPr>
              <a:t> no deadlocks</a:t>
            </a:r>
            <a:br>
              <a:rPr lang="en-US" altLang="en-US" smtClean="0">
                <a:sym typeface="Symbol" pitchFamily="18" charset="2"/>
              </a:rPr>
            </a:br>
            <a:endParaRPr lang="en-US" altLang="en-US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If a system is in unsafe state  possibility of deadlock</a:t>
            </a:r>
            <a:br>
              <a:rPr lang="en-US" altLang="en-US" smtClean="0">
                <a:sym typeface="Symbol" pitchFamily="18" charset="2"/>
              </a:rPr>
            </a:br>
            <a:endParaRPr lang="en-US" altLang="en-US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Avoidance  ensure that a system will never enter an unsafe state.</a:t>
            </a:r>
          </a:p>
        </p:txBody>
      </p:sp>
    </p:spTree>
    <p:extLst>
      <p:ext uri="{BB962C8B-B14F-4D97-AF65-F5344CB8AC3E}">
        <p14:creationId xmlns:p14="http://schemas.microsoft.com/office/powerpoint/2010/main" val="25791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989762" cy="44418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Multiple instances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Each process must a priori claim maximum use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When a process requests a resource it may have to wait  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1510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27025"/>
            <a:ext cx="758666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Data Structures for the Banker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Algorithm </a:t>
            </a:r>
            <a:endParaRPr lang="en-US" altLang="en-US" sz="28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213" y="1524000"/>
            <a:ext cx="7370762" cy="438785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 smtClean="0"/>
              <a:t>Available</a:t>
            </a:r>
            <a:r>
              <a:rPr lang="en-US" altLang="en-US" i="1" dirty="0" smtClean="0"/>
              <a:t>:</a:t>
            </a:r>
            <a:r>
              <a:rPr lang="en-US" altLang="en-US" dirty="0" smtClean="0"/>
              <a:t>  Vector of length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. If available [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, there are</a:t>
            </a:r>
            <a:r>
              <a:rPr lang="en-US" altLang="en-US" i="1" dirty="0" smtClean="0"/>
              <a:t> k</a:t>
            </a:r>
            <a:r>
              <a:rPr lang="en-US" altLang="en-US" dirty="0" smtClean="0"/>
              <a:t> instances of resource type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r>
              <a:rPr lang="en-US" altLang="en-US" baseline="-25000" dirty="0" smtClean="0"/>
              <a:t>  </a:t>
            </a:r>
            <a:r>
              <a:rPr lang="en-US" altLang="en-US" dirty="0" smtClean="0"/>
              <a:t>available</a:t>
            </a:r>
          </a:p>
          <a:p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000000"/>
                </a:solidFill>
              </a:rPr>
              <a:t>Max</a:t>
            </a:r>
            <a:r>
              <a:rPr lang="en-US" altLang="en-US" i="1" dirty="0" smtClean="0"/>
              <a:t>: n x m</a:t>
            </a:r>
            <a:r>
              <a:rPr lang="en-US" altLang="en-US" dirty="0" smtClean="0"/>
              <a:t> matrix.  If </a:t>
            </a:r>
            <a:r>
              <a:rPr lang="en-US" altLang="en-US" i="1" dirty="0" smtClean="0"/>
              <a:t>Max 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, then process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may request at most</a:t>
            </a:r>
            <a:r>
              <a:rPr lang="en-US" altLang="en-US" i="1" dirty="0" smtClean="0"/>
              <a:t> k </a:t>
            </a:r>
            <a:r>
              <a:rPr lang="en-US" altLang="en-US" dirty="0" smtClean="0"/>
              <a:t>instances of resource type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endParaRPr lang="en-US" altLang="en-US" i="1" baseline="-25000" dirty="0" smtClean="0"/>
          </a:p>
          <a:p>
            <a:endParaRPr lang="en-US" altLang="en-US" sz="800" i="1" baseline="-25000" dirty="0" smtClean="0"/>
          </a:p>
          <a:p>
            <a:r>
              <a:rPr lang="en-US" altLang="en-US" b="1" dirty="0" smtClean="0">
                <a:solidFill>
                  <a:srgbClr val="000000"/>
                </a:solidFill>
              </a:rPr>
              <a:t>Allocation</a:t>
            </a:r>
            <a:r>
              <a:rPr lang="en-US" altLang="en-US" i="1" dirty="0" smtClean="0"/>
              <a:t>:  n </a:t>
            </a:r>
            <a:r>
              <a:rPr lang="en-US" altLang="en-US" dirty="0" smtClean="0"/>
              <a:t>x</a:t>
            </a:r>
            <a:r>
              <a:rPr lang="en-US" altLang="en-US" i="1" dirty="0" smtClean="0"/>
              <a:t> m</a:t>
            </a:r>
            <a:r>
              <a:rPr lang="en-US" altLang="en-US" dirty="0" smtClean="0"/>
              <a:t> matrix.  If Allocation[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then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is currently allocated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instances of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endParaRPr lang="en-US" altLang="en-US" i="1" baseline="-25000" dirty="0" smtClean="0"/>
          </a:p>
          <a:p>
            <a:endParaRPr lang="en-US" altLang="en-US" sz="800" i="1" baseline="-25000" dirty="0" smtClean="0"/>
          </a:p>
          <a:p>
            <a:r>
              <a:rPr lang="en-US" altLang="en-US" b="1" dirty="0" smtClean="0">
                <a:solidFill>
                  <a:srgbClr val="000000"/>
                </a:solidFill>
              </a:rPr>
              <a:t>Need</a:t>
            </a:r>
            <a:r>
              <a:rPr lang="en-US" altLang="en-US" i="1" dirty="0" smtClean="0"/>
              <a:t>:  n </a:t>
            </a:r>
            <a:r>
              <a:rPr lang="en-US" altLang="en-US" dirty="0" smtClean="0"/>
              <a:t>x</a:t>
            </a:r>
            <a:r>
              <a:rPr lang="en-US" altLang="en-US" i="1" dirty="0" smtClean="0"/>
              <a:t> m</a:t>
            </a:r>
            <a:r>
              <a:rPr lang="en-US" altLang="en-US" dirty="0" smtClean="0"/>
              <a:t> matrix. If </a:t>
            </a:r>
            <a:r>
              <a:rPr lang="en-US" altLang="en-US" i="1" dirty="0" smtClean="0"/>
              <a:t>Need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=</a:t>
            </a:r>
            <a:r>
              <a:rPr lang="en-US" altLang="en-US" i="1" dirty="0" smtClean="0"/>
              <a:t> k</a:t>
            </a:r>
            <a:r>
              <a:rPr lang="en-US" altLang="en-US" dirty="0" smtClean="0"/>
              <a:t>, then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may need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more instances of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to complete its task</a:t>
            </a:r>
          </a:p>
          <a:p>
            <a:pPr lvl="2">
              <a:buFont typeface="Webdings" pitchFamily="18" charset="2"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Need</a:t>
            </a:r>
            <a:r>
              <a:rPr lang="en-US" altLang="en-US" dirty="0" smtClean="0"/>
              <a:t> [</a:t>
            </a:r>
            <a:r>
              <a:rPr lang="en-US" altLang="en-US" i="1" dirty="0" err="1" smtClean="0"/>
              <a:t>i,j</a:t>
            </a:r>
            <a:r>
              <a:rPr lang="en-US" altLang="en-US" i="1" dirty="0" smtClean="0"/>
              <a:t>]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Max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– </a:t>
            </a:r>
            <a:r>
              <a:rPr lang="en-US" altLang="en-US" i="1" dirty="0" smtClean="0"/>
              <a:t>Allocation</a:t>
            </a:r>
            <a:r>
              <a:rPr lang="en-US" altLang="en-US" dirty="0" smtClean="0"/>
              <a:t> 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Let </a:t>
            </a:r>
            <a:r>
              <a:rPr lang="en-US" altLang="en-US" i="1">
                <a:latin typeface="Helvetica" pitchFamily="-84" charset="0"/>
              </a:rPr>
              <a:t>n</a:t>
            </a:r>
            <a:r>
              <a:rPr lang="en-US" altLang="en-US">
                <a:latin typeface="Helvetica" pitchFamily="-84" charset="0"/>
              </a:rPr>
              <a:t> = number of processes, and </a:t>
            </a:r>
            <a:r>
              <a:rPr lang="en-US" altLang="en-US" i="1">
                <a:latin typeface="Helvetica" pitchFamily="-84" charset="0"/>
              </a:rPr>
              <a:t>m </a:t>
            </a:r>
            <a:r>
              <a:rPr lang="en-US" altLang="en-US">
                <a:latin typeface="Helvetica" pitchFamily="-84" charset="0"/>
              </a:rPr>
              <a:t>= number of resources types. </a:t>
            </a:r>
          </a:p>
        </p:txBody>
      </p:sp>
    </p:spTree>
    <p:extLst>
      <p:ext uri="{BB962C8B-B14F-4D97-AF65-F5344CB8AC3E}">
        <p14:creationId xmlns:p14="http://schemas.microsoft.com/office/powerpoint/2010/main" val="42410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Safety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57288"/>
            <a:ext cx="7372350" cy="49434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Let </a:t>
            </a:r>
            <a:r>
              <a:rPr lang="en-US" altLang="en-US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i="1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be vectors of length</a:t>
            </a:r>
            <a:r>
              <a:rPr lang="en-US" altLang="en-US" i="1" dirty="0" smtClean="0"/>
              <a:t> m</a:t>
            </a:r>
            <a:r>
              <a:rPr lang="en-US" altLang="en-US" dirty="0" smtClean="0"/>
              <a:t> and</a:t>
            </a:r>
            <a:r>
              <a:rPr lang="en-US" altLang="en-US" i="1" dirty="0" smtClean="0"/>
              <a:t> n</a:t>
            </a:r>
            <a:r>
              <a:rPr lang="en-US" altLang="en-US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 smtClean="0"/>
              <a:t>Work </a:t>
            </a:r>
            <a:r>
              <a:rPr lang="en-US" altLang="en-US" b="1" dirty="0" smtClean="0"/>
              <a:t>= </a:t>
            </a:r>
            <a:r>
              <a:rPr lang="en-US" altLang="en-US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 smtClean="0"/>
              <a:t>Finish 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</a:t>
            </a:r>
            <a:r>
              <a:rPr lang="en-US" altLang="en-US" b="1" i="1" dirty="0" smtClean="0"/>
              <a:t> false </a:t>
            </a:r>
            <a:r>
              <a:rPr lang="en-US" altLang="en-US" b="1" dirty="0" smtClean="0"/>
              <a:t>for</a:t>
            </a:r>
            <a:r>
              <a:rPr lang="en-US" altLang="en-US" b="1" i="1" dirty="0" smtClean="0"/>
              <a:t> i</a:t>
            </a:r>
            <a:r>
              <a:rPr lang="en-US" altLang="en-US" b="1" dirty="0" smtClean="0"/>
              <a:t> = 0, 1, …, </a:t>
            </a:r>
            <a:r>
              <a:rPr lang="en-US" altLang="en-US" b="1" i="1" dirty="0" smtClean="0"/>
              <a:t>n- </a:t>
            </a:r>
            <a:r>
              <a:rPr lang="en-US" altLang="en-US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2.	Find an </a:t>
            </a:r>
            <a:r>
              <a:rPr lang="en-US" altLang="en-US" b="1" i="1" dirty="0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(a) </a:t>
            </a:r>
            <a:r>
              <a:rPr lang="en-US" altLang="en-US" b="1" i="1" dirty="0" smtClean="0"/>
              <a:t>Finish</a:t>
            </a:r>
            <a:r>
              <a:rPr lang="en-US" altLang="en-US" b="1" dirty="0" smtClean="0"/>
              <a:t> 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false</a:t>
            </a:r>
            <a:endParaRPr lang="en-US" altLang="en-US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(b) </a:t>
            </a:r>
            <a:r>
              <a:rPr lang="en-US" altLang="en-US" b="1" i="1" dirty="0" err="1" smtClean="0"/>
              <a:t>Need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If no such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b="1" i="1" dirty="0" smtClean="0">
                <a:sym typeface="Symbol" pitchFamily="18" charset="2"/>
              </a:rPr>
              <a:t>i </a:t>
            </a:r>
            <a:r>
              <a:rPr lang="en-US" altLang="en-US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 smtClean="0"/>
              <a:t>3.  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= </a:t>
            </a:r>
            <a:r>
              <a:rPr lang="en-US" altLang="en-US" b="1" i="1" dirty="0" smtClean="0"/>
              <a:t>Work </a:t>
            </a:r>
            <a:r>
              <a:rPr lang="en-US" altLang="en-US" b="1" dirty="0" smtClean="0"/>
              <a:t>+ </a:t>
            </a:r>
            <a:r>
              <a:rPr lang="en-US" altLang="en-US" b="1" i="1" dirty="0" err="1" smtClean="0"/>
              <a:t>Allocation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</a:t>
            </a:r>
            <a:r>
              <a:rPr lang="en-US" altLang="en-US" b="1" i="1" dirty="0" smtClean="0"/>
              <a:t> true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4.	If </a:t>
            </a:r>
            <a:r>
              <a:rPr lang="en-US" altLang="en-US" b="1" i="1" dirty="0" smtClean="0"/>
              <a:t>Finish</a:t>
            </a:r>
            <a:r>
              <a:rPr lang="en-US" altLang="en-US" b="1" dirty="0" smtClean="0"/>
              <a:t> 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== </a:t>
            </a:r>
            <a:r>
              <a:rPr lang="en-US" altLang="en-US" b="1" i="1" dirty="0" smtClean="0"/>
              <a:t>true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for all </a:t>
            </a:r>
            <a:r>
              <a:rPr lang="en-US" altLang="en-US" b="1" i="1" dirty="0" smtClean="0"/>
              <a:t>i</a:t>
            </a:r>
            <a:r>
              <a:rPr lang="en-US" altLang="en-US" dirty="0" smtClean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30865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Banker</a:t>
            </a:r>
            <a:r>
              <a:rPr lang="ja-JP" altLang="en-US" smtClean="0"/>
              <a:t>’</a:t>
            </a:r>
            <a:r>
              <a:rPr lang="en-US" altLang="ja-JP" smtClean="0"/>
              <a:t>s Algorithm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Discussed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Potential Deadlock 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-838200"/>
            <a:ext cx="349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7035800"/>
            <a:ext cx="3794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988" y="3529013"/>
            <a:ext cx="760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4006850"/>
            <a:ext cx="700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A and B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B and C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C and B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60800"/>
              <a:gd name="adj2" fmla="val -7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D and A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175" y="231775"/>
            <a:ext cx="7924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Resource-Request Algorithm for Process </a:t>
            </a:r>
            <a:r>
              <a:rPr lang="en-US" altLang="en-US" sz="2800" i="1" smtClean="0"/>
              <a:t>P</a:t>
            </a:r>
            <a:r>
              <a:rPr lang="en-US" altLang="en-US" sz="2800" i="1" baseline="-25000" smtClean="0"/>
              <a:t>i</a:t>
            </a:r>
            <a:endParaRPr lang="en-US" altLang="en-US" sz="28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14424"/>
            <a:ext cx="7642225" cy="521017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 smtClean="0"/>
              <a:t>    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dirty="0" smtClean="0"/>
              <a:t> = request vector for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.  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baseline="-25000" dirty="0" smtClean="0"/>
              <a:t> 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j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then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 wants </a:t>
            </a:r>
            <a:r>
              <a:rPr lang="en-US" altLang="en-US" b="1" i="1" dirty="0" smtClean="0"/>
              <a:t>k</a:t>
            </a:r>
            <a:r>
              <a:rPr lang="en-US" altLang="en-US" dirty="0" smtClean="0"/>
              <a:t> instances of resource type </a:t>
            </a:r>
            <a:r>
              <a:rPr lang="en-US" altLang="en-US" b="1" i="1" dirty="0" err="1" smtClean="0"/>
              <a:t>R</a:t>
            </a:r>
            <a:r>
              <a:rPr lang="en-US" altLang="en-US" b="1" i="1" baseline="-25000" dirty="0" err="1" smtClean="0"/>
              <a:t>j</a:t>
            </a:r>
            <a:endParaRPr lang="en-US" altLang="en-US" b="1" baseline="-250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i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2.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dirty="0" smtClean="0">
                <a:sym typeface="Symbol" pitchFamily="18" charset="2"/>
              </a:rPr>
              <a:t>, go to step 3.  Otherwise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3.	Pretend to allocate requested resources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b="1" dirty="0" smtClean="0">
                <a:sym typeface="Symbol" pitchFamily="18" charset="2"/>
              </a:rPr>
              <a:t> = </a:t>
            </a:r>
            <a:r>
              <a:rPr lang="en-US" altLang="en-US" b="1" i="1" dirty="0" smtClean="0">
                <a:sym typeface="Symbol" pitchFamily="18" charset="2"/>
              </a:rPr>
              <a:t>Available  </a:t>
            </a:r>
            <a:r>
              <a:rPr lang="en-US" altLang="en-US" b="1" dirty="0" smtClean="0">
                <a:sym typeface="Symbol" pitchFamily="18" charset="2"/>
              </a:rPr>
              <a:t>–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baseline="-25000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 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+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–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safe  the resources are allocated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unsafe 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must wait, and the old resource-allocation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2054101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Resource Request</a:t>
            </a:r>
            <a:r>
              <a:rPr lang="en-US" altLang="ja-JP" dirty="0" smtClean="0"/>
              <a:t> Algorithm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Discussed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98438"/>
            <a:ext cx="7421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33488"/>
            <a:ext cx="7391400" cy="4530725"/>
          </a:xfrm>
        </p:spPr>
        <p:txBody>
          <a:bodyPr/>
          <a:lstStyle/>
          <a:p>
            <a:r>
              <a:rPr lang="en-US" altLang="en-US" smtClean="0"/>
              <a:t>Allow system to enter deadlock state 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Detection algorithm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Recovery scheme</a:t>
            </a:r>
          </a:p>
        </p:txBody>
      </p:sp>
    </p:spTree>
    <p:extLst>
      <p:ext uri="{BB962C8B-B14F-4D97-AF65-F5344CB8AC3E}">
        <p14:creationId xmlns:p14="http://schemas.microsoft.com/office/powerpoint/2010/main" val="1344774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41288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Single Instance of Each Resource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Maintain </a:t>
            </a:r>
            <a:r>
              <a:rPr lang="en-US" altLang="en-US" b="1" smtClean="0">
                <a:solidFill>
                  <a:srgbClr val="3366FF"/>
                </a:solidFill>
              </a:rPr>
              <a:t>wait-for </a:t>
            </a:r>
            <a:r>
              <a:rPr lang="en-US" altLang="en-US" smtClean="0"/>
              <a:t>graph</a:t>
            </a:r>
          </a:p>
          <a:p>
            <a:pPr lvl="1"/>
            <a:r>
              <a:rPr lang="en-US" altLang="en-US" smtClean="0"/>
              <a:t>Nodes are processes</a:t>
            </a:r>
          </a:p>
          <a:p>
            <a:pPr lvl="1"/>
            <a:r>
              <a:rPr lang="en-US" altLang="en-US" b="1" i="1" smtClean="0"/>
              <a:t>P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> </a:t>
            </a:r>
            <a:r>
              <a:rPr lang="en-US" altLang="en-US" b="1" smtClean="0">
                <a:sym typeface="Symbol" pitchFamily="18" charset="2"/>
              </a:rPr>
              <a:t> </a:t>
            </a:r>
            <a:r>
              <a:rPr lang="en-US" altLang="en-US" b="1" i="1" smtClean="0">
                <a:sym typeface="Symbol" pitchFamily="18" charset="2"/>
              </a:rPr>
              <a:t>P</a:t>
            </a:r>
            <a:r>
              <a:rPr lang="en-US" altLang="en-US" b="1" i="1" baseline="-25000" smtClean="0">
                <a:sym typeface="Symbol" pitchFamily="18" charset="2"/>
              </a:rPr>
              <a:t>j   </a:t>
            </a:r>
            <a:r>
              <a:rPr lang="en-US" altLang="en-US" smtClean="0">
                <a:sym typeface="Symbol" pitchFamily="18" charset="2"/>
              </a:rPr>
              <a:t>if </a:t>
            </a:r>
            <a:r>
              <a:rPr lang="en-US" altLang="en-US" b="1" i="1" smtClean="0">
                <a:sym typeface="Symbol" pitchFamily="18" charset="2"/>
              </a:rPr>
              <a:t>P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i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is waiting for</a:t>
            </a:r>
            <a:r>
              <a:rPr lang="en-US" altLang="en-US" i="1" smtClean="0">
                <a:sym typeface="Symbol" pitchFamily="18" charset="2"/>
              </a:rPr>
              <a:t> </a:t>
            </a:r>
            <a:r>
              <a:rPr lang="en-US" altLang="en-US" b="1" i="1" smtClean="0">
                <a:sym typeface="Symbol" pitchFamily="18" charset="2"/>
              </a:rPr>
              <a:t>P</a:t>
            </a:r>
            <a:r>
              <a:rPr lang="en-US" altLang="en-US" b="1" i="1" baseline="-25000" smtClean="0">
                <a:sym typeface="Symbol" pitchFamily="18" charset="2"/>
              </a:rPr>
              <a:t>j</a:t>
            </a:r>
            <a:r>
              <a:rPr lang="en-US" altLang="en-US" b="1" i="1" smtClean="0">
                <a:sym typeface="Symbol" pitchFamily="18" charset="2"/>
              </a:rPr>
              <a:t/>
            </a:r>
            <a:br>
              <a:rPr lang="en-US" altLang="en-US" b="1" i="1" smtClean="0">
                <a:sym typeface="Symbol" pitchFamily="18" charset="2"/>
              </a:rPr>
            </a:br>
            <a:endParaRPr lang="en-US" altLang="en-US" b="1" i="1" smtClean="0">
              <a:sym typeface="Symbol" pitchFamily="18" charset="2"/>
            </a:endParaRPr>
          </a:p>
          <a:p>
            <a:r>
              <a:rPr lang="en-US" altLang="en-US" smtClean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An algorithm to detect a cycle in a graph requires an order of</a:t>
            </a:r>
            <a:r>
              <a:rPr lang="en-US" altLang="en-US" i="1" smtClean="0"/>
              <a:t> </a:t>
            </a:r>
            <a:r>
              <a:rPr lang="en-US" altLang="en-US" b="1" i="1" smtClean="0"/>
              <a:t>n</a:t>
            </a:r>
            <a:r>
              <a:rPr lang="en-US" altLang="en-US" b="1" baseline="30000" smtClean="0"/>
              <a:t>2</a:t>
            </a:r>
            <a:r>
              <a:rPr lang="en-US" altLang="en-US" b="1" smtClean="0"/>
              <a:t> </a:t>
            </a:r>
            <a:r>
              <a:rPr lang="en-US" altLang="en-US" smtClean="0"/>
              <a:t>operations, where </a:t>
            </a:r>
            <a:r>
              <a:rPr lang="en-US" altLang="en-US" b="1" i="1" smtClean="0"/>
              <a:t>n</a:t>
            </a:r>
            <a:r>
              <a:rPr lang="en-US" altLang="en-US" smtClean="0"/>
              <a:t> is the number of 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144371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266700"/>
            <a:ext cx="7751762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Resource-Allocation Graph and  Wait-for Graph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Resource-Allocation Graph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Corresponding wait-for graph</a:t>
            </a:r>
          </a:p>
        </p:txBody>
      </p:sp>
      <p:pic>
        <p:nvPicPr>
          <p:cNvPr id="38917" name="Picture 6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23900"/>
            <a:ext cx="8229600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56944"/>
      </p:ext>
    </p:extLst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52400"/>
            <a:ext cx="7899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mtClean="0"/>
              <a:t>1.	Let </a:t>
            </a:r>
            <a:r>
              <a:rPr lang="en-US" altLang="en-US" b="1" i="1" smtClean="0"/>
              <a:t>Work</a:t>
            </a:r>
            <a:r>
              <a:rPr lang="en-US" altLang="en-US" smtClean="0"/>
              <a:t> and </a:t>
            </a:r>
            <a:r>
              <a:rPr lang="en-US" altLang="en-US" b="1" i="1" smtClean="0"/>
              <a:t>Finish</a:t>
            </a:r>
            <a:r>
              <a:rPr lang="en-US" altLang="en-US" smtClean="0"/>
              <a:t> be vectors of length </a:t>
            </a:r>
            <a:r>
              <a:rPr lang="en-US" altLang="en-US" b="1" i="1" smtClean="0"/>
              <a:t>m</a:t>
            </a:r>
            <a:r>
              <a:rPr lang="en-US" altLang="en-US" smtClean="0"/>
              <a:t> and </a:t>
            </a:r>
            <a:r>
              <a:rPr lang="en-US" altLang="en-US" b="1" i="1" smtClean="0"/>
              <a:t>n</a:t>
            </a:r>
            <a:r>
              <a:rPr lang="en-US" altLang="en-US" smtClean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mtClean="0"/>
              <a:t>(a) </a:t>
            </a:r>
            <a:r>
              <a:rPr lang="en-US" altLang="en-US" b="1" i="1" smtClean="0"/>
              <a:t>Work</a:t>
            </a:r>
            <a:r>
              <a:rPr lang="en-US" altLang="en-US" b="1" smtClean="0"/>
              <a:t> = </a:t>
            </a:r>
            <a:r>
              <a:rPr lang="en-US" altLang="en-US" b="1" i="1" smtClean="0"/>
              <a:t>Available</a:t>
            </a:r>
            <a:endParaRPr lang="en-US" altLang="en-US" b="1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mtClean="0"/>
              <a:t>(b)	For </a:t>
            </a:r>
            <a:r>
              <a:rPr lang="en-US" altLang="en-US" b="1" i="1" smtClean="0"/>
              <a:t>i</a:t>
            </a:r>
            <a:r>
              <a:rPr lang="en-US" altLang="en-US" b="1" smtClean="0"/>
              <a:t> = 1,2, …,</a:t>
            </a:r>
            <a:r>
              <a:rPr lang="en-US" altLang="en-US" b="1" i="1" smtClean="0"/>
              <a:t> n</a:t>
            </a:r>
            <a:r>
              <a:rPr lang="en-US" altLang="en-US" smtClean="0"/>
              <a:t>, if </a:t>
            </a:r>
            <a:r>
              <a:rPr lang="en-US" altLang="en-US" b="1" i="1" smtClean="0"/>
              <a:t>Allocation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> </a:t>
            </a:r>
            <a:r>
              <a:rPr lang="en-US" altLang="en-US" b="1" smtClean="0">
                <a:sym typeface="Symbol" pitchFamily="18" charset="2"/>
              </a:rPr>
              <a:t> 0</a:t>
            </a:r>
            <a:r>
              <a:rPr lang="en-US" altLang="en-US" smtClean="0">
                <a:sym typeface="Symbol" pitchFamily="18" charset="2"/>
              </a:rPr>
              <a:t>, then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b="1" i="1" smtClean="0">
                <a:sym typeface="Symbol" pitchFamily="18" charset="2"/>
              </a:rPr>
              <a:t>Finish</a:t>
            </a:r>
            <a:r>
              <a:rPr lang="en-US" altLang="en-US" b="1" smtClean="0">
                <a:sym typeface="Symbol" pitchFamily="18" charset="2"/>
              </a:rPr>
              <a:t>[i] </a:t>
            </a:r>
            <a:r>
              <a:rPr lang="en-US" altLang="en-US" b="1" i="1" smtClean="0">
                <a:sym typeface="Symbol" pitchFamily="18" charset="2"/>
              </a:rPr>
              <a:t>= false</a:t>
            </a:r>
            <a:r>
              <a:rPr lang="en-US" altLang="en-US" smtClean="0">
                <a:sym typeface="Symbol" pitchFamily="18" charset="2"/>
              </a:rPr>
              <a:t>; otherwise, </a:t>
            </a:r>
            <a:r>
              <a:rPr lang="en-US" altLang="en-US" b="1" i="1" smtClean="0">
                <a:sym typeface="Symbol" pitchFamily="18" charset="2"/>
              </a:rPr>
              <a:t>Finish</a:t>
            </a:r>
            <a:r>
              <a:rPr lang="en-US" altLang="en-US" b="1" smtClean="0">
                <a:sym typeface="Symbol" pitchFamily="18" charset="2"/>
              </a:rPr>
              <a:t>[i] = </a:t>
            </a:r>
            <a:r>
              <a:rPr lang="en-US" altLang="en-US" b="1" i="1" smtClean="0"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smtClean="0">
              <a:sym typeface="Symbol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2.	Find an index </a:t>
            </a:r>
            <a:r>
              <a:rPr lang="en-US" altLang="en-US" b="1" i="1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mtClean="0"/>
              <a:t>(a)	</a:t>
            </a:r>
            <a:r>
              <a:rPr lang="en-US" altLang="en-US" b="1" i="1" smtClean="0"/>
              <a:t>Finish</a:t>
            </a:r>
            <a:r>
              <a:rPr lang="en-US" altLang="en-US" b="1" smtClean="0"/>
              <a:t>[</a:t>
            </a:r>
            <a:r>
              <a:rPr lang="en-US" altLang="en-US" b="1" i="1" smtClean="0"/>
              <a:t>i</a:t>
            </a:r>
            <a:r>
              <a:rPr lang="en-US" altLang="en-US" b="1" smtClean="0"/>
              <a:t>] == </a:t>
            </a:r>
            <a:r>
              <a:rPr lang="en-US" altLang="en-US" b="1" i="1" smtClean="0"/>
              <a:t>false</a:t>
            </a:r>
            <a:endParaRPr lang="en-US" altLang="en-US" b="1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mtClean="0"/>
              <a:t>(b)	</a:t>
            </a:r>
            <a:r>
              <a:rPr lang="en-US" altLang="en-US" b="1" i="1" smtClean="0"/>
              <a:t>Request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> </a:t>
            </a:r>
            <a:r>
              <a:rPr lang="en-US" altLang="en-US" b="1" smtClean="0">
                <a:sym typeface="Symbol" pitchFamily="18" charset="2"/>
              </a:rPr>
              <a:t> </a:t>
            </a:r>
            <a:r>
              <a:rPr lang="en-US" altLang="en-US" b="1" i="1" smtClean="0">
                <a:sym typeface="Symbol" pitchFamily="18" charset="2"/>
              </a:rPr>
              <a:t>Work</a:t>
            </a:r>
            <a:br>
              <a:rPr lang="en-US" altLang="en-US" b="1" i="1" smtClean="0">
                <a:sym typeface="Symbol" pitchFamily="18" charset="2"/>
              </a:rPr>
            </a:br>
            <a:endParaRPr lang="en-US" altLang="en-US" b="1" smtClean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mtClean="0">
                <a:sym typeface="Symbol" pitchFamily="18" charset="2"/>
              </a:rPr>
              <a:t>If no such </a:t>
            </a:r>
            <a:r>
              <a:rPr lang="en-US" altLang="en-US" b="1" i="1" smtClean="0">
                <a:sym typeface="Symbol" pitchFamily="18" charset="2"/>
              </a:rPr>
              <a:t>i</a:t>
            </a:r>
            <a:r>
              <a:rPr lang="en-US" altLang="en-US" b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exists, go to step 4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7168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3.	</a:t>
            </a:r>
            <a:r>
              <a:rPr lang="en-US" altLang="en-US" b="1" i="1" smtClean="0"/>
              <a:t>Work</a:t>
            </a:r>
            <a:r>
              <a:rPr lang="en-US" altLang="en-US" b="1" smtClean="0"/>
              <a:t> = </a:t>
            </a:r>
            <a:r>
              <a:rPr lang="en-US" altLang="en-US" b="1" i="1" smtClean="0"/>
              <a:t>Work</a:t>
            </a:r>
            <a:r>
              <a:rPr lang="en-US" altLang="en-US" b="1" smtClean="0"/>
              <a:t> + </a:t>
            </a:r>
            <a:r>
              <a:rPr lang="en-US" altLang="en-US" b="1" i="1" smtClean="0"/>
              <a:t>Allocation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i="1" smtClean="0"/>
              <a:t>Finish</a:t>
            </a:r>
            <a:r>
              <a:rPr lang="en-US" altLang="en-US" b="1" smtClean="0"/>
              <a:t>[</a:t>
            </a:r>
            <a:r>
              <a:rPr lang="en-US" altLang="en-US" b="1" i="1" smtClean="0"/>
              <a:t>i</a:t>
            </a:r>
            <a:r>
              <a:rPr lang="en-US" altLang="en-US" b="1" smtClean="0"/>
              <a:t>] = </a:t>
            </a:r>
            <a:r>
              <a:rPr lang="en-US" altLang="en-US" b="1" i="1" smtClean="0"/>
              <a:t>true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smtClean="0"/>
              <a:t>go to step 2</a:t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4.	If </a:t>
            </a:r>
            <a:r>
              <a:rPr lang="en-US" altLang="en-US" b="1" i="1" smtClean="0"/>
              <a:t>Finish[i] == false</a:t>
            </a:r>
            <a:r>
              <a:rPr lang="en-US" altLang="en-US" smtClean="0"/>
              <a:t>, for some </a:t>
            </a:r>
            <a:r>
              <a:rPr lang="en-US" altLang="en-US" b="1" i="1" smtClean="0"/>
              <a:t>i</a:t>
            </a:r>
            <a:r>
              <a:rPr lang="en-US" altLang="en-US" smtClean="0"/>
              <a:t>, 1 </a:t>
            </a:r>
            <a:r>
              <a:rPr lang="en-US" altLang="en-US" smtClean="0">
                <a:sym typeface="Symbol" pitchFamily="18" charset="2"/>
              </a:rPr>
              <a:t> </a:t>
            </a:r>
            <a:r>
              <a:rPr lang="en-US" altLang="en-US" b="1" i="1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  </a:t>
            </a:r>
            <a:r>
              <a:rPr lang="en-US" altLang="en-US" b="1" i="1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, then the system is in deadlock state. Moreover, if </a:t>
            </a:r>
            <a:r>
              <a:rPr lang="en-US" altLang="en-US" b="1" i="1" smtClean="0">
                <a:sym typeface="Symbol" pitchFamily="18" charset="2"/>
              </a:rPr>
              <a:t>Finish</a:t>
            </a:r>
            <a:r>
              <a:rPr lang="en-US" altLang="en-US" b="1" smtClean="0">
                <a:sym typeface="Symbol" pitchFamily="18" charset="2"/>
              </a:rPr>
              <a:t>[</a:t>
            </a:r>
            <a:r>
              <a:rPr lang="en-US" altLang="en-US" b="1" i="1" smtClean="0">
                <a:sym typeface="Symbol" pitchFamily="18" charset="2"/>
              </a:rPr>
              <a:t>i</a:t>
            </a:r>
            <a:r>
              <a:rPr lang="en-US" altLang="en-US" b="1" smtClean="0">
                <a:sym typeface="Symbol" pitchFamily="18" charset="2"/>
              </a:rPr>
              <a:t>] == </a:t>
            </a:r>
            <a:r>
              <a:rPr lang="en-US" altLang="en-US" b="1" i="1" smtClean="0">
                <a:sym typeface="Symbol" pitchFamily="18" charset="2"/>
              </a:rPr>
              <a:t>false</a:t>
            </a:r>
            <a:r>
              <a:rPr lang="en-US" altLang="en-US" smtClean="0">
                <a:sym typeface="Symbol" pitchFamily="18" charset="2"/>
              </a:rPr>
              <a:t>, then </a:t>
            </a:r>
            <a:r>
              <a:rPr lang="en-US" altLang="en-US" b="1" i="1" smtClean="0">
                <a:sym typeface="Symbol" pitchFamily="18" charset="2"/>
              </a:rPr>
              <a:t>P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>
                <a:sym typeface="Symbol" pitchFamily="18" charset="2"/>
              </a:rPr>
              <a:t>	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363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Five processes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 through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4</a:t>
            </a:r>
            <a:r>
              <a:rPr lang="en-US" altLang="en-US" dirty="0" smtClean="0"/>
              <a:t>;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three resource types </a:t>
            </a:r>
            <a:br>
              <a:rPr lang="en-US" altLang="en-US" dirty="0" smtClean="0"/>
            </a:br>
            <a:r>
              <a:rPr lang="en-US" altLang="en-US" dirty="0" smtClean="0"/>
              <a:t>A (7 instances), </a:t>
            </a:r>
            <a:r>
              <a:rPr lang="en-US" altLang="en-US" i="1" dirty="0" smtClean="0"/>
              <a:t>B </a:t>
            </a:r>
            <a:r>
              <a:rPr lang="en-US" altLang="en-US" dirty="0" smtClean="0"/>
              <a:t>(2 instances), and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Snapshot at time </a:t>
            </a:r>
            <a:r>
              <a:rPr lang="en-US" altLang="en-US" b="1" i="1" dirty="0" smtClean="0"/>
              <a:t>T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		 </a:t>
            </a:r>
            <a:r>
              <a:rPr lang="en-US" altLang="en-US" i="1" u="sng" dirty="0" smtClean="0"/>
              <a:t>Allocation 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Request 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		</a:t>
            </a:r>
            <a:r>
              <a:rPr lang="en-US" altLang="en-US" i="1" dirty="0" smtClean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       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	     0 1 0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	     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	     3 0 3       0 0 0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      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	</a:t>
            </a:r>
            <a:r>
              <a:rPr lang="en-US" altLang="en-US" dirty="0" smtClean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Sequence &lt;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0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2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3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1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4</a:t>
            </a:r>
            <a:r>
              <a:rPr lang="en-US" altLang="en-US" dirty="0" smtClean="0"/>
              <a:t>&gt; will result in </a:t>
            </a:r>
            <a:r>
              <a:rPr lang="en-US" altLang="en-US" b="1" i="1" dirty="0" smtClean="0"/>
              <a:t>Finish[i] = true </a:t>
            </a:r>
            <a:r>
              <a:rPr lang="en-US" altLang="en-US" dirty="0" smtClean="0"/>
              <a:t>for all </a:t>
            </a:r>
            <a:r>
              <a:rPr lang="en-US" altLang="en-US" b="1" i="1" dirty="0" smtClean="0"/>
              <a:t>i</a:t>
            </a:r>
            <a:endParaRPr lang="en-US" altLang="en-US" b="1" dirty="0" smtClean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966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smtClean="0"/>
              <a:t>P</a:t>
            </a:r>
            <a:r>
              <a:rPr lang="en-US" altLang="en-US" b="1" baseline="-25000" smtClean="0"/>
              <a:t>2</a:t>
            </a:r>
            <a:r>
              <a:rPr lang="en-US" altLang="en-US" smtClean="0"/>
              <a:t> requests an additional instance of type</a:t>
            </a:r>
            <a:r>
              <a:rPr lang="en-US" altLang="en-US" i="1" smtClean="0"/>
              <a:t> </a:t>
            </a:r>
            <a:r>
              <a:rPr lang="en-US" altLang="en-US" b="1" i="1" smtClean="0"/>
              <a:t>C</a:t>
            </a:r>
            <a:endParaRPr lang="en-US" altLang="en-US" b="1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mtClean="0"/>
              <a:t>			</a:t>
            </a:r>
            <a:r>
              <a:rPr lang="en-US" altLang="en-US" i="1" u="sng" smtClean="0"/>
              <a:t>Request</a:t>
            </a:r>
            <a:endParaRPr lang="en-US" altLang="en-US" i="1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smtClean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0</a:t>
            </a:r>
            <a:r>
              <a:rPr lang="en-US" altLang="en-US" smtClean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1</a:t>
            </a:r>
            <a:r>
              <a:rPr lang="en-US" altLang="en-US" smtClean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2</a:t>
            </a:r>
            <a:r>
              <a:rPr lang="en-US" altLang="en-US" smtClean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3</a:t>
            </a:r>
            <a:r>
              <a:rPr lang="en-US" altLang="en-US" smtClean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4</a:t>
            </a:r>
            <a:r>
              <a:rPr lang="en-US" altLang="en-US" smtClean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smtClean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mtClean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mtClean="0"/>
              <a:t>Can reclaim resources held by process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0</a:t>
            </a:r>
            <a:r>
              <a:rPr lang="en-US" altLang="en-US" smtClean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mtClean="0"/>
              <a:t>Deadlock exists, consisting of processes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1</a:t>
            </a:r>
            <a:r>
              <a:rPr lang="en-US" altLang="en-US" b="1" smtClean="0"/>
              <a:t>, </a:t>
            </a:r>
            <a:r>
              <a:rPr lang="en-US" altLang="en-US" b="1" baseline="-25000" smtClean="0"/>
              <a:t>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2</a:t>
            </a:r>
            <a:r>
              <a:rPr lang="en-US" altLang="en-US" b="1" smtClean="0"/>
              <a:t>,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3</a:t>
            </a:r>
            <a:r>
              <a:rPr lang="en-US" altLang="en-US" smtClean="0"/>
              <a:t>, and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4</a:t>
            </a:r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2583902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Abort all deadlocked processes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Abort one process at a time until the deadlock cycle is eliminated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In which order should we choose to abort?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mtClean="0"/>
              <a:t>Priority of the process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mtClean="0"/>
              <a:t>How long process has computed, and how much longer to completion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mtClean="0"/>
              <a:t>Resources the process has used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mtClean="0"/>
              <a:t>Resources process needs to complete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mtClean="0"/>
              <a:t>How many processes will need to be terminated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mtClean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5082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Actual Deadlock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2988"/>
            <a:ext cx="7604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70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B is free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C is free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D is free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A  is free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-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255588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 smtClean="0"/>
              <a:t>Selecting a victim </a:t>
            </a:r>
            <a:r>
              <a:rPr lang="en-US" altLang="en-US" dirty="0" smtClean="0"/>
              <a:t>– minimize cost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b="1" dirty="0" smtClean="0"/>
              <a:t>Rollback</a:t>
            </a:r>
            <a:r>
              <a:rPr lang="en-US" altLang="en-US" dirty="0" smtClean="0"/>
              <a:t> – return to some safe state, restart process for that state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b="1" dirty="0" smtClean="0"/>
              <a:t>Starvation</a:t>
            </a:r>
            <a:r>
              <a:rPr lang="en-US" altLang="en-US" dirty="0" smtClean="0"/>
              <a:t> –  same process may always be picked as victim, include number of rollback in cost factor</a:t>
            </a:r>
          </a:p>
        </p:txBody>
      </p:sp>
    </p:spTree>
    <p:extLst>
      <p:ext uri="{BB962C8B-B14F-4D97-AF65-F5344CB8AC3E}">
        <p14:creationId xmlns:p14="http://schemas.microsoft.com/office/powerpoint/2010/main" val="4505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Directed graph that depicts a state of the system of resources and processes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Allocation</a:t>
            </a:r>
            <a:br>
              <a:rPr lang="en-US" smtClean="0"/>
            </a:br>
            <a:r>
              <a:rPr lang="en-US" smtClean="0"/>
              <a:t> Graphs</a:t>
            </a:r>
          </a:p>
        </p:txBody>
      </p:sp>
      <p:pic>
        <p:nvPicPr>
          <p:cNvPr id="23556" name="Picture 3" descr="Fig06_05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87518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 (non-sharable resources)</a:t>
            </a:r>
          </a:p>
          <a:p>
            <a:pPr lvl="1"/>
            <a:r>
              <a:rPr lang="en-US" smtClean="0"/>
              <a:t>Only one process may use a resource at a time</a:t>
            </a:r>
          </a:p>
          <a:p>
            <a:r>
              <a:rPr lang="en-US" smtClean="0"/>
              <a:t>Hold-and-wait</a:t>
            </a:r>
          </a:p>
          <a:p>
            <a:pPr lvl="1"/>
            <a:r>
              <a:rPr lang="en-US" smtClean="0"/>
              <a:t>A process may hold allocated resources while awaiting assignment of others</a:t>
            </a:r>
          </a:p>
          <a:p>
            <a:r>
              <a:rPr lang="en-NZ" smtClean="0"/>
              <a:t>No pre-emption</a:t>
            </a:r>
          </a:p>
          <a:p>
            <a:pPr lvl="1"/>
            <a:r>
              <a:rPr lang="en-NZ" smtClean="0"/>
              <a:t>No resource can be forcibly removed from a process holding it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Conditions for </a:t>
            </a:r>
            <a:br>
              <a:rPr lang="en-US" smtClean="0"/>
            </a:br>
            <a:r>
              <a:rPr lang="en-US" b="1" i="1" smtClean="0"/>
              <a:t>possible </a:t>
            </a:r>
            <a:r>
              <a:rPr lang="en-US" smtClean="0"/>
              <a:t>Deadlock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smtClean="0"/>
              <a:t>All previous 3 conditions plus:</a:t>
            </a:r>
          </a:p>
          <a:p>
            <a:r>
              <a:rPr lang="en-US" smtClean="0"/>
              <a:t>Circular wait</a:t>
            </a:r>
          </a:p>
          <a:p>
            <a:pPr lvl="1"/>
            <a:r>
              <a:rPr lang="en-US" smtClean="0"/>
              <a:t>A closed chain of processes exists, such that each process holds at least one resource needed by the next process in the chain</a:t>
            </a:r>
          </a:p>
          <a:p>
            <a:endParaRPr lang="en-US" smtClean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Actual Deadlock </a:t>
            </a:r>
            <a:br>
              <a:rPr lang="en-US" smtClean="0"/>
            </a:br>
            <a:r>
              <a:rPr lang="en-US" smtClean="0"/>
              <a:t>Requires …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Content Placeholder 3" descr="Fig06_05b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515350" cy="4624388"/>
          </a:xfr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</a:t>
            </a:r>
            <a:br>
              <a:rPr lang="en-US" dirty="0" smtClean="0"/>
            </a:br>
            <a:r>
              <a:rPr lang="en-US" dirty="0" smtClean="0"/>
              <a:t>Graphs of deadlock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can be described more precisely in terms of a directed graph called</a:t>
            </a:r>
          </a:p>
          <a:p>
            <a:pPr marL="109728" indent="0">
              <a:buNone/>
            </a:pPr>
            <a:r>
              <a:rPr lang="en-US" dirty="0" smtClean="0"/>
              <a:t>   a </a:t>
            </a:r>
            <a:r>
              <a:rPr lang="en-US" b="1" dirty="0"/>
              <a:t>system resource-allocation </a:t>
            </a:r>
            <a:r>
              <a:rPr lang="en-US" b="1" dirty="0" smtClean="0"/>
              <a:t>graph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</a:t>
            </a:r>
            <a:br>
              <a:rPr lang="en-US" dirty="0" smtClean="0"/>
            </a:br>
            <a:r>
              <a:rPr lang="en-US" dirty="0" smtClean="0"/>
              <a:t>Graphs of deadlock</a:t>
            </a:r>
          </a:p>
        </p:txBody>
      </p:sp>
    </p:spTree>
    <p:extLst>
      <p:ext uri="{BB962C8B-B14F-4D97-AF65-F5344CB8AC3E}">
        <p14:creationId xmlns:p14="http://schemas.microsoft.com/office/powerpoint/2010/main" val="8143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1743</Words>
  <Application>Microsoft Office PowerPoint</Application>
  <PresentationFormat>On-screen Show (4:3)</PresentationFormat>
  <Paragraphs>334</Paragraphs>
  <Slides>40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ＭＳ Ｐゴシック</vt:lpstr>
      <vt:lpstr>ＭＳ Ｐゴシック</vt:lpstr>
      <vt:lpstr>Arial</vt:lpstr>
      <vt:lpstr>Calibri</vt:lpstr>
      <vt:lpstr>Helvetica</vt:lpstr>
      <vt:lpstr>Lucida Sans Unicode</vt:lpstr>
      <vt:lpstr>Monotype Sorts</vt:lpstr>
      <vt:lpstr>Symbol</vt:lpstr>
      <vt:lpstr>Times New Roman</vt:lpstr>
      <vt:lpstr>Verdana</vt:lpstr>
      <vt:lpstr>Webdings</vt:lpstr>
      <vt:lpstr>Wingdings 2</vt:lpstr>
      <vt:lpstr>Wingdings 3</vt:lpstr>
      <vt:lpstr>Custom Design</vt:lpstr>
      <vt:lpstr>Concourse</vt:lpstr>
      <vt:lpstr>Deadlock</vt:lpstr>
      <vt:lpstr>Deadlock</vt:lpstr>
      <vt:lpstr>Potential Deadlock </vt:lpstr>
      <vt:lpstr>Actual Deadlock</vt:lpstr>
      <vt:lpstr>Resource Allocation  Graphs</vt:lpstr>
      <vt:lpstr>Conditions for  possible Deadlock</vt:lpstr>
      <vt:lpstr>Actual Deadlock  Requires …</vt:lpstr>
      <vt:lpstr>Resource Allocation  Graphs of deadlock</vt:lpstr>
      <vt:lpstr>Resource Allocation  Graphs of deadlock</vt:lpstr>
      <vt:lpstr>Resource Allocation  Graphs of deadlock</vt:lpstr>
      <vt:lpstr>Resource Allocation  Graphs of deadlock</vt:lpstr>
      <vt:lpstr>PowerPoint Presentation</vt:lpstr>
      <vt:lpstr>Dealing with Deadlock</vt:lpstr>
      <vt:lpstr>Dealing with Deadlock</vt:lpstr>
      <vt:lpstr>Deadlock Prevention  Strategy</vt:lpstr>
      <vt:lpstr>Deadlock Prevention  Conditions</vt:lpstr>
      <vt:lpstr>Deadlock Prevention  Conditions</vt:lpstr>
      <vt:lpstr>Deadlock Prevention  Conditions</vt:lpstr>
      <vt:lpstr>Deadlock Prevention  Conditions</vt:lpstr>
      <vt:lpstr>Deadlock Prevention  Conditions</vt:lpstr>
      <vt:lpstr>Deadlock Avoidance</vt:lpstr>
      <vt:lpstr>Two Approaches to  Deadlock Avoidance</vt:lpstr>
      <vt:lpstr>Process  Initiation Denial</vt:lpstr>
      <vt:lpstr>Resource   Allocation Denial</vt:lpstr>
      <vt:lpstr>Basic Facts for deadlock avoidance</vt:lpstr>
      <vt:lpstr>Banker’s Algorithm</vt:lpstr>
      <vt:lpstr>Data Structures for the Banker’s Algorithm </vt:lpstr>
      <vt:lpstr>Safety Algorithm</vt:lpstr>
      <vt:lpstr>Example of Banker’s Algorithm</vt:lpstr>
      <vt:lpstr>Resource-Request Algorithm for Process Pi</vt:lpstr>
      <vt:lpstr>Example of Resource Request Algorithm</vt:lpstr>
      <vt:lpstr>Deadlock Detection</vt:lpstr>
      <vt:lpstr>Single Instance of Each Resource Type</vt:lpstr>
      <vt:lpstr>Resource-Allocation Graph and  Wait-for Graph</vt:lpstr>
      <vt:lpstr>Detection Algorithm</vt:lpstr>
      <vt:lpstr>Detection Algorithm (Cont.)</vt:lpstr>
      <vt:lpstr>Example of Detection Algorithm</vt:lpstr>
      <vt:lpstr>Example (Cont.)</vt:lpstr>
      <vt:lpstr>Recovery from Deadlock:  Process Termination</vt:lpstr>
      <vt:lpstr>Recovery from Deadlock:  Resource Preemption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2008-04-03T13:45:59Z</dcterms:created>
  <dcterms:modified xsi:type="dcterms:W3CDTF">2020-05-13T08:11:48Z</dcterms:modified>
</cp:coreProperties>
</file>