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473CD-B848-486E-9E7F-796A8B03544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FA7C5-E0AA-4069-A533-B4FD6552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8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1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0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9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C2EFD-6E94-4947-92A4-43094B55645D}" type="slidenum">
              <a:rPr lang="en-US"/>
              <a:pPr/>
              <a:t>22</a:t>
            </a:fld>
            <a:endParaRPr lang="en-US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78EAE1FE-59DB-4131-8F08-B6DC06BC8F14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22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3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C2EFD-6E94-4947-92A4-43094B55645D}" type="slidenum">
              <a:rPr lang="en-US"/>
              <a:pPr/>
              <a:t>23</a:t>
            </a:fld>
            <a:endParaRPr lang="en-US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78EAE1FE-59DB-4131-8F08-B6DC06BC8F14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23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8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E7425-7472-45F5-8FBA-8241B4B40657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37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8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9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E7425-7472-45F5-8FBA-8241B4B40657}" type="slidenum">
              <a:rPr 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43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4B397-8081-49EE-B90C-B40547ACC0E7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792072CD-3582-4D2F-8A77-323CE072B2B9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4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3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3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DDB9-8F08-4F4B-B7BC-1C2A5715FA7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AB44-92E5-435C-9794-8CA5F177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2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Remaining Topics of CPU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 Nausheen </a:t>
            </a:r>
            <a:r>
              <a:rPr lang="en-US" dirty="0" err="1" smtClean="0"/>
              <a:t>Shoaib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2441575" y="1219200"/>
            <a:ext cx="8153400" cy="5181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Different events have different latency requirements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Two types of latencies affect the performance of the system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1. Interrupt latency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2. Dispatch latency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Interrupt latency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Refers to the time from the arrival of the 	interrupt at the CPU to the start of the 	routine that services the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Minimize the latency to ensure that real-time tasks receive immediate attention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81534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Real-Time Scheduling </a:t>
            </a:r>
          </a:p>
        </p:txBody>
      </p:sp>
    </p:spTree>
    <p:extLst>
      <p:ext uri="{BB962C8B-B14F-4D97-AF65-F5344CB8AC3E}">
        <p14:creationId xmlns:p14="http://schemas.microsoft.com/office/powerpoint/2010/main" val="21394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Interrupt Latency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021080"/>
            <a:ext cx="8138160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79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371600"/>
            <a:ext cx="8229600" cy="502920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Dispatch latency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 amount of time required for the 	scheduling dispatcher to stop one process 	and start anot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her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Provide preemptive kernels to keep this latency low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Conflict phase has two components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Preemption of any process running in the 	kernel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Release of resources by a low priority 	process needed by a high priority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preemption is enabled this latency is low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Real-Time Scheduling</a:t>
            </a:r>
          </a:p>
        </p:txBody>
      </p:sp>
    </p:spTree>
    <p:extLst>
      <p:ext uri="{BB962C8B-B14F-4D97-AF65-F5344CB8AC3E}">
        <p14:creationId xmlns:p14="http://schemas.microsoft.com/office/powerpoint/2010/main" val="26066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8229600" cy="609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Dispatch Latency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5480" y="929640"/>
            <a:ext cx="850392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939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314450"/>
            <a:ext cx="8229600" cy="493395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Real-time schedulers must support priority-based algorithms with preemption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All operating systems support preemptive, priority-based scheduling algorithms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Priority-based preemptive schedulers only guarantee soft real-time functionality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Additional scheduling features are required 	to support hard real-time requirements</a:t>
            </a:r>
          </a:p>
          <a:p>
            <a:pPr>
              <a:lnSpc>
                <a:spcPct val="90000"/>
              </a:lnSpc>
              <a:buNone/>
            </a:pPr>
            <a:endParaRPr lang="en-US" sz="1200" b="1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that are to be scheduled are considered to be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periodic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 periodic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process requires CPU at constant 	intervals or periods of p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Real-Time Priority-Based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180171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162050"/>
            <a:ext cx="8229600" cy="531495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It has fixed processing time t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	It has a deadline d by which it should 		be serviced by the CPU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The relationship can be expressed as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	              0 ≤ t ≤ d ≤ p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The rate of periodic task is 1/p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 process would have to announce its deadline requirements to the scheduler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Admission-control algorithm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scheduler either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Admits a process guaranteeing that the process will complete in time   OR   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Rejects the process if it cannot guarantee the requirements</a:t>
            </a:r>
          </a:p>
          <a:p>
            <a:pPr>
              <a:lnSpc>
                <a:spcPct val="90000"/>
              </a:lnSpc>
              <a:buNone/>
            </a:pPr>
            <a:endParaRPr lang="en-US" sz="2600" b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Real-Time Priority-Based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156109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Periodic Task</a:t>
            </a: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868887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63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143000"/>
            <a:ext cx="8229600" cy="5257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Schedules periodic tasks using a static priority policy with preemption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periodic task is assigned a priority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Inversely based on its period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Assumes that the processing time of a periodic process is the same for each CPU burst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Priority-based scheduling </a:t>
            </a:r>
            <a:r>
              <a:rPr lang="en-US" sz="2600" b="1" dirty="0" err="1">
                <a:latin typeface="Comic Sans MS" panose="030F0702030302020204" pitchFamily="66" charset="0"/>
                <a:cs typeface="Arial" pitchFamily="34" charset="0"/>
              </a:rPr>
              <a:t>vs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 Rate-monotonic scheduling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scheduling algorithm is optimal</a:t>
            </a:r>
          </a:p>
          <a:p>
            <a:pPr marL="8255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CPU utilization is bounded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Operating System Examples</a:t>
            </a:r>
          </a:p>
          <a:p>
            <a:pPr>
              <a:lnSpc>
                <a:spcPct val="11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Read about at least one of the operating 	systems that are discussed in the text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Rate-Monotonic Scheduling</a:t>
            </a:r>
          </a:p>
        </p:txBody>
      </p:sp>
    </p:spTree>
    <p:extLst>
      <p:ext uri="{BB962C8B-B14F-4D97-AF65-F5344CB8AC3E}">
        <p14:creationId xmlns:p14="http://schemas.microsoft.com/office/powerpoint/2010/main" val="13943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8229600" cy="914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when P2 has higher priority than P1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2057400"/>
            <a:ext cx="9067800" cy="249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4267201"/>
            <a:ext cx="784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Priority-based scheduling</a:t>
            </a:r>
          </a:p>
          <a:p>
            <a:r>
              <a:rPr lang="en-US" sz="2400" dirty="0"/>
              <a:t>Two processes P1 and P2 </a:t>
            </a:r>
          </a:p>
          <a:p>
            <a:r>
              <a:rPr lang="en-US" sz="2400" dirty="0"/>
              <a:t>P1 has a period p1 of 50 and P2 has a period p2 of 100 </a:t>
            </a:r>
          </a:p>
          <a:p>
            <a:r>
              <a:rPr lang="en-US" sz="2400" dirty="0"/>
              <a:t>Processing time t1 = 20 and t2 =35</a:t>
            </a:r>
          </a:p>
          <a:p>
            <a:r>
              <a:rPr lang="en-US" sz="2400" dirty="0"/>
              <a:t>If P2 has higher priority, P1 would miss its deadline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Rate-Monotonic Scheduling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523999"/>
            <a:ext cx="9067800" cy="14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2" y="4191000"/>
            <a:ext cx="9067800" cy="168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0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848032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Multicore Processors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  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Each core appears to be a separate logical CPU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Memory stall occur due to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Cache miss	OR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Access to relatively slow memory 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Multithreaded cores are used to alleviate the problem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Chip multithreading (CMT)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Each hardware thread appears as a logical 	CPU that can run a software thread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Intel uses the term hyper-threading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Also called simultaneous multithreading (SMT)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Two ways to multithread a processing core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Coarse grained and fine grained multithreading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/>
              <a:t>Multi-Processor Scheduling </a:t>
            </a:r>
          </a:p>
        </p:txBody>
      </p:sp>
    </p:spTree>
    <p:extLst>
      <p:ext uri="{BB962C8B-B14F-4D97-AF65-F5344CB8AC3E}">
        <p14:creationId xmlns:p14="http://schemas.microsoft.com/office/powerpoint/2010/main" val="22376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066800"/>
            <a:ext cx="83058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Define the criteria that can be used to select an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CPU utilization, response time or throughput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Maximize CPU utilization under the constraint that the maximum response time is 1 second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Maximize throughput such that the turnaround time is linearly proportional to total execution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Deterministic Modeling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Analytic evaluation</a:t>
            </a:r>
            <a:r>
              <a:rPr lang="en-US" sz="2600" b="1" dirty="0">
                <a:latin typeface="Comic Sans MS" pitchFamily="66" charset="0"/>
              </a:rPr>
              <a:t> uses the given algorithm and the system workload to produce a formula or number that evaluates the performance of the algorithm for that workload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One type of analytic evaluation is 	deterministic modeling</a:t>
            </a:r>
          </a:p>
        </p:txBody>
      </p:sp>
      <p:sp>
        <p:nvSpPr>
          <p:cNvPr id="440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21ECE-9DAF-48F2-B684-83A88F7941EB}" type="slidenum">
              <a:rPr lang="en-US" b="1">
                <a:latin typeface="Arial Black" pitchFamily="34" charset="0"/>
              </a:rPr>
              <a:pPr/>
              <a:t>20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12103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990600"/>
            <a:ext cx="8229600" cy="53149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Takes a predetermined workload and defines the performance of each algorithm for that workload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Evaluate all algorithms using the given workload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Deterministic modeling is simple and fast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Requires exact numbers for inputs and the answers apply only to those cases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Main purpose is to describe algorithms and provide examples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help in the selection of a particular 	algorithm for static systems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On many systems, there is no static set of processes to use for deterministic modeling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Deterministic algorithm indicates trends</a:t>
            </a:r>
            <a:endParaRPr lang="en-US" sz="2200" b="1" dirty="0"/>
          </a:p>
        </p:txBody>
      </p:sp>
      <p:sp>
        <p:nvSpPr>
          <p:cNvPr id="450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59265-19C2-4EC1-93C5-5CFBE4B3C644}" type="slidenum">
              <a:rPr lang="en-US" b="1">
                <a:latin typeface="Arial Black" pitchFamily="34" charset="0"/>
              </a:rPr>
              <a:pPr/>
              <a:t>21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Deterministic Modeling</a:t>
            </a:r>
          </a:p>
        </p:txBody>
      </p:sp>
    </p:spTree>
    <p:extLst>
      <p:ext uri="{BB962C8B-B14F-4D97-AF65-F5344CB8AC3E}">
        <p14:creationId xmlns:p14="http://schemas.microsoft.com/office/powerpoint/2010/main" val="41035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60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02781-858F-4E51-BB2B-401FA319682E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-152400"/>
            <a:ext cx="8229600" cy="914400"/>
          </a:xfrm>
          <a:noFill/>
        </p:spPr>
        <p:txBody>
          <a:bodyPr anchor="b"/>
          <a:lstStyle/>
          <a:p>
            <a:pPr eaLnBrk="1" hangingPunct="1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Deterministic </a:t>
            </a:r>
            <a:r>
              <a:rPr lang="en-US" sz="3200" b="1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Modeling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2590800" y="914400"/>
            <a:ext cx="4724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Process	   Burst Time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P1		       10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P2		       29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P3		        3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P4		        7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P5		       12</a:t>
            </a:r>
          </a:p>
        </p:txBody>
      </p:sp>
      <p:sp>
        <p:nvSpPr>
          <p:cNvPr id="46088" name="Text Box 5"/>
          <p:cNvSpPr txBox="1">
            <a:spLocks noChangeArrowheads="1"/>
          </p:cNvSpPr>
          <p:nvPr/>
        </p:nvSpPr>
        <p:spPr bwMode="auto">
          <a:xfrm>
            <a:off x="7239000" y="1066800"/>
            <a:ext cx="3124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Use FCFS, SJF and RR algorithms to calculate the average waiting time for comparison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1" y="4114800"/>
            <a:ext cx="8789669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667000" y="5679758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FCFS   Average waiting time = 28 </a:t>
            </a:r>
            <a:r>
              <a:rPr lang="en-US" sz="2600" b="1" dirty="0" err="1"/>
              <a:t>mSec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92523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60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02781-858F-4E51-BB2B-401FA319682E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0"/>
            <a:ext cx="8229600" cy="914400"/>
          </a:xfrm>
          <a:noFill/>
        </p:spPr>
        <p:txBody>
          <a:bodyPr anchor="b"/>
          <a:lstStyle/>
          <a:p>
            <a:pPr eaLnBrk="1" hangingPunct="1"/>
            <a:r>
              <a:rPr lang="en-US" sz="3200" b="1" dirty="0"/>
              <a:t>Deterministic Modeling</a:t>
            </a:r>
          </a:p>
        </p:txBody>
      </p:sp>
      <p:pic>
        <p:nvPicPr>
          <p:cNvPr id="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901440"/>
            <a:ext cx="896112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234440"/>
            <a:ext cx="8926206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514600" y="2555558"/>
            <a:ext cx="8080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Non-preemptive SJF    Average Waiting time = 13 </a:t>
            </a:r>
            <a:r>
              <a:rPr lang="en-US" sz="2600" b="1" dirty="0" err="1"/>
              <a:t>mSec</a:t>
            </a:r>
            <a:endParaRPr lang="en-US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5527358"/>
            <a:ext cx="662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RR    Average Waiting time = 23 </a:t>
            </a:r>
            <a:r>
              <a:rPr lang="en-US" sz="2600" b="1" dirty="0" err="1"/>
              <a:t>mSec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88062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9906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computer system can be described as a network of servers where each server has a queue of waiting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err="1">
                <a:latin typeface="Berlin Sans FB" pitchFamily="34" charset="0"/>
              </a:rPr>
              <a:t>Queueing</a:t>
            </a:r>
            <a:r>
              <a:rPr lang="en-US" sz="2600" b="1" dirty="0">
                <a:latin typeface="Berlin Sans FB" pitchFamily="34" charset="0"/>
              </a:rPr>
              <a:t> network analysis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is possible to compute utilization, average 	queue length, average wait time by knowing 	the arrival rates and service rates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Let n be the average long-term queue length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W be the average waiting time in the queue  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Let </a:t>
            </a:r>
            <a:r>
              <a:rPr lang="el-GR" sz="2600" b="1" dirty="0"/>
              <a:t>λ </a:t>
            </a:r>
            <a:r>
              <a:rPr lang="en-US" sz="2600" b="1" dirty="0">
                <a:latin typeface="Comic Sans MS" pitchFamily="66" charset="0"/>
              </a:rPr>
              <a:t>be the average arrival rate for new processes in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a steady state of the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Number of processes leaving the queue must 	equal the number of processes that arrive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 n = </a:t>
            </a:r>
            <a:r>
              <a:rPr lang="el-GR" sz="2600" b="1" dirty="0"/>
              <a:t>λ</a:t>
            </a:r>
            <a:r>
              <a:rPr lang="en-US" sz="2600" b="1" dirty="0"/>
              <a:t> x W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Little’s formula</a:t>
            </a:r>
          </a:p>
        </p:txBody>
      </p:sp>
      <p:sp>
        <p:nvSpPr>
          <p:cNvPr id="471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24458B-EF50-422B-A06E-90C25435D63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Queuing Models</a:t>
            </a:r>
          </a:p>
        </p:txBody>
      </p:sp>
    </p:spTree>
    <p:extLst>
      <p:ext uri="{BB962C8B-B14F-4D97-AF65-F5344CB8AC3E}">
        <p14:creationId xmlns:p14="http://schemas.microsoft.com/office/powerpoint/2010/main" val="41085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295401"/>
            <a:ext cx="8229600" cy="518159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Little’s formula is valid for any scheduling algorithm and arrival distribution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Queueing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analysis can be useful in comparing scheduling algorithms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Limitation</a:t>
            </a:r>
            <a:r>
              <a:rPr lang="en-US" sz="2600" b="1" dirty="0"/>
              <a:t>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Classes of algorithms and distributions that 	can be handled are limited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may be necessary to make a number 		of independent assumptions which 		may not be accurate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These are only approximations of </a:t>
            </a:r>
            <a:r>
              <a:rPr lang="en-US" sz="2600" b="1" dirty="0">
                <a:latin typeface="Comic Sans MS" pitchFamily="66" charset="0"/>
              </a:rPr>
              <a:t>the actual 	systems</a:t>
            </a:r>
          </a:p>
        </p:txBody>
      </p:sp>
      <p:sp>
        <p:nvSpPr>
          <p:cNvPr id="481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1882E-C3F4-44B4-A1D9-CF7BA9A609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Queuing Models</a:t>
            </a:r>
          </a:p>
        </p:txBody>
      </p:sp>
    </p:spTree>
    <p:extLst>
      <p:ext uri="{BB962C8B-B14F-4D97-AF65-F5344CB8AC3E}">
        <p14:creationId xmlns:p14="http://schemas.microsoft.com/office/powerpoint/2010/main" val="38713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Simulations are used to get a more accurate evaluation of scheduling algorithms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 a model of the computer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As the simulation executes, statistics are gathered giving the algorithm performance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random number generator is programmed to generate processes, CPU burst times, arrivals, departures, etc. according to probability distributions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D</a:t>
            </a:r>
            <a:r>
              <a:rPr lang="en-US" sz="2600" b="1" dirty="0">
                <a:latin typeface="Comic Sans MS" pitchFamily="66" charset="0"/>
              </a:rPr>
              <a:t>istribution may be defined mathematically 	or empirically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Distribution-driven simulation may be inaccurate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Trace tapes can be used instead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Simulations are expensive and involves large resources, time, and expert</a:t>
            </a:r>
            <a:r>
              <a:rPr lang="en-US" sz="2600" b="1" dirty="0">
                <a:latin typeface="Comic Sans MS" pitchFamily="66" charset="0"/>
              </a:rPr>
              <a:t>ise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17495-47C1-4E1E-9AAD-6F94601E3F8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762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Simulations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6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017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667366-2CB2-46DB-AA6B-87ED100B93E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152400"/>
            <a:ext cx="8610600" cy="576262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2900" b="1" dirty="0"/>
              <a:t>Evaluation of CPU schedulers by Simulation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8686800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17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143000"/>
            <a:ext cx="8229600" cy="53340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real operating environment gives the most accurate results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Major difficulty is the high cost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constantly changing operating system is 	not liked by users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Environment in which algorithm is used may change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Interactive and non-interactive processes</a:t>
            </a:r>
          </a:p>
          <a:p>
            <a:pPr eaLnBrk="1" hangingPunct="1">
              <a:lnSpc>
                <a:spcPct val="11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Most flexible scheduling algorithms allow to incorporate change so that they can be tuned for a particular application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APIs that modify the priority of a 	process or a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512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AC60E-80F0-4680-BF24-A6EA8818349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Implementation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5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8355810" cy="20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352800"/>
            <a:ext cx="8403243" cy="20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2438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Stall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1" y="5562600"/>
            <a:ext cx="577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Multithreaded Multicore System</a:t>
            </a:r>
          </a:p>
        </p:txBody>
      </p:sp>
    </p:spTree>
    <p:extLst>
      <p:ext uri="{BB962C8B-B14F-4D97-AF65-F5344CB8AC3E}">
        <p14:creationId xmlns:p14="http://schemas.microsoft.com/office/powerpoint/2010/main" val="20194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33400" cy="65532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2400" b="1" dirty="0"/>
              <a:t>C</a:t>
            </a:r>
            <a:br>
              <a:rPr lang="en-US" sz="2400" b="1" dirty="0"/>
            </a:br>
            <a:r>
              <a:rPr lang="en-US" sz="2400" b="1" dirty="0"/>
              <a:t>H</a:t>
            </a:r>
            <a:br>
              <a:rPr lang="en-US" sz="2400" b="1" dirty="0"/>
            </a:br>
            <a:r>
              <a:rPr lang="en-US" sz="2400" b="1" dirty="0"/>
              <a:t>I</a:t>
            </a:r>
            <a:br>
              <a:rPr lang="en-US" sz="2400" b="1" dirty="0"/>
            </a:br>
            <a:r>
              <a:rPr lang="en-US" sz="2400" b="1" dirty="0"/>
              <a:t>P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MUL</a:t>
            </a:r>
            <a:br>
              <a:rPr lang="en-US" sz="2400" b="1" dirty="0"/>
            </a:br>
            <a:r>
              <a:rPr lang="en-US" sz="2400" b="1" dirty="0"/>
              <a:t>T</a:t>
            </a:r>
            <a:br>
              <a:rPr lang="en-US" sz="2400" b="1" dirty="0"/>
            </a:br>
            <a:r>
              <a:rPr lang="en-US" sz="2400" b="1" dirty="0"/>
              <a:t>I</a:t>
            </a:r>
            <a:br>
              <a:rPr lang="en-US" sz="2400" b="1" dirty="0"/>
            </a:br>
            <a:r>
              <a:rPr lang="en-US" sz="2400" b="1" dirty="0"/>
              <a:t>THREAD</a:t>
            </a:r>
            <a:br>
              <a:rPr lang="en-US" sz="2400" b="1" dirty="0"/>
            </a:br>
            <a:r>
              <a:rPr lang="en-US" sz="2400" b="1" dirty="0"/>
              <a:t>I</a:t>
            </a:r>
            <a:br>
              <a:rPr lang="en-US" sz="2400" b="1" dirty="0"/>
            </a:br>
            <a:r>
              <a:rPr lang="en-US" sz="2400" b="1" dirty="0"/>
              <a:t>NG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0000"/>
            <a:ext cx="5181600" cy="67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848032"/>
            <a:ext cx="8229600" cy="56289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Coarse grained multithreading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A thread executes on a core until a long 	latency event occurs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Memory stall occurs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Cost of switching between threads is high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Fine grained multithreading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Switches between threads at the boundary 	of an instruction cycle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Cost of switching between threads is small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Two different levels of scheduling are reqd.</a:t>
            </a:r>
          </a:p>
          <a:p>
            <a:pPr marL="596900" indent="-514350">
              <a:lnSpc>
                <a:spcPct val="80000"/>
              </a:lnSpc>
              <a:buAutoNum type="arabicPeriod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Scheduling decision made by the OS</a:t>
            </a:r>
            <a:r>
              <a:rPr lang="en-US" sz="2600" b="1" dirty="0">
                <a:latin typeface="Comic Sans MS" pitchFamily="66" charset="0"/>
              </a:rPr>
              <a:t/>
            </a:r>
            <a:br>
              <a:rPr lang="en-US" sz="2600" b="1" dirty="0">
                <a:latin typeface="Comic Sans MS" pitchFamily="66" charset="0"/>
              </a:rPr>
            </a:br>
            <a:r>
              <a:rPr lang="en-US" sz="2600" b="1" dirty="0">
                <a:latin typeface="Comic Sans MS" pitchFamily="66" charset="0"/>
              </a:rPr>
              <a:t>	Any scheduling algorithm can be used</a:t>
            </a:r>
          </a:p>
          <a:p>
            <a:pPr marL="596900" indent="-514350">
              <a:lnSpc>
                <a:spcPct val="80000"/>
              </a:lnSpc>
              <a:buAutoNum type="arabicPeriod"/>
            </a:pPr>
            <a:r>
              <a:rPr lang="en-US" sz="2600" b="1" dirty="0">
                <a:latin typeface="Comic Sans MS" pitchFamily="66" charset="0"/>
              </a:rPr>
              <a:t>Each core decides which hardware thread to run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May use simple RR algorithm</a:t>
            </a:r>
          </a:p>
          <a:p>
            <a:pPr marL="596900" indent="-514350">
              <a:lnSpc>
                <a:spcPct val="80000"/>
              </a:lnSpc>
              <a:buAutoNum type="arabicPeriod"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/>
              <a:t>Multi-Processor Scheduling </a:t>
            </a:r>
          </a:p>
        </p:txBody>
      </p:sp>
    </p:spTree>
    <p:extLst>
      <p:ext uri="{BB962C8B-B14F-4D97-AF65-F5344CB8AC3E}">
        <p14:creationId xmlns:p14="http://schemas.microsoft.com/office/powerpoint/2010/main" val="37325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/>
              <a:t>Multi-Processor Scheduling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2200" y="1238250"/>
            <a:ext cx="8229600" cy="5238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two levels are not mutually exclusive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b="1" dirty="0">
                <a:latin typeface="Comic Sans MS" pitchFamily="66" charset="0"/>
              </a:rPr>
              <a:t>	Other options may also be followed by OS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b="1" dirty="0">
                <a:latin typeface="Arial" pitchFamily="34" charset="0"/>
                <a:cs typeface="Arial" pitchFamily="34" charset="0"/>
              </a:rPr>
              <a:t>Load Balancing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b="1" dirty="0">
                <a:latin typeface="Comic Sans MS" pitchFamily="66" charset="0"/>
                <a:cs typeface="Arial" pitchFamily="34" charset="0"/>
              </a:rPr>
              <a:t>Keep the workload evenly distributed across 	all processors in an SMP system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latin typeface="Arial" pitchFamily="34" charset="0"/>
                <a:cs typeface="Arial" pitchFamily="34" charset="0"/>
              </a:rPr>
              <a:t>Necessary in those systems where each processor has its own private ready queue</a:t>
            </a:r>
          </a:p>
          <a:p>
            <a:pPr>
              <a:buNone/>
            </a:pPr>
            <a:r>
              <a:rPr lang="en-US" b="1" dirty="0">
                <a:latin typeface="Comic Sans MS" pitchFamily="66" charset="0"/>
                <a:cs typeface="Arial" pitchFamily="34" charset="0"/>
              </a:rPr>
              <a:t>		Not necessary where there is a common 	ready queue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Two general approaches to load balancing</a:t>
            </a:r>
          </a:p>
          <a:p>
            <a:pPr>
              <a:buNone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Push migration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latin typeface="Comic Sans MS" pitchFamily="66" charset="0"/>
                <a:cs typeface="Arial" pitchFamily="34" charset="0"/>
              </a:rPr>
              <a:t>A specific task periodically checks the load on each processor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99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/>
              <a:t>Multi-Processor Scheduling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438400" y="1295400"/>
            <a:ext cx="8229600" cy="485775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Evenly distributes the load by moving or pushing processes in case of imbalance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Schedules on idle or less busy processors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Pushes a process to an idle processor </a:t>
            </a:r>
          </a:p>
          <a:p>
            <a:pPr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Pull Migration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An idle processor pulls a waiting task from a busy processor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two approaches need not be mutually exclusive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idea of load balance may have different meanings</a:t>
            </a:r>
          </a:p>
          <a:p>
            <a:pPr>
              <a:buNone/>
            </a:pPr>
            <a:endParaRPr lang="en-US" sz="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143000"/>
            <a:ext cx="8229600" cy="5257800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Soft real-time systems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b="1" dirty="0">
                <a:latin typeface="Comic Sans MS" pitchFamily="66" charset="0"/>
                <a:cs typeface="Arial" pitchFamily="34" charset="0"/>
              </a:rPr>
              <a:t>Provide no guarantee as to when a critical 	real-time process will be scheduled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		The process will be given preference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 dirty="0">
                <a:latin typeface="Arial" pitchFamily="34" charset="0"/>
                <a:cs typeface="Arial" pitchFamily="34" charset="0"/>
              </a:rPr>
              <a:t>Hard real-time systems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b="1" dirty="0">
                <a:latin typeface="Comic Sans MS" pitchFamily="66" charset="0"/>
                <a:cs typeface="Arial" pitchFamily="34" charset="0"/>
              </a:rPr>
              <a:t>These systems have stricter requirements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	        A task must be serviced by its deadline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b="1" dirty="0">
                <a:latin typeface="Arial" pitchFamily="34" charset="0"/>
                <a:cs typeface="Arial" pitchFamily="34" charset="0"/>
              </a:rPr>
              <a:t>Minimizing Latency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b="1" dirty="0">
                <a:latin typeface="Comic Sans MS" pitchFamily="66" charset="0"/>
                <a:cs typeface="Arial" pitchFamily="34" charset="0"/>
              </a:rPr>
              <a:t>Real time systems are event-driven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 system must respond as soon as possible when the event occurs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Event latency: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b="1" dirty="0">
                <a:latin typeface="Comic Sans MS" pitchFamily="66" charset="0"/>
                <a:cs typeface="Arial" pitchFamily="34" charset="0"/>
              </a:rPr>
              <a:t>Amount of time that elapses when an event 	occurs to when it is serviced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Real-Time CPU Scheduling </a:t>
            </a:r>
          </a:p>
        </p:txBody>
      </p:sp>
    </p:spTree>
    <p:extLst>
      <p:ext uri="{BB962C8B-B14F-4D97-AF65-F5344CB8AC3E}">
        <p14:creationId xmlns:p14="http://schemas.microsoft.com/office/powerpoint/2010/main" val="41051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Event Latency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295400"/>
            <a:ext cx="7857246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5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647</Words>
  <Application>Microsoft Office PowerPoint</Application>
  <PresentationFormat>Widescreen</PresentationFormat>
  <Paragraphs>292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ＭＳ Ｐゴシック</vt:lpstr>
      <vt:lpstr>Arial</vt:lpstr>
      <vt:lpstr>Arial Black</vt:lpstr>
      <vt:lpstr>Berlin Sans FB</vt:lpstr>
      <vt:lpstr>Calibri</vt:lpstr>
      <vt:lpstr>Calibri Light</vt:lpstr>
      <vt:lpstr>Comic Sans MS</vt:lpstr>
      <vt:lpstr>Courier New</vt:lpstr>
      <vt:lpstr>Times New Roman</vt:lpstr>
      <vt:lpstr>Wingdings</vt:lpstr>
      <vt:lpstr>Office Theme</vt:lpstr>
      <vt:lpstr>Remaining Topics of CPU Scheduling</vt:lpstr>
      <vt:lpstr>Multi-Processor Scheduling </vt:lpstr>
      <vt:lpstr>PowerPoint Presentation</vt:lpstr>
      <vt:lpstr>C H I P  MUL T I THREAD I NG</vt:lpstr>
      <vt:lpstr>Multi-Processor Scheduling </vt:lpstr>
      <vt:lpstr>Multi-Processor Scheduling </vt:lpstr>
      <vt:lpstr>Multi-Processor Scheduling </vt:lpstr>
      <vt:lpstr>Real-Time CPU Scheduling </vt:lpstr>
      <vt:lpstr>Event Latency </vt:lpstr>
      <vt:lpstr>Real-Time Scheduling </vt:lpstr>
      <vt:lpstr>Interrupt Latency</vt:lpstr>
      <vt:lpstr>Real-Time Scheduling</vt:lpstr>
      <vt:lpstr>Dispatch Latency</vt:lpstr>
      <vt:lpstr>Real-Time Priority-Based Scheduling</vt:lpstr>
      <vt:lpstr>Real-Time Priority-Based Scheduling</vt:lpstr>
      <vt:lpstr>Periodic Task</vt:lpstr>
      <vt:lpstr>Rate-Monotonic Scheduling</vt:lpstr>
      <vt:lpstr>Scheduling when P2 has higher priority than P1</vt:lpstr>
      <vt:lpstr>Rate-Monotonic Scheduling</vt:lpstr>
      <vt:lpstr>Algorithm Evaluation</vt:lpstr>
      <vt:lpstr>Deterministic Modeling</vt:lpstr>
      <vt:lpstr>Deterministic Modeling</vt:lpstr>
      <vt:lpstr>Deterministic Modeling</vt:lpstr>
      <vt:lpstr>Queuing Models</vt:lpstr>
      <vt:lpstr>Queuing Models</vt:lpstr>
      <vt:lpstr>Simulations </vt:lpstr>
      <vt:lpstr>Evaluation of CPU schedulers by Simulation</vt:lpstr>
      <vt:lpstr>Implementation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nausheen</dc:creator>
  <cp:lastModifiedBy>nausheen</cp:lastModifiedBy>
  <cp:revision>2</cp:revision>
  <dcterms:created xsi:type="dcterms:W3CDTF">2020-03-18T06:08:33Z</dcterms:created>
  <dcterms:modified xsi:type="dcterms:W3CDTF">2020-05-25T19:05:52Z</dcterms:modified>
</cp:coreProperties>
</file>