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71" r:id="rId8"/>
    <p:sldId id="272" r:id="rId9"/>
    <p:sldId id="269" r:id="rId10"/>
    <p:sldId id="270" r:id="rId11"/>
    <p:sldId id="268" r:id="rId12"/>
    <p:sldId id="262" r:id="rId13"/>
    <p:sldId id="273" r:id="rId14"/>
    <p:sldId id="275" r:id="rId15"/>
    <p:sldId id="276" r:id="rId16"/>
    <p:sldId id="277" r:id="rId17"/>
    <p:sldId id="278" r:id="rId18"/>
    <p:sldId id="279" r:id="rId19"/>
    <p:sldId id="274" r:id="rId20"/>
    <p:sldId id="280" r:id="rId21"/>
    <p:sldId id="281" r:id="rId22"/>
    <p:sldId id="282" r:id="rId23"/>
    <p:sldId id="283" r:id="rId24"/>
    <p:sldId id="284" r:id="rId25"/>
    <p:sldId id="285" r:id="rId26"/>
    <p:sldId id="286" r:id="rId27"/>
    <p:sldId id="287" r:id="rId28"/>
    <p:sldId id="289" r:id="rId29"/>
    <p:sldId id="296" r:id="rId30"/>
    <p:sldId id="297" r:id="rId31"/>
    <p:sldId id="299" r:id="rId32"/>
    <p:sldId id="301" r:id="rId33"/>
    <p:sldId id="298" r:id="rId34"/>
    <p:sldId id="300" r:id="rId35"/>
    <p:sldId id="302" r:id="rId36"/>
    <p:sldId id="30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D6230-D827-4A23-91CC-ED3EE2D77E2C}" type="datetimeFigureOut">
              <a:rPr lang="en-US" smtClean="0"/>
              <a:t>2/18/2020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E7434-5273-4AB6-B2C3-70AE3AAF4BDC}" type="slidenum">
              <a:rPr lang="en-US" smtClean="0"/>
              <a:t>‹#›</a:t>
            </a:fld>
            <a:endParaRPr lang="en-US"/>
          </a:p>
        </p:txBody>
      </p:sp>
    </p:spTree>
    <p:extLst>
      <p:ext uri="{BB962C8B-B14F-4D97-AF65-F5344CB8AC3E}">
        <p14:creationId xmlns:p14="http://schemas.microsoft.com/office/powerpoint/2010/main" val="149566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7E7434-5273-4AB6-B2C3-70AE3AAF4BDC}" type="slidenum">
              <a:rPr lang="en-US" smtClean="0"/>
              <a:t>8</a:t>
            </a:fld>
            <a:endParaRPr lang="en-US"/>
          </a:p>
        </p:txBody>
      </p:sp>
    </p:spTree>
    <p:extLst>
      <p:ext uri="{BB962C8B-B14F-4D97-AF65-F5344CB8AC3E}">
        <p14:creationId xmlns:p14="http://schemas.microsoft.com/office/powerpoint/2010/main" val="316404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7E7434-5273-4AB6-B2C3-70AE3AAF4BDC}" type="slidenum">
              <a:rPr lang="en-US" smtClean="0"/>
              <a:t>20</a:t>
            </a:fld>
            <a:endParaRPr lang="en-US"/>
          </a:p>
        </p:txBody>
      </p:sp>
    </p:spTree>
    <p:extLst>
      <p:ext uri="{BB962C8B-B14F-4D97-AF65-F5344CB8AC3E}">
        <p14:creationId xmlns:p14="http://schemas.microsoft.com/office/powerpoint/2010/main" val="280434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2DB5FCD-E39E-492F-92F6-3A0752EACA3A}" type="datetime1">
              <a:rPr lang="en-US" smtClean="0"/>
              <a:t>2/18/2020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AE79600-89D7-4455-9DE0-2A160418B40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4AA29C-579F-4182-8DF7-6D374C06717E}" type="datetime1">
              <a:rPr lang="en-US" smtClean="0"/>
              <a:t>2/18/2020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5596F5-F1A4-4348-B23F-E811F5993B7C}" type="datetime1">
              <a:rPr lang="en-US" smtClean="0"/>
              <a:t>2/18/2020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4E984D-B3FB-47AF-8D98-5E0F1FEB399A}" type="datetime1">
              <a:rPr lang="en-US" smtClean="0"/>
              <a:t>2/18/2020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E20B38-51E9-4885-BFF5-D5D961B65F5D}" type="datetime1">
              <a:rPr lang="en-US" smtClean="0"/>
              <a:t>2/18/2020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E79600-89D7-4455-9DE0-2A160418B40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0C9880-CAA4-4206-B303-D00C5A11723D}" type="datetime1">
              <a:rPr lang="en-US" smtClean="0"/>
              <a:t>2/18/2020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34C7081-3AA4-4C15-8310-150FD7D76811}" type="datetime1">
              <a:rPr lang="en-US" smtClean="0"/>
              <a:t>2/18/2020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D174C52-041F-45BD-A80C-945E4CED80F0}" type="datetime1">
              <a:rPr lang="en-US" smtClean="0"/>
              <a:t>2/18/2020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EFCE9C3-2440-4A63-83CE-2DAC8EF2F871}" type="datetime1">
              <a:rPr lang="en-US" smtClean="0"/>
              <a:t>2/18/2020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E79600-89D7-4455-9DE0-2A160418B40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3037E0-0EFE-495F-965D-F4FAE2DD28B1}" type="datetime1">
              <a:rPr lang="en-US" smtClean="0"/>
              <a:t>2/18/2020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E79600-89D7-4455-9DE0-2A160418B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F91729E-CC5F-48A0-88FF-408E76CEDB76}" type="datetime1">
              <a:rPr lang="en-US" smtClean="0"/>
              <a:t>2/18/2020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E79600-89D7-4455-9DE0-2A160418B40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DD7D3EB-6BE4-46D7-A33B-CBAF62B27E4C}" type="datetime1">
              <a:rPr lang="en-US" smtClean="0"/>
              <a:t>2/18/2020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AE79600-89D7-4455-9DE0-2A160418B40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447800"/>
            <a:ext cx="7406640" cy="1472184"/>
          </a:xfrm>
        </p:spPr>
        <p:txBody>
          <a:bodyPr>
            <a:normAutofit/>
          </a:bodyPr>
          <a:lstStyle/>
          <a:p>
            <a:r>
              <a:rPr sz="6000" b="1" smtClean="0"/>
              <a:t>Aggression</a:t>
            </a:r>
            <a:endParaRPr lang="en-US" sz="6000" b="1" dirty="0"/>
          </a:p>
        </p:txBody>
      </p:sp>
      <p:sp>
        <p:nvSpPr>
          <p:cNvPr id="3" name="Subtitle 2"/>
          <p:cNvSpPr>
            <a:spLocks noGrp="1"/>
          </p:cNvSpPr>
          <p:nvPr>
            <p:ph type="subTitle" idx="1"/>
          </p:nvPr>
        </p:nvSpPr>
        <p:spPr>
          <a:xfrm>
            <a:off x="3505200" y="5029200"/>
            <a:ext cx="6873240" cy="990600"/>
          </a:xfrm>
        </p:spPr>
        <p:txBody>
          <a:bodyPr/>
          <a:lstStyle/>
          <a:p>
            <a:r>
              <a:rPr lang="en-US" b="1" dirty="0" smtClean="0"/>
              <a:t>                        Saba </a:t>
            </a:r>
            <a:r>
              <a:rPr lang="en-US" b="1" dirty="0" err="1" smtClean="0"/>
              <a:t>Abid</a:t>
            </a:r>
            <a:r>
              <a:rPr lang="en-US" b="1" dirty="0" smtClean="0"/>
              <a:t> </a:t>
            </a:r>
            <a:endParaRPr lang="en-US" b="1" dirty="0"/>
          </a:p>
        </p:txBody>
      </p:sp>
      <p:sp>
        <p:nvSpPr>
          <p:cNvPr id="4" name="Slide Number Placeholder 3"/>
          <p:cNvSpPr>
            <a:spLocks noGrp="1"/>
          </p:cNvSpPr>
          <p:nvPr>
            <p:ph type="sldNum" sz="quarter" idx="12"/>
          </p:nvPr>
        </p:nvSpPr>
        <p:spPr/>
        <p:txBody>
          <a:bodyPr/>
          <a:lstStyle/>
          <a:p>
            <a:fld id="{DAE79600-89D7-4455-9DE0-2A160418B40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406640" cy="1472184"/>
          </a:xfrm>
        </p:spPr>
        <p:txBody>
          <a:bodyPr/>
          <a:lstStyle/>
          <a:p>
            <a:r>
              <a:rPr lang="en-US" sz="3200" u="sng" dirty="0">
                <a:solidFill>
                  <a:srgbClr val="4F271C">
                    <a:satMod val="130000"/>
                  </a:srgbClr>
                </a:solidFill>
              </a:rPr>
              <a:t>Perspectives on aggression</a:t>
            </a:r>
            <a:endParaRPr lang="en-US" dirty="0"/>
          </a:p>
        </p:txBody>
      </p:sp>
      <p:sp>
        <p:nvSpPr>
          <p:cNvPr id="3" name="Subtitle 2"/>
          <p:cNvSpPr>
            <a:spLocks noGrp="1"/>
          </p:cNvSpPr>
          <p:nvPr>
            <p:ph type="subTitle" idx="1"/>
          </p:nvPr>
        </p:nvSpPr>
        <p:spPr>
          <a:xfrm>
            <a:off x="1371600" y="1295400"/>
            <a:ext cx="7467600" cy="5105400"/>
          </a:xfrm>
        </p:spPr>
        <p:txBody>
          <a:bodyPr/>
          <a:lstStyle/>
          <a:p>
            <a:pPr algn="just"/>
            <a:r>
              <a:rPr lang="en-US" sz="2000" b="1" u="sng" dirty="0" smtClean="0"/>
              <a:t>Social learning perspective: </a:t>
            </a:r>
            <a:r>
              <a:rPr lang="en-US" sz="2000" dirty="0"/>
              <a:t>T</a:t>
            </a:r>
            <a:r>
              <a:rPr lang="en-US" sz="2000" dirty="0" smtClean="0"/>
              <a:t>his perspective does not focus on a single factor.</a:t>
            </a:r>
          </a:p>
          <a:p>
            <a:pPr algn="just"/>
            <a:r>
              <a:rPr lang="en-US" sz="2000" dirty="0" smtClean="0"/>
              <a:t>Depending on the past experiences and culture in which people live, they learn:</a:t>
            </a:r>
          </a:p>
          <a:p>
            <a:pPr marL="370332" indent="-342900" algn="just">
              <a:buFont typeface="Wingdings" panose="05000000000000000000" pitchFamily="2" charset="2"/>
              <a:buChar char="§"/>
            </a:pPr>
            <a:r>
              <a:rPr lang="en-US" sz="2000" dirty="0" smtClean="0"/>
              <a:t>Various ways of seeking to harm others</a:t>
            </a:r>
          </a:p>
          <a:p>
            <a:pPr marL="370332" indent="-342900" algn="just">
              <a:buFont typeface="Wingdings" panose="05000000000000000000" pitchFamily="2" charset="2"/>
              <a:buChar char="§"/>
            </a:pPr>
            <a:r>
              <a:rPr lang="en-US" sz="2000" dirty="0" smtClean="0"/>
              <a:t>Which people or group are appropriate targets for aggression</a:t>
            </a:r>
          </a:p>
          <a:p>
            <a:pPr marL="370332" indent="-342900" algn="just">
              <a:buFont typeface="Wingdings" panose="05000000000000000000" pitchFamily="2" charset="2"/>
              <a:buChar char="§"/>
            </a:pPr>
            <a:r>
              <a:rPr lang="en-US" sz="2000" dirty="0" smtClean="0"/>
              <a:t>What situations or context are ones in which aggression is permitted or approved</a:t>
            </a:r>
          </a:p>
          <a:p>
            <a:pPr marL="370332" indent="-342900" algn="just">
              <a:buFont typeface="Wingdings" panose="05000000000000000000" pitchFamily="2" charset="2"/>
              <a:buChar char="§"/>
            </a:pPr>
            <a:endParaRPr lang="en-US" sz="2000" dirty="0" smtClean="0"/>
          </a:p>
          <a:p>
            <a:pPr algn="just"/>
            <a:r>
              <a:rPr lang="en-US" sz="2000" dirty="0" smtClean="0">
                <a:solidFill>
                  <a:srgbClr val="FF0000"/>
                </a:solidFill>
              </a:rPr>
              <a:t>Whether a person will aggress in a given situation depends on many factors including person’s past experiences, the reward associated with aggression, the attitudes and values that shape this person’s thoughts concerning the appropriateness and potential effects of such behavior.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10</a:t>
            </a:fld>
            <a:endParaRPr lang="en-US"/>
          </a:p>
        </p:txBody>
      </p:sp>
    </p:spTree>
    <p:extLst>
      <p:ext uri="{BB962C8B-B14F-4D97-AF65-F5344CB8AC3E}">
        <p14:creationId xmlns:p14="http://schemas.microsoft.com/office/powerpoint/2010/main" val="78251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057400"/>
            <a:ext cx="7406640" cy="1295400"/>
          </a:xfrm>
        </p:spPr>
        <p:txBody>
          <a:bodyPr/>
          <a:lstStyle/>
          <a:p>
            <a:r>
              <a:rPr lang="en-US" u="sng" dirty="0" smtClean="0">
                <a:solidFill>
                  <a:srgbClr val="FF0000"/>
                </a:solidFill>
              </a:rPr>
              <a:t>Purpose of aggression?</a:t>
            </a:r>
            <a:endParaRPr lang="en-US" u="sng" dirty="0">
              <a:solidFill>
                <a:srgbClr val="FF0000"/>
              </a:solidFill>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11</a:t>
            </a:fld>
            <a:endParaRPr lang="en-US"/>
          </a:p>
        </p:txBody>
      </p:sp>
    </p:spTree>
    <p:extLst>
      <p:ext uri="{BB962C8B-B14F-4D97-AF65-F5344CB8AC3E}">
        <p14:creationId xmlns:p14="http://schemas.microsoft.com/office/powerpoint/2010/main" val="154522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0"/>
            <a:ext cx="7406640" cy="1472184"/>
          </a:xfrm>
        </p:spPr>
        <p:txBody>
          <a:bodyPr>
            <a:normAutofit/>
          </a:bodyPr>
          <a:lstStyle/>
          <a:p>
            <a:r>
              <a:rPr lang="en-US" sz="3200" b="1" dirty="0" smtClean="0"/>
              <a:t>Purposes of aggression</a:t>
            </a:r>
            <a:endParaRPr lang="en-US" sz="3200" b="1" dirty="0"/>
          </a:p>
        </p:txBody>
      </p:sp>
      <p:sp>
        <p:nvSpPr>
          <p:cNvPr id="3" name="Subtitle 2"/>
          <p:cNvSpPr>
            <a:spLocks noGrp="1"/>
          </p:cNvSpPr>
          <p:nvPr>
            <p:ph type="subTitle" idx="1"/>
          </p:nvPr>
        </p:nvSpPr>
        <p:spPr>
          <a:xfrm>
            <a:off x="1447800" y="1752600"/>
            <a:ext cx="7391400" cy="4648200"/>
          </a:xfrm>
        </p:spPr>
        <p:txBody>
          <a:bodyPr>
            <a:normAutofit fontScale="92500"/>
          </a:bodyPr>
          <a:lstStyle/>
          <a:p>
            <a:pPr fontAlgn="base"/>
            <a:endParaRPr lang="en-US" dirty="0" smtClean="0"/>
          </a:p>
          <a:p>
            <a:pPr fontAlgn="base"/>
            <a:r>
              <a:rPr lang="en-US" sz="2400" dirty="0" smtClean="0"/>
              <a:t>Aggression can serve a number of different purposes, including:</a:t>
            </a:r>
          </a:p>
          <a:p>
            <a:pPr fontAlgn="base"/>
            <a:endParaRPr lang="en-US" sz="2400" dirty="0" smtClean="0"/>
          </a:p>
          <a:p>
            <a:pPr fontAlgn="base">
              <a:buFont typeface="Wingdings" pitchFamily="2" charset="2"/>
              <a:buChar char="ü"/>
            </a:pPr>
            <a:r>
              <a:rPr lang="en-US" sz="2400" dirty="0" smtClean="0"/>
              <a:t>To express anger or hostility</a:t>
            </a:r>
          </a:p>
          <a:p>
            <a:pPr fontAlgn="base">
              <a:buFont typeface="Wingdings" pitchFamily="2" charset="2"/>
              <a:buChar char="ü"/>
            </a:pPr>
            <a:r>
              <a:rPr lang="en-US" sz="2400" dirty="0" smtClean="0"/>
              <a:t>To assert dominance</a:t>
            </a:r>
          </a:p>
          <a:p>
            <a:pPr fontAlgn="base">
              <a:buFont typeface="Wingdings" pitchFamily="2" charset="2"/>
              <a:buChar char="ü"/>
            </a:pPr>
            <a:r>
              <a:rPr lang="en-US" sz="2400" dirty="0" smtClean="0"/>
              <a:t>To intimidate or threaten</a:t>
            </a:r>
          </a:p>
          <a:p>
            <a:pPr fontAlgn="base">
              <a:buFont typeface="Wingdings" pitchFamily="2" charset="2"/>
              <a:buChar char="ü"/>
            </a:pPr>
            <a:r>
              <a:rPr lang="en-US" sz="2400" dirty="0" smtClean="0"/>
              <a:t>To achieve a goal</a:t>
            </a:r>
          </a:p>
          <a:p>
            <a:pPr fontAlgn="base">
              <a:buFont typeface="Wingdings" pitchFamily="2" charset="2"/>
              <a:buChar char="ü"/>
            </a:pPr>
            <a:r>
              <a:rPr lang="en-US" sz="2400" dirty="0" smtClean="0"/>
              <a:t>To express possession</a:t>
            </a:r>
          </a:p>
          <a:p>
            <a:pPr fontAlgn="base">
              <a:buFont typeface="Wingdings" pitchFamily="2" charset="2"/>
              <a:buChar char="ü"/>
            </a:pPr>
            <a:r>
              <a:rPr lang="en-US" sz="2400" dirty="0" smtClean="0"/>
              <a:t>A response to fear</a:t>
            </a:r>
          </a:p>
          <a:p>
            <a:pPr fontAlgn="base">
              <a:buFont typeface="Wingdings" pitchFamily="2" charset="2"/>
              <a:buChar char="ü"/>
            </a:pPr>
            <a:r>
              <a:rPr lang="en-US" sz="2400" dirty="0" smtClean="0"/>
              <a:t>A reaction to pain</a:t>
            </a:r>
          </a:p>
          <a:p>
            <a:pPr fontAlgn="base">
              <a:buFont typeface="Wingdings" pitchFamily="2" charset="2"/>
              <a:buChar char="ü"/>
            </a:pPr>
            <a:r>
              <a:rPr lang="en-US" sz="2400" dirty="0" smtClean="0"/>
              <a:t>To compete with others</a:t>
            </a:r>
          </a:p>
          <a:p>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608" y="-463806"/>
            <a:ext cx="7406640" cy="1472184"/>
          </a:xfrm>
        </p:spPr>
        <p:txBody>
          <a:bodyPr/>
          <a:lstStyle/>
          <a:p>
            <a:r>
              <a:rPr lang="en-US" dirty="0" smtClean="0"/>
              <a:t>Causes of aggression</a:t>
            </a:r>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13</a:t>
            </a:fld>
            <a:endParaRPr lang="en-US"/>
          </a:p>
        </p:txBody>
      </p:sp>
      <p:sp>
        <p:nvSpPr>
          <p:cNvPr id="9" name="Rounded Rectangle 8"/>
          <p:cNvSpPr/>
          <p:nvPr/>
        </p:nvSpPr>
        <p:spPr>
          <a:xfrm>
            <a:off x="1866555" y="2791723"/>
            <a:ext cx="1905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Causes of human aggression</a:t>
            </a:r>
            <a:endParaRPr lang="en-US" dirty="0"/>
          </a:p>
        </p:txBody>
      </p:sp>
      <p:sp>
        <p:nvSpPr>
          <p:cNvPr id="10" name="Rounded Rectangle 9"/>
          <p:cNvSpPr/>
          <p:nvPr/>
        </p:nvSpPr>
        <p:spPr>
          <a:xfrm>
            <a:off x="6140569" y="2667000"/>
            <a:ext cx="1949570" cy="1020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Cultural factors</a:t>
            </a:r>
            <a:endParaRPr lang="en-US" dirty="0"/>
          </a:p>
        </p:txBody>
      </p:sp>
      <p:sp>
        <p:nvSpPr>
          <p:cNvPr id="14" name="Rounded Rectangle 13"/>
          <p:cNvSpPr/>
          <p:nvPr/>
        </p:nvSpPr>
        <p:spPr>
          <a:xfrm>
            <a:off x="6140569" y="3932566"/>
            <a:ext cx="1949570" cy="992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Personal factors</a:t>
            </a:r>
            <a:endParaRPr lang="en-US" dirty="0"/>
          </a:p>
        </p:txBody>
      </p:sp>
      <p:sp>
        <p:nvSpPr>
          <p:cNvPr id="15" name="Rounded Rectangle 14"/>
          <p:cNvSpPr/>
          <p:nvPr/>
        </p:nvSpPr>
        <p:spPr>
          <a:xfrm>
            <a:off x="6140570" y="5257800"/>
            <a:ext cx="1949570" cy="1039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Situational factors</a:t>
            </a:r>
            <a:endParaRPr lang="en-US" dirty="0"/>
          </a:p>
        </p:txBody>
      </p:sp>
      <p:sp>
        <p:nvSpPr>
          <p:cNvPr id="16" name="Rounded Rectangle 15"/>
          <p:cNvSpPr/>
          <p:nvPr/>
        </p:nvSpPr>
        <p:spPr>
          <a:xfrm>
            <a:off x="6140569" y="1368995"/>
            <a:ext cx="1905000" cy="1052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Social determinants</a:t>
            </a:r>
            <a:endParaRPr lang="en-US" dirty="0"/>
          </a:p>
        </p:txBody>
      </p:sp>
      <p:cxnSp>
        <p:nvCxnSpPr>
          <p:cNvPr id="18" name="Straight Connector 17"/>
          <p:cNvCxnSpPr/>
          <p:nvPr/>
        </p:nvCxnSpPr>
        <p:spPr>
          <a:xfrm flipH="1">
            <a:off x="3787370" y="2193268"/>
            <a:ext cx="2369014"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714936" y="3202916"/>
            <a:ext cx="2368296" cy="46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 idx="1"/>
          </p:cNvCxnSpPr>
          <p:nvPr/>
        </p:nvCxnSpPr>
        <p:spPr>
          <a:xfrm flipH="1" flipV="1">
            <a:off x="3657600" y="3200400"/>
            <a:ext cx="2482969" cy="1228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308229" y="2791723"/>
            <a:ext cx="2863970" cy="28817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68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7406640" cy="1472184"/>
          </a:xfrm>
        </p:spPr>
        <p:txBody>
          <a:bodyPr>
            <a:normAutofit/>
          </a:bodyPr>
          <a:lstStyle/>
          <a:p>
            <a:r>
              <a:rPr lang="en-US" sz="3200" b="1" u="sng" dirty="0" smtClean="0"/>
              <a:t>1. Social determinants of aggression</a:t>
            </a:r>
            <a:endParaRPr lang="en-US" sz="3200" b="1" u="sng" dirty="0"/>
          </a:p>
        </p:txBody>
      </p:sp>
      <p:sp>
        <p:nvSpPr>
          <p:cNvPr id="4" name="Slide Number Placeholder 3"/>
          <p:cNvSpPr>
            <a:spLocks noGrp="1"/>
          </p:cNvSpPr>
          <p:nvPr>
            <p:ph type="sldNum" sz="quarter" idx="12"/>
          </p:nvPr>
        </p:nvSpPr>
        <p:spPr/>
        <p:txBody>
          <a:bodyPr/>
          <a:lstStyle/>
          <a:p>
            <a:fld id="{DAE79600-89D7-4455-9DE0-2A160418B404}" type="slidenum">
              <a:rPr lang="en-US" smtClean="0"/>
              <a:t>14</a:t>
            </a:fld>
            <a:endParaRPr lang="en-US"/>
          </a:p>
        </p:txBody>
      </p:sp>
      <p:sp>
        <p:nvSpPr>
          <p:cNvPr id="5" name="Rounded Rectangle 4"/>
          <p:cNvSpPr/>
          <p:nvPr/>
        </p:nvSpPr>
        <p:spPr>
          <a:xfrm>
            <a:off x="3810000" y="1764792"/>
            <a:ext cx="1981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Social determinants of aggression</a:t>
            </a:r>
            <a:endParaRPr lang="en-US" dirty="0"/>
          </a:p>
        </p:txBody>
      </p:sp>
      <p:cxnSp>
        <p:nvCxnSpPr>
          <p:cNvPr id="10" name="Straight Connector 9"/>
          <p:cNvCxnSpPr/>
          <p:nvPr/>
        </p:nvCxnSpPr>
        <p:spPr>
          <a:xfrm flipH="1">
            <a:off x="2895600" y="2839759"/>
            <a:ext cx="1828800" cy="1503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1525" y="2856094"/>
            <a:ext cx="2875" cy="1487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2856094"/>
            <a:ext cx="1905000" cy="150364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52600" y="4381300"/>
            <a:ext cx="1828800" cy="1159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Frustration</a:t>
            </a:r>
            <a:endParaRPr lang="en-US" dirty="0"/>
          </a:p>
        </p:txBody>
      </p:sp>
      <p:sp>
        <p:nvSpPr>
          <p:cNvPr id="19" name="Rounded Rectangle 18"/>
          <p:cNvSpPr/>
          <p:nvPr/>
        </p:nvSpPr>
        <p:spPr>
          <a:xfrm>
            <a:off x="3850257" y="4376069"/>
            <a:ext cx="1742536" cy="1262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Provocation</a:t>
            </a:r>
            <a:endParaRPr lang="en-US" dirty="0"/>
          </a:p>
        </p:txBody>
      </p:sp>
      <p:sp>
        <p:nvSpPr>
          <p:cNvPr id="20" name="Rounded Rectangle 19"/>
          <p:cNvSpPr/>
          <p:nvPr/>
        </p:nvSpPr>
        <p:spPr>
          <a:xfrm>
            <a:off x="5943601" y="4397115"/>
            <a:ext cx="1752600" cy="1241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Exposure to media violence </a:t>
            </a:r>
            <a:endParaRPr lang="en-US" dirty="0"/>
          </a:p>
        </p:txBody>
      </p:sp>
    </p:spTree>
    <p:extLst>
      <p:ext uri="{BB962C8B-B14F-4D97-AF65-F5344CB8AC3E}">
        <p14:creationId xmlns:p14="http://schemas.microsoft.com/office/powerpoint/2010/main" val="201811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457200"/>
            <a:ext cx="7391400" cy="5848350"/>
          </a:xfrm>
        </p:spPr>
        <p:txBody>
          <a:bodyPr/>
          <a:lstStyle/>
          <a:p>
            <a:endParaRPr lang="en-US" b="1" u="sng" dirty="0" smtClean="0"/>
          </a:p>
          <a:p>
            <a:r>
              <a:rPr lang="en-US" b="1" u="sng" dirty="0" smtClean="0"/>
              <a:t>Frustration: </a:t>
            </a:r>
          </a:p>
          <a:p>
            <a:endParaRPr lang="en-US" sz="1800" b="1" u="sng" dirty="0" smtClean="0">
              <a:solidFill>
                <a:srgbClr val="FF0000"/>
              </a:solidFill>
            </a:endParaRPr>
          </a:p>
          <a:p>
            <a:r>
              <a:rPr lang="en-US" sz="1800" b="1" u="sng" dirty="0" smtClean="0">
                <a:solidFill>
                  <a:srgbClr val="FF0000"/>
                </a:solidFill>
              </a:rPr>
              <a:t>Common belief/understanding :</a:t>
            </a:r>
          </a:p>
          <a:p>
            <a:r>
              <a:rPr lang="en-US" sz="1800" dirty="0">
                <a:solidFill>
                  <a:schemeClr val="tx1"/>
                </a:solidFill>
              </a:rPr>
              <a:t>F</a:t>
            </a:r>
            <a:r>
              <a:rPr lang="en-US" sz="1800" dirty="0" smtClean="0">
                <a:solidFill>
                  <a:schemeClr val="tx1"/>
                </a:solidFill>
              </a:rPr>
              <a:t>rustrated people always engage in some type of aggression and that all acts of aggression, in turn, result from aggression. </a:t>
            </a:r>
          </a:p>
          <a:p>
            <a:endParaRPr lang="en-US" sz="1800" b="1" u="sng" dirty="0">
              <a:solidFill>
                <a:schemeClr val="tx1"/>
              </a:solidFill>
            </a:endParaRPr>
          </a:p>
          <a:p>
            <a:endParaRPr lang="en-US" sz="1800" b="1" u="sng" dirty="0">
              <a:solidFill>
                <a:srgbClr val="FF0000"/>
              </a:solidFill>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15</a:t>
            </a:fld>
            <a:endParaRPr lang="en-US"/>
          </a:p>
        </p:txBody>
      </p:sp>
      <p:sp>
        <p:nvSpPr>
          <p:cNvPr id="5" name="Oval 4"/>
          <p:cNvSpPr/>
          <p:nvPr/>
        </p:nvSpPr>
        <p:spPr>
          <a:xfrm>
            <a:off x="1524000" y="36576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Frustration</a:t>
            </a:r>
            <a:endParaRPr lang="en-US" dirty="0"/>
          </a:p>
        </p:txBody>
      </p:sp>
      <p:cxnSp>
        <p:nvCxnSpPr>
          <p:cNvPr id="9" name="Straight Arrow Connector 8"/>
          <p:cNvCxnSpPr>
            <a:stCxn id="5" idx="6"/>
          </p:cNvCxnSpPr>
          <p:nvPr/>
        </p:nvCxnSpPr>
        <p:spPr>
          <a:xfrm>
            <a:off x="3352800" y="4191000"/>
            <a:ext cx="220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562600" y="3657600"/>
            <a:ext cx="2057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Aggression </a:t>
            </a:r>
            <a:endParaRPr lang="en-US" dirty="0"/>
          </a:p>
        </p:txBody>
      </p:sp>
    </p:spTree>
    <p:extLst>
      <p:ext uri="{BB962C8B-B14F-4D97-AF65-F5344CB8AC3E}">
        <p14:creationId xmlns:p14="http://schemas.microsoft.com/office/powerpoint/2010/main" val="41046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62000"/>
            <a:ext cx="7467600" cy="6019800"/>
          </a:xfrm>
        </p:spPr>
        <p:txBody>
          <a:bodyPr/>
          <a:lstStyle/>
          <a:p>
            <a:r>
              <a:rPr lang="en-US" sz="1800" b="1" u="sng" dirty="0" smtClean="0">
                <a:solidFill>
                  <a:srgbClr val="FF0000"/>
                </a:solidFill>
              </a:rPr>
              <a:t>According to researches:</a:t>
            </a:r>
          </a:p>
          <a:p>
            <a:r>
              <a:rPr lang="en-US" sz="1800" dirty="0" smtClean="0">
                <a:solidFill>
                  <a:schemeClr val="tx1"/>
                </a:solidFill>
              </a:rPr>
              <a:t>Frustrated individuals do </a:t>
            </a:r>
            <a:r>
              <a:rPr lang="en-US" sz="1800" dirty="0" smtClean="0">
                <a:solidFill>
                  <a:srgbClr val="FF0000"/>
                </a:solidFill>
              </a:rPr>
              <a:t>not </a:t>
            </a:r>
            <a:r>
              <a:rPr lang="en-US" sz="1800" dirty="0" smtClean="0">
                <a:solidFill>
                  <a:schemeClr val="tx1"/>
                </a:solidFill>
              </a:rPr>
              <a:t>always respond with aggression,</a:t>
            </a:r>
          </a:p>
          <a:p>
            <a:endParaRPr lang="en-US" sz="1800" dirty="0" smtClean="0">
              <a:solidFill>
                <a:schemeClr val="tx1"/>
              </a:solidFill>
            </a:endParaRPr>
          </a:p>
          <a:p>
            <a:r>
              <a:rPr lang="en-US" sz="1800" b="1" u="sng" dirty="0" smtClean="0">
                <a:solidFill>
                  <a:srgbClr val="FF0000"/>
                </a:solidFill>
              </a:rPr>
              <a:t>Many different reactions to frustration:</a:t>
            </a:r>
          </a:p>
          <a:p>
            <a:endParaRPr lang="en-US" sz="1800" dirty="0" smtClean="0">
              <a:solidFill>
                <a:schemeClr val="tx1"/>
              </a:solidFill>
            </a:endParaRPr>
          </a:p>
          <a:p>
            <a:endParaRPr lang="en-US" sz="1800" dirty="0">
              <a:solidFill>
                <a:schemeClr val="tx1"/>
              </a:solidFill>
            </a:endParaRPr>
          </a:p>
          <a:p>
            <a:endParaRPr lang="en-US" sz="1800" dirty="0" smtClean="0">
              <a:solidFill>
                <a:schemeClr val="tx1"/>
              </a:solidFill>
            </a:endParaRPr>
          </a:p>
          <a:p>
            <a:endParaRPr lang="en-US" sz="1800" dirty="0">
              <a:solidFill>
                <a:schemeClr val="tx1"/>
              </a:solidFill>
            </a:endParaRPr>
          </a:p>
          <a:p>
            <a:endParaRPr lang="en-US" sz="1800" dirty="0" smtClean="0">
              <a:solidFill>
                <a:schemeClr val="tx1"/>
              </a:solidFill>
            </a:endParaRPr>
          </a:p>
          <a:p>
            <a:endParaRPr lang="en-US" sz="1800" dirty="0">
              <a:solidFill>
                <a:schemeClr val="tx1"/>
              </a:solidFill>
            </a:endParaRPr>
          </a:p>
          <a:p>
            <a:endParaRPr lang="en-US" sz="1800" dirty="0" smtClean="0">
              <a:solidFill>
                <a:schemeClr val="tx1"/>
              </a:solidFill>
            </a:endParaRPr>
          </a:p>
          <a:p>
            <a:endParaRPr lang="en-US" sz="1800" dirty="0">
              <a:solidFill>
                <a:schemeClr val="tx1"/>
              </a:solidFill>
            </a:endParaRPr>
          </a:p>
          <a:p>
            <a:endParaRPr lang="en-US" sz="1800" dirty="0" smtClean="0">
              <a:solidFill>
                <a:srgbClr val="FF0000"/>
              </a:solidFill>
            </a:endParaRPr>
          </a:p>
          <a:p>
            <a:r>
              <a:rPr lang="en-US" sz="1800" i="1" dirty="0" smtClean="0">
                <a:solidFill>
                  <a:srgbClr val="FF0000"/>
                </a:solidFill>
              </a:rPr>
              <a:t>Aggression is definitely not an </a:t>
            </a:r>
          </a:p>
          <a:p>
            <a:r>
              <a:rPr lang="en-US" sz="1800" i="1" dirty="0">
                <a:solidFill>
                  <a:srgbClr val="FF0000"/>
                </a:solidFill>
              </a:rPr>
              <a:t>a</a:t>
            </a:r>
            <a:r>
              <a:rPr lang="en-US" sz="1800" i="1" dirty="0" smtClean="0">
                <a:solidFill>
                  <a:srgbClr val="FF0000"/>
                </a:solidFill>
              </a:rPr>
              <a:t>utomatic response to frustration</a:t>
            </a:r>
          </a:p>
          <a:p>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16</a:t>
            </a:fld>
            <a:endParaRPr lang="en-US"/>
          </a:p>
        </p:txBody>
      </p:sp>
      <p:sp>
        <p:nvSpPr>
          <p:cNvPr id="5" name="Rounded Rectangle 4"/>
          <p:cNvSpPr/>
          <p:nvPr/>
        </p:nvSpPr>
        <p:spPr>
          <a:xfrm>
            <a:off x="1752600" y="33528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Frustration </a:t>
            </a:r>
            <a:endParaRPr lang="en-US" dirty="0"/>
          </a:p>
        </p:txBody>
      </p:sp>
      <p:sp>
        <p:nvSpPr>
          <p:cNvPr id="6" name="Rounded Rectangle 5"/>
          <p:cNvSpPr/>
          <p:nvPr/>
        </p:nvSpPr>
        <p:spPr>
          <a:xfrm>
            <a:off x="5481368" y="2253920"/>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Sadness</a:t>
            </a:r>
            <a:endParaRPr lang="en-US" dirty="0"/>
          </a:p>
        </p:txBody>
      </p:sp>
      <p:sp>
        <p:nvSpPr>
          <p:cNvPr id="7" name="Rounded Rectangle 6"/>
          <p:cNvSpPr/>
          <p:nvPr/>
        </p:nvSpPr>
        <p:spPr>
          <a:xfrm>
            <a:off x="5486400" y="3314700"/>
            <a:ext cx="1442768" cy="946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epression</a:t>
            </a:r>
            <a:endParaRPr lang="en-US" dirty="0"/>
          </a:p>
        </p:txBody>
      </p:sp>
      <p:sp>
        <p:nvSpPr>
          <p:cNvPr id="8" name="Rounded Rectangle 7"/>
          <p:cNvSpPr/>
          <p:nvPr/>
        </p:nvSpPr>
        <p:spPr>
          <a:xfrm>
            <a:off x="5524500" y="4374671"/>
            <a:ext cx="1447800" cy="888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Helplessness </a:t>
            </a:r>
            <a:endParaRPr lang="en-US" dirty="0"/>
          </a:p>
        </p:txBody>
      </p:sp>
      <p:sp>
        <p:nvSpPr>
          <p:cNvPr id="9" name="Rounded Rectangle 8"/>
          <p:cNvSpPr/>
          <p:nvPr/>
        </p:nvSpPr>
        <p:spPr>
          <a:xfrm>
            <a:off x="5510123" y="5448165"/>
            <a:ext cx="1524000" cy="838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Aggression</a:t>
            </a:r>
            <a:endParaRPr lang="en-US" dirty="0"/>
          </a:p>
        </p:txBody>
      </p:sp>
      <p:cxnSp>
        <p:nvCxnSpPr>
          <p:cNvPr id="11" name="Straight Connector 10"/>
          <p:cNvCxnSpPr>
            <a:stCxn id="5" idx="3"/>
          </p:cNvCxnSpPr>
          <p:nvPr/>
        </p:nvCxnSpPr>
        <p:spPr>
          <a:xfrm flipV="1">
            <a:off x="3276600" y="2895600"/>
            <a:ext cx="2233523"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a:endCxn id="7" idx="1"/>
          </p:cNvCxnSpPr>
          <p:nvPr/>
        </p:nvCxnSpPr>
        <p:spPr>
          <a:xfrm flipV="1">
            <a:off x="3276600" y="3787715"/>
            <a:ext cx="2209800" cy="22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p:cNvCxnSpPr>
          <p:nvPr/>
        </p:nvCxnSpPr>
        <p:spPr>
          <a:xfrm>
            <a:off x="3276600" y="3810000"/>
            <a:ext cx="2247900" cy="85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9" idx="1"/>
          </p:cNvCxnSpPr>
          <p:nvPr/>
        </p:nvCxnSpPr>
        <p:spPr>
          <a:xfrm>
            <a:off x="3276600" y="3810000"/>
            <a:ext cx="2233523" cy="2057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24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4969" y="1447800"/>
            <a:ext cx="6880831" cy="2743200"/>
          </a:xfrm>
        </p:spPr>
        <p:txBody>
          <a:bodyPr>
            <a:normAutofit/>
          </a:bodyPr>
          <a:lstStyle/>
          <a:p>
            <a:pPr marL="313182" indent="-285750" algn="just">
              <a:buFont typeface="Wingdings" panose="05000000000000000000" pitchFamily="2" charset="2"/>
              <a:buChar char="Ø"/>
            </a:pPr>
            <a:r>
              <a:rPr lang="en-US" sz="2000" dirty="0" smtClean="0"/>
              <a:t>Few psychologists believe that frustration is the only, or even most important cause of aggression.</a:t>
            </a:r>
          </a:p>
          <a:p>
            <a:pPr marL="313182" indent="-285750" algn="just">
              <a:buFont typeface="Wingdings" panose="05000000000000000000" pitchFamily="2" charset="2"/>
              <a:buChar char="Ø"/>
            </a:pPr>
            <a:endParaRPr lang="en-US" sz="2000" dirty="0" smtClean="0"/>
          </a:p>
          <a:p>
            <a:pPr marL="313182" indent="-285750" algn="just">
              <a:buFont typeface="Wingdings" panose="05000000000000000000" pitchFamily="2" charset="2"/>
              <a:buChar char="Ø"/>
            </a:pPr>
            <a:endParaRPr lang="en-US" sz="2000" dirty="0" smtClean="0"/>
          </a:p>
          <a:p>
            <a:pPr marL="313182" indent="-285750" algn="just">
              <a:buFont typeface="Wingdings" panose="05000000000000000000" pitchFamily="2" charset="2"/>
              <a:buChar char="Ø"/>
            </a:pPr>
            <a:r>
              <a:rPr lang="en-US" sz="2000" dirty="0" smtClean="0"/>
              <a:t>Instead, most believe that it is simply one of many factors that can potentially lead to aggression. </a:t>
            </a:r>
          </a:p>
          <a:p>
            <a:pPr algn="just"/>
            <a:endParaRPr lang="en-US" sz="2000" dirty="0"/>
          </a:p>
        </p:txBody>
      </p:sp>
      <p:sp>
        <p:nvSpPr>
          <p:cNvPr id="4" name="Slide Number Placeholder 3"/>
          <p:cNvSpPr>
            <a:spLocks noGrp="1"/>
          </p:cNvSpPr>
          <p:nvPr>
            <p:ph type="sldNum" sz="quarter" idx="12"/>
          </p:nvPr>
        </p:nvSpPr>
        <p:spPr/>
        <p:txBody>
          <a:bodyPr/>
          <a:lstStyle/>
          <a:p>
            <a:fld id="{DAE79600-89D7-4455-9DE0-2A160418B404}" type="slidenum">
              <a:rPr lang="en-US" smtClean="0"/>
              <a:t>17</a:t>
            </a:fld>
            <a:endParaRPr lang="en-US"/>
          </a:p>
        </p:txBody>
      </p:sp>
    </p:spTree>
    <p:extLst>
      <p:ext uri="{BB962C8B-B14F-4D97-AF65-F5344CB8AC3E}">
        <p14:creationId xmlns:p14="http://schemas.microsoft.com/office/powerpoint/2010/main" val="122137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7256" y="152400"/>
            <a:ext cx="7406640" cy="765282"/>
          </a:xfrm>
        </p:spPr>
        <p:txBody>
          <a:bodyPr>
            <a:normAutofit/>
          </a:bodyPr>
          <a:lstStyle/>
          <a:p>
            <a:r>
              <a:rPr lang="en-US" sz="2600" b="1" u="sng" dirty="0" smtClean="0"/>
              <a:t>Provocation:</a:t>
            </a:r>
            <a:endParaRPr lang="en-US" sz="2600" b="1" u="sng" dirty="0"/>
          </a:p>
        </p:txBody>
      </p:sp>
      <p:sp>
        <p:nvSpPr>
          <p:cNvPr id="3" name="Subtitle 2"/>
          <p:cNvSpPr>
            <a:spLocks noGrp="1"/>
          </p:cNvSpPr>
          <p:nvPr>
            <p:ph type="subTitle" idx="1"/>
          </p:nvPr>
        </p:nvSpPr>
        <p:spPr>
          <a:xfrm>
            <a:off x="1407256" y="1143000"/>
            <a:ext cx="7406640" cy="5334000"/>
          </a:xfrm>
        </p:spPr>
        <p:txBody>
          <a:bodyPr>
            <a:normAutofit/>
          </a:bodyPr>
          <a:lstStyle/>
          <a:p>
            <a:pPr algn="just"/>
            <a:r>
              <a:rPr lang="en-US" sz="1800" dirty="0" smtClean="0">
                <a:solidFill>
                  <a:schemeClr val="tx1"/>
                </a:solidFill>
              </a:rPr>
              <a:t>Actions by others that tend to trigger aggression in the any individual, often because they are perceived as stemming from intent to harm that individual. </a:t>
            </a:r>
          </a:p>
          <a:p>
            <a:pPr algn="just"/>
            <a:endParaRPr lang="en-US" sz="1800" b="1" u="sng" dirty="0" smtClean="0">
              <a:solidFill>
                <a:srgbClr val="FF0000"/>
              </a:solidFill>
            </a:endParaRPr>
          </a:p>
          <a:p>
            <a:pPr marL="313182" indent="-285750" algn="just">
              <a:buFont typeface="Wingdings" panose="05000000000000000000" pitchFamily="2" charset="2"/>
              <a:buChar char="Ø"/>
            </a:pPr>
            <a:r>
              <a:rPr lang="en-US" sz="1800" dirty="0" smtClean="0">
                <a:solidFill>
                  <a:schemeClr val="tx1"/>
                </a:solidFill>
              </a:rPr>
              <a:t>Provocation can be physical or verbal </a:t>
            </a:r>
          </a:p>
          <a:p>
            <a:pPr marL="313182" indent="-285750" algn="just">
              <a:buFont typeface="Wingdings" panose="05000000000000000000" pitchFamily="2" charset="2"/>
              <a:buChar char="Ø"/>
            </a:pPr>
            <a:r>
              <a:rPr lang="en-US" sz="1800" dirty="0" smtClean="0">
                <a:solidFill>
                  <a:schemeClr val="tx1"/>
                </a:solidFill>
              </a:rPr>
              <a:t>Harsh and unjustified criticism, especially criticism that attacks us rather than our behavior is one of the powerful form of provocation. </a:t>
            </a:r>
          </a:p>
          <a:p>
            <a:pPr marL="313182" indent="-285750" algn="just">
              <a:buFont typeface="Wingdings" panose="05000000000000000000" pitchFamily="2" charset="2"/>
              <a:buChar char="Ø"/>
            </a:pPr>
            <a:endParaRPr lang="en-US" sz="1800" dirty="0" smtClean="0">
              <a:solidFill>
                <a:schemeClr val="tx1"/>
              </a:solidFill>
            </a:endParaRPr>
          </a:p>
          <a:p>
            <a:pPr algn="just"/>
            <a:r>
              <a:rPr lang="en-US" sz="1800" b="1" u="sng" dirty="0" smtClean="0">
                <a:solidFill>
                  <a:schemeClr val="tx1"/>
                </a:solidFill>
              </a:rPr>
              <a:t>Teasing </a:t>
            </a:r>
          </a:p>
          <a:p>
            <a:pPr algn="just"/>
            <a:r>
              <a:rPr lang="en-US" sz="1800" dirty="0" smtClean="0">
                <a:solidFill>
                  <a:schemeClr val="tx1"/>
                </a:solidFill>
              </a:rPr>
              <a:t>Provoking statements that call attention to individual’s flaws and imperfections. </a:t>
            </a:r>
          </a:p>
          <a:p>
            <a:pPr algn="just"/>
            <a:endParaRPr lang="en-US" sz="1800" dirty="0" smtClean="0">
              <a:solidFill>
                <a:schemeClr val="tx1"/>
              </a:solidFill>
            </a:endParaRPr>
          </a:p>
          <a:p>
            <a:pPr algn="just"/>
            <a:r>
              <a:rPr lang="en-US" sz="1800" dirty="0" smtClean="0">
                <a:solidFill>
                  <a:schemeClr val="tx1"/>
                </a:solidFill>
              </a:rPr>
              <a:t>Teasing can range from:</a:t>
            </a:r>
          </a:p>
          <a:p>
            <a:pPr marL="313182" indent="-285750" algn="just">
              <a:buFont typeface="Wingdings" panose="05000000000000000000" pitchFamily="2" charset="2"/>
              <a:buChar char="ü"/>
            </a:pPr>
            <a:r>
              <a:rPr lang="en-US" sz="1800" dirty="0" smtClean="0">
                <a:solidFill>
                  <a:schemeClr val="tx1"/>
                </a:solidFill>
              </a:rPr>
              <a:t>Mild, humorous remarks</a:t>
            </a:r>
          </a:p>
          <a:p>
            <a:pPr marL="313182" indent="-285750" algn="just">
              <a:buFont typeface="Wingdings" panose="05000000000000000000" pitchFamily="2" charset="2"/>
              <a:buChar char="ü"/>
            </a:pPr>
            <a:r>
              <a:rPr lang="en-US" sz="1800" dirty="0" smtClean="0">
                <a:solidFill>
                  <a:schemeClr val="tx1"/>
                </a:solidFill>
              </a:rPr>
              <a:t>Humorous nicknames </a:t>
            </a:r>
            <a:endParaRPr lang="en-US" sz="1800" dirty="0">
              <a:solidFill>
                <a:schemeClr val="tx1"/>
              </a:solidFill>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18</a:t>
            </a:fld>
            <a:endParaRPr lang="en-US"/>
          </a:p>
        </p:txBody>
      </p:sp>
    </p:spTree>
    <p:extLst>
      <p:ext uri="{BB962C8B-B14F-4D97-AF65-F5344CB8AC3E}">
        <p14:creationId xmlns:p14="http://schemas.microsoft.com/office/powerpoint/2010/main" val="274584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4783" y="627582"/>
            <a:ext cx="7406640" cy="841482"/>
          </a:xfrm>
        </p:spPr>
        <p:txBody>
          <a:bodyPr>
            <a:normAutofit/>
          </a:bodyPr>
          <a:lstStyle/>
          <a:p>
            <a:r>
              <a:rPr lang="en-US" sz="2600" b="1" u="sng" dirty="0" smtClean="0"/>
              <a:t>Exposure to media violence </a:t>
            </a:r>
            <a:endParaRPr lang="en-US" sz="2600" b="1" u="sng" dirty="0"/>
          </a:p>
        </p:txBody>
      </p:sp>
      <p:sp>
        <p:nvSpPr>
          <p:cNvPr id="3" name="Subtitle 2"/>
          <p:cNvSpPr>
            <a:spLocks noGrp="1"/>
          </p:cNvSpPr>
          <p:nvPr>
            <p:ph type="subTitle" idx="1"/>
          </p:nvPr>
        </p:nvSpPr>
        <p:spPr>
          <a:xfrm>
            <a:off x="1402540" y="1984313"/>
            <a:ext cx="7406640" cy="4550736"/>
          </a:xfrm>
        </p:spPr>
        <p:txBody>
          <a:bodyPr>
            <a:normAutofit/>
          </a:bodyPr>
          <a:lstStyle/>
          <a:p>
            <a:pPr marL="313182" indent="-285750" algn="just">
              <a:buFont typeface="Wingdings" panose="05000000000000000000" pitchFamily="2" charset="2"/>
              <a:buChar char="Ø"/>
            </a:pPr>
            <a:r>
              <a:rPr lang="en-US" sz="2000" dirty="0">
                <a:solidFill>
                  <a:srgbClr val="3B3835"/>
                </a:solidFill>
                <a:latin typeface="+mj-lt"/>
              </a:rPr>
              <a:t>Effect of violence in films on television </a:t>
            </a:r>
            <a:r>
              <a:rPr lang="en-US" sz="2000" dirty="0" smtClean="0">
                <a:solidFill>
                  <a:srgbClr val="3B3835"/>
                </a:solidFill>
                <a:latin typeface="+mj-lt"/>
              </a:rPr>
              <a:t>and </a:t>
            </a:r>
            <a:r>
              <a:rPr lang="en-US" sz="2000" dirty="0">
                <a:solidFill>
                  <a:srgbClr val="3B3835"/>
                </a:solidFill>
                <a:latin typeface="+mj-lt"/>
              </a:rPr>
              <a:t>in video games </a:t>
            </a:r>
            <a:endParaRPr lang="en-US" sz="2000" dirty="0" smtClean="0">
              <a:solidFill>
                <a:srgbClr val="3B3835"/>
              </a:solidFill>
              <a:latin typeface="+mj-lt"/>
            </a:endParaRPr>
          </a:p>
          <a:p>
            <a:pPr marL="313182" indent="-285750" algn="just">
              <a:buFont typeface="Wingdings" panose="05000000000000000000" pitchFamily="2" charset="2"/>
              <a:buChar char="Ø"/>
            </a:pPr>
            <a:endParaRPr lang="en-US" sz="2000" dirty="0">
              <a:solidFill>
                <a:srgbClr val="3B3835"/>
              </a:solidFill>
              <a:latin typeface="+mj-lt"/>
            </a:endParaRPr>
          </a:p>
          <a:p>
            <a:pPr marL="313182" indent="-285750" algn="just">
              <a:buFont typeface="Wingdings" panose="05000000000000000000" pitchFamily="2" charset="2"/>
              <a:buChar char="Ø"/>
            </a:pPr>
            <a:r>
              <a:rPr lang="en-US" sz="2000" dirty="0" smtClean="0">
                <a:solidFill>
                  <a:srgbClr val="3B3835"/>
                </a:solidFill>
                <a:latin typeface="+mj-lt"/>
              </a:rPr>
              <a:t>Research </a:t>
            </a:r>
            <a:r>
              <a:rPr lang="en-US" sz="2000" dirty="0">
                <a:solidFill>
                  <a:srgbClr val="3B3835"/>
                </a:solidFill>
                <a:latin typeface="+mj-lt"/>
              </a:rPr>
              <a:t>on exposure to violent television ,movies, video </a:t>
            </a:r>
            <a:r>
              <a:rPr lang="en-US" sz="2000" dirty="0" smtClean="0">
                <a:solidFill>
                  <a:srgbClr val="3B3835"/>
                </a:solidFill>
                <a:latin typeface="+mj-lt"/>
              </a:rPr>
              <a:t>games and </a:t>
            </a:r>
            <a:r>
              <a:rPr lang="en-US" sz="2000" dirty="0">
                <a:solidFill>
                  <a:srgbClr val="3B3835"/>
                </a:solidFill>
                <a:latin typeface="+mj-lt"/>
              </a:rPr>
              <a:t>music indicates that such materials significantly increase the likelihood of aggressive </a:t>
            </a:r>
            <a:r>
              <a:rPr lang="en-US" sz="2000" dirty="0" smtClean="0">
                <a:solidFill>
                  <a:srgbClr val="3B3835"/>
                </a:solidFill>
                <a:latin typeface="+mj-lt"/>
              </a:rPr>
              <a:t>behavior </a:t>
            </a:r>
            <a:r>
              <a:rPr lang="en-US" sz="2000" dirty="0">
                <a:solidFill>
                  <a:srgbClr val="3B3835"/>
                </a:solidFill>
                <a:latin typeface="+mj-lt"/>
              </a:rPr>
              <a:t>by people exposed to </a:t>
            </a:r>
            <a:r>
              <a:rPr lang="en-US" sz="2000" dirty="0" smtClean="0">
                <a:solidFill>
                  <a:srgbClr val="3B3835"/>
                </a:solidFill>
                <a:latin typeface="+mj-lt"/>
              </a:rPr>
              <a:t>them</a:t>
            </a:r>
          </a:p>
          <a:p>
            <a:pPr marL="313182" indent="-285750" algn="just">
              <a:buFont typeface="Wingdings" panose="05000000000000000000" pitchFamily="2" charset="2"/>
              <a:buChar char="Ø"/>
            </a:pPr>
            <a:endParaRPr lang="en-US" sz="2000" dirty="0" smtClean="0">
              <a:solidFill>
                <a:srgbClr val="3B3835"/>
              </a:solidFill>
              <a:latin typeface="+mj-lt"/>
            </a:endParaRPr>
          </a:p>
          <a:p>
            <a:pPr marL="313182" indent="-285750" algn="just">
              <a:buFont typeface="Wingdings" panose="05000000000000000000" pitchFamily="2" charset="2"/>
              <a:buChar char="Ø"/>
            </a:pPr>
            <a:r>
              <a:rPr lang="en-US" sz="2000" dirty="0">
                <a:solidFill>
                  <a:srgbClr val="3B3835"/>
                </a:solidFill>
                <a:latin typeface="Helvetica Neue"/>
              </a:rPr>
              <a:t> </a:t>
            </a:r>
            <a:r>
              <a:rPr lang="en-US" sz="2000" dirty="0">
                <a:solidFill>
                  <a:srgbClr val="3B3835"/>
                </a:solidFill>
                <a:latin typeface="+mj-lt"/>
              </a:rPr>
              <a:t>Such effects are both short term and long term in nature</a:t>
            </a:r>
            <a:endParaRPr lang="en-US" sz="2000" dirty="0">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19</a:t>
            </a:fld>
            <a:endParaRPr lang="en-US"/>
          </a:p>
        </p:txBody>
      </p:sp>
    </p:spTree>
    <p:extLst>
      <p:ext uri="{BB962C8B-B14F-4D97-AF65-F5344CB8AC3E}">
        <p14:creationId xmlns:p14="http://schemas.microsoft.com/office/powerpoint/2010/main" val="68071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1752600"/>
            <a:ext cx="6172200" cy="3429000"/>
          </a:xfrm>
        </p:spPr>
        <p:txBody>
          <a:bodyPr>
            <a:normAutofit/>
          </a:bodyPr>
          <a:lstStyle/>
          <a:p>
            <a:pPr algn="ctr"/>
            <a:r>
              <a:rPr lang="en-US" sz="4400" b="1" dirty="0" smtClean="0"/>
              <a:t>What</a:t>
            </a:r>
          </a:p>
          <a:p>
            <a:pPr algn="ctr"/>
            <a:r>
              <a:rPr lang="en-US" sz="4400" b="1" dirty="0" smtClean="0"/>
              <a:t> is </a:t>
            </a:r>
          </a:p>
          <a:p>
            <a:pPr algn="ctr"/>
            <a:r>
              <a:rPr lang="en-US" sz="4400" b="1" dirty="0" smtClean="0"/>
              <a:t>AGGRESSION</a:t>
            </a:r>
            <a:r>
              <a:rPr lang="en-US" sz="4000" b="1" dirty="0" smtClean="0"/>
              <a:t>?</a:t>
            </a:r>
          </a:p>
        </p:txBody>
      </p:sp>
      <p:sp>
        <p:nvSpPr>
          <p:cNvPr id="2" name="Slide Number Placeholder 1"/>
          <p:cNvSpPr>
            <a:spLocks noGrp="1"/>
          </p:cNvSpPr>
          <p:nvPr>
            <p:ph type="sldNum" sz="quarter" idx="12"/>
          </p:nvPr>
        </p:nvSpPr>
        <p:spPr/>
        <p:txBody>
          <a:bodyPr/>
          <a:lstStyle/>
          <a:p>
            <a:fld id="{DAE79600-89D7-4455-9DE0-2A160418B40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0"/>
            <a:ext cx="7406640" cy="1472184"/>
          </a:xfrm>
        </p:spPr>
        <p:txBody>
          <a:bodyPr>
            <a:normAutofit/>
          </a:bodyPr>
          <a:lstStyle/>
          <a:p>
            <a:r>
              <a:rPr lang="en-US" sz="3200" b="1" u="sng" dirty="0" smtClean="0"/>
              <a:t>2. Cultural factor </a:t>
            </a:r>
            <a:endParaRPr lang="en-US" sz="3200" b="1" u="sng" dirty="0"/>
          </a:p>
        </p:txBody>
      </p:sp>
      <p:sp>
        <p:nvSpPr>
          <p:cNvPr id="3" name="Subtitle 2"/>
          <p:cNvSpPr>
            <a:spLocks noGrp="1"/>
          </p:cNvSpPr>
          <p:nvPr>
            <p:ph type="subTitle" idx="1"/>
          </p:nvPr>
        </p:nvSpPr>
        <p:spPr>
          <a:xfrm>
            <a:off x="1295400" y="1676400"/>
            <a:ext cx="7406640" cy="3886200"/>
          </a:xfrm>
        </p:spPr>
        <p:txBody>
          <a:bodyPr>
            <a:normAutofit/>
          </a:bodyPr>
          <a:lstStyle/>
          <a:p>
            <a:endParaRPr lang="en-US" dirty="0" smtClean="0">
              <a:solidFill>
                <a:srgbClr val="3B3835"/>
              </a:solidFill>
              <a:latin typeface="Helvetica Neue"/>
            </a:endParaRPr>
          </a:p>
          <a:p>
            <a:pPr marL="370332" indent="-342900" algn="just">
              <a:buFont typeface="Wingdings" panose="05000000000000000000" pitchFamily="2" charset="2"/>
              <a:buChar char="Ø"/>
            </a:pPr>
            <a:r>
              <a:rPr lang="en-US" sz="2200" dirty="0" smtClean="0">
                <a:solidFill>
                  <a:schemeClr val="tx1"/>
                </a:solidFill>
                <a:latin typeface="+mj-lt"/>
              </a:rPr>
              <a:t>Aggression </a:t>
            </a:r>
            <a:r>
              <a:rPr lang="en-US" sz="2200" dirty="0">
                <a:solidFill>
                  <a:schemeClr val="tx1"/>
                </a:solidFill>
                <a:latin typeface="+mj-lt"/>
              </a:rPr>
              <a:t>stems from b</a:t>
            </a:r>
            <a:r>
              <a:rPr lang="en-US" sz="2200" dirty="0" smtClean="0">
                <a:solidFill>
                  <a:schemeClr val="tx1"/>
                </a:solidFill>
                <a:latin typeface="+mj-lt"/>
              </a:rPr>
              <a:t>eliefs, norms and  </a:t>
            </a:r>
            <a:r>
              <a:rPr lang="en-US" sz="2200" dirty="0">
                <a:solidFill>
                  <a:schemeClr val="tx1"/>
                </a:solidFill>
                <a:latin typeface="+mj-lt"/>
              </a:rPr>
              <a:t>expectation </a:t>
            </a:r>
            <a:r>
              <a:rPr lang="en-US" sz="2200" dirty="0" smtClean="0">
                <a:solidFill>
                  <a:schemeClr val="tx1"/>
                </a:solidFill>
                <a:latin typeface="+mj-lt"/>
              </a:rPr>
              <a:t>in a given culture suggesting that aggression is </a:t>
            </a:r>
            <a:r>
              <a:rPr lang="en-US" sz="2200" dirty="0">
                <a:solidFill>
                  <a:schemeClr val="tx1"/>
                </a:solidFill>
                <a:latin typeface="+mj-lt"/>
              </a:rPr>
              <a:t>appropriate or required under certain circumstances. </a:t>
            </a:r>
            <a:endParaRPr lang="en-US" sz="2200" dirty="0" smtClean="0">
              <a:solidFill>
                <a:schemeClr val="tx1"/>
              </a:solidFill>
              <a:latin typeface="+mj-lt"/>
            </a:endParaRPr>
          </a:p>
          <a:p>
            <a:pPr marL="370332" indent="-342900" algn="just">
              <a:buFont typeface="Wingdings" panose="05000000000000000000" pitchFamily="2" charset="2"/>
              <a:buChar char="Ø"/>
            </a:pPr>
            <a:endParaRPr lang="en-US" sz="2200" dirty="0" smtClean="0">
              <a:solidFill>
                <a:schemeClr val="tx1"/>
              </a:solidFill>
              <a:latin typeface="+mj-lt"/>
            </a:endParaRPr>
          </a:p>
          <a:p>
            <a:pPr marL="370332" indent="-342900" algn="just">
              <a:buFont typeface="Wingdings" panose="05000000000000000000" pitchFamily="2" charset="2"/>
              <a:buChar char="Ø"/>
            </a:pPr>
            <a:r>
              <a:rPr lang="en-US" sz="2200" b="1" u="sng" dirty="0" smtClean="0">
                <a:solidFill>
                  <a:schemeClr val="tx1"/>
                </a:solidFill>
                <a:latin typeface="+mj-lt"/>
              </a:rPr>
              <a:t>Cultures </a:t>
            </a:r>
            <a:r>
              <a:rPr lang="en-US" sz="2200" b="1" u="sng" dirty="0">
                <a:solidFill>
                  <a:schemeClr val="tx1"/>
                </a:solidFill>
                <a:latin typeface="+mj-lt"/>
              </a:rPr>
              <a:t>of </a:t>
            </a:r>
            <a:r>
              <a:rPr lang="en-US" sz="2200" b="1" u="sng" dirty="0" smtClean="0">
                <a:solidFill>
                  <a:schemeClr val="tx1"/>
                </a:solidFill>
                <a:latin typeface="+mj-lt"/>
              </a:rPr>
              <a:t>honor</a:t>
            </a:r>
          </a:p>
          <a:p>
            <a:pPr algn="just"/>
            <a:r>
              <a:rPr lang="en-US" sz="2200" dirty="0" smtClean="0">
                <a:solidFill>
                  <a:schemeClr val="tx1"/>
                </a:solidFill>
                <a:latin typeface="+mj-lt"/>
              </a:rPr>
              <a:t> </a:t>
            </a:r>
            <a:r>
              <a:rPr lang="en-US" sz="2200" dirty="0">
                <a:solidFill>
                  <a:schemeClr val="tx1"/>
                </a:solidFill>
                <a:latin typeface="+mj-lt"/>
              </a:rPr>
              <a:t>Culture in which there are strong norms indicating that aggression is an appropriate response to insults to one’s honor</a:t>
            </a:r>
            <a:r>
              <a:rPr lang="en-US" sz="2200" dirty="0" smtClean="0">
                <a:solidFill>
                  <a:schemeClr val="tx1"/>
                </a:solidFill>
                <a:latin typeface="+mj-lt"/>
              </a:rPr>
              <a:t>.</a:t>
            </a:r>
          </a:p>
        </p:txBody>
      </p:sp>
      <p:sp>
        <p:nvSpPr>
          <p:cNvPr id="4" name="Slide Number Placeholder 3"/>
          <p:cNvSpPr>
            <a:spLocks noGrp="1"/>
          </p:cNvSpPr>
          <p:nvPr>
            <p:ph type="sldNum" sz="quarter" idx="12"/>
          </p:nvPr>
        </p:nvSpPr>
        <p:spPr/>
        <p:txBody>
          <a:bodyPr/>
          <a:lstStyle/>
          <a:p>
            <a:fld id="{DAE79600-89D7-4455-9DE0-2A160418B404}" type="slidenum">
              <a:rPr lang="en-US" smtClean="0"/>
              <a:t>20</a:t>
            </a:fld>
            <a:endParaRPr lang="en-US"/>
          </a:p>
        </p:txBody>
      </p:sp>
    </p:spTree>
    <p:extLst>
      <p:ext uri="{BB962C8B-B14F-4D97-AF65-F5344CB8AC3E}">
        <p14:creationId xmlns:p14="http://schemas.microsoft.com/office/powerpoint/2010/main" val="251531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406640" cy="1472184"/>
          </a:xfrm>
        </p:spPr>
        <p:txBody>
          <a:bodyPr>
            <a:normAutofit/>
          </a:bodyPr>
          <a:lstStyle/>
          <a:p>
            <a:r>
              <a:rPr lang="en-US" sz="3200" b="1" u="sng" dirty="0" smtClean="0"/>
              <a:t>3. Personal factors </a:t>
            </a:r>
            <a:endParaRPr lang="en-US" sz="3200" b="1" u="sng" dirty="0"/>
          </a:p>
        </p:txBody>
      </p:sp>
      <p:sp>
        <p:nvSpPr>
          <p:cNvPr id="4" name="Slide Number Placeholder 3"/>
          <p:cNvSpPr>
            <a:spLocks noGrp="1"/>
          </p:cNvSpPr>
          <p:nvPr>
            <p:ph type="sldNum" sz="quarter" idx="12"/>
          </p:nvPr>
        </p:nvSpPr>
        <p:spPr/>
        <p:txBody>
          <a:bodyPr/>
          <a:lstStyle/>
          <a:p>
            <a:fld id="{DAE79600-89D7-4455-9DE0-2A160418B404}" type="slidenum">
              <a:rPr lang="en-US" smtClean="0"/>
              <a:t>21</a:t>
            </a:fld>
            <a:endParaRPr lang="en-US"/>
          </a:p>
        </p:txBody>
      </p:sp>
      <p:sp>
        <p:nvSpPr>
          <p:cNvPr id="5" name="Rounded Rectangle 4"/>
          <p:cNvSpPr/>
          <p:nvPr/>
        </p:nvSpPr>
        <p:spPr>
          <a:xfrm>
            <a:off x="3657600" y="2174367"/>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Personal factors</a:t>
            </a:r>
            <a:endParaRPr lang="en-US" dirty="0"/>
          </a:p>
        </p:txBody>
      </p:sp>
      <p:sp>
        <p:nvSpPr>
          <p:cNvPr id="6" name="Rounded Rectangle 5"/>
          <p:cNvSpPr/>
          <p:nvPr/>
        </p:nvSpPr>
        <p:spPr>
          <a:xfrm>
            <a:off x="1905000" y="4495800"/>
            <a:ext cx="2286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Personality </a:t>
            </a:r>
            <a:endParaRPr lang="en-US" dirty="0"/>
          </a:p>
        </p:txBody>
      </p:sp>
      <p:sp>
        <p:nvSpPr>
          <p:cNvPr id="7" name="Rounded Rectangle 6"/>
          <p:cNvSpPr/>
          <p:nvPr/>
        </p:nvSpPr>
        <p:spPr>
          <a:xfrm>
            <a:off x="5181600" y="4495800"/>
            <a:ext cx="2209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Gender </a:t>
            </a:r>
            <a:endParaRPr lang="en-US" dirty="0"/>
          </a:p>
        </p:txBody>
      </p:sp>
      <p:cxnSp>
        <p:nvCxnSpPr>
          <p:cNvPr id="9" name="Straight Connector 8"/>
          <p:cNvCxnSpPr/>
          <p:nvPr/>
        </p:nvCxnSpPr>
        <p:spPr>
          <a:xfrm flipH="1">
            <a:off x="2895600" y="3317367"/>
            <a:ext cx="1371600" cy="1254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0" y="3317367"/>
            <a:ext cx="1143000" cy="1254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93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04800"/>
            <a:ext cx="7406640" cy="765282"/>
          </a:xfrm>
        </p:spPr>
        <p:txBody>
          <a:bodyPr>
            <a:normAutofit/>
          </a:bodyPr>
          <a:lstStyle/>
          <a:p>
            <a:r>
              <a:rPr lang="en-US" sz="2600" b="1" u="sng" dirty="0" smtClean="0"/>
              <a:t>Personality</a:t>
            </a:r>
            <a:r>
              <a:rPr lang="en-US" sz="2000" b="1" u="sng" dirty="0"/>
              <a:t>:</a:t>
            </a:r>
          </a:p>
        </p:txBody>
      </p:sp>
      <p:sp>
        <p:nvSpPr>
          <p:cNvPr id="3" name="Subtitle 2"/>
          <p:cNvSpPr>
            <a:spLocks noGrp="1"/>
          </p:cNvSpPr>
          <p:nvPr>
            <p:ph type="subTitle" idx="1"/>
          </p:nvPr>
        </p:nvSpPr>
        <p:spPr>
          <a:xfrm>
            <a:off x="1407256" y="1600200"/>
            <a:ext cx="7431944" cy="4495800"/>
          </a:xfrm>
        </p:spPr>
        <p:txBody>
          <a:bodyPr>
            <a:normAutofit/>
          </a:bodyPr>
          <a:lstStyle/>
          <a:p>
            <a:pPr marL="313182" indent="-285750">
              <a:buFont typeface="Wingdings" panose="05000000000000000000" pitchFamily="2" charset="2"/>
              <a:buChar char="Ø"/>
            </a:pPr>
            <a:r>
              <a:rPr lang="en-US" sz="1800" b="1" dirty="0" smtClean="0"/>
              <a:t>Type A behavior pattern: </a:t>
            </a:r>
          </a:p>
          <a:p>
            <a:endParaRPr lang="en-US" sz="1800" b="1" dirty="0" smtClean="0">
              <a:effectLst>
                <a:outerShdw blurRad="38100" dist="38100" dir="2700000" algn="tl">
                  <a:srgbClr val="000000">
                    <a:alpha val="43137"/>
                  </a:srgbClr>
                </a:outerShdw>
              </a:effectLst>
            </a:endParaRPr>
          </a:p>
          <a:p>
            <a:r>
              <a:rPr lang="en-US" sz="1800" dirty="0" smtClean="0">
                <a:solidFill>
                  <a:schemeClr val="tx1"/>
                </a:solidFill>
                <a:latin typeface="+mj-lt"/>
              </a:rPr>
              <a:t>A pattern consisting primarily of high levels of competitiveness, time urgency, and hostility.</a:t>
            </a:r>
          </a:p>
          <a:p>
            <a:r>
              <a:rPr lang="en-US" sz="1800" dirty="0">
                <a:solidFill>
                  <a:schemeClr val="tx1"/>
                </a:solidFill>
                <a:latin typeface="+mj-lt"/>
              </a:rPr>
              <a:t>Type A individuals tend to be easily aroused to anger or hostility, which they may or may not express overtly. </a:t>
            </a:r>
            <a:endParaRPr lang="en-US" sz="1800" dirty="0" smtClean="0">
              <a:solidFill>
                <a:schemeClr val="tx1"/>
              </a:solidFill>
              <a:latin typeface="+mj-lt"/>
            </a:endParaRPr>
          </a:p>
          <a:p>
            <a:endParaRPr lang="en-US" sz="1800" dirty="0" smtClean="0">
              <a:solidFill>
                <a:schemeClr val="tx1"/>
              </a:solidFill>
              <a:latin typeface="+mj-lt"/>
            </a:endParaRPr>
          </a:p>
          <a:p>
            <a:pPr marL="313182" indent="-285750">
              <a:buFont typeface="Wingdings" panose="05000000000000000000" pitchFamily="2" charset="2"/>
              <a:buChar char="Ø"/>
            </a:pPr>
            <a:r>
              <a:rPr lang="en-US" sz="1800" b="1" dirty="0" smtClean="0">
                <a:solidFill>
                  <a:schemeClr val="tx1"/>
                </a:solidFill>
                <a:latin typeface="+mj-lt"/>
              </a:rPr>
              <a:t>Type B behavior pattern:</a:t>
            </a:r>
          </a:p>
          <a:p>
            <a:endParaRPr lang="en-US" sz="1800" b="1" dirty="0" smtClean="0">
              <a:solidFill>
                <a:schemeClr val="tx1"/>
              </a:solidFill>
              <a:effectLst>
                <a:outerShdw blurRad="38100" dist="38100" dir="2700000" algn="tl">
                  <a:srgbClr val="000000">
                    <a:alpha val="43137"/>
                  </a:srgbClr>
                </a:outerShdw>
              </a:effectLst>
              <a:latin typeface="+mj-lt"/>
            </a:endParaRPr>
          </a:p>
          <a:p>
            <a:pPr algn="just"/>
            <a:r>
              <a:rPr lang="en-US" sz="1800" dirty="0">
                <a:solidFill>
                  <a:srgbClr val="000000"/>
                </a:solidFill>
                <a:latin typeface="+mj-lt"/>
              </a:rPr>
              <a:t>People with Type B personality tend to be more tolerant of others, are more relaxed than Type A individuals, more reflective, </a:t>
            </a:r>
            <a:r>
              <a:rPr lang="en-US" sz="1800" dirty="0" smtClean="0">
                <a:solidFill>
                  <a:srgbClr val="000000"/>
                </a:solidFill>
                <a:latin typeface="+mj-lt"/>
              </a:rPr>
              <a:t> and experience </a:t>
            </a:r>
            <a:r>
              <a:rPr lang="en-US" sz="1800" dirty="0">
                <a:solidFill>
                  <a:srgbClr val="000000"/>
                </a:solidFill>
                <a:latin typeface="+mj-lt"/>
              </a:rPr>
              <a:t>lower levels of anxiety </a:t>
            </a:r>
            <a:r>
              <a:rPr lang="en-US" sz="1800" dirty="0" smtClean="0">
                <a:solidFill>
                  <a:srgbClr val="000000"/>
                </a:solidFill>
                <a:latin typeface="+mj-lt"/>
              </a:rPr>
              <a:t>.</a:t>
            </a:r>
            <a:endParaRPr lang="en-US" sz="1800" dirty="0">
              <a:solidFill>
                <a:schemeClr val="tx1"/>
              </a:solidFill>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22</a:t>
            </a:fld>
            <a:endParaRPr lang="en-US"/>
          </a:p>
        </p:txBody>
      </p:sp>
    </p:spTree>
    <p:extLst>
      <p:ext uri="{BB962C8B-B14F-4D97-AF65-F5344CB8AC3E}">
        <p14:creationId xmlns:p14="http://schemas.microsoft.com/office/powerpoint/2010/main" val="121447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33400"/>
            <a:ext cx="7330440" cy="577215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3403748"/>
              </p:ext>
            </p:extLst>
          </p:nvPr>
        </p:nvGraphicFramePr>
        <p:xfrm>
          <a:off x="1524000" y="1447800"/>
          <a:ext cx="7089648" cy="3276600"/>
        </p:xfrm>
        <a:graphic>
          <a:graphicData uri="http://schemas.openxmlformats.org/drawingml/2006/table">
            <a:tbl>
              <a:tblPr firstRow="1" bandRow="1">
                <a:tableStyleId>{5C22544A-7EE6-4342-B048-85BDC9FD1C3A}</a:tableStyleId>
              </a:tblPr>
              <a:tblGrid>
                <a:gridCol w="3544824"/>
                <a:gridCol w="3544824"/>
              </a:tblGrid>
              <a:tr h="1079683">
                <a:tc>
                  <a:txBody>
                    <a:bodyPr/>
                    <a:lstStyle/>
                    <a:p>
                      <a:r>
                        <a:rPr lang="en-US" dirty="0" smtClean="0"/>
                        <a:t>Hostile</a:t>
                      </a:r>
                      <a:r>
                        <a:rPr lang="en-US" baseline="0" dirty="0" smtClean="0"/>
                        <a:t> aggression</a:t>
                      </a:r>
                      <a:endParaRPr lang="en-US" dirty="0"/>
                    </a:p>
                  </a:txBody>
                  <a:tcPr/>
                </a:tc>
                <a:tc>
                  <a:txBody>
                    <a:bodyPr/>
                    <a:lstStyle/>
                    <a:p>
                      <a:r>
                        <a:rPr lang="en-US" dirty="0" smtClean="0"/>
                        <a:t>Instrumental aggression</a:t>
                      </a:r>
                      <a:endParaRPr lang="en-US" dirty="0"/>
                    </a:p>
                  </a:txBody>
                  <a:tcPr/>
                </a:tc>
              </a:tr>
              <a:tr h="2196917">
                <a:tc>
                  <a:txBody>
                    <a:bodyPr/>
                    <a:lstStyle/>
                    <a:p>
                      <a:pPr algn="just"/>
                      <a:r>
                        <a:rPr lang="en-US" dirty="0" smtClean="0"/>
                        <a:t>Aggression in</a:t>
                      </a:r>
                      <a:r>
                        <a:rPr lang="en-US" baseline="0" dirty="0" smtClean="0"/>
                        <a:t> which the prime objective is causing some kind of harm on the victim.</a:t>
                      </a:r>
                      <a:endParaRPr lang="en-US" dirty="0"/>
                    </a:p>
                  </a:txBody>
                  <a:tcPr/>
                </a:tc>
                <a:tc>
                  <a:txBody>
                    <a:bodyPr/>
                    <a:lstStyle/>
                    <a:p>
                      <a:pPr algn="just"/>
                      <a:r>
                        <a:rPr lang="en-US" dirty="0" smtClean="0"/>
                        <a:t>Aggression in which the primary goal is not to harm the</a:t>
                      </a:r>
                      <a:r>
                        <a:rPr lang="en-US" baseline="0" dirty="0" smtClean="0"/>
                        <a:t> victim but rather attainment of some other goal. </a:t>
                      </a:r>
                      <a:endParaRPr lang="en-US" dirty="0"/>
                    </a:p>
                  </a:txBody>
                  <a:tcPr/>
                </a:tc>
              </a:tr>
            </a:tbl>
          </a:graphicData>
        </a:graphic>
      </p:graphicFrame>
    </p:spTree>
    <p:extLst>
      <p:ext uri="{BB962C8B-B14F-4D97-AF65-F5344CB8AC3E}">
        <p14:creationId xmlns:p14="http://schemas.microsoft.com/office/powerpoint/2010/main" val="407172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8355" y="1752600"/>
            <a:ext cx="7406640" cy="1959936"/>
          </a:xfrm>
        </p:spPr>
        <p:txBody>
          <a:bodyPr>
            <a:normAutofit/>
          </a:bodyPr>
          <a:lstStyle/>
          <a:p>
            <a:pPr marL="484632" indent="-457200" algn="just">
              <a:buFont typeface="Wingdings" panose="05000000000000000000" pitchFamily="2" charset="2"/>
              <a:buChar char="Ø"/>
            </a:pPr>
            <a:r>
              <a:rPr lang="en-US" dirty="0" smtClean="0"/>
              <a:t>Type A people mostly engage in </a:t>
            </a:r>
            <a:r>
              <a:rPr lang="en-US" dirty="0" smtClean="0">
                <a:solidFill>
                  <a:srgbClr val="FF0000"/>
                </a:solidFill>
              </a:rPr>
              <a:t>hostile</a:t>
            </a:r>
            <a:r>
              <a:rPr lang="en-US" dirty="0" smtClean="0"/>
              <a:t> aggression.</a:t>
            </a:r>
          </a:p>
          <a:p>
            <a:pPr marL="484632" indent="-457200" algn="just">
              <a:buFont typeface="Wingdings" panose="05000000000000000000" pitchFamily="2" charset="2"/>
              <a:buChar char="Ø"/>
            </a:pPr>
            <a:endParaRPr lang="en-US" dirty="0" smtClean="0"/>
          </a:p>
          <a:p>
            <a:pPr marL="484632" indent="-457200" algn="just">
              <a:buFont typeface="Wingdings" panose="05000000000000000000" pitchFamily="2" charset="2"/>
              <a:buChar char="Ø"/>
            </a:pPr>
            <a:r>
              <a:rPr lang="en-US" dirty="0" smtClean="0"/>
              <a:t>Type B people mostly engage in </a:t>
            </a:r>
            <a:r>
              <a:rPr lang="en-US" dirty="0" smtClean="0">
                <a:solidFill>
                  <a:srgbClr val="FF0000"/>
                </a:solidFill>
              </a:rPr>
              <a:t>instrumental</a:t>
            </a:r>
            <a:r>
              <a:rPr lang="en-US" dirty="0" smtClean="0"/>
              <a:t> aggression. </a:t>
            </a:r>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24</a:t>
            </a:fld>
            <a:endParaRPr lang="en-US"/>
          </a:p>
        </p:txBody>
      </p:sp>
    </p:spTree>
    <p:extLst>
      <p:ext uri="{BB962C8B-B14F-4D97-AF65-F5344CB8AC3E}">
        <p14:creationId xmlns:p14="http://schemas.microsoft.com/office/powerpoint/2010/main" val="3374001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533400"/>
            <a:ext cx="7394448" cy="5562600"/>
          </a:xfrm>
        </p:spPr>
        <p:txBody>
          <a:bodyPr>
            <a:normAutofit/>
          </a:bodyPr>
          <a:lstStyle/>
          <a:p>
            <a:pPr marL="370332" indent="-342900">
              <a:buFont typeface="Wingdings" panose="05000000000000000000" pitchFamily="2" charset="2"/>
              <a:buChar char="Ø"/>
            </a:pPr>
            <a:r>
              <a:rPr lang="en-US" sz="2000" b="1" dirty="0" smtClean="0">
                <a:solidFill>
                  <a:schemeClr val="tx1"/>
                </a:solidFill>
                <a:latin typeface="+mj-lt"/>
              </a:rPr>
              <a:t>Narcissism:</a:t>
            </a:r>
          </a:p>
          <a:p>
            <a:pPr algn="just"/>
            <a:r>
              <a:rPr lang="en-US" sz="2000" dirty="0" smtClean="0">
                <a:solidFill>
                  <a:schemeClr val="tx1"/>
                </a:solidFill>
                <a:latin typeface="+mj-lt"/>
              </a:rPr>
              <a:t>A </a:t>
            </a:r>
            <a:r>
              <a:rPr lang="en-US" sz="2000" dirty="0">
                <a:solidFill>
                  <a:schemeClr val="tx1"/>
                </a:solidFill>
                <a:latin typeface="+mj-lt"/>
              </a:rPr>
              <a:t>mental condition in which people have an inflated sense of their own importance, a deep need for excessive attention and </a:t>
            </a:r>
            <a:r>
              <a:rPr lang="en-US" sz="2000" dirty="0" smtClean="0">
                <a:solidFill>
                  <a:schemeClr val="tx1"/>
                </a:solidFill>
                <a:latin typeface="+mj-lt"/>
              </a:rPr>
              <a:t>admiration.</a:t>
            </a:r>
          </a:p>
          <a:p>
            <a:pPr algn="just"/>
            <a:r>
              <a:rPr lang="en-US" sz="2000" dirty="0">
                <a:solidFill>
                  <a:schemeClr val="tx1"/>
                </a:solidFill>
                <a:latin typeface="+mj-lt"/>
              </a:rPr>
              <a:t>Narcissists react with high levels of aggression when feedback from others threatens their inflated self-image</a:t>
            </a:r>
            <a:r>
              <a:rPr lang="en-US" sz="2000" dirty="0" smtClean="0">
                <a:solidFill>
                  <a:schemeClr val="tx1"/>
                </a:solidFill>
                <a:latin typeface="+mj-lt"/>
              </a:rPr>
              <a:t>.</a:t>
            </a:r>
          </a:p>
          <a:p>
            <a:pPr algn="just"/>
            <a:endParaRPr lang="en-US" sz="2000" dirty="0">
              <a:solidFill>
                <a:schemeClr val="tx1"/>
              </a:solidFill>
              <a:latin typeface="+mj-lt"/>
            </a:endParaRPr>
          </a:p>
          <a:p>
            <a:pPr marL="370332" indent="-342900" algn="just">
              <a:buFont typeface="Wingdings" panose="05000000000000000000" pitchFamily="2" charset="2"/>
              <a:buChar char="Ø"/>
            </a:pPr>
            <a:r>
              <a:rPr lang="en-US" sz="2000" b="1" dirty="0" smtClean="0">
                <a:solidFill>
                  <a:schemeClr val="tx1"/>
                </a:solidFill>
                <a:latin typeface="+mj-lt"/>
              </a:rPr>
              <a:t>Sensation seeking:</a:t>
            </a:r>
          </a:p>
          <a:p>
            <a:pPr marL="370332" indent="-342900" algn="just">
              <a:buFont typeface="Wingdings" panose="05000000000000000000" pitchFamily="2" charset="2"/>
              <a:buChar char="ü"/>
            </a:pPr>
            <a:r>
              <a:rPr lang="en-US" sz="2000" dirty="0" smtClean="0">
                <a:solidFill>
                  <a:schemeClr val="tx1"/>
                </a:solidFill>
                <a:latin typeface="+mj-lt"/>
              </a:rPr>
              <a:t>Gets bored easily</a:t>
            </a:r>
          </a:p>
          <a:p>
            <a:pPr marL="370332" indent="-342900" algn="just">
              <a:buFont typeface="Wingdings" panose="05000000000000000000" pitchFamily="2" charset="2"/>
              <a:buChar char="ü"/>
            </a:pPr>
            <a:r>
              <a:rPr lang="en-US" sz="2000" dirty="0" smtClean="0">
                <a:solidFill>
                  <a:schemeClr val="tx1"/>
                </a:solidFill>
                <a:latin typeface="+mj-lt"/>
              </a:rPr>
              <a:t>Seeks lots of new experiences</a:t>
            </a:r>
          </a:p>
          <a:p>
            <a:pPr marL="370332" indent="-342900" algn="just">
              <a:buFont typeface="Wingdings" panose="05000000000000000000" pitchFamily="2" charset="2"/>
              <a:buChar char="ü"/>
            </a:pPr>
            <a:r>
              <a:rPr lang="en-US" sz="2000" dirty="0" smtClean="0">
                <a:solidFill>
                  <a:schemeClr val="tx1"/>
                </a:solidFill>
                <a:latin typeface="+mj-lt"/>
              </a:rPr>
              <a:t>Enjoy taking risk </a:t>
            </a:r>
          </a:p>
          <a:p>
            <a:pPr algn="just"/>
            <a:endParaRPr lang="en-US" sz="2000" dirty="0" smtClean="0">
              <a:solidFill>
                <a:schemeClr val="tx1"/>
              </a:solidFill>
              <a:latin typeface="+mj-lt"/>
            </a:endParaRPr>
          </a:p>
          <a:p>
            <a:pPr algn="just"/>
            <a:r>
              <a:rPr lang="en-US" sz="2000" dirty="0">
                <a:solidFill>
                  <a:schemeClr val="tx1"/>
                </a:solidFill>
                <a:latin typeface="+mj-lt"/>
              </a:rPr>
              <a:t>P</a:t>
            </a:r>
            <a:r>
              <a:rPr lang="en-US" sz="2000" dirty="0" smtClean="0">
                <a:solidFill>
                  <a:schemeClr val="tx1"/>
                </a:solidFill>
                <a:latin typeface="+mj-lt"/>
              </a:rPr>
              <a:t>eople </a:t>
            </a:r>
            <a:r>
              <a:rPr lang="en-US" sz="2000" dirty="0">
                <a:solidFill>
                  <a:schemeClr val="tx1"/>
                </a:solidFill>
                <a:latin typeface="+mj-lt"/>
              </a:rPr>
              <a:t>high in sensation seeking (seek new, risky experiences) show higher levels of both physical and verbal aggression compared to others</a:t>
            </a:r>
          </a:p>
          <a:p>
            <a:pPr algn="just"/>
            <a:endParaRPr lang="en-US" sz="2000" dirty="0" smtClean="0">
              <a:solidFill>
                <a:schemeClr val="tx1"/>
              </a:solidFill>
              <a:latin typeface="+mj-lt"/>
            </a:endParaRPr>
          </a:p>
          <a:p>
            <a:pPr algn="just"/>
            <a:endParaRPr lang="en-US" sz="2000" b="1" dirty="0" smtClean="0">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25</a:t>
            </a:fld>
            <a:endParaRPr lang="en-US"/>
          </a:p>
        </p:txBody>
      </p:sp>
    </p:spTree>
    <p:extLst>
      <p:ext uri="{BB962C8B-B14F-4D97-AF65-F5344CB8AC3E}">
        <p14:creationId xmlns:p14="http://schemas.microsoft.com/office/powerpoint/2010/main" val="351310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696" y="0"/>
            <a:ext cx="7315200" cy="1087902"/>
          </a:xfrm>
        </p:spPr>
        <p:txBody>
          <a:bodyPr>
            <a:normAutofit/>
          </a:bodyPr>
          <a:lstStyle/>
          <a:p>
            <a:r>
              <a:rPr lang="en-US" sz="2600" b="1" u="sng" dirty="0" smtClean="0"/>
              <a:t>Gender: </a:t>
            </a:r>
            <a:endParaRPr lang="en-US" sz="2600" b="1" u="sng" dirty="0"/>
          </a:p>
        </p:txBody>
      </p:sp>
      <p:sp>
        <p:nvSpPr>
          <p:cNvPr id="3" name="Subtitle 2"/>
          <p:cNvSpPr>
            <a:spLocks noGrp="1"/>
          </p:cNvSpPr>
          <p:nvPr>
            <p:ph type="subTitle" idx="1"/>
          </p:nvPr>
        </p:nvSpPr>
        <p:spPr>
          <a:xfrm>
            <a:off x="1490817" y="1598762"/>
            <a:ext cx="7340504" cy="5257800"/>
          </a:xfrm>
        </p:spPr>
        <p:txBody>
          <a:bodyPr>
            <a:normAutofit/>
          </a:bodyPr>
          <a:lstStyle/>
          <a:p>
            <a:pPr marL="313182" indent="-285750" algn="just">
              <a:buFont typeface="Wingdings" panose="05000000000000000000" pitchFamily="2" charset="2"/>
              <a:buChar char="Ø"/>
            </a:pPr>
            <a:r>
              <a:rPr lang="en-US" sz="1800" dirty="0" smtClean="0">
                <a:solidFill>
                  <a:schemeClr val="tx1"/>
                </a:solidFill>
                <a:latin typeface="+mj-lt"/>
              </a:rPr>
              <a:t>Gender difference in aggression are much larger in the absence of provocation than in its presence. In other words, males are significantly more likely than females to aggress against others when they have not been provoked in any manner. </a:t>
            </a:r>
          </a:p>
          <a:p>
            <a:pPr marL="313182" indent="-285750" algn="just">
              <a:buFont typeface="Wingdings" panose="05000000000000000000" pitchFamily="2" charset="2"/>
              <a:buChar char="Ø"/>
            </a:pPr>
            <a:endParaRPr lang="en-US" sz="1800" dirty="0" smtClean="0">
              <a:solidFill>
                <a:schemeClr val="tx1"/>
              </a:solidFill>
              <a:latin typeface="+mj-lt"/>
            </a:endParaRPr>
          </a:p>
          <a:p>
            <a:pPr marL="313182" indent="-285750" algn="just">
              <a:buFont typeface="Wingdings" panose="05000000000000000000" pitchFamily="2" charset="2"/>
              <a:buChar char="Ø"/>
            </a:pPr>
            <a:r>
              <a:rPr lang="en-US" sz="1800" b="1" u="sng" dirty="0">
                <a:solidFill>
                  <a:schemeClr val="tx1"/>
                </a:solidFill>
                <a:latin typeface="+mj-lt"/>
              </a:rPr>
              <a:t>The extent of gender differences depends on the situation and the type of aggression. </a:t>
            </a:r>
            <a:endParaRPr lang="en-US" sz="1800" b="1" u="sng" dirty="0" smtClean="0">
              <a:solidFill>
                <a:schemeClr val="tx1"/>
              </a:solidFill>
              <a:latin typeface="+mj-lt"/>
            </a:endParaRPr>
          </a:p>
          <a:p>
            <a:pPr algn="just"/>
            <a:endParaRPr lang="en-US" sz="1800" dirty="0" smtClean="0">
              <a:solidFill>
                <a:schemeClr val="tx1"/>
              </a:solidFill>
              <a:latin typeface="+mj-lt"/>
            </a:endParaRPr>
          </a:p>
          <a:p>
            <a:pPr marL="313182" indent="-285750" algn="just">
              <a:buFont typeface="Wingdings" panose="05000000000000000000" pitchFamily="2" charset="2"/>
              <a:buChar char="Ø"/>
            </a:pPr>
            <a:r>
              <a:rPr lang="en-US" sz="1800" dirty="0" smtClean="0">
                <a:solidFill>
                  <a:schemeClr val="tx1"/>
                </a:solidFill>
                <a:latin typeface="+mj-lt"/>
              </a:rPr>
              <a:t> </a:t>
            </a:r>
            <a:r>
              <a:rPr lang="en-US" sz="1800" dirty="0">
                <a:solidFill>
                  <a:schemeClr val="tx1"/>
                </a:solidFill>
                <a:latin typeface="+mj-lt"/>
              </a:rPr>
              <a:t>Males are more likely than females are to use direct forms of aggression (physical assaults, shouting). </a:t>
            </a:r>
          </a:p>
          <a:p>
            <a:pPr marL="313182" indent="-285750" algn="just">
              <a:buFont typeface="Wingdings" panose="05000000000000000000" pitchFamily="2" charset="2"/>
              <a:buChar char="Ø"/>
            </a:pPr>
            <a:r>
              <a:rPr lang="en-US" sz="1800" dirty="0" smtClean="0">
                <a:solidFill>
                  <a:schemeClr val="tx1"/>
                </a:solidFill>
                <a:latin typeface="+mj-lt"/>
              </a:rPr>
              <a:t>Females </a:t>
            </a:r>
            <a:r>
              <a:rPr lang="en-US" sz="1800" dirty="0">
                <a:solidFill>
                  <a:schemeClr val="tx1"/>
                </a:solidFill>
                <a:latin typeface="+mj-lt"/>
              </a:rPr>
              <a:t>are more likely than males are to use indirect forms of aggression (gossiping, spreading rumors).</a:t>
            </a:r>
          </a:p>
        </p:txBody>
      </p:sp>
      <p:sp>
        <p:nvSpPr>
          <p:cNvPr id="4" name="Slide Number Placeholder 3"/>
          <p:cNvSpPr>
            <a:spLocks noGrp="1"/>
          </p:cNvSpPr>
          <p:nvPr>
            <p:ph type="sldNum" sz="quarter" idx="12"/>
          </p:nvPr>
        </p:nvSpPr>
        <p:spPr/>
        <p:txBody>
          <a:bodyPr/>
          <a:lstStyle/>
          <a:p>
            <a:fld id="{DAE79600-89D7-4455-9DE0-2A160418B404}" type="slidenum">
              <a:rPr lang="en-US" smtClean="0"/>
              <a:t>26</a:t>
            </a:fld>
            <a:endParaRPr lang="en-US"/>
          </a:p>
        </p:txBody>
      </p:sp>
    </p:spTree>
    <p:extLst>
      <p:ext uri="{BB962C8B-B14F-4D97-AF65-F5344CB8AC3E}">
        <p14:creationId xmlns:p14="http://schemas.microsoft.com/office/powerpoint/2010/main" val="1544628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u="sng" dirty="0" smtClean="0">
                <a:effectLst/>
              </a:rPr>
              <a:t>Situational factors</a:t>
            </a:r>
            <a:endParaRPr lang="en-US" sz="3200" b="1" u="sng" dirty="0">
              <a:effectLst/>
            </a:endParaRPr>
          </a:p>
        </p:txBody>
      </p:sp>
      <p:sp>
        <p:nvSpPr>
          <p:cNvPr id="3" name="Subtitle 2"/>
          <p:cNvSpPr>
            <a:spLocks noGrp="1"/>
          </p:cNvSpPr>
          <p:nvPr>
            <p:ph type="subTitle" idx="1"/>
          </p:nvPr>
        </p:nvSpPr>
        <p:spPr>
          <a:xfrm>
            <a:off x="1432560" y="2667000"/>
            <a:ext cx="7406640" cy="2438400"/>
          </a:xfrm>
        </p:spPr>
        <p:txBody>
          <a:bodyPr>
            <a:normAutofit/>
          </a:bodyPr>
          <a:lstStyle/>
          <a:p>
            <a:pPr algn="just"/>
            <a:r>
              <a:rPr lang="en-US" sz="2000" b="1" u="sng" dirty="0">
                <a:solidFill>
                  <a:schemeClr val="tx1"/>
                </a:solidFill>
                <a:latin typeface="+mj-lt"/>
              </a:rPr>
              <a:t>High temperatures and </a:t>
            </a:r>
            <a:r>
              <a:rPr lang="en-US" sz="2000" b="1" u="sng" dirty="0" smtClean="0">
                <a:solidFill>
                  <a:schemeClr val="tx1"/>
                </a:solidFill>
                <a:latin typeface="+mj-lt"/>
              </a:rPr>
              <a:t>aggression</a:t>
            </a:r>
          </a:p>
          <a:p>
            <a:pPr marL="370332" indent="-342900" algn="just">
              <a:buFont typeface="Wingdings" panose="05000000000000000000" pitchFamily="2" charset="2"/>
              <a:buChar char="ü"/>
            </a:pPr>
            <a:r>
              <a:rPr lang="en-US" sz="2000" dirty="0" smtClean="0">
                <a:solidFill>
                  <a:srgbClr val="3B3835"/>
                </a:solidFill>
                <a:latin typeface="+mj-lt"/>
              </a:rPr>
              <a:t> </a:t>
            </a:r>
            <a:r>
              <a:rPr lang="en-US" sz="2000" dirty="0">
                <a:solidFill>
                  <a:schemeClr val="tx1"/>
                </a:solidFill>
                <a:latin typeface="+mj-lt"/>
              </a:rPr>
              <a:t>High temperature tend to increase aggression but only up to a point. </a:t>
            </a:r>
            <a:endParaRPr lang="en-US" sz="2000" dirty="0" smtClean="0">
              <a:solidFill>
                <a:schemeClr val="tx1"/>
              </a:solidFill>
              <a:latin typeface="+mj-lt"/>
            </a:endParaRPr>
          </a:p>
          <a:p>
            <a:pPr marL="370332" indent="-342900" algn="just">
              <a:buFont typeface="Wingdings" panose="05000000000000000000" pitchFamily="2" charset="2"/>
              <a:buChar char="ü"/>
            </a:pPr>
            <a:r>
              <a:rPr lang="en-US" sz="2000" dirty="0" smtClean="0">
                <a:solidFill>
                  <a:schemeClr val="tx1"/>
                </a:solidFill>
                <a:latin typeface="+mj-lt"/>
              </a:rPr>
              <a:t>Beyond </a:t>
            </a:r>
            <a:r>
              <a:rPr lang="en-US" sz="2000" dirty="0">
                <a:solidFill>
                  <a:schemeClr val="tx1"/>
                </a:solidFill>
                <a:latin typeface="+mj-lt"/>
              </a:rPr>
              <a:t>some level aggression declines as temperature </a:t>
            </a:r>
            <a:r>
              <a:rPr lang="en-US" sz="2000" dirty="0" smtClean="0">
                <a:solidFill>
                  <a:schemeClr val="tx1"/>
                </a:solidFill>
                <a:latin typeface="+mj-lt"/>
              </a:rPr>
              <a:t>rise</a:t>
            </a:r>
            <a:r>
              <a:rPr lang="en-US" sz="2000" dirty="0">
                <a:solidFill>
                  <a:schemeClr val="tx1"/>
                </a:solidFill>
                <a:latin typeface="+mj-lt"/>
              </a:rPr>
              <a:t> </a:t>
            </a:r>
            <a:r>
              <a:rPr lang="en-US" sz="2000" dirty="0" smtClean="0">
                <a:solidFill>
                  <a:schemeClr val="tx1"/>
                </a:solidFill>
                <a:latin typeface="+mj-lt"/>
              </a:rPr>
              <a:t>because people become so uncomfortable and fatigued that they are actually less likely to engage in any behavior</a:t>
            </a:r>
          </a:p>
          <a:p>
            <a:pPr marL="370332" indent="-342900" algn="just">
              <a:buFont typeface="Wingdings" panose="05000000000000000000" pitchFamily="2" charset="2"/>
              <a:buChar char="ü"/>
            </a:pPr>
            <a:endParaRPr lang="en-US" sz="2000" dirty="0">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27</a:t>
            </a:fld>
            <a:endParaRPr lang="en-US"/>
          </a:p>
        </p:txBody>
      </p:sp>
    </p:spTree>
    <p:extLst>
      <p:ext uri="{BB962C8B-B14F-4D97-AF65-F5344CB8AC3E}">
        <p14:creationId xmlns:p14="http://schemas.microsoft.com/office/powerpoint/2010/main" val="333939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850064"/>
            <a:ext cx="7406640" cy="4169736"/>
          </a:xfrm>
        </p:spPr>
        <p:txBody>
          <a:bodyPr>
            <a:normAutofit/>
          </a:bodyPr>
          <a:lstStyle/>
          <a:p>
            <a:r>
              <a:rPr lang="en-US" sz="2000" b="1" dirty="0" smtClean="0"/>
              <a:t>What does ‘push my buttons’ means?</a:t>
            </a:r>
          </a:p>
          <a:p>
            <a:endParaRPr lang="en-US" sz="2000" dirty="0" smtClean="0"/>
          </a:p>
          <a:p>
            <a:pPr marL="370332" indent="-342900">
              <a:buFont typeface="Wingdings" panose="05000000000000000000" pitchFamily="2" charset="2"/>
              <a:buChar char="ü"/>
            </a:pPr>
            <a:r>
              <a:rPr lang="en-US" sz="2000" dirty="0" smtClean="0"/>
              <a:t>Identify what triggers your anger. </a:t>
            </a:r>
          </a:p>
          <a:p>
            <a:pPr marL="370332" indent="-342900">
              <a:buFont typeface="Wingdings" panose="05000000000000000000" pitchFamily="2" charset="2"/>
              <a:buChar char="ü"/>
            </a:pPr>
            <a:endParaRPr lang="en-US" sz="2000" dirty="0" smtClean="0"/>
          </a:p>
          <a:p>
            <a:pPr marL="370332" indent="-342900">
              <a:buFont typeface="Wingdings" panose="05000000000000000000" pitchFamily="2" charset="2"/>
              <a:buChar char="ü"/>
            </a:pPr>
            <a:r>
              <a:rPr lang="en-US" sz="2000" dirty="0" smtClean="0"/>
              <a:t>Answer questions regarding most recent time you got really angry. </a:t>
            </a:r>
          </a:p>
          <a:p>
            <a:pPr marL="370332" indent="-342900">
              <a:buFont typeface="Wingdings" panose="05000000000000000000" pitchFamily="2" charset="2"/>
              <a:buChar char="ü"/>
            </a:pPr>
            <a:endParaRPr lang="en-US" sz="2000" dirty="0" smtClean="0"/>
          </a:p>
          <a:p>
            <a:pPr marL="370332" indent="-342900">
              <a:buFont typeface="Wingdings" panose="05000000000000000000" pitchFamily="2" charset="2"/>
              <a:buChar char="ü"/>
            </a:pPr>
            <a:r>
              <a:rPr lang="en-US" sz="2000" dirty="0" smtClean="0"/>
              <a:t>Note: your buttons get pushed because you allow it. We gave someone power and choose upsetting thoughts. </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DAE79600-89D7-4455-9DE0-2A160418B404}" type="slidenum">
              <a:rPr lang="en-US" smtClean="0"/>
              <a:t>28</a:t>
            </a:fld>
            <a:endParaRPr lang="en-US"/>
          </a:p>
        </p:txBody>
      </p:sp>
    </p:spTree>
    <p:extLst>
      <p:ext uri="{BB962C8B-B14F-4D97-AF65-F5344CB8AC3E}">
        <p14:creationId xmlns:p14="http://schemas.microsoft.com/office/powerpoint/2010/main" val="4056351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9898"/>
            <a:ext cx="7315200" cy="859302"/>
          </a:xfrm>
        </p:spPr>
        <p:txBody>
          <a:bodyPr>
            <a:normAutofit/>
          </a:bodyPr>
          <a:lstStyle/>
          <a:p>
            <a:r>
              <a:rPr lang="en-US" sz="3200" b="1" u="sng" dirty="0" smtClean="0">
                <a:effectLst/>
              </a:rPr>
              <a:t>How to manage aggression:</a:t>
            </a:r>
            <a:endParaRPr lang="en-US" sz="3200" b="1" u="sng" dirty="0">
              <a:effectLst/>
            </a:endParaRPr>
          </a:p>
        </p:txBody>
      </p:sp>
      <p:sp>
        <p:nvSpPr>
          <p:cNvPr id="3" name="Subtitle 2"/>
          <p:cNvSpPr>
            <a:spLocks noGrp="1"/>
          </p:cNvSpPr>
          <p:nvPr>
            <p:ph type="subTitle" idx="1"/>
          </p:nvPr>
        </p:nvSpPr>
        <p:spPr>
          <a:xfrm>
            <a:off x="1524000" y="1676400"/>
            <a:ext cx="7282132" cy="4191000"/>
          </a:xfrm>
        </p:spPr>
        <p:txBody>
          <a:bodyPr>
            <a:normAutofit fontScale="92500" lnSpcReduction="10000"/>
          </a:bodyPr>
          <a:lstStyle/>
          <a:p>
            <a:r>
              <a:rPr lang="en-US" sz="2000" b="1" dirty="0" smtClean="0">
                <a:solidFill>
                  <a:schemeClr val="tx1"/>
                </a:solidFill>
                <a:latin typeface="+mj-lt"/>
              </a:rPr>
              <a:t>1. </a:t>
            </a:r>
            <a:r>
              <a:rPr lang="en-US" sz="2000" b="1" u="sng" dirty="0" smtClean="0">
                <a:solidFill>
                  <a:schemeClr val="tx1"/>
                </a:solidFill>
                <a:latin typeface="+mj-lt"/>
              </a:rPr>
              <a:t>Identify the triggers/causes  </a:t>
            </a:r>
          </a:p>
          <a:p>
            <a:endParaRPr lang="en-US" sz="2000" b="1" dirty="0" smtClean="0">
              <a:solidFill>
                <a:srgbClr val="FF0000"/>
              </a:solidFill>
              <a:latin typeface="+mj-lt"/>
            </a:endParaRPr>
          </a:p>
          <a:p>
            <a:r>
              <a:rPr lang="en-US" sz="2000" b="1" dirty="0" smtClean="0">
                <a:solidFill>
                  <a:schemeClr val="tx1"/>
                </a:solidFill>
                <a:latin typeface="+mj-lt"/>
              </a:rPr>
              <a:t>2. </a:t>
            </a:r>
            <a:r>
              <a:rPr lang="en-US" sz="2000" b="1" u="sng" dirty="0" smtClean="0">
                <a:solidFill>
                  <a:schemeClr val="tx1"/>
                </a:solidFill>
                <a:latin typeface="+mj-lt"/>
              </a:rPr>
              <a:t>Channelize </a:t>
            </a:r>
            <a:r>
              <a:rPr lang="en-US" sz="2000" b="1" u="sng" dirty="0">
                <a:solidFill>
                  <a:schemeClr val="tx1"/>
                </a:solidFill>
                <a:latin typeface="+mj-lt"/>
              </a:rPr>
              <a:t>anger </a:t>
            </a:r>
            <a:endParaRPr lang="en-US" sz="2000" b="1" u="sng" dirty="0" smtClean="0">
              <a:solidFill>
                <a:schemeClr val="tx1"/>
              </a:solidFill>
              <a:latin typeface="+mj-lt"/>
            </a:endParaRPr>
          </a:p>
          <a:p>
            <a:endParaRPr lang="en-US" sz="2000" b="1" dirty="0" smtClean="0">
              <a:solidFill>
                <a:srgbClr val="FF0000"/>
              </a:solidFill>
              <a:latin typeface="+mj-lt"/>
            </a:endParaRPr>
          </a:p>
          <a:p>
            <a:pPr marL="370332" indent="-342900">
              <a:buFont typeface="Wingdings" panose="05000000000000000000" pitchFamily="2" charset="2"/>
              <a:buChar char="ü"/>
            </a:pPr>
            <a:r>
              <a:rPr lang="en-US" sz="2000" dirty="0" smtClean="0">
                <a:solidFill>
                  <a:schemeClr val="tx1"/>
                </a:solidFill>
                <a:latin typeface="+mj-lt"/>
              </a:rPr>
              <a:t>Write </a:t>
            </a:r>
            <a:r>
              <a:rPr lang="en-US" sz="2000" dirty="0">
                <a:solidFill>
                  <a:schemeClr val="tx1"/>
                </a:solidFill>
                <a:latin typeface="+mj-lt"/>
              </a:rPr>
              <a:t>a diary </a:t>
            </a:r>
            <a:endParaRPr lang="en-US" sz="2000" dirty="0" smtClean="0">
              <a:solidFill>
                <a:schemeClr val="tx1"/>
              </a:solidFill>
              <a:latin typeface="+mj-lt"/>
            </a:endParaRPr>
          </a:p>
          <a:p>
            <a:pPr marL="370332" indent="-342900">
              <a:buFont typeface="Wingdings" panose="05000000000000000000" pitchFamily="2" charset="2"/>
              <a:buChar char="ü"/>
            </a:pPr>
            <a:r>
              <a:rPr lang="en-US" sz="2000" dirty="0" smtClean="0">
                <a:solidFill>
                  <a:schemeClr val="tx1"/>
                </a:solidFill>
                <a:latin typeface="+mj-lt"/>
              </a:rPr>
              <a:t>Paint </a:t>
            </a:r>
          </a:p>
          <a:p>
            <a:pPr marL="370332" indent="-342900">
              <a:buFont typeface="Wingdings" panose="05000000000000000000" pitchFamily="2" charset="2"/>
              <a:buChar char="ü"/>
            </a:pPr>
            <a:r>
              <a:rPr lang="en-US" sz="2000" dirty="0" smtClean="0">
                <a:solidFill>
                  <a:schemeClr val="tx1"/>
                </a:solidFill>
                <a:latin typeface="+mj-lt"/>
              </a:rPr>
              <a:t>Breathe </a:t>
            </a:r>
          </a:p>
          <a:p>
            <a:pPr marL="370332" indent="-342900">
              <a:buFont typeface="Wingdings" panose="05000000000000000000" pitchFamily="2" charset="2"/>
              <a:buChar char="ü"/>
            </a:pPr>
            <a:r>
              <a:rPr lang="en-US" sz="2000" dirty="0" smtClean="0">
                <a:solidFill>
                  <a:schemeClr val="tx1"/>
                </a:solidFill>
                <a:latin typeface="+mj-lt"/>
              </a:rPr>
              <a:t>Water </a:t>
            </a:r>
          </a:p>
          <a:p>
            <a:pPr marL="370332" indent="-342900">
              <a:buFont typeface="Wingdings" panose="05000000000000000000" pitchFamily="2" charset="2"/>
              <a:buChar char="ü"/>
            </a:pPr>
            <a:r>
              <a:rPr lang="en-US" sz="2000" dirty="0" smtClean="0">
                <a:solidFill>
                  <a:schemeClr val="tx1"/>
                </a:solidFill>
                <a:latin typeface="+mj-lt"/>
              </a:rPr>
              <a:t>Listen </a:t>
            </a:r>
            <a:r>
              <a:rPr lang="en-US" sz="2000" dirty="0">
                <a:solidFill>
                  <a:schemeClr val="tx1"/>
                </a:solidFill>
                <a:latin typeface="+mj-lt"/>
              </a:rPr>
              <a:t>to soft music </a:t>
            </a:r>
            <a:endParaRPr lang="en-US" sz="2000" dirty="0" smtClean="0">
              <a:solidFill>
                <a:schemeClr val="tx1"/>
              </a:solidFill>
              <a:latin typeface="+mj-lt"/>
            </a:endParaRPr>
          </a:p>
          <a:p>
            <a:pPr marL="370332" indent="-342900">
              <a:buFont typeface="Wingdings" panose="05000000000000000000" pitchFamily="2" charset="2"/>
              <a:buChar char="ü"/>
            </a:pPr>
            <a:r>
              <a:rPr lang="en-US" sz="2000" dirty="0" smtClean="0">
                <a:solidFill>
                  <a:schemeClr val="tx1"/>
                </a:solidFill>
                <a:latin typeface="+mj-lt"/>
              </a:rPr>
              <a:t>Go </a:t>
            </a:r>
            <a:r>
              <a:rPr lang="en-US" sz="2000" dirty="0">
                <a:solidFill>
                  <a:schemeClr val="tx1"/>
                </a:solidFill>
                <a:latin typeface="+mj-lt"/>
              </a:rPr>
              <a:t>out for a walk jog </a:t>
            </a:r>
            <a:endParaRPr lang="en-US" sz="2000" dirty="0" smtClean="0">
              <a:solidFill>
                <a:schemeClr val="tx1"/>
              </a:solidFill>
              <a:latin typeface="+mj-lt"/>
            </a:endParaRPr>
          </a:p>
          <a:p>
            <a:pPr marL="370332" indent="-342900">
              <a:buFont typeface="Wingdings" panose="05000000000000000000" pitchFamily="2" charset="2"/>
              <a:buChar char="ü"/>
            </a:pPr>
            <a:r>
              <a:rPr lang="en-US" sz="2000" dirty="0" smtClean="0">
                <a:solidFill>
                  <a:schemeClr val="tx1"/>
                </a:solidFill>
                <a:latin typeface="+mj-lt"/>
              </a:rPr>
              <a:t>Talk </a:t>
            </a:r>
            <a:r>
              <a:rPr lang="en-US" sz="2000" dirty="0">
                <a:solidFill>
                  <a:schemeClr val="tx1"/>
                </a:solidFill>
                <a:latin typeface="+mj-lt"/>
              </a:rPr>
              <a:t>to a ‘supporter’ </a:t>
            </a:r>
            <a:endParaRPr lang="en-US" sz="2000" dirty="0" smtClean="0">
              <a:solidFill>
                <a:schemeClr val="tx1"/>
              </a:solidFill>
              <a:latin typeface="+mj-lt"/>
            </a:endParaRPr>
          </a:p>
          <a:p>
            <a:pPr marL="370332" indent="-342900">
              <a:buFont typeface="Wingdings" panose="05000000000000000000" pitchFamily="2" charset="2"/>
              <a:buChar char="ü"/>
            </a:pPr>
            <a:r>
              <a:rPr lang="en-US" sz="2000" dirty="0" smtClean="0">
                <a:solidFill>
                  <a:schemeClr val="tx1"/>
                </a:solidFill>
                <a:latin typeface="+mj-lt"/>
              </a:rPr>
              <a:t>Try </a:t>
            </a:r>
            <a:r>
              <a:rPr lang="en-US" sz="2000" dirty="0">
                <a:solidFill>
                  <a:schemeClr val="tx1"/>
                </a:solidFill>
                <a:latin typeface="+mj-lt"/>
              </a:rPr>
              <a:t>to forgive</a:t>
            </a:r>
            <a:endParaRPr lang="en-US" sz="2000" b="1" dirty="0">
              <a:solidFill>
                <a:schemeClr val="tx1"/>
              </a:solidFill>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29</a:t>
            </a:fld>
            <a:endParaRPr lang="en-US"/>
          </a:p>
        </p:txBody>
      </p:sp>
    </p:spTree>
    <p:extLst>
      <p:ext uri="{BB962C8B-B14F-4D97-AF65-F5344CB8AC3E}">
        <p14:creationId xmlns:p14="http://schemas.microsoft.com/office/powerpoint/2010/main" val="322950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406640" cy="1472184"/>
          </a:xfrm>
        </p:spPr>
        <p:txBody>
          <a:bodyPr>
            <a:normAutofit/>
          </a:bodyPr>
          <a:lstStyle/>
          <a:p>
            <a:r>
              <a:rPr lang="en-US" sz="3200" b="1" dirty="0" smtClean="0"/>
              <a:t>Aggression </a:t>
            </a:r>
            <a:endParaRPr lang="en-US" sz="3200" b="1" dirty="0"/>
          </a:p>
        </p:txBody>
      </p:sp>
      <p:sp>
        <p:nvSpPr>
          <p:cNvPr id="3" name="Subtitle 2"/>
          <p:cNvSpPr>
            <a:spLocks noGrp="1"/>
          </p:cNvSpPr>
          <p:nvPr>
            <p:ph type="subTitle" idx="1"/>
          </p:nvPr>
        </p:nvSpPr>
        <p:spPr>
          <a:xfrm>
            <a:off x="1219200" y="1828800"/>
            <a:ext cx="7406640" cy="4474536"/>
          </a:xfrm>
        </p:spPr>
        <p:txBody>
          <a:bodyPr>
            <a:normAutofit/>
          </a:bodyPr>
          <a:lstStyle/>
          <a:p>
            <a:pPr algn="just"/>
            <a:r>
              <a:rPr lang="en-US" sz="2200" dirty="0" smtClean="0"/>
              <a:t>Aggression is any behavior intended to harm another individual or object by physical or verbal means. (Bull, 1990)</a:t>
            </a:r>
          </a:p>
          <a:p>
            <a:pPr algn="just"/>
            <a:endParaRPr lang="en-US" sz="2200" dirty="0" smtClean="0"/>
          </a:p>
          <a:p>
            <a:pPr algn="just"/>
            <a:r>
              <a:rPr lang="en-US" sz="2200" dirty="0" smtClean="0"/>
              <a:t> • Aggression is a set of behaviors that are likely to, or have the potential to, cause harm to others, or intended to cause harm, and are goal-directed (Berkowitz,1993) </a:t>
            </a:r>
          </a:p>
          <a:p>
            <a:pPr algn="just"/>
            <a:endParaRPr lang="en-US" sz="2200" dirty="0" smtClean="0"/>
          </a:p>
          <a:p>
            <a:pPr algn="just"/>
            <a:r>
              <a:rPr lang="en-US" sz="2200" dirty="0" smtClean="0"/>
              <a:t>• Aggression is any form of behavior directed towards the goal of harming or injuring another living being, who is motivated to avoid such treatment. (Baron, 1977) </a:t>
            </a:r>
            <a:endParaRPr lang="en-US" sz="2200" dirty="0"/>
          </a:p>
        </p:txBody>
      </p:sp>
      <p:sp>
        <p:nvSpPr>
          <p:cNvPr id="4" name="Slide Number Placeholder 3"/>
          <p:cNvSpPr>
            <a:spLocks noGrp="1"/>
          </p:cNvSpPr>
          <p:nvPr>
            <p:ph type="sldNum" sz="quarter" idx="12"/>
          </p:nvPr>
        </p:nvSpPr>
        <p:spPr/>
        <p:txBody>
          <a:bodyPr/>
          <a:lstStyle/>
          <a:p>
            <a:fld id="{DAE79600-89D7-4455-9DE0-2A160418B40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608" y="457200"/>
            <a:ext cx="7406640" cy="1472184"/>
          </a:xfrm>
        </p:spPr>
        <p:txBody>
          <a:bodyPr/>
          <a:lstStyle/>
          <a:p>
            <a:r>
              <a:rPr lang="en-US" sz="2000" b="1" dirty="0" smtClean="0">
                <a:solidFill>
                  <a:schemeClr val="tx1"/>
                </a:solidFill>
                <a:effectLst/>
              </a:rPr>
              <a:t>3. </a:t>
            </a:r>
            <a:r>
              <a:rPr lang="en-US" sz="2200" b="1" u="sng" dirty="0" smtClean="0">
                <a:solidFill>
                  <a:schemeClr val="tx1"/>
                </a:solidFill>
                <a:effectLst/>
              </a:rPr>
              <a:t>Identify </a:t>
            </a:r>
            <a:r>
              <a:rPr lang="en-US" sz="2200" b="1" u="sng" dirty="0">
                <a:solidFill>
                  <a:schemeClr val="tx1"/>
                </a:solidFill>
                <a:effectLst/>
              </a:rPr>
              <a:t>the potential consequences to self and other from these aggressive acts</a:t>
            </a:r>
            <a:r>
              <a:rPr lang="en-US" sz="2200" b="1" u="sng" dirty="0">
                <a:effectLst/>
              </a:rPr>
              <a:t/>
            </a:r>
            <a:br>
              <a:rPr lang="en-US" sz="2200" b="1" u="sng" dirty="0">
                <a:effectLst/>
              </a:rPr>
            </a:br>
            <a:endParaRPr lang="en-US" sz="2200" b="1" u="sng" dirty="0">
              <a:solidFill>
                <a:srgbClr val="FF0000"/>
              </a:solidFill>
              <a:effectLst/>
            </a:endParaRPr>
          </a:p>
        </p:txBody>
      </p:sp>
      <p:sp>
        <p:nvSpPr>
          <p:cNvPr id="3" name="Subtitle 2"/>
          <p:cNvSpPr>
            <a:spLocks noGrp="1"/>
          </p:cNvSpPr>
          <p:nvPr>
            <p:ph type="subTitle" idx="1"/>
          </p:nvPr>
        </p:nvSpPr>
        <p:spPr>
          <a:xfrm>
            <a:off x="1428247" y="2216364"/>
            <a:ext cx="7406640" cy="4644918"/>
          </a:xfrm>
        </p:spPr>
        <p:txBody>
          <a:bodyPr>
            <a:normAutofit/>
          </a:bodyPr>
          <a:lstStyle/>
          <a:p>
            <a:r>
              <a:rPr lang="en-US" sz="2000" b="1" dirty="0" smtClean="0">
                <a:latin typeface="+mj-lt"/>
              </a:rPr>
              <a:t>4. </a:t>
            </a:r>
            <a:r>
              <a:rPr lang="en-US" sz="2200" b="1" u="sng" dirty="0" smtClean="0">
                <a:latin typeface="+mj-lt"/>
              </a:rPr>
              <a:t>Identify </a:t>
            </a:r>
            <a:r>
              <a:rPr lang="en-US" sz="2200" b="1" u="sng" dirty="0">
                <a:latin typeface="+mj-lt"/>
              </a:rPr>
              <a:t>thoughts prior to aggressive </a:t>
            </a:r>
            <a:r>
              <a:rPr lang="en-US" sz="2200" b="1" u="sng" dirty="0" smtClean="0">
                <a:latin typeface="+mj-lt"/>
              </a:rPr>
              <a:t>acts</a:t>
            </a:r>
            <a:endParaRPr lang="en-US" sz="2000" dirty="0" smtClean="0"/>
          </a:p>
          <a:p>
            <a:pPr marL="370332" indent="-342900">
              <a:lnSpc>
                <a:spcPct val="90000"/>
              </a:lnSpc>
              <a:buFont typeface="Wingdings" panose="05000000000000000000" pitchFamily="2" charset="2"/>
              <a:buChar char="ü"/>
            </a:pPr>
            <a:r>
              <a:rPr lang="en-US" sz="2000" dirty="0" smtClean="0"/>
              <a:t>You </a:t>
            </a:r>
            <a:r>
              <a:rPr lang="en-US" sz="2000" dirty="0"/>
              <a:t>did that on purpose…</a:t>
            </a:r>
          </a:p>
          <a:p>
            <a:pPr marL="370332" indent="-342900">
              <a:lnSpc>
                <a:spcPct val="90000"/>
              </a:lnSpc>
              <a:buFont typeface="Wingdings" panose="05000000000000000000" pitchFamily="2" charset="2"/>
              <a:buChar char="ü"/>
            </a:pPr>
            <a:r>
              <a:rPr lang="en-US" sz="2000" dirty="0"/>
              <a:t>You wanted to hurt me…</a:t>
            </a:r>
          </a:p>
          <a:p>
            <a:pPr marL="370332" indent="-342900">
              <a:lnSpc>
                <a:spcPct val="90000"/>
              </a:lnSpc>
              <a:buFont typeface="Wingdings" panose="05000000000000000000" pitchFamily="2" charset="2"/>
              <a:buChar char="ü"/>
            </a:pPr>
            <a:r>
              <a:rPr lang="en-US" sz="2000" dirty="0"/>
              <a:t>You deserve this…</a:t>
            </a:r>
          </a:p>
          <a:p>
            <a:pPr marL="370332" indent="-342900">
              <a:lnSpc>
                <a:spcPct val="90000"/>
              </a:lnSpc>
              <a:buFont typeface="Wingdings" panose="05000000000000000000" pitchFamily="2" charset="2"/>
              <a:buChar char="ü"/>
            </a:pPr>
            <a:r>
              <a:rPr lang="en-US" sz="2000" dirty="0"/>
              <a:t>You never even asked me…</a:t>
            </a:r>
          </a:p>
          <a:p>
            <a:pPr marL="370332" indent="-342900">
              <a:lnSpc>
                <a:spcPct val="90000"/>
              </a:lnSpc>
              <a:buFont typeface="Wingdings" panose="05000000000000000000" pitchFamily="2" charset="2"/>
              <a:buChar char="ü"/>
            </a:pPr>
            <a:r>
              <a:rPr lang="en-US" sz="2000" dirty="0"/>
              <a:t>You’re being unreasonable…</a:t>
            </a:r>
          </a:p>
          <a:p>
            <a:pPr marL="370332" indent="-342900">
              <a:lnSpc>
                <a:spcPct val="90000"/>
              </a:lnSpc>
              <a:buFont typeface="Wingdings" panose="05000000000000000000" pitchFamily="2" charset="2"/>
              <a:buChar char="ü"/>
            </a:pPr>
            <a:r>
              <a:rPr lang="en-US" sz="2000" dirty="0"/>
              <a:t>You think you’re so good…</a:t>
            </a:r>
          </a:p>
          <a:p>
            <a:pPr marL="370332" indent="-342900">
              <a:lnSpc>
                <a:spcPct val="90000"/>
              </a:lnSpc>
              <a:buFont typeface="Wingdings" panose="05000000000000000000" pitchFamily="2" charset="2"/>
              <a:buChar char="ü"/>
            </a:pPr>
            <a:r>
              <a:rPr lang="en-US" sz="2000" dirty="0"/>
              <a:t>I’ll show you…</a:t>
            </a:r>
          </a:p>
          <a:p>
            <a:pPr marL="370332" indent="-342900">
              <a:lnSpc>
                <a:spcPct val="90000"/>
              </a:lnSpc>
              <a:buFont typeface="Wingdings" panose="05000000000000000000" pitchFamily="2" charset="2"/>
              <a:buChar char="ü"/>
            </a:pPr>
            <a:r>
              <a:rPr lang="en-US" sz="2000" dirty="0"/>
              <a:t>You started it…</a:t>
            </a:r>
          </a:p>
          <a:p>
            <a:pPr marL="370332" indent="-342900">
              <a:lnSpc>
                <a:spcPct val="90000"/>
              </a:lnSpc>
              <a:buFont typeface="Wingdings" panose="05000000000000000000" pitchFamily="2" charset="2"/>
              <a:buChar char="ü"/>
            </a:pPr>
            <a:r>
              <a:rPr lang="en-US" sz="2000" dirty="0"/>
              <a:t>There’s no justice…</a:t>
            </a:r>
          </a:p>
          <a:p>
            <a:endParaRPr lang="en-US" sz="2200" b="1" u="sng" dirty="0" smtClean="0">
              <a:latin typeface="+mj-lt"/>
            </a:endParaRPr>
          </a:p>
          <a:p>
            <a:endParaRPr lang="en-US" sz="2200" b="1" dirty="0" smtClean="0">
              <a:latin typeface="+mj-lt"/>
            </a:endParaRPr>
          </a:p>
          <a:p>
            <a:pPr marL="0" lvl="0" eaLnBrk="0" fontAlgn="base" hangingPunct="0">
              <a:spcBef>
                <a:spcPct val="20000"/>
              </a:spcBef>
              <a:spcAft>
                <a:spcPct val="0"/>
              </a:spcAft>
              <a:buClr>
                <a:srgbClr val="FF3399"/>
              </a:buClr>
            </a:pPr>
            <a:endParaRPr lang="en-US" sz="2000" b="1" dirty="0" smtClean="0">
              <a:solidFill>
                <a:schemeClr val="tx1"/>
              </a:solidFill>
              <a:latin typeface="+mj-lt"/>
            </a:endParaRPr>
          </a:p>
          <a:p>
            <a:pPr marL="0" lvl="0" eaLnBrk="0" fontAlgn="base" hangingPunct="0">
              <a:spcBef>
                <a:spcPct val="20000"/>
              </a:spcBef>
              <a:spcAft>
                <a:spcPct val="0"/>
              </a:spcAft>
              <a:buClr>
                <a:srgbClr val="FF3399"/>
              </a:buClr>
            </a:pPr>
            <a:endParaRPr lang="en-US" sz="2000" b="1" dirty="0">
              <a:solidFill>
                <a:schemeClr val="tx1"/>
              </a:solidFill>
              <a:latin typeface="+mj-lt"/>
            </a:endParaRPr>
          </a:p>
          <a:p>
            <a:endParaRPr lang="en-US" sz="2000" b="1" dirty="0"/>
          </a:p>
          <a:p>
            <a:endParaRPr lang="en-US" sz="2000" b="1" dirty="0"/>
          </a:p>
        </p:txBody>
      </p:sp>
      <p:sp>
        <p:nvSpPr>
          <p:cNvPr id="4" name="Slide Number Placeholder 3"/>
          <p:cNvSpPr>
            <a:spLocks noGrp="1"/>
          </p:cNvSpPr>
          <p:nvPr>
            <p:ph type="sldNum" sz="quarter" idx="12"/>
          </p:nvPr>
        </p:nvSpPr>
        <p:spPr/>
        <p:txBody>
          <a:bodyPr/>
          <a:lstStyle/>
          <a:p>
            <a:fld id="{DAE79600-89D7-4455-9DE0-2A160418B404}" type="slidenum">
              <a:rPr lang="en-US" smtClean="0"/>
              <a:t>30</a:t>
            </a:fld>
            <a:endParaRPr lang="en-US"/>
          </a:p>
        </p:txBody>
      </p:sp>
    </p:spTree>
    <p:extLst>
      <p:ext uri="{BB962C8B-B14F-4D97-AF65-F5344CB8AC3E}">
        <p14:creationId xmlns:p14="http://schemas.microsoft.com/office/powerpoint/2010/main" val="8390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200" b="1" u="sng" dirty="0" smtClean="0">
                <a:solidFill>
                  <a:schemeClr val="tx1"/>
                </a:solidFill>
                <a:effectLst/>
              </a:rPr>
              <a:t>Ways to keep yourself calm:</a:t>
            </a:r>
            <a:endParaRPr lang="en-US" sz="2200" b="1" u="sng" dirty="0">
              <a:solidFill>
                <a:schemeClr val="tx1"/>
              </a:solidFill>
              <a:effectLst/>
            </a:endParaRPr>
          </a:p>
        </p:txBody>
      </p:sp>
      <p:sp>
        <p:nvSpPr>
          <p:cNvPr id="3" name="Subtitle 2"/>
          <p:cNvSpPr>
            <a:spLocks noGrp="1"/>
          </p:cNvSpPr>
          <p:nvPr>
            <p:ph type="subTitle" idx="1"/>
          </p:nvPr>
        </p:nvSpPr>
        <p:spPr>
          <a:xfrm>
            <a:off x="1423934" y="2438400"/>
            <a:ext cx="7406640" cy="1752600"/>
          </a:xfrm>
        </p:spPr>
        <p:txBody>
          <a:bodyPr>
            <a:normAutofit/>
          </a:bodyPr>
          <a:lstStyle/>
          <a:p>
            <a:pPr marL="370332" indent="-342900">
              <a:buFont typeface="Wingdings" panose="05000000000000000000" pitchFamily="2" charset="2"/>
              <a:buChar char="ü"/>
            </a:pPr>
            <a:r>
              <a:rPr lang="en-US" sz="2000" dirty="0" smtClean="0">
                <a:solidFill>
                  <a:schemeClr val="tx1"/>
                </a:solidFill>
              </a:rPr>
              <a:t>Write about your feelings</a:t>
            </a:r>
          </a:p>
          <a:p>
            <a:pPr marL="342900" indent="-342900">
              <a:buFont typeface="Wingdings" panose="05000000000000000000" pitchFamily="2" charset="2"/>
              <a:buChar char="ü"/>
            </a:pPr>
            <a:r>
              <a:rPr lang="en-US" sz="2000" dirty="0">
                <a:solidFill>
                  <a:schemeClr val="tx1"/>
                </a:solidFill>
              </a:rPr>
              <a:t>Choose friends who make you feel good.</a:t>
            </a:r>
          </a:p>
          <a:p>
            <a:pPr marL="342900" indent="-342900">
              <a:buFont typeface="Wingdings" panose="05000000000000000000" pitchFamily="2" charset="2"/>
              <a:buChar char="ü"/>
            </a:pPr>
            <a:r>
              <a:rPr lang="en-US" sz="2000" dirty="0">
                <a:solidFill>
                  <a:schemeClr val="tx1"/>
                </a:solidFill>
              </a:rPr>
              <a:t>Learn to forgive and forget.</a:t>
            </a:r>
          </a:p>
          <a:p>
            <a:pPr marL="370332" indent="-342900">
              <a:buFont typeface="Wingdings" panose="05000000000000000000" pitchFamily="2" charset="2"/>
              <a:buChar char="ü"/>
            </a:pP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31</a:t>
            </a:fld>
            <a:endParaRPr lang="en-US"/>
          </a:p>
        </p:txBody>
      </p:sp>
    </p:spTree>
    <p:extLst>
      <p:ext uri="{BB962C8B-B14F-4D97-AF65-F5344CB8AC3E}">
        <p14:creationId xmlns:p14="http://schemas.microsoft.com/office/powerpoint/2010/main" val="72179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295400"/>
            <a:ext cx="7315200" cy="3657600"/>
          </a:xfrm>
        </p:spPr>
        <p:txBody>
          <a:bodyPr>
            <a:normAutofit/>
          </a:bodyPr>
          <a:lstStyle/>
          <a:p>
            <a:pPr marL="0" lvl="0" eaLnBrk="0" fontAlgn="base" hangingPunct="0">
              <a:spcBef>
                <a:spcPct val="20000"/>
              </a:spcBef>
              <a:spcAft>
                <a:spcPct val="0"/>
              </a:spcAft>
              <a:buClr>
                <a:srgbClr val="FF3399"/>
              </a:buClr>
            </a:pPr>
            <a:r>
              <a:rPr lang="en-US" sz="1300" b="1" u="sng" dirty="0" smtClean="0">
                <a:solidFill>
                  <a:prstClr val="black"/>
                </a:solidFill>
              </a:rPr>
              <a:t> </a:t>
            </a:r>
            <a:r>
              <a:rPr lang="en-US" sz="2000" b="1" u="sng" dirty="0">
                <a:solidFill>
                  <a:prstClr val="black"/>
                </a:solidFill>
              </a:rPr>
              <a:t>Identify a range of feelings including</a:t>
            </a:r>
            <a:r>
              <a:rPr lang="en-US" sz="2000" b="1" u="sng" dirty="0" smtClean="0">
                <a:solidFill>
                  <a:prstClr val="black"/>
                </a:solidFill>
              </a:rPr>
              <a:t>:</a:t>
            </a:r>
          </a:p>
          <a:p>
            <a:pPr marL="0" lvl="0" eaLnBrk="0" fontAlgn="base" hangingPunct="0">
              <a:spcBef>
                <a:spcPct val="20000"/>
              </a:spcBef>
              <a:spcAft>
                <a:spcPct val="0"/>
              </a:spcAft>
              <a:buClr>
                <a:srgbClr val="FF3399"/>
              </a:buClr>
            </a:pPr>
            <a:endParaRPr lang="en-US" sz="2000" b="1" u="sng" dirty="0">
              <a:solidFill>
                <a:prstClr val="black"/>
              </a:solidFill>
            </a:endParaRP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Embarrassment</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Excitement</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Disappointment</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Jealousy</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Fear</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Helpless</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Sadness</a:t>
            </a:r>
          </a:p>
          <a:p>
            <a:pPr marL="342900" lvl="0" indent="-342900" eaLnBrk="0" fontAlgn="base" hangingPunct="0">
              <a:spcBef>
                <a:spcPct val="20000"/>
              </a:spcBef>
              <a:spcAft>
                <a:spcPct val="0"/>
              </a:spcAft>
              <a:buClr>
                <a:srgbClr val="FF3399"/>
              </a:buClr>
              <a:buFont typeface="Monotype Sorts" pitchFamily="2" charset="2"/>
              <a:buChar char="w"/>
            </a:pPr>
            <a:r>
              <a:rPr lang="en-US" sz="2000" dirty="0">
                <a:solidFill>
                  <a:prstClr val="black"/>
                </a:solidFill>
              </a:rPr>
              <a:t>Left-out</a:t>
            </a:r>
          </a:p>
          <a:p>
            <a:endParaRPr lang="en-US" dirty="0"/>
          </a:p>
        </p:txBody>
      </p:sp>
      <p:sp>
        <p:nvSpPr>
          <p:cNvPr id="4" name="Slide Number Placeholder 3"/>
          <p:cNvSpPr>
            <a:spLocks noGrp="1"/>
          </p:cNvSpPr>
          <p:nvPr>
            <p:ph type="sldNum" sz="quarter" idx="12"/>
          </p:nvPr>
        </p:nvSpPr>
        <p:spPr/>
        <p:txBody>
          <a:bodyPr/>
          <a:lstStyle/>
          <a:p>
            <a:fld id="{DAE79600-89D7-4455-9DE0-2A160418B404}" type="slidenum">
              <a:rPr lang="en-US" smtClean="0"/>
              <a:t>32</a:t>
            </a:fld>
            <a:endParaRPr lang="en-US"/>
          </a:p>
        </p:txBody>
      </p:sp>
    </p:spTree>
    <p:extLst>
      <p:ext uri="{BB962C8B-B14F-4D97-AF65-F5344CB8AC3E}">
        <p14:creationId xmlns:p14="http://schemas.microsoft.com/office/powerpoint/2010/main" val="1533589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850064"/>
            <a:ext cx="7406640" cy="4017336"/>
          </a:xfrm>
        </p:spPr>
        <p:txBody>
          <a:bodyPr>
            <a:normAutofit/>
          </a:bodyPr>
          <a:lstStyle/>
          <a:p>
            <a:pPr marL="0" lvl="0" eaLnBrk="0" fontAlgn="base" hangingPunct="0">
              <a:spcBef>
                <a:spcPct val="20000"/>
              </a:spcBef>
              <a:spcAft>
                <a:spcPct val="0"/>
              </a:spcAft>
              <a:buClr>
                <a:srgbClr val="FF3399"/>
              </a:buClr>
            </a:pPr>
            <a:r>
              <a:rPr lang="en-US" sz="2400" b="1" u="sng" dirty="0">
                <a:solidFill>
                  <a:schemeClr val="tx1"/>
                </a:solidFill>
                <a:latin typeface="+mj-lt"/>
              </a:rPr>
              <a:t>I am in charge of my own </a:t>
            </a:r>
            <a:r>
              <a:rPr lang="en-US" sz="2400" b="1" u="sng" dirty="0" smtClean="0">
                <a:solidFill>
                  <a:schemeClr val="tx1"/>
                </a:solidFill>
                <a:latin typeface="+mj-lt"/>
              </a:rPr>
              <a:t>feelings:</a:t>
            </a:r>
          </a:p>
          <a:p>
            <a:pPr marL="0" lvl="0" eaLnBrk="0" fontAlgn="base" hangingPunct="0">
              <a:spcBef>
                <a:spcPct val="20000"/>
              </a:spcBef>
              <a:spcAft>
                <a:spcPct val="0"/>
              </a:spcAft>
              <a:buClr>
                <a:srgbClr val="FF3399"/>
              </a:buClr>
            </a:pPr>
            <a:endParaRPr lang="en-US" sz="2400" b="1" u="sng" dirty="0" smtClean="0">
              <a:solidFill>
                <a:schemeClr val="tx1"/>
              </a:solidFill>
              <a:latin typeface="+mj-lt"/>
            </a:endParaRP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smtClean="0">
                <a:solidFill>
                  <a:schemeClr val="tx1"/>
                </a:solidFill>
                <a:latin typeface="+mj-lt"/>
              </a:rPr>
              <a:t>I own my feelings.</a:t>
            </a: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smtClean="0">
                <a:solidFill>
                  <a:schemeClr val="tx1"/>
                </a:solidFill>
                <a:latin typeface="+mj-lt"/>
              </a:rPr>
              <a:t>It </a:t>
            </a:r>
            <a:r>
              <a:rPr lang="en-US" sz="2400" dirty="0">
                <a:solidFill>
                  <a:schemeClr val="tx1"/>
                </a:solidFill>
                <a:latin typeface="+mj-lt"/>
              </a:rPr>
              <a:t>is okay to feel angry.</a:t>
            </a: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a:solidFill>
                  <a:schemeClr val="tx1"/>
                </a:solidFill>
                <a:latin typeface="+mj-lt"/>
              </a:rPr>
              <a:t>Anger is part of being human.</a:t>
            </a: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a:solidFill>
                  <a:schemeClr val="tx1"/>
                </a:solidFill>
                <a:latin typeface="+mj-lt"/>
              </a:rPr>
              <a:t>I learn how to express my anger in helpful ways.</a:t>
            </a:r>
          </a:p>
          <a:p>
            <a:pPr marL="484632" indent="-457200">
              <a:buFont typeface="Wingdings" panose="05000000000000000000" pitchFamily="2" charset="2"/>
              <a:buChar char="ü"/>
            </a:pPr>
            <a:endParaRPr lang="en-US" dirty="0">
              <a:solidFill>
                <a:schemeClr val="tx1"/>
              </a:solidFill>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33</a:t>
            </a:fld>
            <a:endParaRPr lang="en-US"/>
          </a:p>
        </p:txBody>
      </p:sp>
    </p:spTree>
    <p:extLst>
      <p:ext uri="{BB962C8B-B14F-4D97-AF65-F5344CB8AC3E}">
        <p14:creationId xmlns:p14="http://schemas.microsoft.com/office/powerpoint/2010/main" val="2960865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850064"/>
            <a:ext cx="7406640" cy="2798136"/>
          </a:xfrm>
        </p:spPr>
        <p:txBody>
          <a:bodyPr>
            <a:normAutofit/>
          </a:bodyPr>
          <a:lstStyle/>
          <a:p>
            <a:pPr marL="0" lvl="0" eaLnBrk="0" fontAlgn="base" hangingPunct="0">
              <a:spcBef>
                <a:spcPct val="20000"/>
              </a:spcBef>
              <a:spcAft>
                <a:spcPct val="0"/>
              </a:spcAft>
              <a:buClr>
                <a:srgbClr val="FF3399"/>
              </a:buClr>
            </a:pPr>
            <a:r>
              <a:rPr lang="en-US" sz="2400" b="1" u="sng" dirty="0">
                <a:solidFill>
                  <a:schemeClr val="tx1"/>
                </a:solidFill>
                <a:latin typeface="Times New Roman"/>
              </a:rPr>
              <a:t>I take </a:t>
            </a:r>
            <a:r>
              <a:rPr lang="en-US" sz="2400" b="1" u="sng" dirty="0" smtClean="0">
                <a:solidFill>
                  <a:schemeClr val="tx1"/>
                </a:solidFill>
                <a:latin typeface="Times New Roman"/>
              </a:rPr>
              <a:t>power:</a:t>
            </a:r>
          </a:p>
          <a:p>
            <a:pPr marL="0" lvl="0" eaLnBrk="0" fontAlgn="base" hangingPunct="0">
              <a:spcBef>
                <a:spcPct val="20000"/>
              </a:spcBef>
              <a:spcAft>
                <a:spcPct val="0"/>
              </a:spcAft>
              <a:buClr>
                <a:srgbClr val="FF3399"/>
              </a:buClr>
            </a:pPr>
            <a:endParaRPr lang="en-US" sz="2400" b="1" u="sng" dirty="0">
              <a:solidFill>
                <a:schemeClr val="tx1"/>
              </a:solidFill>
              <a:latin typeface="Times New Roman"/>
            </a:endParaRP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stand up for myself and others being hurt.</a:t>
            </a: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learn to defeat negative self-talk.</a:t>
            </a: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feel good about learning about myself.</a:t>
            </a:r>
          </a:p>
          <a:p>
            <a:pPr marL="342900" lvl="0" indent="-342900" eaLnBrk="0" fontAlgn="base" hangingPunct="0">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am strong when I use fair and firm </a:t>
            </a:r>
            <a:r>
              <a:rPr lang="en-US" sz="2400" dirty="0" smtClean="0">
                <a:solidFill>
                  <a:schemeClr val="tx1"/>
                </a:solidFill>
                <a:latin typeface="Times New Roman"/>
              </a:rPr>
              <a:t>words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34</a:t>
            </a:fld>
            <a:endParaRPr lang="en-US"/>
          </a:p>
        </p:txBody>
      </p:sp>
    </p:spTree>
    <p:extLst>
      <p:ext uri="{BB962C8B-B14F-4D97-AF65-F5344CB8AC3E}">
        <p14:creationId xmlns:p14="http://schemas.microsoft.com/office/powerpoint/2010/main" val="176155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850064"/>
            <a:ext cx="7406640" cy="2874336"/>
          </a:xfrm>
        </p:spPr>
        <p:txBody>
          <a:bodyPr>
            <a:normAutofit/>
          </a:bodyPr>
          <a:lstStyle/>
          <a:p>
            <a:pPr marL="0" lvl="0" eaLnBrk="0" fontAlgn="base" hangingPunct="0">
              <a:lnSpc>
                <a:spcPct val="90000"/>
              </a:lnSpc>
              <a:spcBef>
                <a:spcPct val="20000"/>
              </a:spcBef>
              <a:spcAft>
                <a:spcPct val="0"/>
              </a:spcAft>
              <a:buClr>
                <a:srgbClr val="FF3399"/>
              </a:buClr>
            </a:pPr>
            <a:r>
              <a:rPr lang="en-US" sz="2400" b="1" u="sng" dirty="0">
                <a:solidFill>
                  <a:schemeClr val="tx1"/>
                </a:solidFill>
                <a:latin typeface="Times New Roman"/>
              </a:rPr>
              <a:t>I remember that people are </a:t>
            </a:r>
            <a:r>
              <a:rPr lang="en-US" sz="2400" b="1" u="sng" dirty="0" smtClean="0">
                <a:solidFill>
                  <a:schemeClr val="tx1"/>
                </a:solidFill>
                <a:latin typeface="Times New Roman"/>
              </a:rPr>
              <a:t>precious:</a:t>
            </a:r>
          </a:p>
          <a:p>
            <a:pPr marL="0" lvl="0" eaLnBrk="0" fontAlgn="base" hangingPunct="0">
              <a:lnSpc>
                <a:spcPct val="90000"/>
              </a:lnSpc>
              <a:spcBef>
                <a:spcPct val="20000"/>
              </a:spcBef>
              <a:spcAft>
                <a:spcPct val="0"/>
              </a:spcAft>
              <a:buClr>
                <a:srgbClr val="FF3399"/>
              </a:buClr>
            </a:pPr>
            <a:endParaRPr lang="en-US" sz="2400" b="1" u="sng" dirty="0">
              <a:solidFill>
                <a:schemeClr val="tx1"/>
              </a:solidFill>
              <a:latin typeface="Times New Roman"/>
            </a:endParaRPr>
          </a:p>
          <a:p>
            <a:pPr marL="342900" lvl="0" indent="-342900" eaLnBrk="0" fontAlgn="base" hangingPunct="0">
              <a:lnSpc>
                <a:spcPct val="90000"/>
              </a:lnSpc>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watch my thoughts, words, and actions.</a:t>
            </a:r>
          </a:p>
          <a:p>
            <a:pPr marL="342900" lvl="0" indent="-342900" eaLnBrk="0" fontAlgn="base" hangingPunct="0">
              <a:lnSpc>
                <a:spcPct val="90000"/>
              </a:lnSpc>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stop hurting people with my words and actions.</a:t>
            </a:r>
          </a:p>
          <a:p>
            <a:pPr marL="342900" lvl="0" indent="-342900" eaLnBrk="0" fontAlgn="base" hangingPunct="0">
              <a:lnSpc>
                <a:spcPct val="90000"/>
              </a:lnSpc>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I take ownership of the hurtful things I do and say.</a:t>
            </a:r>
          </a:p>
          <a:p>
            <a:pPr marL="342900" lvl="0" indent="-342900" eaLnBrk="0" fontAlgn="base" hangingPunct="0">
              <a:lnSpc>
                <a:spcPct val="90000"/>
              </a:lnSpc>
              <a:spcBef>
                <a:spcPct val="20000"/>
              </a:spcBef>
              <a:spcAft>
                <a:spcPct val="0"/>
              </a:spcAft>
              <a:buClr>
                <a:srgbClr val="FF3399"/>
              </a:buClr>
              <a:buFont typeface="Wingdings" panose="05000000000000000000" pitchFamily="2" charset="2"/>
              <a:buChar char="ü"/>
            </a:pPr>
            <a:r>
              <a:rPr lang="en-US" sz="2400" dirty="0">
                <a:solidFill>
                  <a:schemeClr val="tx1"/>
                </a:solidFill>
                <a:latin typeface="Times New Roman"/>
              </a:rPr>
              <a:t>“Bullying” hurts everyone.</a:t>
            </a:r>
          </a:p>
        </p:txBody>
      </p:sp>
      <p:sp>
        <p:nvSpPr>
          <p:cNvPr id="4" name="Slide Number Placeholder 3"/>
          <p:cNvSpPr>
            <a:spLocks noGrp="1"/>
          </p:cNvSpPr>
          <p:nvPr>
            <p:ph type="sldNum" sz="quarter" idx="12"/>
          </p:nvPr>
        </p:nvSpPr>
        <p:spPr/>
        <p:txBody>
          <a:bodyPr/>
          <a:lstStyle/>
          <a:p>
            <a:fld id="{DAE79600-89D7-4455-9DE0-2A160418B404}" type="slidenum">
              <a:rPr lang="en-US" smtClean="0"/>
              <a:t>35</a:t>
            </a:fld>
            <a:endParaRPr lang="en-US"/>
          </a:p>
        </p:txBody>
      </p:sp>
    </p:spTree>
    <p:extLst>
      <p:ext uri="{BB962C8B-B14F-4D97-AF65-F5344CB8AC3E}">
        <p14:creationId xmlns:p14="http://schemas.microsoft.com/office/powerpoint/2010/main" val="1087612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81200" y="1371600"/>
            <a:ext cx="6076950" cy="4562475"/>
          </a:xfrm>
          <a:prstGeom prst="rect">
            <a:avLst/>
          </a:prstGeom>
        </p:spPr>
      </p:pic>
      <p:sp>
        <p:nvSpPr>
          <p:cNvPr id="4" name="Slide Number Placeholder 3"/>
          <p:cNvSpPr>
            <a:spLocks noGrp="1"/>
          </p:cNvSpPr>
          <p:nvPr>
            <p:ph type="sldNum" sz="quarter" idx="12"/>
          </p:nvPr>
        </p:nvSpPr>
        <p:spPr/>
        <p:txBody>
          <a:bodyPr/>
          <a:lstStyle/>
          <a:p>
            <a:fld id="{DAE79600-89D7-4455-9DE0-2A160418B404}" type="slidenum">
              <a:rPr lang="en-US" smtClean="0"/>
              <a:t>36</a:t>
            </a:fld>
            <a:endParaRPr lang="en-US"/>
          </a:p>
        </p:txBody>
      </p:sp>
    </p:spTree>
    <p:extLst>
      <p:ext uri="{BB962C8B-B14F-4D97-AF65-F5344CB8AC3E}">
        <p14:creationId xmlns:p14="http://schemas.microsoft.com/office/powerpoint/2010/main" val="81505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2514600"/>
            <a:ext cx="7711440" cy="1752600"/>
          </a:xfrm>
        </p:spPr>
        <p:txBody>
          <a:bodyPr>
            <a:normAutofit/>
          </a:bodyPr>
          <a:lstStyle/>
          <a:p>
            <a:r>
              <a:rPr lang="en-US" sz="3200" b="1" dirty="0" smtClean="0">
                <a:solidFill>
                  <a:schemeClr val="tx1"/>
                </a:solidFill>
              </a:rPr>
              <a:t>Difference between </a:t>
            </a:r>
            <a:r>
              <a:rPr lang="en-US" sz="3200" b="1" u="sng" dirty="0" smtClean="0">
                <a:solidFill>
                  <a:srgbClr val="FF0000"/>
                </a:solidFill>
              </a:rPr>
              <a:t>ANGER </a:t>
            </a:r>
            <a:r>
              <a:rPr lang="en-US" sz="3200" b="1" dirty="0" smtClean="0">
                <a:solidFill>
                  <a:schemeClr val="tx1"/>
                </a:solidFill>
              </a:rPr>
              <a:t>and </a:t>
            </a:r>
            <a:r>
              <a:rPr lang="en-US" sz="3200" b="1" u="sng" dirty="0" smtClean="0">
                <a:solidFill>
                  <a:srgbClr val="FF0000"/>
                </a:solidFill>
              </a:rPr>
              <a:t>AGGRESSION?</a:t>
            </a:r>
            <a:endParaRPr lang="en-US" sz="3200" b="1" u="sng" dirty="0">
              <a:solidFill>
                <a:srgbClr val="FF0000"/>
              </a:solidFill>
            </a:endParaRPr>
          </a:p>
        </p:txBody>
      </p:sp>
      <p:sp>
        <p:nvSpPr>
          <p:cNvPr id="2" name="Slide Number Placeholder 1"/>
          <p:cNvSpPr>
            <a:spLocks noGrp="1"/>
          </p:cNvSpPr>
          <p:nvPr>
            <p:ph type="sldNum" sz="quarter" idx="12"/>
          </p:nvPr>
        </p:nvSpPr>
        <p:spPr/>
        <p:txBody>
          <a:bodyPr/>
          <a:lstStyle/>
          <a:p>
            <a:fld id="{DAE79600-89D7-4455-9DE0-2A160418B40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514600"/>
            <a:ext cx="7391400" cy="2667000"/>
          </a:xfrm>
        </p:spPr>
        <p:txBody>
          <a:bodyPr/>
          <a:lstStyle/>
          <a:p>
            <a:pPr>
              <a:buFont typeface="Wingdings" pitchFamily="2" charset="2"/>
              <a:buChar char="ü"/>
            </a:pPr>
            <a:r>
              <a:rPr lang="en-US" dirty="0" smtClean="0"/>
              <a:t>Anger is an emotion.</a:t>
            </a:r>
          </a:p>
          <a:p>
            <a:pPr>
              <a:buFont typeface="Wingdings" pitchFamily="2" charset="2"/>
              <a:buChar char="ü"/>
            </a:pPr>
            <a:endParaRPr lang="en-US" dirty="0" smtClean="0"/>
          </a:p>
          <a:p>
            <a:pPr>
              <a:buFont typeface="Wingdings" pitchFamily="2" charset="2"/>
              <a:buChar char="ü"/>
            </a:pPr>
            <a:r>
              <a:rPr lang="en-US" dirty="0" smtClean="0"/>
              <a:t>Aggression is a behavior.</a:t>
            </a:r>
            <a:endParaRPr lang="en-US" dirty="0"/>
          </a:p>
        </p:txBody>
      </p:sp>
      <p:sp>
        <p:nvSpPr>
          <p:cNvPr id="2" name="Slide Number Placeholder 1"/>
          <p:cNvSpPr>
            <a:spLocks noGrp="1"/>
          </p:cNvSpPr>
          <p:nvPr>
            <p:ph type="sldNum" sz="quarter" idx="12"/>
          </p:nvPr>
        </p:nvSpPr>
        <p:spPr/>
        <p:txBody>
          <a:bodyPr/>
          <a:lstStyle/>
          <a:p>
            <a:fld id="{DAE79600-89D7-4455-9DE0-2A160418B40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95400"/>
            <a:ext cx="7467600" cy="4572000"/>
          </a:xfrm>
        </p:spPr>
        <p:txBody>
          <a:bodyPr>
            <a:normAutofit/>
          </a:bodyPr>
          <a:lstStyle/>
          <a:p>
            <a:pPr algn="just">
              <a:buFont typeface="Wingdings" pitchFamily="2" charset="2"/>
              <a:buChar char="Ø"/>
            </a:pPr>
            <a:r>
              <a:rPr lang="en-US" sz="2000" b="1" dirty="0" smtClean="0"/>
              <a:t>Anger</a:t>
            </a:r>
            <a:r>
              <a:rPr lang="en-US" sz="2000" dirty="0" smtClean="0"/>
              <a:t> is the main component of aggressive behavior and acts of violence. </a:t>
            </a:r>
          </a:p>
          <a:p>
            <a:pPr algn="just">
              <a:buFont typeface="Wingdings" pitchFamily="2" charset="2"/>
              <a:buChar char="Ø"/>
            </a:pPr>
            <a:endParaRPr lang="en-US" sz="2000" dirty="0" smtClean="0"/>
          </a:p>
          <a:p>
            <a:pPr algn="just">
              <a:buFont typeface="Wingdings" pitchFamily="2" charset="2"/>
              <a:buChar char="Ø"/>
            </a:pPr>
            <a:r>
              <a:rPr lang="en-US" sz="2000" b="1" dirty="0" smtClean="0"/>
              <a:t>Aggression</a:t>
            </a:r>
            <a:r>
              <a:rPr lang="en-US" sz="2000" dirty="0" smtClean="0"/>
              <a:t> is usually the result of excited emotional states of anger and frustration.</a:t>
            </a:r>
          </a:p>
          <a:p>
            <a:pPr algn="just">
              <a:buFont typeface="Wingdings" pitchFamily="2" charset="2"/>
              <a:buChar char="Ø"/>
            </a:pPr>
            <a:endParaRPr lang="en-US" sz="2000" dirty="0" smtClean="0"/>
          </a:p>
          <a:p>
            <a:pPr algn="just">
              <a:buFont typeface="Wingdings" pitchFamily="2" charset="2"/>
              <a:buChar char="Ø"/>
            </a:pPr>
            <a:r>
              <a:rPr lang="en-US" sz="2000" b="1" dirty="0" smtClean="0"/>
              <a:t>Anger, </a:t>
            </a:r>
            <a:r>
              <a:rPr lang="en-US" sz="2000" dirty="0" smtClean="0"/>
              <a:t>the emotion, is not a problem; what one does with anger can be. </a:t>
            </a:r>
          </a:p>
          <a:p>
            <a:pPr algn="just">
              <a:buFont typeface="Wingdings" pitchFamily="2" charset="2"/>
              <a:buChar char="Ø"/>
            </a:pPr>
            <a:endParaRPr lang="en-US" sz="2000" dirty="0" smtClean="0"/>
          </a:p>
          <a:p>
            <a:pPr algn="just">
              <a:buFont typeface="Wingdings" pitchFamily="2" charset="2"/>
              <a:buChar char="Ø"/>
            </a:pPr>
            <a:r>
              <a:rPr lang="en-US" sz="2000" dirty="0" smtClean="0"/>
              <a:t>People who do not know constructive ways to express anger and frustration frequently become aggressive to express their feelings.</a:t>
            </a:r>
            <a:endParaRPr lang="en-US" sz="2000" dirty="0"/>
          </a:p>
        </p:txBody>
      </p:sp>
      <p:sp>
        <p:nvSpPr>
          <p:cNvPr id="2" name="Slide Number Placeholder 1"/>
          <p:cNvSpPr>
            <a:spLocks noGrp="1"/>
          </p:cNvSpPr>
          <p:nvPr>
            <p:ph type="sldNum" sz="quarter" idx="12"/>
          </p:nvPr>
        </p:nvSpPr>
        <p:spPr/>
        <p:txBody>
          <a:bodyPr/>
          <a:lstStyle/>
          <a:p>
            <a:fld id="{DAE79600-89D7-4455-9DE0-2A160418B40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7406640" cy="1752600"/>
          </a:xfrm>
        </p:spPr>
        <p:txBody>
          <a:bodyPr/>
          <a:lstStyle/>
          <a:p>
            <a:r>
              <a:rPr lang="en-US" sz="2800" dirty="0" smtClean="0">
                <a:solidFill>
                  <a:srgbClr val="FF0000"/>
                </a:solidFill>
              </a:rPr>
              <a:t>Aggression can be physical and nonphysical</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7</a:t>
            </a:fld>
            <a:endParaRPr lang="en-US"/>
          </a:p>
        </p:txBody>
      </p:sp>
    </p:spTree>
    <p:extLst>
      <p:ext uri="{BB962C8B-B14F-4D97-AF65-F5344CB8AC3E}">
        <p14:creationId xmlns:p14="http://schemas.microsoft.com/office/powerpoint/2010/main" val="277842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371600"/>
            <a:ext cx="7391400" cy="4191000"/>
          </a:xfrm>
        </p:spPr>
        <p:txBody>
          <a:bodyPr>
            <a:noAutofit/>
          </a:bodyPr>
          <a:lstStyle/>
          <a:p>
            <a:pPr algn="just"/>
            <a:r>
              <a:rPr lang="en-US" sz="2000" b="1" dirty="0">
                <a:solidFill>
                  <a:srgbClr val="000000"/>
                </a:solidFill>
                <a:latin typeface="+mj-lt"/>
              </a:rPr>
              <a:t>Physical aggression</a:t>
            </a:r>
            <a:r>
              <a:rPr lang="en-US" sz="2000" dirty="0">
                <a:solidFill>
                  <a:srgbClr val="000000"/>
                </a:solidFill>
                <a:latin typeface="+mj-lt"/>
              </a:rPr>
              <a:t> is </a:t>
            </a:r>
            <a:r>
              <a:rPr lang="en-US" sz="2000" i="1" dirty="0">
                <a:solidFill>
                  <a:srgbClr val="000000"/>
                </a:solidFill>
                <a:latin typeface="+mj-lt"/>
              </a:rPr>
              <a:t>aggression that involves harming others physically</a:t>
            </a:r>
            <a:r>
              <a:rPr lang="en-US" sz="2000" dirty="0">
                <a:solidFill>
                  <a:srgbClr val="000000"/>
                </a:solidFill>
                <a:latin typeface="+mj-lt"/>
              </a:rPr>
              <a:t>—for instance hitting, kicking, stabbing, or shooting them. </a:t>
            </a:r>
            <a:endParaRPr lang="en-US" sz="2000" dirty="0" smtClean="0">
              <a:solidFill>
                <a:srgbClr val="000000"/>
              </a:solidFill>
              <a:latin typeface="+mj-lt"/>
            </a:endParaRPr>
          </a:p>
          <a:p>
            <a:pPr algn="just"/>
            <a:endParaRPr lang="en-US" sz="2000" dirty="0" smtClean="0">
              <a:solidFill>
                <a:srgbClr val="000000"/>
              </a:solidFill>
              <a:latin typeface="+mj-lt"/>
            </a:endParaRPr>
          </a:p>
          <a:p>
            <a:pPr algn="just"/>
            <a:r>
              <a:rPr lang="en-US" sz="2000" b="1" dirty="0" smtClean="0">
                <a:solidFill>
                  <a:srgbClr val="000000"/>
                </a:solidFill>
                <a:latin typeface="+mj-lt"/>
              </a:rPr>
              <a:t>Nonphysical </a:t>
            </a:r>
            <a:r>
              <a:rPr lang="en-US" sz="2000" b="1" dirty="0">
                <a:solidFill>
                  <a:srgbClr val="000000"/>
                </a:solidFill>
                <a:latin typeface="+mj-lt"/>
              </a:rPr>
              <a:t>aggression</a:t>
            </a:r>
            <a:r>
              <a:rPr lang="en-US" sz="2000" dirty="0">
                <a:solidFill>
                  <a:srgbClr val="000000"/>
                </a:solidFill>
                <a:latin typeface="+mj-lt"/>
              </a:rPr>
              <a:t> is </a:t>
            </a:r>
            <a:r>
              <a:rPr lang="en-US" sz="2000" i="1" dirty="0">
                <a:solidFill>
                  <a:srgbClr val="000000"/>
                </a:solidFill>
                <a:latin typeface="+mj-lt"/>
              </a:rPr>
              <a:t>aggression that does not involve physical harm</a:t>
            </a:r>
            <a:r>
              <a:rPr lang="en-US" sz="2000" dirty="0">
                <a:solidFill>
                  <a:srgbClr val="000000"/>
                </a:solidFill>
                <a:latin typeface="+mj-lt"/>
              </a:rPr>
              <a:t>. Nonphysical aggression includes </a:t>
            </a:r>
            <a:r>
              <a:rPr lang="en-US" sz="2000" b="1" dirty="0">
                <a:solidFill>
                  <a:srgbClr val="000000"/>
                </a:solidFill>
                <a:latin typeface="+mj-lt"/>
              </a:rPr>
              <a:t>verbal aggression</a:t>
            </a:r>
            <a:r>
              <a:rPr lang="en-US" sz="2000" dirty="0">
                <a:solidFill>
                  <a:srgbClr val="000000"/>
                </a:solidFill>
                <a:latin typeface="+mj-lt"/>
              </a:rPr>
              <a:t> (</a:t>
            </a:r>
            <a:r>
              <a:rPr lang="en-US" sz="2000" i="1" dirty="0">
                <a:solidFill>
                  <a:srgbClr val="000000"/>
                </a:solidFill>
                <a:latin typeface="+mj-lt"/>
              </a:rPr>
              <a:t>yelling, screaming, swearing, and name calling</a:t>
            </a:r>
            <a:r>
              <a:rPr lang="en-US" sz="2000" dirty="0">
                <a:solidFill>
                  <a:srgbClr val="000000"/>
                </a:solidFill>
                <a:latin typeface="+mj-lt"/>
              </a:rPr>
              <a:t>) and </a:t>
            </a:r>
            <a:r>
              <a:rPr lang="en-US" sz="2000" b="1" dirty="0">
                <a:solidFill>
                  <a:srgbClr val="000000"/>
                </a:solidFill>
                <a:latin typeface="+mj-lt"/>
              </a:rPr>
              <a:t>relational or social aggression</a:t>
            </a:r>
            <a:r>
              <a:rPr lang="en-US" sz="2000" dirty="0">
                <a:solidFill>
                  <a:srgbClr val="000000"/>
                </a:solidFill>
                <a:latin typeface="+mj-lt"/>
              </a:rPr>
              <a:t>, which is defined as </a:t>
            </a:r>
            <a:r>
              <a:rPr lang="en-US" sz="2000" i="1" dirty="0">
                <a:solidFill>
                  <a:srgbClr val="000000"/>
                </a:solidFill>
                <a:latin typeface="+mj-lt"/>
              </a:rPr>
              <a:t>intentionally harming another person’s social </a:t>
            </a:r>
            <a:r>
              <a:rPr lang="en-US" sz="2000" i="1" dirty="0" smtClean="0">
                <a:solidFill>
                  <a:srgbClr val="000000"/>
                </a:solidFill>
                <a:latin typeface="+mj-lt"/>
              </a:rPr>
              <a:t>relationships or reputation</a:t>
            </a:r>
            <a:r>
              <a:rPr lang="en-US" sz="2000" dirty="0" smtClean="0">
                <a:solidFill>
                  <a:srgbClr val="000000"/>
                </a:solidFill>
                <a:latin typeface="+mj-lt"/>
              </a:rPr>
              <a:t>, </a:t>
            </a:r>
            <a:r>
              <a:rPr lang="en-US" sz="2000" dirty="0">
                <a:solidFill>
                  <a:srgbClr val="000000"/>
                </a:solidFill>
                <a:latin typeface="+mj-lt"/>
              </a:rPr>
              <a:t>for instance, by gossiping about another person, excluding others from our friendship, or giving others the “silent treatment” </a:t>
            </a:r>
            <a:endParaRPr lang="en-US" sz="2000" dirty="0">
              <a:latin typeface="+mj-lt"/>
            </a:endParaRPr>
          </a:p>
        </p:txBody>
      </p:sp>
      <p:sp>
        <p:nvSpPr>
          <p:cNvPr id="4" name="Slide Number Placeholder 3"/>
          <p:cNvSpPr>
            <a:spLocks noGrp="1"/>
          </p:cNvSpPr>
          <p:nvPr>
            <p:ph type="sldNum" sz="quarter" idx="12"/>
          </p:nvPr>
        </p:nvSpPr>
        <p:spPr/>
        <p:txBody>
          <a:bodyPr/>
          <a:lstStyle/>
          <a:p>
            <a:fld id="{DAE79600-89D7-4455-9DE0-2A160418B404}" type="slidenum">
              <a:rPr lang="en-US" smtClean="0"/>
              <a:t>8</a:t>
            </a:fld>
            <a:endParaRPr lang="en-US"/>
          </a:p>
        </p:txBody>
      </p:sp>
    </p:spTree>
    <p:extLst>
      <p:ext uri="{BB962C8B-B14F-4D97-AF65-F5344CB8AC3E}">
        <p14:creationId xmlns:p14="http://schemas.microsoft.com/office/powerpoint/2010/main" val="24366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0" y="304800"/>
            <a:ext cx="7406640" cy="1472184"/>
          </a:xfrm>
        </p:spPr>
        <p:txBody>
          <a:bodyPr>
            <a:normAutofit/>
          </a:bodyPr>
          <a:lstStyle/>
          <a:p>
            <a:r>
              <a:rPr lang="en-US" sz="3200" u="sng" dirty="0" smtClean="0"/>
              <a:t>Perspectives on aggression</a:t>
            </a:r>
            <a:endParaRPr lang="en-US" sz="3200" u="sng" dirty="0"/>
          </a:p>
        </p:txBody>
      </p:sp>
      <p:sp>
        <p:nvSpPr>
          <p:cNvPr id="3" name="Subtitle 2"/>
          <p:cNvSpPr>
            <a:spLocks noGrp="1"/>
          </p:cNvSpPr>
          <p:nvPr>
            <p:ph type="subTitle" idx="1"/>
          </p:nvPr>
        </p:nvSpPr>
        <p:spPr>
          <a:xfrm>
            <a:off x="1447800" y="2374838"/>
            <a:ext cx="7406640" cy="4474536"/>
          </a:xfrm>
        </p:spPr>
        <p:txBody>
          <a:bodyPr>
            <a:normAutofit/>
          </a:bodyPr>
          <a:lstStyle/>
          <a:p>
            <a:pPr marL="484632" indent="-457200">
              <a:buFont typeface="Wingdings" panose="05000000000000000000" pitchFamily="2" charset="2"/>
              <a:buChar char="Ø"/>
            </a:pPr>
            <a:r>
              <a:rPr lang="en-US" sz="2000" b="1" u="sng" dirty="0" smtClean="0"/>
              <a:t>Genetic Factor: </a:t>
            </a:r>
            <a:r>
              <a:rPr lang="en-US" sz="2000" b="1" dirty="0" smtClean="0"/>
              <a:t> </a:t>
            </a:r>
            <a:r>
              <a:rPr lang="en-US" sz="2000" dirty="0" smtClean="0"/>
              <a:t>Aggression is inherited and is determined by genetic factor.</a:t>
            </a:r>
          </a:p>
          <a:p>
            <a:pPr marL="484632" indent="-457200">
              <a:buFont typeface="Wingdings" panose="05000000000000000000" pitchFamily="2" charset="2"/>
              <a:buChar char="Ø"/>
            </a:pPr>
            <a:endParaRPr lang="en-US" sz="2000" dirty="0" smtClean="0"/>
          </a:p>
          <a:p>
            <a:endParaRPr lang="en-US" sz="2000" dirty="0" smtClean="0"/>
          </a:p>
          <a:p>
            <a:pPr marL="484632" indent="-457200">
              <a:buFont typeface="Wingdings" panose="05000000000000000000" pitchFamily="2" charset="2"/>
              <a:buChar char="Ø"/>
            </a:pPr>
            <a:r>
              <a:rPr lang="en-US" sz="2000" b="1" u="sng" dirty="0" smtClean="0"/>
              <a:t>External conditions: </a:t>
            </a:r>
            <a:r>
              <a:rPr lang="en-US" sz="2000" dirty="0" smtClean="0"/>
              <a:t>Aggression stems from external conditions that arouse the motive to harm or injure others. </a:t>
            </a:r>
          </a:p>
          <a:p>
            <a:r>
              <a:rPr lang="en-US" sz="2000" dirty="0" smtClean="0"/>
              <a:t>       Most famous of these is frustration. </a:t>
            </a:r>
          </a:p>
          <a:p>
            <a:endParaRPr lang="en-US" sz="2000" dirty="0" smtClean="0"/>
          </a:p>
        </p:txBody>
      </p:sp>
      <p:sp>
        <p:nvSpPr>
          <p:cNvPr id="4" name="Slide Number Placeholder 3"/>
          <p:cNvSpPr>
            <a:spLocks noGrp="1"/>
          </p:cNvSpPr>
          <p:nvPr>
            <p:ph type="sldNum" sz="quarter" idx="12"/>
          </p:nvPr>
        </p:nvSpPr>
        <p:spPr/>
        <p:txBody>
          <a:bodyPr/>
          <a:lstStyle/>
          <a:p>
            <a:fld id="{DAE79600-89D7-4455-9DE0-2A160418B404}" type="slidenum">
              <a:rPr lang="en-US" smtClean="0"/>
              <a:t>9</a:t>
            </a:fld>
            <a:endParaRPr lang="en-US"/>
          </a:p>
        </p:txBody>
      </p:sp>
    </p:spTree>
    <p:extLst>
      <p:ext uri="{BB962C8B-B14F-4D97-AF65-F5344CB8AC3E}">
        <p14:creationId xmlns:p14="http://schemas.microsoft.com/office/powerpoint/2010/main" val="1638765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457</TotalTime>
  <Words>1377</Words>
  <Application>Microsoft Office PowerPoint</Application>
  <PresentationFormat>On-screen Show (4:3)</PresentationFormat>
  <Paragraphs>272</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Calibri</vt:lpstr>
      <vt:lpstr>Gill Sans MT</vt:lpstr>
      <vt:lpstr>Helvetica Neue</vt:lpstr>
      <vt:lpstr>Monotype Sorts</vt:lpstr>
      <vt:lpstr>Times New Roman</vt:lpstr>
      <vt:lpstr>Verdana</vt:lpstr>
      <vt:lpstr>Wingdings</vt:lpstr>
      <vt:lpstr>Wingdings 2</vt:lpstr>
      <vt:lpstr>Solstice</vt:lpstr>
      <vt:lpstr>Aggression</vt:lpstr>
      <vt:lpstr>PowerPoint Presentation</vt:lpstr>
      <vt:lpstr>Aggression </vt:lpstr>
      <vt:lpstr>PowerPoint Presentation</vt:lpstr>
      <vt:lpstr>PowerPoint Presentation</vt:lpstr>
      <vt:lpstr>PowerPoint Presentation</vt:lpstr>
      <vt:lpstr>PowerPoint Presentation</vt:lpstr>
      <vt:lpstr>PowerPoint Presentation</vt:lpstr>
      <vt:lpstr>Perspectives on aggression</vt:lpstr>
      <vt:lpstr>Perspectives on aggression</vt:lpstr>
      <vt:lpstr>Purpose of aggression?</vt:lpstr>
      <vt:lpstr>Purposes of aggression</vt:lpstr>
      <vt:lpstr>Causes of aggression</vt:lpstr>
      <vt:lpstr>1. Social determinants of aggression</vt:lpstr>
      <vt:lpstr>PowerPoint Presentation</vt:lpstr>
      <vt:lpstr>PowerPoint Presentation</vt:lpstr>
      <vt:lpstr>PowerPoint Presentation</vt:lpstr>
      <vt:lpstr>Provocation:</vt:lpstr>
      <vt:lpstr>Exposure to media violence </vt:lpstr>
      <vt:lpstr>2. Cultural factor </vt:lpstr>
      <vt:lpstr>3. Personal factors </vt:lpstr>
      <vt:lpstr>Personality:</vt:lpstr>
      <vt:lpstr>PowerPoint Presentation</vt:lpstr>
      <vt:lpstr>PowerPoint Presentation</vt:lpstr>
      <vt:lpstr>PowerPoint Presentation</vt:lpstr>
      <vt:lpstr>Gender: </vt:lpstr>
      <vt:lpstr>Situational factors</vt:lpstr>
      <vt:lpstr>PowerPoint Presentation</vt:lpstr>
      <vt:lpstr>How to manage aggression:</vt:lpstr>
      <vt:lpstr>3. Identify the potential consequences to self and other from these aggressive acts </vt:lpstr>
      <vt:lpstr>Ways to keep yourself calm: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Aggression</dc:title>
  <dc:creator>Windows User</dc:creator>
  <cp:lastModifiedBy>Ms Saba Abid</cp:lastModifiedBy>
  <cp:revision>187</cp:revision>
  <dcterms:created xsi:type="dcterms:W3CDTF">2020-02-08T16:22:20Z</dcterms:created>
  <dcterms:modified xsi:type="dcterms:W3CDTF">2020-02-18T03:15:50Z</dcterms:modified>
</cp:coreProperties>
</file>