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9"/>
  </p:notesMasterIdLst>
  <p:sldIdLst>
    <p:sldId id="257" r:id="rId2"/>
    <p:sldId id="268" r:id="rId3"/>
    <p:sldId id="266" r:id="rId4"/>
    <p:sldId id="267" r:id="rId5"/>
    <p:sldId id="270" r:id="rId6"/>
    <p:sldId id="271" r:id="rId7"/>
    <p:sldId id="272" r:id="rId8"/>
    <p:sldId id="258" r:id="rId9"/>
    <p:sldId id="259" r:id="rId10"/>
    <p:sldId id="260" r:id="rId11"/>
    <p:sldId id="261" r:id="rId12"/>
    <p:sldId id="262" r:id="rId13"/>
    <p:sldId id="263" r:id="rId14"/>
    <p:sldId id="269" r:id="rId15"/>
    <p:sldId id="264" r:id="rId16"/>
    <p:sldId id="265" r:id="rId17"/>
    <p:sldId id="274" r:id="rId18"/>
    <p:sldId id="273" r:id="rId19"/>
    <p:sldId id="275" r:id="rId20"/>
    <p:sldId id="276" r:id="rId21"/>
    <p:sldId id="277" r:id="rId22"/>
    <p:sldId id="278" r:id="rId23"/>
    <p:sldId id="279" r:id="rId24"/>
    <p:sldId id="280" r:id="rId25"/>
    <p:sldId id="282" r:id="rId26"/>
    <p:sldId id="283" r:id="rId27"/>
    <p:sldId id="284" r:id="rId28"/>
    <p:sldId id="310" r:id="rId29"/>
    <p:sldId id="312" r:id="rId30"/>
    <p:sldId id="313" r:id="rId31"/>
    <p:sldId id="314" r:id="rId32"/>
    <p:sldId id="315" r:id="rId33"/>
    <p:sldId id="316" r:id="rId34"/>
    <p:sldId id="317" r:id="rId35"/>
    <p:sldId id="318" r:id="rId36"/>
    <p:sldId id="319" r:id="rId37"/>
    <p:sldId id="320" r:id="rId38"/>
    <p:sldId id="300" r:id="rId39"/>
    <p:sldId id="301" r:id="rId40"/>
    <p:sldId id="302" r:id="rId41"/>
    <p:sldId id="303" r:id="rId42"/>
    <p:sldId id="304" r:id="rId43"/>
    <p:sldId id="305" r:id="rId44"/>
    <p:sldId id="306" r:id="rId45"/>
    <p:sldId id="307" r:id="rId46"/>
    <p:sldId id="308" r:id="rId47"/>
    <p:sldId id="30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A957A-610F-4B41-AEE1-21B6B9959FEF}" type="datetimeFigureOut">
              <a:rPr lang="en-US" smtClean="0"/>
              <a:pPr/>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94D16-BBB6-4F84-AB0D-4AAE835D4E2A}" type="slidenum">
              <a:rPr lang="en-US" smtClean="0"/>
              <a:pPr/>
              <a:t>‹#›</a:t>
            </a:fld>
            <a:endParaRPr lang="en-US"/>
          </a:p>
        </p:txBody>
      </p:sp>
    </p:spTree>
    <p:extLst>
      <p:ext uri="{BB962C8B-B14F-4D97-AF65-F5344CB8AC3E}">
        <p14:creationId xmlns:p14="http://schemas.microsoft.com/office/powerpoint/2010/main" val="94086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794D16-BBB6-4F84-AB0D-4AAE835D4E2A}" type="slidenum">
              <a:rPr lang="en-US" smtClean="0"/>
              <a:pPr/>
              <a:t>16</a:t>
            </a:fld>
            <a:endParaRPr lang="en-US"/>
          </a:p>
        </p:txBody>
      </p:sp>
    </p:spTree>
    <p:extLst>
      <p:ext uri="{BB962C8B-B14F-4D97-AF65-F5344CB8AC3E}">
        <p14:creationId xmlns:p14="http://schemas.microsoft.com/office/powerpoint/2010/main" val="174803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ACE97E-5B55-4628-B6E7-A8251DA55AF8}"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380673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5E6D7-5CE1-4A20-B341-718C11E1580F}"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264025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3D815-F0DF-4553-A9F3-93A1BBC27089}"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246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70D49-6CC8-4722-8BCD-7C1D481D1466}"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151772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C1420-F51D-43B4-8616-EBE6307DA979}"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914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4BB877-9C3C-4225-AB80-A69871E59680}"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1106663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437F68-32F6-4AF3-BD67-27C6B280A1A0}"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84447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FB3FC6-F69E-425D-9949-1DFD00CF80DE}"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19985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B952F3-86B0-4254-8FA9-86BED87D40FA}"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94612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34F04-027F-48A2-8271-E8EEEB89DE16}" type="datetime1">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187008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5D0715-943D-4FD8-9781-294EDECB983D}" type="datetime1">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325560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36DBC9-3F36-4980-A4D7-C7F07191C28D}" type="datetime1">
              <a:rPr lang="en-US" smtClean="0"/>
              <a:pPr/>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155657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B6C50E-578B-47AA-B2A2-B3BDEF9286FF}" type="datetime1">
              <a:rPr lang="en-US" smtClean="0"/>
              <a:pPr/>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375431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DE0A3-A971-4EAE-A03E-63EEFD1F9E3D}" type="datetime1">
              <a:rPr lang="en-US" smtClean="0"/>
              <a:pPr/>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33569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63D24-9741-4908-AE04-40DCD3936DB0}" type="datetime1">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201878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F3915-78F0-4121-8D6B-8DE5195FEAEA}" type="datetime1">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64BB0-21A8-4CA2-A5D7-ED053D819396}" type="slidenum">
              <a:rPr lang="en-US" smtClean="0"/>
              <a:pPr/>
              <a:t>‹#›</a:t>
            </a:fld>
            <a:endParaRPr lang="en-US"/>
          </a:p>
        </p:txBody>
      </p:sp>
    </p:spTree>
    <p:extLst>
      <p:ext uri="{BB962C8B-B14F-4D97-AF65-F5344CB8AC3E}">
        <p14:creationId xmlns:p14="http://schemas.microsoft.com/office/powerpoint/2010/main" val="290283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301D73-A8E1-4AD9-9D50-3CCE24190573}" type="datetime1">
              <a:rPr lang="en-US" smtClean="0"/>
              <a:pPr/>
              <a:t>2/10/2020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7A64BB0-21A8-4CA2-A5D7-ED053D819396}" type="slidenum">
              <a:rPr lang="en-US" smtClean="0"/>
              <a:pPr/>
              <a:t>‹#›</a:t>
            </a:fld>
            <a:endParaRPr lang="en-US"/>
          </a:p>
        </p:txBody>
      </p:sp>
    </p:spTree>
    <p:extLst>
      <p:ext uri="{BB962C8B-B14F-4D97-AF65-F5344CB8AC3E}">
        <p14:creationId xmlns:p14="http://schemas.microsoft.com/office/powerpoint/2010/main" val="13799337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www.contentedlife.org/how-to-be-a-successful-person-and-live-the-life-that-you-wish-for/"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9791" y="449192"/>
            <a:ext cx="4827373" cy="1511414"/>
          </a:xfrm>
        </p:spPr>
        <p:txBody>
          <a:bodyPr/>
          <a:lstStyle/>
          <a:p>
            <a:r>
              <a:rPr lang="en-US" sz="6600" b="1" dirty="0" smtClean="0"/>
              <a:t>Attitudes </a:t>
            </a:r>
            <a:endParaRPr lang="en-US" sz="6600" b="1" dirty="0"/>
          </a:p>
        </p:txBody>
      </p:sp>
      <p:sp>
        <p:nvSpPr>
          <p:cNvPr id="3" name="Subtitle 2"/>
          <p:cNvSpPr>
            <a:spLocks noGrp="1"/>
          </p:cNvSpPr>
          <p:nvPr>
            <p:ph type="subTitle" idx="1"/>
          </p:nvPr>
        </p:nvSpPr>
        <p:spPr>
          <a:xfrm>
            <a:off x="3105207" y="4042595"/>
            <a:ext cx="6162360" cy="1096899"/>
          </a:xfrm>
        </p:spPr>
        <p:txBody>
          <a:bodyPr>
            <a:normAutofit/>
          </a:bodyPr>
          <a:lstStyle/>
          <a:p>
            <a:r>
              <a:rPr lang="en-US" sz="2800" b="1" dirty="0" smtClean="0">
                <a:solidFill>
                  <a:schemeClr val="bg2">
                    <a:lumMod val="50000"/>
                  </a:schemeClr>
                </a:solidFill>
              </a:rPr>
              <a:t>Saba Abid </a:t>
            </a:r>
            <a:endParaRPr lang="en-US" sz="2800" b="1" dirty="0">
              <a:solidFill>
                <a:schemeClr val="bg2">
                  <a:lumMod val="50000"/>
                </a:schemeClr>
              </a:solidFill>
            </a:endParaRPr>
          </a:p>
        </p:txBody>
      </p:sp>
      <p:sp>
        <p:nvSpPr>
          <p:cNvPr id="5" name="Slide Number Placeholder 4"/>
          <p:cNvSpPr>
            <a:spLocks noGrp="1"/>
          </p:cNvSpPr>
          <p:nvPr>
            <p:ph type="sldNum" sz="quarter" idx="12"/>
          </p:nvPr>
        </p:nvSpPr>
        <p:spPr/>
        <p:txBody>
          <a:bodyPr/>
          <a:lstStyle/>
          <a:p>
            <a:fld id="{C7A64BB0-21A8-4CA2-A5D7-ED053D819396}" type="slidenum">
              <a:rPr lang="en-US" smtClean="0"/>
              <a:pPr/>
              <a:t>1</a:t>
            </a:fld>
            <a:endParaRPr lang="en-US"/>
          </a:p>
        </p:txBody>
      </p:sp>
    </p:spTree>
    <p:extLst>
      <p:ext uri="{BB962C8B-B14F-4D97-AF65-F5344CB8AC3E}">
        <p14:creationId xmlns:p14="http://schemas.microsoft.com/office/powerpoint/2010/main" val="4196265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2440" y="814631"/>
            <a:ext cx="7766936" cy="832936"/>
          </a:xfrm>
        </p:spPr>
        <p:txBody>
          <a:bodyPr/>
          <a:lstStyle/>
          <a:p>
            <a:pPr algn="l"/>
            <a:r>
              <a:rPr lang="en-US" sz="3200" b="1" u="sng" dirty="0" smtClean="0"/>
              <a:t>Factors that determine attitude</a:t>
            </a:r>
            <a:endParaRPr lang="en-US" sz="3200" b="1" u="sng" dirty="0"/>
          </a:p>
        </p:txBody>
      </p:sp>
      <p:sp>
        <p:nvSpPr>
          <p:cNvPr id="3" name="Subtitle 2"/>
          <p:cNvSpPr>
            <a:spLocks noGrp="1"/>
          </p:cNvSpPr>
          <p:nvPr>
            <p:ph type="subTitle" idx="1"/>
          </p:nvPr>
        </p:nvSpPr>
        <p:spPr>
          <a:xfrm>
            <a:off x="1713013" y="2833817"/>
            <a:ext cx="7815906" cy="3121224"/>
          </a:xfrm>
        </p:spPr>
        <p:txBody>
          <a:bodyPr/>
          <a:lstStyle/>
          <a:p>
            <a:pPr marL="285750" indent="-285750" algn="l">
              <a:buFont typeface="Wingdings" panose="05000000000000000000" pitchFamily="2" charset="2"/>
              <a:buChar char="ü"/>
            </a:pPr>
            <a:r>
              <a:rPr lang="en-US" b="1" u="sng" dirty="0">
                <a:solidFill>
                  <a:srgbClr val="C00000"/>
                </a:solidFill>
                <a:latin typeface="Helvetica Neue"/>
              </a:rPr>
              <a:t>Are we born with attitudes or do we develop them as we mature</a:t>
            </a:r>
            <a:r>
              <a:rPr lang="en-US" b="1" u="sng" dirty="0" smtClean="0">
                <a:solidFill>
                  <a:srgbClr val="C00000"/>
                </a:solidFill>
                <a:latin typeface="Helvetica Neue"/>
              </a:rPr>
              <a:t>?</a:t>
            </a:r>
          </a:p>
          <a:p>
            <a:pPr algn="l"/>
            <a:endParaRPr lang="en-US" b="1" u="sng" dirty="0" smtClean="0">
              <a:solidFill>
                <a:srgbClr val="C00000"/>
              </a:solidFill>
              <a:latin typeface="Helvetica Neue"/>
            </a:endParaRPr>
          </a:p>
          <a:p>
            <a:pPr marL="285750" indent="-285750" algn="l">
              <a:buFont typeface="Wingdings" panose="05000000000000000000" pitchFamily="2" charset="2"/>
              <a:buChar char="ü"/>
            </a:pPr>
            <a:r>
              <a:rPr lang="en-US" b="1" u="sng" dirty="0" smtClean="0">
                <a:solidFill>
                  <a:srgbClr val="C00000"/>
                </a:solidFill>
                <a:latin typeface="Helvetica Neue"/>
              </a:rPr>
              <a:t> </a:t>
            </a:r>
            <a:r>
              <a:rPr lang="en-US" b="1" u="sng" dirty="0">
                <a:solidFill>
                  <a:srgbClr val="C00000"/>
                </a:solidFill>
                <a:latin typeface="Helvetica Neue"/>
              </a:rPr>
              <a:t>What are the factors that form our attitudes?</a:t>
            </a:r>
            <a:endParaRPr lang="en-US" b="1" u="sng" dirty="0">
              <a:solidFill>
                <a:srgbClr val="C00000"/>
              </a:solidFill>
            </a:endParaRPr>
          </a:p>
        </p:txBody>
      </p:sp>
      <p:sp>
        <p:nvSpPr>
          <p:cNvPr id="5" name="Slide Number Placeholder 4"/>
          <p:cNvSpPr>
            <a:spLocks noGrp="1"/>
          </p:cNvSpPr>
          <p:nvPr>
            <p:ph type="sldNum" sz="quarter" idx="12"/>
          </p:nvPr>
        </p:nvSpPr>
        <p:spPr/>
        <p:txBody>
          <a:bodyPr/>
          <a:lstStyle/>
          <a:p>
            <a:fld id="{C7A64BB0-21A8-4CA2-A5D7-ED053D819396}" type="slidenum">
              <a:rPr lang="en-US" smtClean="0"/>
              <a:pPr/>
              <a:t>10</a:t>
            </a:fld>
            <a:endParaRPr lang="en-US"/>
          </a:p>
        </p:txBody>
      </p:sp>
    </p:spTree>
    <p:extLst>
      <p:ext uri="{BB962C8B-B14F-4D97-AF65-F5344CB8AC3E}">
        <p14:creationId xmlns:p14="http://schemas.microsoft.com/office/powerpoint/2010/main" val="417721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7081" y="995864"/>
            <a:ext cx="7642911" cy="783509"/>
          </a:xfrm>
        </p:spPr>
        <p:txBody>
          <a:bodyPr/>
          <a:lstStyle/>
          <a:p>
            <a:pPr algn="l"/>
            <a:r>
              <a:rPr lang="en-US" sz="3200" b="1" u="sng" dirty="0" smtClean="0"/>
              <a:t>Triple </a:t>
            </a:r>
            <a:r>
              <a:rPr lang="en-US" sz="3200" b="1" u="sng" dirty="0" err="1" smtClean="0"/>
              <a:t>Es</a:t>
            </a:r>
            <a:r>
              <a:rPr lang="en-US" sz="3200" b="1" u="sng" dirty="0" smtClean="0"/>
              <a:t> of attitude</a:t>
            </a:r>
            <a:endParaRPr lang="en-US" sz="3200" b="1" u="sng" dirty="0"/>
          </a:p>
        </p:txBody>
      </p:sp>
      <p:sp>
        <p:nvSpPr>
          <p:cNvPr id="3" name="Subtitle 2"/>
          <p:cNvSpPr>
            <a:spLocks noGrp="1"/>
          </p:cNvSpPr>
          <p:nvPr>
            <p:ph type="subTitle" idx="1"/>
          </p:nvPr>
        </p:nvSpPr>
        <p:spPr>
          <a:xfrm>
            <a:off x="1977081" y="2183026"/>
            <a:ext cx="7296922" cy="3286897"/>
          </a:xfrm>
        </p:spPr>
        <p:txBody>
          <a:bodyPr/>
          <a:lstStyle/>
          <a:p>
            <a:pPr algn="l"/>
            <a:r>
              <a:rPr lang="en-US" dirty="0">
                <a:solidFill>
                  <a:schemeClr val="tx1"/>
                </a:solidFill>
                <a:latin typeface="Helvetica Neue"/>
              </a:rPr>
              <a:t>There are primarily three factors that determine our attitude. </a:t>
            </a:r>
            <a:endParaRPr lang="en-US" dirty="0" smtClean="0">
              <a:solidFill>
                <a:schemeClr val="tx1"/>
              </a:solidFill>
              <a:latin typeface="Helvetica Neue"/>
            </a:endParaRPr>
          </a:p>
          <a:p>
            <a:pPr algn="l"/>
            <a:endParaRPr lang="en-US" dirty="0" smtClean="0">
              <a:solidFill>
                <a:schemeClr val="tx1"/>
              </a:solidFill>
              <a:latin typeface="Helvetica Neue"/>
            </a:endParaRPr>
          </a:p>
          <a:p>
            <a:pPr marL="285750" indent="-285750" algn="l">
              <a:buFont typeface="Wingdings" panose="05000000000000000000" pitchFamily="2" charset="2"/>
              <a:buChar char="Ø"/>
            </a:pPr>
            <a:r>
              <a:rPr lang="en-US" dirty="0">
                <a:solidFill>
                  <a:schemeClr val="tx1"/>
                </a:solidFill>
                <a:latin typeface="Helvetica Neue"/>
              </a:rPr>
              <a:t>E</a:t>
            </a:r>
            <a:r>
              <a:rPr lang="en-US" dirty="0" smtClean="0">
                <a:solidFill>
                  <a:schemeClr val="tx1"/>
                </a:solidFill>
                <a:latin typeface="Helvetica Neue"/>
              </a:rPr>
              <a:t>nvironment </a:t>
            </a:r>
          </a:p>
          <a:p>
            <a:pPr marL="285750" indent="-285750" algn="l">
              <a:buFont typeface="Wingdings" panose="05000000000000000000" pitchFamily="2" charset="2"/>
              <a:buChar char="Ø"/>
            </a:pPr>
            <a:r>
              <a:rPr lang="en-US" dirty="0" smtClean="0">
                <a:solidFill>
                  <a:schemeClr val="tx1"/>
                </a:solidFill>
                <a:latin typeface="Helvetica Neue"/>
              </a:rPr>
              <a:t>Experience</a:t>
            </a:r>
          </a:p>
          <a:p>
            <a:pPr marL="285750" indent="-285750" algn="l">
              <a:buFont typeface="Wingdings" panose="05000000000000000000" pitchFamily="2" charset="2"/>
              <a:buChar char="Ø"/>
            </a:pPr>
            <a:r>
              <a:rPr lang="en-US" dirty="0" smtClean="0">
                <a:solidFill>
                  <a:schemeClr val="tx1"/>
                </a:solidFill>
                <a:latin typeface="Helvetica Neue"/>
              </a:rPr>
              <a:t>Education</a:t>
            </a:r>
          </a:p>
          <a:p>
            <a:pPr marL="285750" indent="-285750" algn="l">
              <a:buFont typeface="Wingdings" panose="05000000000000000000" pitchFamily="2" charset="2"/>
              <a:buChar char="Ø"/>
            </a:pPr>
            <a:endParaRPr lang="en-US" dirty="0" smtClean="0">
              <a:solidFill>
                <a:schemeClr val="tx1"/>
              </a:solidFill>
              <a:latin typeface="Helvetica Neue"/>
            </a:endParaRPr>
          </a:p>
          <a:p>
            <a:pPr algn="l"/>
            <a:r>
              <a:rPr lang="en-US" dirty="0" smtClean="0">
                <a:solidFill>
                  <a:schemeClr val="tx1"/>
                </a:solidFill>
                <a:latin typeface="Helvetica Neue"/>
              </a:rPr>
              <a:t> </a:t>
            </a:r>
            <a:r>
              <a:rPr lang="en-US" dirty="0">
                <a:solidFill>
                  <a:schemeClr val="tx1"/>
                </a:solidFill>
                <a:latin typeface="Helvetica Neue"/>
              </a:rPr>
              <a:t>These are called the triple </a:t>
            </a:r>
            <a:r>
              <a:rPr lang="en-US" dirty="0" err="1">
                <a:solidFill>
                  <a:schemeClr val="tx1"/>
                </a:solidFill>
                <a:latin typeface="Helvetica Neue"/>
              </a:rPr>
              <a:t>Es</a:t>
            </a:r>
            <a:r>
              <a:rPr lang="en-US" dirty="0">
                <a:solidFill>
                  <a:schemeClr val="tx1"/>
                </a:solidFill>
                <a:latin typeface="Helvetica Neue"/>
              </a:rPr>
              <a:t> of </a:t>
            </a:r>
            <a:r>
              <a:rPr lang="en-US" dirty="0" smtClean="0">
                <a:solidFill>
                  <a:schemeClr val="tx1"/>
                </a:solidFill>
                <a:latin typeface="Helvetica Neue"/>
              </a:rPr>
              <a:t>attitude</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C7A64BB0-21A8-4CA2-A5D7-ED053D819396}" type="slidenum">
              <a:rPr lang="en-US" smtClean="0"/>
              <a:pPr/>
              <a:t>11</a:t>
            </a:fld>
            <a:endParaRPr lang="en-US"/>
          </a:p>
        </p:txBody>
      </p:sp>
    </p:spTree>
    <p:extLst>
      <p:ext uri="{BB962C8B-B14F-4D97-AF65-F5344CB8AC3E}">
        <p14:creationId xmlns:p14="http://schemas.microsoft.com/office/powerpoint/2010/main" val="26529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5891" y="295647"/>
            <a:ext cx="7585246" cy="841174"/>
          </a:xfrm>
        </p:spPr>
        <p:txBody>
          <a:bodyPr/>
          <a:lstStyle/>
          <a:p>
            <a:pPr algn="l"/>
            <a:r>
              <a:rPr lang="en-US" sz="3200" b="1" dirty="0" smtClean="0"/>
              <a:t>Environment</a:t>
            </a:r>
            <a:endParaRPr lang="en-US" sz="3200" b="1" dirty="0"/>
          </a:p>
        </p:txBody>
      </p:sp>
      <p:sp>
        <p:nvSpPr>
          <p:cNvPr id="3" name="Subtitle 2"/>
          <p:cNvSpPr>
            <a:spLocks noGrp="1"/>
          </p:cNvSpPr>
          <p:nvPr>
            <p:ph type="subTitle" idx="1"/>
          </p:nvPr>
        </p:nvSpPr>
        <p:spPr>
          <a:xfrm>
            <a:off x="1878226" y="1383957"/>
            <a:ext cx="7338111" cy="4563762"/>
          </a:xfrm>
        </p:spPr>
        <p:txBody>
          <a:bodyPr>
            <a:normAutofit/>
          </a:bodyPr>
          <a:lstStyle/>
          <a:p>
            <a:pPr algn="l"/>
            <a:r>
              <a:rPr lang="en-US" dirty="0" smtClean="0">
                <a:solidFill>
                  <a:schemeClr val="tx1"/>
                </a:solidFill>
              </a:rPr>
              <a:t>Environment consists of: </a:t>
            </a:r>
          </a:p>
          <a:p>
            <a:pPr algn="l"/>
            <a:endParaRPr lang="en-US" dirty="0" smtClean="0">
              <a:solidFill>
                <a:schemeClr val="tx1"/>
              </a:solidFill>
            </a:endParaRPr>
          </a:p>
          <a:p>
            <a:pPr marL="285750" indent="-285750" algn="l">
              <a:buFont typeface="Wingdings" panose="05000000000000000000" pitchFamily="2" charset="2"/>
              <a:buChar char="Ø"/>
            </a:pPr>
            <a:r>
              <a:rPr lang="en-US" u="sng" dirty="0">
                <a:solidFill>
                  <a:schemeClr val="tx1"/>
                </a:solidFill>
                <a:latin typeface="Helvetica Neue"/>
              </a:rPr>
              <a:t>Home:</a:t>
            </a:r>
            <a:r>
              <a:rPr lang="en-US" dirty="0">
                <a:solidFill>
                  <a:schemeClr val="tx1"/>
                </a:solidFill>
                <a:latin typeface="Helvetica Neue"/>
              </a:rPr>
              <a:t> positive or negative influences </a:t>
            </a:r>
          </a:p>
          <a:p>
            <a:pPr marL="285750" indent="-285750" algn="l">
              <a:buFont typeface="Wingdings" panose="05000000000000000000" pitchFamily="2" charset="2"/>
              <a:buChar char="Ø"/>
            </a:pPr>
            <a:r>
              <a:rPr lang="en-US" u="sng" dirty="0" smtClean="0">
                <a:solidFill>
                  <a:schemeClr val="tx1"/>
                </a:solidFill>
                <a:latin typeface="Helvetica Neue"/>
              </a:rPr>
              <a:t>School/Collage/University:</a:t>
            </a:r>
            <a:r>
              <a:rPr lang="en-US" dirty="0" smtClean="0">
                <a:solidFill>
                  <a:schemeClr val="tx1"/>
                </a:solidFill>
                <a:latin typeface="Helvetica Neue"/>
              </a:rPr>
              <a:t> </a:t>
            </a:r>
            <a:r>
              <a:rPr lang="en-US" dirty="0">
                <a:solidFill>
                  <a:schemeClr val="tx1"/>
                </a:solidFill>
                <a:latin typeface="Helvetica Neue"/>
              </a:rPr>
              <a:t>peer pressure </a:t>
            </a:r>
          </a:p>
          <a:p>
            <a:pPr marL="285750" indent="-285750" algn="l">
              <a:buFont typeface="Wingdings" panose="05000000000000000000" pitchFamily="2" charset="2"/>
              <a:buChar char="Ø"/>
            </a:pPr>
            <a:r>
              <a:rPr lang="en-US" u="sng" dirty="0" smtClean="0">
                <a:solidFill>
                  <a:schemeClr val="tx1"/>
                </a:solidFill>
                <a:latin typeface="Helvetica Neue"/>
              </a:rPr>
              <a:t>Work</a:t>
            </a:r>
            <a:r>
              <a:rPr lang="en-US" u="sng" dirty="0">
                <a:solidFill>
                  <a:schemeClr val="tx1"/>
                </a:solidFill>
                <a:latin typeface="Helvetica Neue"/>
              </a:rPr>
              <a:t>:</a:t>
            </a:r>
            <a:r>
              <a:rPr lang="en-US" dirty="0">
                <a:solidFill>
                  <a:schemeClr val="tx1"/>
                </a:solidFill>
                <a:latin typeface="Helvetica Neue"/>
              </a:rPr>
              <a:t> supportive or over critical supervisor </a:t>
            </a:r>
          </a:p>
          <a:p>
            <a:pPr marL="285750" indent="-285750" algn="l">
              <a:buFont typeface="Wingdings" panose="05000000000000000000" pitchFamily="2" charset="2"/>
              <a:buChar char="Ø"/>
            </a:pPr>
            <a:r>
              <a:rPr lang="en-US" u="sng" dirty="0" smtClean="0">
                <a:solidFill>
                  <a:schemeClr val="tx1"/>
                </a:solidFill>
                <a:latin typeface="Helvetica Neue"/>
              </a:rPr>
              <a:t>Media</a:t>
            </a:r>
            <a:r>
              <a:rPr lang="en-US" u="sng" dirty="0">
                <a:solidFill>
                  <a:schemeClr val="tx1"/>
                </a:solidFill>
                <a:latin typeface="Helvetica Neue"/>
              </a:rPr>
              <a:t>:</a:t>
            </a:r>
            <a:r>
              <a:rPr lang="en-US" dirty="0">
                <a:solidFill>
                  <a:schemeClr val="tx1"/>
                </a:solidFill>
                <a:latin typeface="Helvetica Neue"/>
              </a:rPr>
              <a:t> television, newspapers, magazines, radio, movies </a:t>
            </a:r>
          </a:p>
          <a:p>
            <a:pPr marL="285750" indent="-285750" algn="l">
              <a:buFont typeface="Wingdings" panose="05000000000000000000" pitchFamily="2" charset="2"/>
              <a:buChar char="Ø"/>
            </a:pPr>
            <a:r>
              <a:rPr lang="en-US" dirty="0" smtClean="0">
                <a:solidFill>
                  <a:schemeClr val="tx1"/>
                </a:solidFill>
                <a:latin typeface="Helvetica Neue"/>
              </a:rPr>
              <a:t>Cultural </a:t>
            </a:r>
            <a:r>
              <a:rPr lang="en-US" dirty="0">
                <a:solidFill>
                  <a:schemeClr val="tx1"/>
                </a:solidFill>
                <a:latin typeface="Helvetica Neue"/>
              </a:rPr>
              <a:t>background </a:t>
            </a:r>
          </a:p>
          <a:p>
            <a:pPr marL="285750" indent="-285750" algn="l">
              <a:buFont typeface="Wingdings" panose="05000000000000000000" pitchFamily="2" charset="2"/>
              <a:buChar char="Ø"/>
            </a:pPr>
            <a:r>
              <a:rPr lang="en-US" dirty="0" smtClean="0">
                <a:solidFill>
                  <a:schemeClr val="tx1"/>
                </a:solidFill>
                <a:latin typeface="Helvetica Neue"/>
              </a:rPr>
              <a:t>Religious </a:t>
            </a:r>
            <a:r>
              <a:rPr lang="en-US" dirty="0">
                <a:solidFill>
                  <a:schemeClr val="tx1"/>
                </a:solidFill>
                <a:latin typeface="Helvetica Neue"/>
              </a:rPr>
              <a:t>background </a:t>
            </a:r>
          </a:p>
          <a:p>
            <a:pPr marL="285750" indent="-285750" algn="l">
              <a:buFont typeface="Wingdings" panose="05000000000000000000" pitchFamily="2" charset="2"/>
              <a:buChar char="Ø"/>
            </a:pPr>
            <a:r>
              <a:rPr lang="en-US" dirty="0" smtClean="0">
                <a:solidFill>
                  <a:schemeClr val="tx1"/>
                </a:solidFill>
                <a:latin typeface="Helvetica Neue"/>
              </a:rPr>
              <a:t>Traditions </a:t>
            </a:r>
            <a:r>
              <a:rPr lang="en-US" dirty="0">
                <a:solidFill>
                  <a:schemeClr val="tx1"/>
                </a:solidFill>
                <a:latin typeface="Helvetica Neue"/>
              </a:rPr>
              <a:t>and beliefs </a:t>
            </a:r>
          </a:p>
          <a:p>
            <a:pPr marL="285750" indent="-285750" algn="l">
              <a:buFont typeface="Wingdings" panose="05000000000000000000" pitchFamily="2" charset="2"/>
              <a:buChar char="Ø"/>
            </a:pPr>
            <a:r>
              <a:rPr lang="en-US" dirty="0" smtClean="0">
                <a:solidFill>
                  <a:schemeClr val="tx1"/>
                </a:solidFill>
                <a:latin typeface="Helvetica Neue"/>
              </a:rPr>
              <a:t>Social environment</a:t>
            </a:r>
          </a:p>
          <a:p>
            <a:pPr marL="285750" indent="-285750" algn="l">
              <a:buFont typeface="Wingdings" panose="05000000000000000000" pitchFamily="2" charset="2"/>
              <a:buChar char="Ø"/>
            </a:pPr>
            <a:r>
              <a:rPr lang="en-US" dirty="0" smtClean="0">
                <a:solidFill>
                  <a:schemeClr val="tx1"/>
                </a:solidFill>
                <a:latin typeface="Helvetica Neue"/>
              </a:rPr>
              <a:t>Political </a:t>
            </a:r>
            <a:r>
              <a:rPr lang="en-US" dirty="0">
                <a:solidFill>
                  <a:schemeClr val="tx1"/>
                </a:solidFill>
                <a:latin typeface="Helvetica Neue"/>
              </a:rPr>
              <a:t>environment </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C7A64BB0-21A8-4CA2-A5D7-ED053D819396}" type="slidenum">
              <a:rPr lang="en-US" smtClean="0"/>
              <a:pPr/>
              <a:t>12</a:t>
            </a:fld>
            <a:endParaRPr lang="en-US"/>
          </a:p>
        </p:txBody>
      </p:sp>
    </p:spTree>
    <p:extLst>
      <p:ext uri="{BB962C8B-B14F-4D97-AF65-F5344CB8AC3E}">
        <p14:creationId xmlns:p14="http://schemas.microsoft.com/office/powerpoint/2010/main" val="128377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0432" y="972065"/>
            <a:ext cx="8270789" cy="4983892"/>
          </a:xfrm>
        </p:spPr>
        <p:txBody>
          <a:bodyPr>
            <a:normAutofit fontScale="92500" lnSpcReduction="20000"/>
          </a:bodyPr>
          <a:lstStyle/>
          <a:p>
            <a:pPr marL="285750" indent="-285750" algn="just">
              <a:buFont typeface="Wingdings" panose="05000000000000000000" pitchFamily="2" charset="2"/>
              <a:buChar char="Ø"/>
            </a:pPr>
            <a:r>
              <a:rPr lang="en-US" dirty="0">
                <a:solidFill>
                  <a:srgbClr val="3B3835"/>
                </a:solidFill>
                <a:latin typeface="Helvetica Neue"/>
              </a:rPr>
              <a:t>All of these environments create a culture. </a:t>
            </a:r>
            <a:endParaRPr lang="en-US" dirty="0" smtClean="0">
              <a:solidFill>
                <a:srgbClr val="3B3835"/>
              </a:solidFill>
              <a:latin typeface="Helvetica Neue"/>
            </a:endParaRPr>
          </a:p>
          <a:p>
            <a:pPr marL="285750" indent="-285750" algn="just">
              <a:buFont typeface="Wingdings" panose="05000000000000000000" pitchFamily="2" charset="2"/>
              <a:buChar char="Ø"/>
            </a:pPr>
            <a:r>
              <a:rPr lang="en-US" dirty="0" smtClean="0">
                <a:solidFill>
                  <a:srgbClr val="3B3835"/>
                </a:solidFill>
                <a:latin typeface="Helvetica Neue"/>
              </a:rPr>
              <a:t>Every </a:t>
            </a:r>
            <a:r>
              <a:rPr lang="en-US" dirty="0">
                <a:solidFill>
                  <a:srgbClr val="3B3835"/>
                </a:solidFill>
                <a:latin typeface="Helvetica Neue"/>
              </a:rPr>
              <a:t>place be it a home, organization or a country has a culture. </a:t>
            </a:r>
            <a:r>
              <a:rPr lang="en-US" dirty="0" smtClean="0">
                <a:solidFill>
                  <a:srgbClr val="3B3835"/>
                </a:solidFill>
                <a:latin typeface="Helvetica Neue"/>
              </a:rPr>
              <a:t> </a:t>
            </a:r>
          </a:p>
          <a:p>
            <a:pPr marL="285750" indent="-285750" algn="just">
              <a:buFont typeface="Wingdings" panose="05000000000000000000" pitchFamily="2" charset="2"/>
              <a:buChar char="Ø"/>
            </a:pPr>
            <a:r>
              <a:rPr lang="en-US" dirty="0" smtClean="0">
                <a:solidFill>
                  <a:srgbClr val="3B3835"/>
                </a:solidFill>
                <a:latin typeface="Helvetica Neue"/>
              </a:rPr>
              <a:t>Have </a:t>
            </a:r>
            <a:r>
              <a:rPr lang="en-US" dirty="0">
                <a:solidFill>
                  <a:srgbClr val="3B3835"/>
                </a:solidFill>
                <a:latin typeface="Helvetica Neue"/>
              </a:rPr>
              <a:t>you noticed that sometimes you go to a store and you find the salesperson polite, the supervisor, manager and owner polite as well? Yet you go to another shop and you find everyone rude and discourteous. </a:t>
            </a:r>
          </a:p>
          <a:p>
            <a:pPr marL="285750" indent="-285750" algn="just">
              <a:buFont typeface="Wingdings" panose="05000000000000000000" pitchFamily="2" charset="2"/>
              <a:buChar char="Ø"/>
            </a:pPr>
            <a:r>
              <a:rPr lang="en-US" dirty="0" smtClean="0">
                <a:solidFill>
                  <a:srgbClr val="3B3835"/>
                </a:solidFill>
                <a:latin typeface="Helvetica Neue"/>
              </a:rPr>
              <a:t>You </a:t>
            </a:r>
            <a:r>
              <a:rPr lang="en-US" dirty="0">
                <a:solidFill>
                  <a:srgbClr val="3B3835"/>
                </a:solidFill>
                <a:latin typeface="Helvetica Neue"/>
              </a:rPr>
              <a:t>go to a home and you find the kids and parents well-behaved, courteous and considerate. You go to another home where everyone is </a:t>
            </a:r>
            <a:r>
              <a:rPr lang="en-US" dirty="0" smtClean="0">
                <a:solidFill>
                  <a:srgbClr val="3B3835"/>
                </a:solidFill>
                <a:latin typeface="Helvetica Neue"/>
              </a:rPr>
              <a:t>fighting.</a:t>
            </a:r>
          </a:p>
          <a:p>
            <a:pPr marL="285750" indent="-285750" algn="just">
              <a:buFont typeface="Wingdings" panose="05000000000000000000" pitchFamily="2" charset="2"/>
              <a:buChar char="Ø"/>
            </a:pPr>
            <a:r>
              <a:rPr lang="en-US" dirty="0" smtClean="0">
                <a:solidFill>
                  <a:srgbClr val="3B3835"/>
                </a:solidFill>
                <a:latin typeface="Helvetica Neue"/>
              </a:rPr>
              <a:t>In </a:t>
            </a:r>
            <a:r>
              <a:rPr lang="en-US" dirty="0">
                <a:solidFill>
                  <a:srgbClr val="3B3835"/>
                </a:solidFill>
                <a:latin typeface="Helvetica Neue"/>
              </a:rPr>
              <a:t>countries where the government and political environment is honest, generally you will find that the people are honest, law abiding and helpful. And the reverse is true too. In a corrupt environment, an honest person has a tough time. Whereas in an honest environment, the corrupt one has a tough time. </a:t>
            </a:r>
          </a:p>
          <a:p>
            <a:pPr marL="285750" indent="-285750" algn="just">
              <a:buFont typeface="Wingdings" panose="05000000000000000000" pitchFamily="2" charset="2"/>
              <a:buChar char="Ø"/>
            </a:pPr>
            <a:r>
              <a:rPr lang="en-US" dirty="0" smtClean="0">
                <a:solidFill>
                  <a:srgbClr val="3B3835"/>
                </a:solidFill>
                <a:latin typeface="Helvetica Neue"/>
              </a:rPr>
              <a:t>In </a:t>
            </a:r>
            <a:r>
              <a:rPr lang="en-US" dirty="0">
                <a:solidFill>
                  <a:srgbClr val="3B3835"/>
                </a:solidFill>
                <a:latin typeface="Helvetica Neue"/>
              </a:rPr>
              <a:t>a positive environment, a marginal performer's output goes up. In a negative environment, a good performer's output goes down. </a:t>
            </a:r>
          </a:p>
          <a:p>
            <a:pPr marL="285750" indent="-285750" algn="just">
              <a:buFont typeface="Wingdings" panose="05000000000000000000" pitchFamily="2" charset="2"/>
              <a:buChar char="Ø"/>
            </a:pPr>
            <a:r>
              <a:rPr lang="en-US" dirty="0" smtClean="0">
                <a:solidFill>
                  <a:srgbClr val="3B3835"/>
                </a:solidFill>
                <a:latin typeface="Helvetica Neue"/>
              </a:rPr>
              <a:t>Culture </a:t>
            </a:r>
            <a:r>
              <a:rPr lang="en-US" dirty="0">
                <a:solidFill>
                  <a:srgbClr val="3B3835"/>
                </a:solidFill>
                <a:latin typeface="Helvetica Neue"/>
              </a:rPr>
              <a:t>in any place always goes top down, never bottom up. We need to step back and look at what kind of environment we have created for ourselves and those around us. </a:t>
            </a:r>
          </a:p>
          <a:p>
            <a:pPr marL="285750" indent="-285750" algn="just">
              <a:buFont typeface="Wingdings" panose="05000000000000000000" pitchFamily="2" charset="2"/>
              <a:buChar char="Ø"/>
            </a:pPr>
            <a:r>
              <a:rPr lang="en-US" dirty="0" smtClean="0">
                <a:solidFill>
                  <a:srgbClr val="3B3835"/>
                </a:solidFill>
                <a:latin typeface="Helvetica Neue"/>
              </a:rPr>
              <a:t>It </a:t>
            </a:r>
            <a:r>
              <a:rPr lang="en-US" dirty="0">
                <a:solidFill>
                  <a:srgbClr val="3B3835"/>
                </a:solidFill>
                <a:latin typeface="Helvetica Neue"/>
              </a:rPr>
              <a:t>is tough to expect positive behavior in a negative environment. Where lawlessness becomes the law, honest citizens become cheats, crooks and thieves</a:t>
            </a:r>
            <a:r>
              <a:rPr lang="en-US" dirty="0" smtClean="0">
                <a:solidFill>
                  <a:srgbClr val="3B3835"/>
                </a:solidFill>
                <a:latin typeface="Helvetica Neue"/>
              </a:rPr>
              <a:t>.</a:t>
            </a:r>
          </a:p>
        </p:txBody>
      </p:sp>
      <p:sp>
        <p:nvSpPr>
          <p:cNvPr id="4" name="Slide Number Placeholder 3"/>
          <p:cNvSpPr>
            <a:spLocks noGrp="1"/>
          </p:cNvSpPr>
          <p:nvPr>
            <p:ph type="sldNum" sz="quarter" idx="12"/>
          </p:nvPr>
        </p:nvSpPr>
        <p:spPr/>
        <p:txBody>
          <a:bodyPr/>
          <a:lstStyle/>
          <a:p>
            <a:fld id="{C7A64BB0-21A8-4CA2-A5D7-ED053D819396}" type="slidenum">
              <a:rPr lang="en-US" smtClean="0"/>
              <a:pPr/>
              <a:t>13</a:t>
            </a:fld>
            <a:endParaRPr lang="en-US"/>
          </a:p>
        </p:txBody>
      </p:sp>
    </p:spTree>
    <p:extLst>
      <p:ext uri="{BB962C8B-B14F-4D97-AF65-F5344CB8AC3E}">
        <p14:creationId xmlns:p14="http://schemas.microsoft.com/office/powerpoint/2010/main" val="423431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2353" y="2452692"/>
            <a:ext cx="8098252" cy="1096899"/>
          </a:xfrm>
        </p:spPr>
        <p:txBody>
          <a:bodyPr>
            <a:normAutofit/>
          </a:bodyPr>
          <a:lstStyle/>
          <a:p>
            <a:pPr lvl="0" algn="just">
              <a:buClr>
                <a:srgbClr val="3494BA">
                  <a:lumMod val="75000"/>
                </a:srgbClr>
              </a:buClr>
            </a:pPr>
            <a:r>
              <a:rPr lang="en-US" sz="3200" dirty="0">
                <a:solidFill>
                  <a:srgbClr val="C00000"/>
                </a:solidFill>
                <a:latin typeface="Helvetica Neue"/>
              </a:rPr>
              <a:t>Isn't it time to evaluate the environment that we are in or we have created for others?</a:t>
            </a:r>
            <a:r>
              <a:rPr lang="en-US" sz="1500" dirty="0">
                <a:solidFill>
                  <a:srgbClr val="C00000"/>
                </a:solidFill>
                <a:latin typeface="Helvetica Neue"/>
              </a:rPr>
              <a:t> </a:t>
            </a:r>
            <a:endParaRPr lang="en-US" sz="1500" dirty="0">
              <a:solidFill>
                <a:srgbClr val="C00000"/>
              </a:solidFill>
            </a:endParaRPr>
          </a:p>
          <a:p>
            <a:pPr algn="l"/>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14</a:t>
            </a:fld>
            <a:endParaRPr lang="en-US"/>
          </a:p>
        </p:txBody>
      </p:sp>
    </p:spTree>
    <p:extLst>
      <p:ext uri="{BB962C8B-B14F-4D97-AF65-F5344CB8AC3E}">
        <p14:creationId xmlns:p14="http://schemas.microsoft.com/office/powerpoint/2010/main" val="390194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3056" y="1210048"/>
            <a:ext cx="7766936" cy="569325"/>
          </a:xfrm>
        </p:spPr>
        <p:txBody>
          <a:bodyPr/>
          <a:lstStyle/>
          <a:p>
            <a:pPr algn="l"/>
            <a:r>
              <a:rPr lang="en-US" sz="3200" b="1" dirty="0">
                <a:latin typeface="Helvetica Neue"/>
              </a:rPr>
              <a:t>Experiences</a:t>
            </a:r>
            <a:endParaRPr lang="en-US" sz="3200" b="1" dirty="0"/>
          </a:p>
        </p:txBody>
      </p:sp>
      <p:sp>
        <p:nvSpPr>
          <p:cNvPr id="3" name="Subtitle 2"/>
          <p:cNvSpPr>
            <a:spLocks noGrp="1"/>
          </p:cNvSpPr>
          <p:nvPr>
            <p:ph type="subTitle" idx="1"/>
          </p:nvPr>
        </p:nvSpPr>
        <p:spPr>
          <a:xfrm>
            <a:off x="1597683" y="2372497"/>
            <a:ext cx="7676319" cy="2775235"/>
          </a:xfrm>
        </p:spPr>
        <p:txBody>
          <a:bodyPr/>
          <a:lstStyle/>
          <a:p>
            <a:pPr marL="285750" indent="-285750" algn="l">
              <a:buFont typeface="Wingdings" panose="05000000000000000000" pitchFamily="2" charset="2"/>
              <a:buChar char="Ø"/>
            </a:pPr>
            <a:r>
              <a:rPr lang="en-US" dirty="0">
                <a:solidFill>
                  <a:srgbClr val="3B3835"/>
                </a:solidFill>
                <a:latin typeface="Helvetica Neue"/>
              </a:rPr>
              <a:t>Our behavior changes according to our experiences with people and events in our </a:t>
            </a:r>
            <a:r>
              <a:rPr lang="en-US" dirty="0" smtClean="0">
                <a:solidFill>
                  <a:srgbClr val="3B3835"/>
                </a:solidFill>
                <a:latin typeface="Helvetica Neue"/>
              </a:rPr>
              <a:t>life.</a:t>
            </a:r>
          </a:p>
          <a:p>
            <a:pPr marL="285750" indent="-285750" algn="l">
              <a:buFont typeface="Wingdings" panose="05000000000000000000" pitchFamily="2" charset="2"/>
              <a:buChar char="Ø"/>
            </a:pPr>
            <a:endParaRPr lang="en-US" dirty="0" smtClean="0">
              <a:solidFill>
                <a:srgbClr val="3B3835"/>
              </a:solidFill>
              <a:latin typeface="Helvetica Neue"/>
            </a:endParaRPr>
          </a:p>
          <a:p>
            <a:pPr marL="285750" indent="-285750" algn="l">
              <a:buFont typeface="Wingdings" panose="05000000000000000000" pitchFamily="2" charset="2"/>
              <a:buChar char="Ø"/>
            </a:pPr>
            <a:r>
              <a:rPr lang="en-US" dirty="0" smtClean="0">
                <a:solidFill>
                  <a:srgbClr val="3B3835"/>
                </a:solidFill>
                <a:latin typeface="Helvetica Neue"/>
              </a:rPr>
              <a:t>If </a:t>
            </a:r>
            <a:r>
              <a:rPr lang="en-US" dirty="0">
                <a:solidFill>
                  <a:srgbClr val="3B3835"/>
                </a:solidFill>
                <a:latin typeface="Helvetica Neue"/>
              </a:rPr>
              <a:t>we have a positive experience with a person, our attitude toward him becomes positive and vice versa.</a:t>
            </a:r>
            <a:endParaRPr lang="en-US" dirty="0"/>
          </a:p>
        </p:txBody>
      </p:sp>
      <p:sp>
        <p:nvSpPr>
          <p:cNvPr id="5" name="Slide Number Placeholder 4"/>
          <p:cNvSpPr>
            <a:spLocks noGrp="1"/>
          </p:cNvSpPr>
          <p:nvPr>
            <p:ph type="sldNum" sz="quarter" idx="12"/>
          </p:nvPr>
        </p:nvSpPr>
        <p:spPr/>
        <p:txBody>
          <a:bodyPr/>
          <a:lstStyle/>
          <a:p>
            <a:fld id="{C7A64BB0-21A8-4CA2-A5D7-ED053D819396}" type="slidenum">
              <a:rPr lang="en-US" smtClean="0"/>
              <a:pPr/>
              <a:t>15</a:t>
            </a:fld>
            <a:endParaRPr lang="en-US"/>
          </a:p>
        </p:txBody>
      </p:sp>
    </p:spTree>
    <p:extLst>
      <p:ext uri="{BB962C8B-B14F-4D97-AF65-F5344CB8AC3E}">
        <p14:creationId xmlns:p14="http://schemas.microsoft.com/office/powerpoint/2010/main" val="337325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2411" y="979387"/>
            <a:ext cx="7708814" cy="874125"/>
          </a:xfrm>
        </p:spPr>
        <p:txBody>
          <a:bodyPr/>
          <a:lstStyle/>
          <a:p>
            <a:pPr algn="l"/>
            <a:r>
              <a:rPr lang="en-US" sz="3200" b="1" dirty="0" smtClean="0"/>
              <a:t>Education</a:t>
            </a:r>
            <a:endParaRPr lang="en-US" sz="3200" b="1" dirty="0"/>
          </a:p>
        </p:txBody>
      </p:sp>
      <p:sp>
        <p:nvSpPr>
          <p:cNvPr id="3" name="Subtitle 2"/>
          <p:cNvSpPr>
            <a:spLocks noGrp="1"/>
          </p:cNvSpPr>
          <p:nvPr>
            <p:ph type="subTitle" idx="1"/>
          </p:nvPr>
        </p:nvSpPr>
        <p:spPr>
          <a:xfrm>
            <a:off x="1837038" y="2512542"/>
            <a:ext cx="7486392" cy="2890564"/>
          </a:xfrm>
        </p:spPr>
        <p:txBody>
          <a:bodyPr/>
          <a:lstStyle/>
          <a:p>
            <a:pPr marL="285750" indent="-285750" algn="l">
              <a:buFont typeface="Wingdings" panose="05000000000000000000" pitchFamily="2" charset="2"/>
              <a:buChar char="Ø"/>
            </a:pPr>
            <a:r>
              <a:rPr lang="en-US" dirty="0" smtClean="0">
                <a:solidFill>
                  <a:schemeClr val="tx1"/>
                </a:solidFill>
              </a:rPr>
              <a:t>The role of formal and informal education.</a:t>
            </a:r>
          </a:p>
          <a:p>
            <a:pPr marL="285750" indent="-285750" algn="l">
              <a:buFont typeface="Wingdings" panose="05000000000000000000" pitchFamily="2" charset="2"/>
              <a:buChar char="Ø"/>
            </a:pPr>
            <a:endParaRPr lang="en-US" dirty="0" smtClean="0">
              <a:solidFill>
                <a:schemeClr val="tx1"/>
              </a:solidFill>
            </a:endParaRPr>
          </a:p>
          <a:p>
            <a:pPr marL="285750" indent="-285750" algn="l">
              <a:buFont typeface="Wingdings" panose="05000000000000000000" pitchFamily="2" charset="2"/>
              <a:buChar char="Ø"/>
            </a:pPr>
            <a:r>
              <a:rPr lang="en-US" dirty="0" smtClean="0">
                <a:solidFill>
                  <a:schemeClr val="tx1"/>
                </a:solidFill>
              </a:rPr>
              <a:t>The role of teacher is important in formal education.</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C7A64BB0-21A8-4CA2-A5D7-ED053D819396}" type="slidenum">
              <a:rPr lang="en-US" smtClean="0"/>
              <a:pPr/>
              <a:t>16</a:t>
            </a:fld>
            <a:endParaRPr lang="en-US"/>
          </a:p>
        </p:txBody>
      </p:sp>
    </p:spTree>
    <p:extLst>
      <p:ext uri="{BB962C8B-B14F-4D97-AF65-F5344CB8AC3E}">
        <p14:creationId xmlns:p14="http://schemas.microsoft.com/office/powerpoint/2010/main" val="187029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5522" y="831107"/>
            <a:ext cx="7849315" cy="874125"/>
          </a:xfrm>
        </p:spPr>
        <p:txBody>
          <a:bodyPr/>
          <a:lstStyle/>
          <a:p>
            <a:pPr algn="l"/>
            <a:r>
              <a:rPr lang="en-US" sz="3200" b="1" dirty="0" smtClean="0"/>
              <a:t>Components of attitude</a:t>
            </a:r>
            <a:endParaRPr lang="en-US" sz="3200" b="1" dirty="0"/>
          </a:p>
        </p:txBody>
      </p:sp>
      <p:sp>
        <p:nvSpPr>
          <p:cNvPr id="3" name="Subtitle 2"/>
          <p:cNvSpPr>
            <a:spLocks noGrp="1"/>
          </p:cNvSpPr>
          <p:nvPr>
            <p:ph type="subTitle" idx="1"/>
          </p:nvPr>
        </p:nvSpPr>
        <p:spPr>
          <a:xfrm>
            <a:off x="2215522" y="2446640"/>
            <a:ext cx="7766936" cy="3203602"/>
          </a:xfrm>
        </p:spPr>
        <p:txBody>
          <a:bodyPr/>
          <a:lstStyle/>
          <a:p>
            <a:pPr algn="l"/>
            <a:r>
              <a:rPr lang="en-US" b="1" dirty="0" smtClean="0">
                <a:solidFill>
                  <a:srgbClr val="151515"/>
                </a:solidFill>
                <a:latin typeface="-apple-system"/>
              </a:rPr>
              <a:t>Three (03) </a:t>
            </a:r>
            <a:r>
              <a:rPr lang="en-US" b="1" dirty="0">
                <a:solidFill>
                  <a:srgbClr val="151515"/>
                </a:solidFill>
                <a:latin typeface="-apple-system"/>
              </a:rPr>
              <a:t>components of attitude </a:t>
            </a:r>
            <a:r>
              <a:rPr lang="en-US" b="1" dirty="0" smtClean="0">
                <a:solidFill>
                  <a:srgbClr val="151515"/>
                </a:solidFill>
                <a:latin typeface="-apple-system"/>
              </a:rPr>
              <a:t>are</a:t>
            </a:r>
            <a:r>
              <a:rPr lang="en-US" dirty="0" smtClean="0">
                <a:solidFill>
                  <a:srgbClr val="151515"/>
                </a:solidFill>
                <a:latin typeface="-apple-system"/>
              </a:rPr>
              <a:t>:</a:t>
            </a:r>
          </a:p>
          <a:p>
            <a:pPr algn="l"/>
            <a:endParaRPr lang="en-US" dirty="0">
              <a:solidFill>
                <a:srgbClr val="151515"/>
              </a:solidFill>
              <a:latin typeface="-apple-system"/>
            </a:endParaRPr>
          </a:p>
          <a:p>
            <a:pPr algn="l">
              <a:buFont typeface="+mj-lt"/>
              <a:buAutoNum type="arabicPeriod"/>
            </a:pPr>
            <a:r>
              <a:rPr lang="en-US" dirty="0" smtClean="0">
                <a:solidFill>
                  <a:srgbClr val="151515"/>
                </a:solidFill>
                <a:latin typeface="-apple-system"/>
              </a:rPr>
              <a:t>Affective </a:t>
            </a:r>
            <a:r>
              <a:rPr lang="en-US" dirty="0">
                <a:solidFill>
                  <a:srgbClr val="151515"/>
                </a:solidFill>
                <a:latin typeface="-apple-system"/>
              </a:rPr>
              <a:t>Component.</a:t>
            </a:r>
          </a:p>
          <a:p>
            <a:pPr algn="l">
              <a:buFont typeface="+mj-lt"/>
              <a:buAutoNum type="arabicPeriod"/>
            </a:pPr>
            <a:r>
              <a:rPr lang="en-US" dirty="0" smtClean="0">
                <a:solidFill>
                  <a:srgbClr val="151515"/>
                </a:solidFill>
                <a:latin typeface="-apple-system"/>
              </a:rPr>
              <a:t> Behavioral </a:t>
            </a:r>
            <a:r>
              <a:rPr lang="en-US" dirty="0">
                <a:solidFill>
                  <a:srgbClr val="151515"/>
                </a:solidFill>
                <a:latin typeface="-apple-system"/>
              </a:rPr>
              <a:t>Component</a:t>
            </a:r>
            <a:r>
              <a:rPr lang="en-US" dirty="0" smtClean="0">
                <a:solidFill>
                  <a:srgbClr val="151515"/>
                </a:solidFill>
                <a:latin typeface="-apple-system"/>
              </a:rPr>
              <a:t>.</a:t>
            </a:r>
          </a:p>
          <a:p>
            <a:pPr algn="l">
              <a:buFont typeface="+mj-lt"/>
              <a:buAutoNum type="arabicPeriod"/>
            </a:pPr>
            <a:r>
              <a:rPr lang="en-US" dirty="0">
                <a:solidFill>
                  <a:srgbClr val="151515"/>
                </a:solidFill>
                <a:latin typeface="-apple-system"/>
              </a:rPr>
              <a:t>Cognitive Component.</a:t>
            </a:r>
          </a:p>
          <a:p>
            <a:pPr algn="l"/>
            <a:endParaRPr lang="en-US" b="1" dirty="0" smtClean="0">
              <a:solidFill>
                <a:srgbClr val="C00000"/>
              </a:solidFill>
              <a:latin typeface="-apple-system"/>
            </a:endParaRPr>
          </a:p>
          <a:p>
            <a:pPr algn="l"/>
            <a:r>
              <a:rPr lang="en-US" b="1" dirty="0" smtClean="0">
                <a:solidFill>
                  <a:srgbClr val="C00000"/>
                </a:solidFill>
                <a:latin typeface="-apple-system"/>
              </a:rPr>
              <a:t>This is also called ABC Model of attitude </a:t>
            </a:r>
          </a:p>
          <a:p>
            <a:pPr algn="l">
              <a:buFont typeface="+mj-lt"/>
              <a:buAutoNum type="arabicPeriod"/>
            </a:pPr>
            <a:endParaRPr lang="en-US" b="1" dirty="0" smtClean="0">
              <a:solidFill>
                <a:srgbClr val="C00000"/>
              </a:solidFill>
              <a:latin typeface="-apple-system"/>
            </a:endParaRPr>
          </a:p>
          <a:p>
            <a:pPr algn="l">
              <a:buFont typeface="+mj-lt"/>
              <a:buAutoNum type="arabicPeriod"/>
            </a:pPr>
            <a:endParaRPr lang="en-US" b="0" i="0" dirty="0">
              <a:solidFill>
                <a:srgbClr val="151515"/>
              </a:solidFill>
              <a:effectLst/>
              <a:latin typeface="-apple-system"/>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17</a:t>
            </a:fld>
            <a:endParaRPr lang="en-US"/>
          </a:p>
        </p:txBody>
      </p:sp>
    </p:spTree>
    <p:extLst>
      <p:ext uri="{BB962C8B-B14F-4D97-AF65-F5344CB8AC3E}">
        <p14:creationId xmlns:p14="http://schemas.microsoft.com/office/powerpoint/2010/main" val="540361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A64BB0-21A8-4CA2-A5D7-ED053D819396}" type="slidenum">
              <a:rPr lang="en-US" smtClean="0"/>
              <a:pPr/>
              <a:t>18</a:t>
            </a:fld>
            <a:endParaRPr lang="en-US"/>
          </a:p>
        </p:txBody>
      </p:sp>
      <p:pic>
        <p:nvPicPr>
          <p:cNvPr id="7" name="Content Placeholder 6"/>
          <p:cNvPicPr>
            <a:picLocks noGrp="1" noChangeAspect="1"/>
          </p:cNvPicPr>
          <p:nvPr>
            <p:ph idx="1"/>
          </p:nvPr>
        </p:nvPicPr>
        <p:blipFill>
          <a:blip r:embed="rId2"/>
          <a:stretch>
            <a:fillRect/>
          </a:stretch>
        </p:blipFill>
        <p:spPr>
          <a:xfrm>
            <a:off x="1045394" y="983049"/>
            <a:ext cx="7886938" cy="3881437"/>
          </a:xfrm>
          <a:prstGeom prst="rect">
            <a:avLst/>
          </a:prstGeom>
        </p:spPr>
      </p:pic>
    </p:spTree>
    <p:extLst>
      <p:ext uri="{BB962C8B-B14F-4D97-AF65-F5344CB8AC3E}">
        <p14:creationId xmlns:p14="http://schemas.microsoft.com/office/powerpoint/2010/main" val="138159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6421" y="822869"/>
            <a:ext cx="7626435" cy="692893"/>
          </a:xfrm>
        </p:spPr>
        <p:txBody>
          <a:bodyPr/>
          <a:lstStyle/>
          <a:p>
            <a:pPr algn="l"/>
            <a:r>
              <a:rPr lang="en-US" sz="3200" b="1" u="sng" dirty="0" smtClean="0"/>
              <a:t>Affective Component</a:t>
            </a:r>
            <a:endParaRPr lang="en-US" sz="3200" b="1" u="sng" dirty="0"/>
          </a:p>
        </p:txBody>
      </p:sp>
      <p:sp>
        <p:nvSpPr>
          <p:cNvPr id="3" name="Subtitle 2"/>
          <p:cNvSpPr>
            <a:spLocks noGrp="1"/>
          </p:cNvSpPr>
          <p:nvPr>
            <p:ph type="subTitle" idx="1"/>
          </p:nvPr>
        </p:nvSpPr>
        <p:spPr>
          <a:xfrm>
            <a:off x="1680519" y="2174789"/>
            <a:ext cx="7692337" cy="3402227"/>
          </a:xfrm>
        </p:spPr>
        <p:txBody>
          <a:bodyPr>
            <a:normAutofit/>
          </a:bodyPr>
          <a:lstStyle/>
          <a:p>
            <a:pPr marL="285750" indent="-285750" algn="just">
              <a:buFont typeface="Wingdings" panose="05000000000000000000" pitchFamily="2" charset="2"/>
              <a:buChar char="Ø"/>
            </a:pPr>
            <a:r>
              <a:rPr lang="en-US" dirty="0" smtClean="0">
                <a:solidFill>
                  <a:srgbClr val="151515"/>
                </a:solidFill>
                <a:latin typeface="-apple-system"/>
              </a:rPr>
              <a:t>Affective </a:t>
            </a:r>
            <a:r>
              <a:rPr lang="en-US" dirty="0">
                <a:solidFill>
                  <a:srgbClr val="151515"/>
                </a:solidFill>
                <a:latin typeface="-apple-system"/>
              </a:rPr>
              <a:t>component is the emotional or feeling segment of an attitude</a:t>
            </a:r>
            <a:r>
              <a:rPr lang="en-US" dirty="0" smtClean="0">
                <a:solidFill>
                  <a:srgbClr val="151515"/>
                </a:solidFill>
                <a:latin typeface="-apple-system"/>
              </a:rPr>
              <a:t>.</a:t>
            </a:r>
          </a:p>
          <a:p>
            <a:pPr marL="285750" indent="-285750" algn="just">
              <a:buFont typeface="Wingdings" panose="05000000000000000000" pitchFamily="2" charset="2"/>
              <a:buChar char="Ø"/>
            </a:pPr>
            <a:endParaRPr lang="en-US" dirty="0">
              <a:solidFill>
                <a:srgbClr val="151515"/>
              </a:solidFill>
              <a:latin typeface="-apple-system"/>
            </a:endParaRPr>
          </a:p>
          <a:p>
            <a:pPr marL="285750" indent="-285750" algn="just">
              <a:buFont typeface="Wingdings" panose="05000000000000000000" pitchFamily="2" charset="2"/>
              <a:buChar char="Ø"/>
            </a:pPr>
            <a:r>
              <a:rPr lang="en-US" dirty="0" smtClean="0">
                <a:solidFill>
                  <a:srgbClr val="151515"/>
                </a:solidFill>
                <a:latin typeface="-apple-system"/>
              </a:rPr>
              <a:t>It can be emotions of liking or disliking evaluation towards the object. </a:t>
            </a:r>
          </a:p>
          <a:p>
            <a:pPr marL="285750" indent="-285750" algn="just">
              <a:buFont typeface="Wingdings" panose="05000000000000000000" pitchFamily="2" charset="2"/>
              <a:buChar char="Ø"/>
            </a:pPr>
            <a:endParaRPr lang="en-US" dirty="0" smtClean="0">
              <a:solidFill>
                <a:srgbClr val="151515"/>
              </a:solidFill>
              <a:latin typeface="-apple-system"/>
            </a:endParaRPr>
          </a:p>
          <a:p>
            <a:pPr marL="285750" indent="-285750" algn="just">
              <a:buFont typeface="Wingdings" panose="05000000000000000000" pitchFamily="2" charset="2"/>
              <a:buChar char="Ø"/>
            </a:pPr>
            <a:r>
              <a:rPr lang="en-US" dirty="0" smtClean="0">
                <a:solidFill>
                  <a:srgbClr val="151515"/>
                </a:solidFill>
                <a:latin typeface="-apple-system"/>
              </a:rPr>
              <a:t>It </a:t>
            </a:r>
            <a:r>
              <a:rPr lang="en-US" dirty="0">
                <a:solidFill>
                  <a:srgbClr val="151515"/>
                </a:solidFill>
                <a:latin typeface="-apple-system"/>
              </a:rPr>
              <a:t>deals with feelings or emotions that are brought to the surface about something, such as fear or hate. </a:t>
            </a:r>
            <a:endParaRPr lang="en-US" dirty="0" smtClean="0">
              <a:solidFill>
                <a:srgbClr val="151515"/>
              </a:solidFill>
              <a:latin typeface="-apple-system"/>
            </a:endParaRPr>
          </a:p>
          <a:p>
            <a:pPr algn="just"/>
            <a:endParaRPr lang="en-US" b="1" dirty="0" smtClean="0">
              <a:solidFill>
                <a:srgbClr val="C00000"/>
              </a:solidFill>
              <a:latin typeface="-apple-system"/>
            </a:endParaRPr>
          </a:p>
          <a:p>
            <a:pPr algn="just"/>
            <a:endParaRPr lang="en-US" b="1" dirty="0" smtClean="0">
              <a:solidFill>
                <a:srgbClr val="C00000"/>
              </a:solidFill>
              <a:latin typeface="-apple-system"/>
            </a:endParaRPr>
          </a:p>
          <a:p>
            <a:pPr algn="just"/>
            <a:endParaRPr lang="en-US" dirty="0">
              <a:solidFill>
                <a:srgbClr val="151515"/>
              </a:solidFill>
              <a:latin typeface="-apple-system"/>
            </a:endParaRPr>
          </a:p>
          <a:p>
            <a:pPr algn="just"/>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19</a:t>
            </a:fld>
            <a:endParaRPr lang="en-US"/>
          </a:p>
        </p:txBody>
      </p:sp>
    </p:spTree>
    <p:extLst>
      <p:ext uri="{BB962C8B-B14F-4D97-AF65-F5344CB8AC3E}">
        <p14:creationId xmlns:p14="http://schemas.microsoft.com/office/powerpoint/2010/main" val="229271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119" y="444843"/>
            <a:ext cx="5025081" cy="881449"/>
          </a:xfrm>
        </p:spPr>
        <p:txBody>
          <a:bodyPr/>
          <a:lstStyle/>
          <a:p>
            <a:r>
              <a:rPr lang="en-US" sz="3200" b="1" u="sng" dirty="0">
                <a:solidFill>
                  <a:srgbClr val="3494BA">
                    <a:lumMod val="75000"/>
                  </a:srgbClr>
                </a:solidFill>
              </a:rPr>
              <a:t>Importance of attitude</a:t>
            </a:r>
            <a:endParaRPr lang="en-US" dirty="0"/>
          </a:p>
        </p:txBody>
      </p:sp>
      <p:pic>
        <p:nvPicPr>
          <p:cNvPr id="4" name="Content Placeholder 3"/>
          <p:cNvPicPr>
            <a:picLocks noGrp="1" noChangeAspect="1"/>
          </p:cNvPicPr>
          <p:nvPr>
            <p:ph idx="1"/>
          </p:nvPr>
        </p:nvPicPr>
        <p:blipFill>
          <a:blip r:embed="rId2"/>
          <a:stretch>
            <a:fillRect/>
          </a:stretch>
        </p:blipFill>
        <p:spPr>
          <a:xfrm>
            <a:off x="1714503" y="1565190"/>
            <a:ext cx="6918751" cy="3871783"/>
          </a:xfrm>
          <a:prstGeom prst="rect">
            <a:avLst/>
          </a:prstGeom>
        </p:spPr>
      </p:pic>
      <p:sp>
        <p:nvSpPr>
          <p:cNvPr id="5" name="Slide Number Placeholder 4"/>
          <p:cNvSpPr>
            <a:spLocks noGrp="1"/>
          </p:cNvSpPr>
          <p:nvPr>
            <p:ph type="sldNum" sz="quarter" idx="12"/>
          </p:nvPr>
        </p:nvSpPr>
        <p:spPr/>
        <p:txBody>
          <a:bodyPr/>
          <a:lstStyle/>
          <a:p>
            <a:fld id="{C7A64BB0-21A8-4CA2-A5D7-ED053D819396}" type="slidenum">
              <a:rPr lang="en-US" smtClean="0"/>
              <a:pPr/>
              <a:t>2</a:t>
            </a:fld>
            <a:endParaRPr lang="en-US"/>
          </a:p>
        </p:txBody>
      </p:sp>
    </p:spTree>
    <p:extLst>
      <p:ext uri="{BB962C8B-B14F-4D97-AF65-F5344CB8AC3E}">
        <p14:creationId xmlns:p14="http://schemas.microsoft.com/office/powerpoint/2010/main" val="362446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27" y="814632"/>
            <a:ext cx="7684100" cy="752669"/>
          </a:xfrm>
        </p:spPr>
        <p:txBody>
          <a:bodyPr/>
          <a:lstStyle/>
          <a:p>
            <a:pPr algn="l"/>
            <a:r>
              <a:rPr lang="en-US" sz="3200" b="1" u="sng" dirty="0" smtClean="0"/>
              <a:t>Cognitive component </a:t>
            </a:r>
            <a:endParaRPr lang="en-US" sz="3200" b="1" u="sng" dirty="0"/>
          </a:p>
        </p:txBody>
      </p:sp>
      <p:sp>
        <p:nvSpPr>
          <p:cNvPr id="3" name="Subtitle 2"/>
          <p:cNvSpPr>
            <a:spLocks noGrp="1"/>
          </p:cNvSpPr>
          <p:nvPr>
            <p:ph type="subTitle" idx="1"/>
          </p:nvPr>
        </p:nvSpPr>
        <p:spPr>
          <a:xfrm>
            <a:off x="1589901" y="1993557"/>
            <a:ext cx="7957753" cy="3468129"/>
          </a:xfrm>
        </p:spPr>
        <p:txBody>
          <a:bodyPr/>
          <a:lstStyle/>
          <a:p>
            <a:pPr marL="285750" indent="-285750" algn="just">
              <a:buFont typeface="Wingdings" panose="05000000000000000000" pitchFamily="2" charset="2"/>
              <a:buChar char="Ø"/>
            </a:pPr>
            <a:r>
              <a:rPr lang="en-US" dirty="0">
                <a:solidFill>
                  <a:srgbClr val="151515"/>
                </a:solidFill>
                <a:latin typeface="-apple-system"/>
              </a:rPr>
              <a:t>The cognitive component of attitudes refers to the beliefs, thoughts, and attributes that we would associate with an object</a:t>
            </a:r>
            <a:r>
              <a:rPr lang="en-US" dirty="0" smtClean="0">
                <a:solidFill>
                  <a:srgbClr val="151515"/>
                </a:solidFill>
                <a:latin typeface="-apple-system"/>
              </a:rPr>
              <a:t>.</a:t>
            </a:r>
          </a:p>
          <a:p>
            <a:pPr marL="285750" indent="-285750" algn="just">
              <a:buFont typeface="Wingdings" panose="05000000000000000000" pitchFamily="2" charset="2"/>
              <a:buChar char="Ø"/>
            </a:pPr>
            <a:endParaRPr lang="en-US" dirty="0" smtClean="0">
              <a:solidFill>
                <a:srgbClr val="151515"/>
              </a:solidFill>
              <a:latin typeface="-apple-system"/>
            </a:endParaRPr>
          </a:p>
          <a:p>
            <a:pPr marL="285750" indent="-285750" algn="just">
              <a:buFont typeface="Wingdings" panose="05000000000000000000" pitchFamily="2" charset="2"/>
              <a:buChar char="Ø"/>
            </a:pPr>
            <a:r>
              <a:rPr lang="en-US" dirty="0" smtClean="0">
                <a:solidFill>
                  <a:srgbClr val="151515"/>
                </a:solidFill>
                <a:latin typeface="-apple-system"/>
              </a:rPr>
              <a:t>This is the set of ideas, information, beliefs and knowledge about an object. </a:t>
            </a:r>
          </a:p>
          <a:p>
            <a:pPr marL="285750" indent="-285750" algn="just">
              <a:buFont typeface="Wingdings" panose="05000000000000000000" pitchFamily="2" charset="2"/>
              <a:buChar char="Ø"/>
            </a:pPr>
            <a:endParaRPr lang="en-US" dirty="0" smtClean="0">
              <a:solidFill>
                <a:srgbClr val="151515"/>
              </a:solidFill>
              <a:latin typeface="-apple-system"/>
            </a:endParaRPr>
          </a:p>
          <a:p>
            <a:pPr marL="285750" indent="-285750" algn="just">
              <a:buFont typeface="Wingdings" panose="05000000000000000000" pitchFamily="2" charset="2"/>
              <a:buChar char="Ø"/>
            </a:pPr>
            <a:r>
              <a:rPr lang="en-US" dirty="0" smtClean="0">
                <a:solidFill>
                  <a:srgbClr val="151515"/>
                </a:solidFill>
                <a:latin typeface="-apple-system"/>
              </a:rPr>
              <a:t>It </a:t>
            </a:r>
            <a:r>
              <a:rPr lang="en-US" dirty="0">
                <a:solidFill>
                  <a:srgbClr val="151515"/>
                </a:solidFill>
                <a:latin typeface="-apple-system"/>
              </a:rPr>
              <a:t>is the opinion or belief segment of an </a:t>
            </a:r>
            <a:r>
              <a:rPr lang="en-US" dirty="0" smtClean="0">
                <a:solidFill>
                  <a:srgbClr val="151515"/>
                </a:solidFill>
                <a:latin typeface="-apple-system"/>
              </a:rPr>
              <a:t>attitude</a:t>
            </a:r>
          </a:p>
        </p:txBody>
      </p:sp>
      <p:sp>
        <p:nvSpPr>
          <p:cNvPr id="4" name="Slide Number Placeholder 3"/>
          <p:cNvSpPr>
            <a:spLocks noGrp="1"/>
          </p:cNvSpPr>
          <p:nvPr>
            <p:ph type="sldNum" sz="quarter" idx="12"/>
          </p:nvPr>
        </p:nvSpPr>
        <p:spPr/>
        <p:txBody>
          <a:bodyPr/>
          <a:lstStyle/>
          <a:p>
            <a:fld id="{C7A64BB0-21A8-4CA2-A5D7-ED053D819396}" type="slidenum">
              <a:rPr lang="en-US" smtClean="0"/>
              <a:pPr/>
              <a:t>20</a:t>
            </a:fld>
            <a:endParaRPr lang="en-US"/>
          </a:p>
        </p:txBody>
      </p:sp>
    </p:spTree>
    <p:extLst>
      <p:ext uri="{BB962C8B-B14F-4D97-AF65-F5344CB8AC3E}">
        <p14:creationId xmlns:p14="http://schemas.microsoft.com/office/powerpoint/2010/main" val="167510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8597" y="950733"/>
            <a:ext cx="7675405" cy="783509"/>
          </a:xfrm>
        </p:spPr>
        <p:txBody>
          <a:bodyPr/>
          <a:lstStyle/>
          <a:p>
            <a:pPr algn="l"/>
            <a:r>
              <a:rPr lang="en-US" sz="3200" b="1" u="sng" dirty="0" smtClean="0"/>
              <a:t>Behavioral Component</a:t>
            </a:r>
            <a:endParaRPr lang="en-US" sz="3200" b="1" u="sng" dirty="0"/>
          </a:p>
        </p:txBody>
      </p:sp>
      <p:sp>
        <p:nvSpPr>
          <p:cNvPr id="3" name="Subtitle 2"/>
          <p:cNvSpPr>
            <a:spLocks noGrp="1"/>
          </p:cNvSpPr>
          <p:nvPr>
            <p:ph type="subTitle" idx="1"/>
          </p:nvPr>
        </p:nvSpPr>
        <p:spPr>
          <a:xfrm>
            <a:off x="1598597" y="2199503"/>
            <a:ext cx="7751349" cy="2948230"/>
          </a:xfrm>
        </p:spPr>
        <p:txBody>
          <a:bodyPr>
            <a:normAutofit lnSpcReduction="10000"/>
          </a:bodyPr>
          <a:lstStyle/>
          <a:p>
            <a:pPr marL="285750" indent="-285750" algn="just">
              <a:buFont typeface="Wingdings" panose="05000000000000000000" pitchFamily="2" charset="2"/>
              <a:buChar char="Ø"/>
            </a:pPr>
            <a:r>
              <a:rPr lang="en-US" dirty="0">
                <a:solidFill>
                  <a:srgbClr val="151515"/>
                </a:solidFill>
                <a:latin typeface="-apple-system"/>
              </a:rPr>
              <a:t>Behavior component of an attitude consists of a person’s tendencies to </a:t>
            </a:r>
            <a:r>
              <a:rPr lang="en-US" dirty="0" smtClean="0">
                <a:solidFill>
                  <a:srgbClr val="151515"/>
                </a:solidFill>
                <a:latin typeface="-apple-system"/>
              </a:rPr>
              <a:t>behave in </a:t>
            </a:r>
            <a:r>
              <a:rPr lang="en-US" dirty="0">
                <a:solidFill>
                  <a:srgbClr val="151515"/>
                </a:solidFill>
                <a:latin typeface="-apple-system"/>
              </a:rPr>
              <a:t>a particular way toward an object</a:t>
            </a:r>
            <a:r>
              <a:rPr lang="en-US" i="1" dirty="0" smtClean="0">
                <a:solidFill>
                  <a:srgbClr val="151515"/>
                </a:solidFill>
                <a:latin typeface="-apple-system"/>
              </a:rPr>
              <a:t>.</a:t>
            </a:r>
          </a:p>
          <a:p>
            <a:pPr marL="285750" indent="-285750" algn="just">
              <a:buFont typeface="Wingdings" panose="05000000000000000000" pitchFamily="2" charset="2"/>
              <a:buChar char="Ø"/>
            </a:pPr>
            <a:endParaRPr lang="en-US" i="1" dirty="0" smtClean="0">
              <a:solidFill>
                <a:srgbClr val="151515"/>
              </a:solidFill>
              <a:latin typeface="-apple-system"/>
            </a:endParaRPr>
          </a:p>
          <a:p>
            <a:pPr marL="285750" indent="-285750" algn="just">
              <a:buFont typeface="Wingdings" panose="05000000000000000000" pitchFamily="2" charset="2"/>
              <a:buChar char="Ø"/>
            </a:pPr>
            <a:r>
              <a:rPr lang="en-US" dirty="0" smtClean="0">
                <a:solidFill>
                  <a:srgbClr val="151515"/>
                </a:solidFill>
                <a:latin typeface="-apple-system"/>
              </a:rPr>
              <a:t>It is the tendency to behave towards the object –how the individual act toward the object depending upon </a:t>
            </a:r>
            <a:r>
              <a:rPr lang="en-US" b="1" dirty="0" smtClean="0">
                <a:solidFill>
                  <a:srgbClr val="C00000"/>
                </a:solidFill>
                <a:latin typeface="-apple-system"/>
              </a:rPr>
              <a:t>cognitive</a:t>
            </a:r>
            <a:r>
              <a:rPr lang="en-US" dirty="0" smtClean="0">
                <a:solidFill>
                  <a:srgbClr val="151515"/>
                </a:solidFill>
                <a:latin typeface="-apple-system"/>
              </a:rPr>
              <a:t> (facts about the object) and </a:t>
            </a:r>
            <a:r>
              <a:rPr lang="en-US" b="1" dirty="0" smtClean="0">
                <a:solidFill>
                  <a:srgbClr val="C00000"/>
                </a:solidFill>
                <a:latin typeface="-apple-system"/>
              </a:rPr>
              <a:t>affective</a:t>
            </a:r>
            <a:r>
              <a:rPr lang="en-US" dirty="0" smtClean="0">
                <a:solidFill>
                  <a:srgbClr val="151515"/>
                </a:solidFill>
                <a:latin typeface="-apple-system"/>
              </a:rPr>
              <a:t> (emotions towards the objects) components. </a:t>
            </a:r>
          </a:p>
          <a:p>
            <a:pPr marL="285750" indent="-285750" algn="just">
              <a:buFont typeface="Wingdings" panose="05000000000000000000" pitchFamily="2" charset="2"/>
              <a:buChar char="Ø"/>
            </a:pPr>
            <a:endParaRPr lang="en-US" dirty="0" smtClean="0">
              <a:solidFill>
                <a:srgbClr val="151515"/>
              </a:solidFill>
              <a:latin typeface="-apple-system"/>
            </a:endParaRPr>
          </a:p>
          <a:p>
            <a:pPr marL="285750" indent="-285750" algn="just">
              <a:buFont typeface="Wingdings" panose="05000000000000000000" pitchFamily="2" charset="2"/>
              <a:buChar char="Ø"/>
            </a:pPr>
            <a:r>
              <a:rPr lang="en-US" dirty="0" smtClean="0">
                <a:solidFill>
                  <a:srgbClr val="151515"/>
                </a:solidFill>
                <a:latin typeface="-apple-system"/>
              </a:rPr>
              <a:t>It </a:t>
            </a:r>
            <a:r>
              <a:rPr lang="en-US" dirty="0">
                <a:solidFill>
                  <a:srgbClr val="151515"/>
                </a:solidFill>
                <a:latin typeface="-apple-system"/>
              </a:rPr>
              <a:t>refers to that part of attitude which reflects the intention of a person in the short-run or long run.</a:t>
            </a:r>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21</a:t>
            </a:fld>
            <a:endParaRPr lang="en-US"/>
          </a:p>
        </p:txBody>
      </p:sp>
    </p:spTree>
    <p:extLst>
      <p:ext uri="{BB962C8B-B14F-4D97-AF65-F5344CB8AC3E}">
        <p14:creationId xmlns:p14="http://schemas.microsoft.com/office/powerpoint/2010/main" val="441433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8226" y="1672282"/>
            <a:ext cx="7552295" cy="4118002"/>
          </a:xfrm>
        </p:spPr>
        <p:txBody>
          <a:bodyPr/>
          <a:lstStyle/>
          <a:p>
            <a:pPr algn="l"/>
            <a:r>
              <a:rPr lang="en-US" sz="2000" b="1" u="sng" dirty="0" smtClean="0">
                <a:solidFill>
                  <a:schemeClr val="bg2">
                    <a:lumMod val="50000"/>
                  </a:schemeClr>
                </a:solidFill>
              </a:rPr>
              <a:t>Identify the components of attitude</a:t>
            </a:r>
          </a:p>
          <a:p>
            <a:pPr algn="l"/>
            <a:endParaRPr lang="en-US" sz="2000" b="1" u="sng" dirty="0" smtClean="0">
              <a:solidFill>
                <a:schemeClr val="bg2">
                  <a:lumMod val="50000"/>
                </a:schemeClr>
              </a:solidFill>
            </a:endParaRPr>
          </a:p>
          <a:p>
            <a:pPr marL="342900" indent="-342900" algn="l">
              <a:buFont typeface="+mj-lt"/>
              <a:buAutoNum type="arabicPeriod"/>
            </a:pPr>
            <a:r>
              <a:rPr lang="en-US" dirty="0" smtClean="0">
                <a:solidFill>
                  <a:schemeClr val="tx1"/>
                </a:solidFill>
              </a:rPr>
              <a:t>An orange is rich in </a:t>
            </a:r>
            <a:r>
              <a:rPr lang="en-US" dirty="0">
                <a:solidFill>
                  <a:schemeClr val="tx1"/>
                </a:solidFill>
              </a:rPr>
              <a:t>v</a:t>
            </a:r>
            <a:r>
              <a:rPr lang="en-US" dirty="0" smtClean="0">
                <a:solidFill>
                  <a:schemeClr val="tx1"/>
                </a:solidFill>
              </a:rPr>
              <a:t>itamins. It is good for skin. </a:t>
            </a:r>
          </a:p>
          <a:p>
            <a:pPr marL="342900" indent="-342900" algn="l">
              <a:buFont typeface="+mj-lt"/>
              <a:buAutoNum type="arabicPeriod"/>
            </a:pPr>
            <a:r>
              <a:rPr lang="en-US" dirty="0" smtClean="0">
                <a:solidFill>
                  <a:schemeClr val="tx1"/>
                </a:solidFill>
              </a:rPr>
              <a:t>I like oranges.</a:t>
            </a:r>
          </a:p>
          <a:p>
            <a:pPr marL="342900" indent="-342900" algn="l">
              <a:buFont typeface="+mj-lt"/>
              <a:buAutoNum type="arabicPeriod"/>
            </a:pPr>
            <a:r>
              <a:rPr lang="en-US" dirty="0" smtClean="0">
                <a:solidFill>
                  <a:schemeClr val="tx1"/>
                </a:solidFill>
              </a:rPr>
              <a:t>I eat an orange daily. </a:t>
            </a:r>
          </a:p>
          <a:p>
            <a:pPr algn="l"/>
            <a:endParaRPr lang="en-US" dirty="0" smtClean="0">
              <a:solidFill>
                <a:schemeClr val="tx1"/>
              </a:solidFill>
            </a:endParaRPr>
          </a:p>
          <a:p>
            <a:pPr algn="l"/>
            <a:endParaRPr lang="en-US" dirty="0">
              <a:solidFill>
                <a:schemeClr val="tx1"/>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22</a:t>
            </a:fld>
            <a:endParaRPr lang="en-US"/>
          </a:p>
        </p:txBody>
      </p:sp>
    </p:spTree>
    <p:extLst>
      <p:ext uri="{BB962C8B-B14F-4D97-AF65-F5344CB8AC3E}">
        <p14:creationId xmlns:p14="http://schemas.microsoft.com/office/powerpoint/2010/main" val="277901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4376" y="1671175"/>
            <a:ext cx="7368707" cy="651704"/>
          </a:xfrm>
        </p:spPr>
        <p:txBody>
          <a:bodyPr/>
          <a:lstStyle/>
          <a:p>
            <a:pPr algn="l"/>
            <a:r>
              <a:rPr lang="en-US" sz="3200" b="1" dirty="0" smtClean="0"/>
              <a:t>Types of Attitude</a:t>
            </a:r>
            <a:endParaRPr lang="en-US" sz="3200" b="1" dirty="0"/>
          </a:p>
        </p:txBody>
      </p:sp>
      <p:sp>
        <p:nvSpPr>
          <p:cNvPr id="3" name="Subtitle 2"/>
          <p:cNvSpPr>
            <a:spLocks noGrp="1"/>
          </p:cNvSpPr>
          <p:nvPr>
            <p:ph type="subTitle" idx="1"/>
          </p:nvPr>
        </p:nvSpPr>
        <p:spPr>
          <a:xfrm>
            <a:off x="2481943" y="2978330"/>
            <a:ext cx="7347289" cy="2647197"/>
          </a:xfrm>
        </p:spPr>
        <p:txBody>
          <a:bodyPr>
            <a:normAutofit/>
          </a:bodyPr>
          <a:lstStyle/>
          <a:p>
            <a:pPr marL="285750" indent="-285750" algn="l">
              <a:buFont typeface="Wingdings" panose="05000000000000000000" pitchFamily="2" charset="2"/>
              <a:buChar char="ü"/>
            </a:pPr>
            <a:r>
              <a:rPr lang="en-US" sz="2400" dirty="0" smtClean="0">
                <a:solidFill>
                  <a:schemeClr val="tx1"/>
                </a:solidFill>
              </a:rPr>
              <a:t>Positive</a:t>
            </a:r>
          </a:p>
          <a:p>
            <a:pPr marL="285750" indent="-285750" algn="l">
              <a:buFont typeface="Wingdings" panose="05000000000000000000" pitchFamily="2" charset="2"/>
              <a:buChar char="ü"/>
            </a:pPr>
            <a:r>
              <a:rPr lang="en-US" sz="2400" dirty="0" smtClean="0">
                <a:solidFill>
                  <a:schemeClr val="tx1"/>
                </a:solidFill>
              </a:rPr>
              <a:t>Negative </a:t>
            </a:r>
          </a:p>
          <a:p>
            <a:pPr marL="285750" indent="-285750" algn="l">
              <a:buFont typeface="Wingdings" panose="05000000000000000000" pitchFamily="2" charset="2"/>
              <a:buChar char="ü"/>
            </a:pPr>
            <a:r>
              <a:rPr lang="en-US" sz="2400" dirty="0" smtClean="0">
                <a:solidFill>
                  <a:schemeClr val="tx1"/>
                </a:solidFill>
              </a:rPr>
              <a:t>Neutral</a:t>
            </a:r>
          </a:p>
        </p:txBody>
      </p:sp>
      <p:sp>
        <p:nvSpPr>
          <p:cNvPr id="4" name="Slide Number Placeholder 3"/>
          <p:cNvSpPr>
            <a:spLocks noGrp="1"/>
          </p:cNvSpPr>
          <p:nvPr>
            <p:ph type="sldNum" sz="quarter" idx="12"/>
          </p:nvPr>
        </p:nvSpPr>
        <p:spPr/>
        <p:txBody>
          <a:bodyPr/>
          <a:lstStyle/>
          <a:p>
            <a:fld id="{C7A64BB0-21A8-4CA2-A5D7-ED053D819396}" type="slidenum">
              <a:rPr lang="en-US" smtClean="0"/>
              <a:pPr/>
              <a:t>23</a:t>
            </a:fld>
            <a:endParaRPr lang="en-US"/>
          </a:p>
        </p:txBody>
      </p:sp>
    </p:spTree>
    <p:extLst>
      <p:ext uri="{BB962C8B-B14F-4D97-AF65-F5344CB8AC3E}">
        <p14:creationId xmlns:p14="http://schemas.microsoft.com/office/powerpoint/2010/main" val="1060259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1911" y="1099930"/>
            <a:ext cx="7766936" cy="752669"/>
          </a:xfrm>
        </p:spPr>
        <p:txBody>
          <a:bodyPr/>
          <a:lstStyle/>
          <a:p>
            <a:pPr algn="l"/>
            <a:r>
              <a:rPr lang="en-US" sz="3200" b="1" dirty="0" smtClean="0"/>
              <a:t>Positive Attitude</a:t>
            </a:r>
            <a:endParaRPr lang="en-US" sz="3200" b="1" dirty="0"/>
          </a:p>
        </p:txBody>
      </p:sp>
      <p:sp>
        <p:nvSpPr>
          <p:cNvPr id="3" name="Subtitle 2"/>
          <p:cNvSpPr>
            <a:spLocks noGrp="1"/>
          </p:cNvSpPr>
          <p:nvPr>
            <p:ph type="subTitle" idx="1"/>
          </p:nvPr>
        </p:nvSpPr>
        <p:spPr>
          <a:xfrm>
            <a:off x="1737726" y="2199504"/>
            <a:ext cx="7766936" cy="3137700"/>
          </a:xfrm>
        </p:spPr>
        <p:txBody>
          <a:bodyPr>
            <a:normAutofit lnSpcReduction="10000"/>
          </a:bodyPr>
          <a:lstStyle/>
          <a:p>
            <a:pPr marL="285750" indent="-285750" algn="l">
              <a:buFont typeface="Wingdings" panose="05000000000000000000" pitchFamily="2" charset="2"/>
              <a:buChar char="Ø"/>
            </a:pPr>
            <a:r>
              <a:rPr lang="en-US" dirty="0">
                <a:solidFill>
                  <a:schemeClr val="tx1"/>
                </a:solidFill>
                <a:latin typeface="+mj-lt"/>
              </a:rPr>
              <a:t>A </a:t>
            </a:r>
            <a:r>
              <a:rPr lang="en-US" dirty="0" smtClean="0">
                <a:solidFill>
                  <a:schemeClr val="tx1"/>
                </a:solidFill>
                <a:latin typeface="+mj-lt"/>
              </a:rPr>
              <a:t>favorable </a:t>
            </a:r>
            <a:r>
              <a:rPr lang="en-US" dirty="0">
                <a:solidFill>
                  <a:schemeClr val="tx1"/>
                </a:solidFill>
                <a:latin typeface="+mj-lt"/>
              </a:rPr>
              <a:t>attitude—liking people, objects, situation, etc</a:t>
            </a:r>
            <a:r>
              <a:rPr lang="en-US" dirty="0" smtClean="0">
                <a:solidFill>
                  <a:schemeClr val="tx1"/>
                </a:solidFill>
                <a:latin typeface="+mj-lt"/>
              </a:rPr>
              <a:t>.</a:t>
            </a:r>
          </a:p>
          <a:p>
            <a:pPr marL="285750" indent="-285750" algn="l">
              <a:buFont typeface="Wingdings" panose="05000000000000000000" pitchFamily="2" charset="2"/>
              <a:buChar char="Ø"/>
            </a:pPr>
            <a:endParaRPr lang="en-US" dirty="0">
              <a:solidFill>
                <a:schemeClr val="tx1"/>
              </a:solidFill>
              <a:latin typeface="+mj-lt"/>
            </a:endParaRPr>
          </a:p>
          <a:p>
            <a:pPr marL="285750" indent="-285750" algn="l">
              <a:buFont typeface="Wingdings" panose="05000000000000000000" pitchFamily="2" charset="2"/>
              <a:buChar char="Ø"/>
            </a:pPr>
            <a:r>
              <a:rPr lang="en-US" dirty="0" smtClean="0">
                <a:solidFill>
                  <a:schemeClr val="tx1"/>
                </a:solidFill>
                <a:latin typeface="+mj-lt"/>
              </a:rPr>
              <a:t>Positive </a:t>
            </a:r>
            <a:r>
              <a:rPr lang="en-US" dirty="0">
                <a:solidFill>
                  <a:schemeClr val="tx1"/>
                </a:solidFill>
                <a:latin typeface="+mj-lt"/>
              </a:rPr>
              <a:t>attitude helps to cope more easily with the daily affairs of life. </a:t>
            </a:r>
            <a:endParaRPr lang="en-US" dirty="0" smtClean="0">
              <a:solidFill>
                <a:schemeClr val="tx1"/>
              </a:solidFill>
              <a:latin typeface="+mj-lt"/>
            </a:endParaRPr>
          </a:p>
          <a:p>
            <a:pPr marL="285750" indent="-285750" algn="l">
              <a:buFont typeface="Wingdings" panose="05000000000000000000" pitchFamily="2" charset="2"/>
              <a:buChar char="Ø"/>
            </a:pPr>
            <a:endParaRPr lang="en-US" dirty="0" smtClean="0">
              <a:solidFill>
                <a:schemeClr val="tx1"/>
              </a:solidFill>
              <a:latin typeface="+mj-lt"/>
            </a:endParaRPr>
          </a:p>
          <a:p>
            <a:pPr marL="285750" indent="-285750" algn="l">
              <a:buFont typeface="Wingdings" panose="05000000000000000000" pitchFamily="2" charset="2"/>
              <a:buChar char="Ø"/>
            </a:pPr>
            <a:r>
              <a:rPr lang="en-US" dirty="0" smtClean="0">
                <a:solidFill>
                  <a:schemeClr val="tx1"/>
                </a:solidFill>
                <a:latin typeface="+mj-lt"/>
              </a:rPr>
              <a:t>It </a:t>
            </a:r>
            <a:r>
              <a:rPr lang="en-US" dirty="0">
                <a:solidFill>
                  <a:schemeClr val="tx1"/>
                </a:solidFill>
                <a:latin typeface="+mj-lt"/>
              </a:rPr>
              <a:t>brings optimism into your life, and </a:t>
            </a:r>
            <a:r>
              <a:rPr lang="en-US" dirty="0" smtClean="0">
                <a:solidFill>
                  <a:schemeClr val="tx1"/>
                </a:solidFill>
                <a:latin typeface="+mj-lt"/>
              </a:rPr>
              <a:t>makes </a:t>
            </a:r>
            <a:r>
              <a:rPr lang="en-US" dirty="0">
                <a:solidFill>
                  <a:schemeClr val="tx1"/>
                </a:solidFill>
                <a:latin typeface="+mj-lt"/>
              </a:rPr>
              <a:t>it easier to avoid worry and negative thinking. </a:t>
            </a:r>
            <a:endParaRPr lang="en-US" dirty="0" smtClean="0">
              <a:solidFill>
                <a:schemeClr val="tx1"/>
              </a:solidFill>
              <a:latin typeface="+mj-lt"/>
            </a:endParaRPr>
          </a:p>
          <a:p>
            <a:pPr marL="285750" indent="-285750" algn="l">
              <a:buFont typeface="Wingdings" panose="05000000000000000000" pitchFamily="2" charset="2"/>
              <a:buChar char="Ø"/>
            </a:pPr>
            <a:endParaRPr lang="en-US" dirty="0" smtClean="0">
              <a:solidFill>
                <a:schemeClr val="tx1"/>
              </a:solidFill>
              <a:latin typeface="+mj-lt"/>
            </a:endParaRPr>
          </a:p>
          <a:p>
            <a:pPr marL="285750" indent="-285750" algn="l">
              <a:buFont typeface="Wingdings" panose="05000000000000000000" pitchFamily="2" charset="2"/>
              <a:buChar char="Ø"/>
            </a:pPr>
            <a:r>
              <a:rPr lang="en-US" dirty="0" smtClean="0">
                <a:solidFill>
                  <a:schemeClr val="tx1"/>
                </a:solidFill>
                <a:latin typeface="+mj-lt"/>
              </a:rPr>
              <a:t>It </a:t>
            </a:r>
            <a:r>
              <a:rPr lang="en-US" dirty="0">
                <a:solidFill>
                  <a:schemeClr val="tx1"/>
                </a:solidFill>
                <a:latin typeface="+mj-lt"/>
              </a:rPr>
              <a:t>is a mental attitude that expects positive results.</a:t>
            </a:r>
          </a:p>
        </p:txBody>
      </p:sp>
      <p:sp>
        <p:nvSpPr>
          <p:cNvPr id="4" name="Slide Number Placeholder 3"/>
          <p:cNvSpPr>
            <a:spLocks noGrp="1"/>
          </p:cNvSpPr>
          <p:nvPr>
            <p:ph type="sldNum" sz="quarter" idx="12"/>
          </p:nvPr>
        </p:nvSpPr>
        <p:spPr/>
        <p:txBody>
          <a:bodyPr/>
          <a:lstStyle/>
          <a:p>
            <a:fld id="{C7A64BB0-21A8-4CA2-A5D7-ED053D819396}" type="slidenum">
              <a:rPr lang="en-US" smtClean="0"/>
              <a:pPr/>
              <a:t>24</a:t>
            </a:fld>
            <a:endParaRPr lang="en-US"/>
          </a:p>
        </p:txBody>
      </p:sp>
    </p:spTree>
    <p:extLst>
      <p:ext uri="{BB962C8B-B14F-4D97-AF65-F5344CB8AC3E}">
        <p14:creationId xmlns:p14="http://schemas.microsoft.com/office/powerpoint/2010/main" val="1631273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5919" y="405917"/>
            <a:ext cx="7654209" cy="730552"/>
          </a:xfrm>
        </p:spPr>
        <p:txBody>
          <a:bodyPr/>
          <a:lstStyle/>
          <a:p>
            <a:pPr algn="l"/>
            <a:r>
              <a:rPr lang="en-US" sz="3200" b="1" u="sng" dirty="0" smtClean="0"/>
              <a:t>Importance of positive attitude</a:t>
            </a:r>
            <a:endParaRPr lang="en-US" sz="3200" b="1" u="sng" dirty="0"/>
          </a:p>
        </p:txBody>
      </p:sp>
      <p:sp>
        <p:nvSpPr>
          <p:cNvPr id="3" name="Subtitle 2"/>
          <p:cNvSpPr>
            <a:spLocks noGrp="1"/>
          </p:cNvSpPr>
          <p:nvPr>
            <p:ph type="subTitle" idx="1"/>
          </p:nvPr>
        </p:nvSpPr>
        <p:spPr>
          <a:xfrm>
            <a:off x="1515291" y="1515291"/>
            <a:ext cx="9065622" cy="5016137"/>
          </a:xfrm>
        </p:spPr>
        <p:txBody>
          <a:bodyPr>
            <a:normAutofit lnSpcReduction="10000"/>
          </a:bodyPr>
          <a:lstStyle/>
          <a:p>
            <a:pPr marL="342900" indent="-342900" algn="l">
              <a:buFont typeface="+mj-lt"/>
              <a:buAutoNum type="arabicPeriod"/>
            </a:pPr>
            <a:r>
              <a:rPr lang="en-US" dirty="0" smtClean="0">
                <a:solidFill>
                  <a:schemeClr val="tx1"/>
                </a:solidFill>
              </a:rPr>
              <a:t>The Persons, who will be possessing positive behavior, will explore good things in others and will not go after negativity.</a:t>
            </a:r>
          </a:p>
          <a:p>
            <a:pPr marL="342900" indent="-342900" algn="l">
              <a:buFont typeface="+mj-lt"/>
              <a:buAutoNum type="arabicPeriod"/>
            </a:pPr>
            <a:r>
              <a:rPr lang="en-US" dirty="0" smtClean="0">
                <a:solidFill>
                  <a:schemeClr val="tx1"/>
                </a:solidFill>
              </a:rPr>
              <a:t>The people with positive attitude move forward with confidence and optimism.</a:t>
            </a:r>
          </a:p>
          <a:p>
            <a:pPr marL="342900" indent="-342900" algn="l">
              <a:buFont typeface="+mj-lt"/>
              <a:buAutoNum type="arabicPeriod"/>
            </a:pPr>
            <a:r>
              <a:rPr lang="en-US" dirty="0" smtClean="0">
                <a:solidFill>
                  <a:schemeClr val="tx1"/>
                </a:solidFill>
              </a:rPr>
              <a:t>They remain happy and cheerful.</a:t>
            </a:r>
          </a:p>
          <a:p>
            <a:pPr marL="342900" indent="-342900" algn="l">
              <a:buFont typeface="+mj-lt"/>
              <a:buAutoNum type="arabicPeriod"/>
            </a:pPr>
            <a:r>
              <a:rPr lang="en-US" dirty="0" smtClean="0">
                <a:solidFill>
                  <a:schemeClr val="tx1"/>
                </a:solidFill>
              </a:rPr>
              <a:t>Their dealings with others is comprised of Sincerity.</a:t>
            </a:r>
          </a:p>
          <a:p>
            <a:pPr marL="342900" indent="-342900" algn="l">
              <a:buFont typeface="+mj-lt"/>
              <a:buAutoNum type="arabicPeriod"/>
            </a:pPr>
            <a:r>
              <a:rPr lang="en-US" dirty="0" smtClean="0">
                <a:solidFill>
                  <a:schemeClr val="tx1"/>
                </a:solidFill>
              </a:rPr>
              <a:t>They are blessed with sense of responsibility.</a:t>
            </a:r>
          </a:p>
          <a:p>
            <a:pPr marL="342900" indent="-342900" algn="l">
              <a:buFont typeface="+mj-lt"/>
              <a:buAutoNum type="arabicPeriod"/>
            </a:pPr>
            <a:r>
              <a:rPr lang="en-US" dirty="0" smtClean="0">
                <a:solidFill>
                  <a:schemeClr val="tx1"/>
                </a:solidFill>
              </a:rPr>
              <a:t>They remain flexible in their approach.</a:t>
            </a:r>
          </a:p>
          <a:p>
            <a:pPr marL="342900" indent="-342900" algn="l">
              <a:buFont typeface="+mj-lt"/>
              <a:buAutoNum type="arabicPeriod"/>
            </a:pPr>
            <a:r>
              <a:rPr lang="en-US" dirty="0" smtClean="0">
                <a:solidFill>
                  <a:schemeClr val="tx1"/>
                </a:solidFill>
              </a:rPr>
              <a:t>They remain determined in their tasks.</a:t>
            </a:r>
          </a:p>
          <a:p>
            <a:pPr marL="342900" indent="-342900" algn="l">
              <a:buFont typeface="+mj-lt"/>
              <a:buAutoNum type="arabicPeriod"/>
            </a:pPr>
            <a:r>
              <a:rPr lang="en-US" dirty="0" smtClean="0">
                <a:solidFill>
                  <a:schemeClr val="tx1"/>
                </a:solidFill>
              </a:rPr>
              <a:t>They are the most Reliable persons.</a:t>
            </a:r>
          </a:p>
          <a:p>
            <a:pPr marL="342900" indent="-342900" algn="l">
              <a:buFont typeface="+mj-lt"/>
              <a:buAutoNum type="arabicPeriod"/>
            </a:pPr>
            <a:r>
              <a:rPr lang="en-US" dirty="0" smtClean="0">
                <a:solidFill>
                  <a:schemeClr val="tx1"/>
                </a:solidFill>
              </a:rPr>
              <a:t>Tolerance is another hallmark of their personality.</a:t>
            </a:r>
          </a:p>
          <a:p>
            <a:pPr marL="342900" indent="-342900" algn="l">
              <a:buFont typeface="+mj-lt"/>
              <a:buAutoNum type="arabicPeriod"/>
            </a:pPr>
            <a:r>
              <a:rPr lang="en-US" dirty="0" smtClean="0">
                <a:solidFill>
                  <a:schemeClr val="tx1"/>
                </a:solidFill>
              </a:rPr>
              <a:t>On account of their flexibility, they remain Willing to adapt according to the new challenges and situations.</a:t>
            </a:r>
          </a:p>
          <a:p>
            <a:pPr marL="342900" indent="-342900" algn="l">
              <a:buFont typeface="+mj-lt"/>
              <a:buAutoNum type="arabicPeriod"/>
            </a:pPr>
            <a:r>
              <a:rPr lang="en-US" dirty="0" smtClean="0">
                <a:solidFill>
                  <a:schemeClr val="tx1"/>
                </a:solidFill>
              </a:rPr>
              <a:t>They are very modest and keep themselves in low profile, even though they are not low profiled.</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292" y="314476"/>
            <a:ext cx="7784837" cy="874243"/>
          </a:xfrm>
        </p:spPr>
        <p:txBody>
          <a:bodyPr/>
          <a:lstStyle/>
          <a:p>
            <a:pPr algn="l"/>
            <a:r>
              <a:rPr lang="en-US" sz="3200" b="1" dirty="0" smtClean="0"/>
              <a:t>Negative Attitude</a:t>
            </a:r>
            <a:endParaRPr lang="en-US" sz="3200" b="1" dirty="0"/>
          </a:p>
        </p:txBody>
      </p:sp>
      <p:sp>
        <p:nvSpPr>
          <p:cNvPr id="3" name="Subtitle 2"/>
          <p:cNvSpPr>
            <a:spLocks noGrp="1"/>
          </p:cNvSpPr>
          <p:nvPr>
            <p:ph type="subTitle" idx="1"/>
          </p:nvPr>
        </p:nvSpPr>
        <p:spPr>
          <a:xfrm>
            <a:off x="1449977" y="1541417"/>
            <a:ext cx="8556172" cy="4781005"/>
          </a:xfrm>
        </p:spPr>
        <p:txBody>
          <a:bodyPr>
            <a:normAutofit lnSpcReduction="10000"/>
          </a:bodyPr>
          <a:lstStyle/>
          <a:p>
            <a:pPr marL="342900" indent="-342900" algn="l">
              <a:buFont typeface="+mj-lt"/>
              <a:buAutoNum type="arabicPeriod"/>
            </a:pPr>
            <a:r>
              <a:rPr lang="en-US" dirty="0" smtClean="0">
                <a:solidFill>
                  <a:schemeClr val="tx1"/>
                </a:solidFill>
              </a:rPr>
              <a:t>An unfavorable attitude—liking people, objects, situation, etc.</a:t>
            </a:r>
          </a:p>
          <a:p>
            <a:pPr marL="342900" indent="-342900" algn="l">
              <a:buFont typeface="+mj-lt"/>
              <a:buAutoNum type="arabicPeriod"/>
            </a:pPr>
            <a:r>
              <a:rPr lang="en-US" dirty="0" smtClean="0">
                <a:solidFill>
                  <a:schemeClr val="tx1"/>
                </a:solidFill>
              </a:rPr>
              <a:t>Such type of persons will always be searching weaker elements of others personality and are not inclined towards positive elements. </a:t>
            </a:r>
          </a:p>
          <a:p>
            <a:pPr marL="342900" indent="-342900" algn="l">
              <a:buFont typeface="+mj-lt"/>
              <a:buAutoNum type="arabicPeriod"/>
            </a:pPr>
            <a:r>
              <a:rPr lang="en-US" dirty="0" smtClean="0">
                <a:solidFill>
                  <a:schemeClr val="tx1"/>
                </a:solidFill>
              </a:rPr>
              <a:t>Their focus remain on bad people and avoids good People.</a:t>
            </a:r>
          </a:p>
          <a:p>
            <a:pPr marL="342900" indent="-342900" algn="l">
              <a:buFont typeface="+mj-lt"/>
              <a:buAutoNum type="arabicPeriod"/>
            </a:pPr>
            <a:r>
              <a:rPr lang="en-US" dirty="0" smtClean="0">
                <a:solidFill>
                  <a:schemeClr val="tx1"/>
                </a:solidFill>
              </a:rPr>
              <a:t>They are likely to complain about changes, rather than adapting to the changing environment. Also, they might blame their failure on others.</a:t>
            </a:r>
            <a:br>
              <a:rPr lang="en-US" dirty="0" smtClean="0">
                <a:solidFill>
                  <a:schemeClr val="tx1"/>
                </a:solidFill>
              </a:rPr>
            </a:br>
            <a:endParaRPr lang="en-US" dirty="0" smtClean="0">
              <a:solidFill>
                <a:schemeClr val="tx1"/>
              </a:solidFill>
            </a:endParaRPr>
          </a:p>
          <a:p>
            <a:pPr marL="342900" indent="-342900" algn="l">
              <a:buFont typeface="+mj-lt"/>
              <a:buAutoNum type="arabicPeriod"/>
            </a:pPr>
            <a:r>
              <a:rPr lang="en-US" dirty="0" smtClean="0">
                <a:solidFill>
                  <a:schemeClr val="tx1"/>
                </a:solidFill>
              </a:rPr>
              <a:t>Such type of persons are always prone to extreme degree of anger and carry the sentiments of hatred for others. </a:t>
            </a:r>
          </a:p>
          <a:p>
            <a:pPr marL="342900" indent="-342900" algn="l">
              <a:buFont typeface="+mj-lt"/>
              <a:buAutoNum type="arabicPeriod"/>
            </a:pPr>
            <a:r>
              <a:rPr lang="en-US" dirty="0" smtClean="0">
                <a:solidFill>
                  <a:schemeClr val="tx1"/>
                </a:solidFill>
              </a:rPr>
              <a:t>Their approach is choked with pessimism and their behavior is fraught with frustration. </a:t>
            </a:r>
          </a:p>
          <a:p>
            <a:pPr marL="342900" indent="-342900" algn="l">
              <a:buFont typeface="+mj-lt"/>
              <a:buAutoNum type="arabicPeriod"/>
            </a:pPr>
            <a:r>
              <a:rPr lang="en-US" dirty="0" smtClean="0">
                <a:solidFill>
                  <a:schemeClr val="tx1"/>
                </a:solidFill>
              </a:rPr>
              <a:t>They are always doubts about the credibility of others and remain jealous of others achievements.</a:t>
            </a:r>
          </a:p>
          <a:p>
            <a:pPr marL="342900" indent="-342900" algn="l">
              <a:buFont typeface="+mj-lt"/>
              <a:buAutoNum type="arabicPeriod"/>
            </a:pPr>
            <a:r>
              <a:rPr lang="en-US" dirty="0" smtClean="0">
                <a:solidFill>
                  <a:schemeClr val="tx1"/>
                </a:solidFill>
              </a:rPr>
              <a:t> They feel others inferior and hence are suffering a self styled superiority complex.   </a:t>
            </a:r>
            <a:r>
              <a:rPr lang="en-US" dirty="0" smtClean="0"/>
              <a:t> </a:t>
            </a:r>
            <a:endParaRPr lang="en-US" dirty="0" smtClean="0">
              <a:solidFill>
                <a:schemeClr val="tx1"/>
              </a:solidFill>
            </a:endParaRPr>
          </a:p>
          <a:p>
            <a:pPr algn="l"/>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8171" y="497358"/>
            <a:ext cx="7719523" cy="978746"/>
          </a:xfrm>
        </p:spPr>
        <p:txBody>
          <a:bodyPr/>
          <a:lstStyle/>
          <a:p>
            <a:pPr algn="l"/>
            <a:r>
              <a:rPr lang="en-US" sz="3200" b="1" dirty="0" smtClean="0"/>
              <a:t>Neutral Attitude</a:t>
            </a:r>
            <a:endParaRPr lang="en-US" sz="3200" b="1" dirty="0"/>
          </a:p>
        </p:txBody>
      </p:sp>
      <p:sp>
        <p:nvSpPr>
          <p:cNvPr id="3" name="Subtitle 2"/>
          <p:cNvSpPr>
            <a:spLocks noGrp="1"/>
          </p:cNvSpPr>
          <p:nvPr>
            <p:ph type="subTitle" idx="1"/>
          </p:nvPr>
        </p:nvSpPr>
        <p:spPr>
          <a:xfrm>
            <a:off x="1554480" y="1867989"/>
            <a:ext cx="7902403" cy="4114800"/>
          </a:xfrm>
        </p:spPr>
        <p:txBody>
          <a:bodyPr>
            <a:normAutofit lnSpcReduction="10000"/>
          </a:bodyPr>
          <a:lstStyle/>
          <a:p>
            <a:pPr marL="342900" indent="-342900" algn="l">
              <a:buFont typeface="+mj-lt"/>
              <a:buAutoNum type="arabicPeriod"/>
            </a:pPr>
            <a:r>
              <a:rPr lang="en-US" dirty="0" smtClean="0">
                <a:solidFill>
                  <a:schemeClr val="tx1"/>
                </a:solidFill>
              </a:rPr>
              <a:t>Such types of persons are very balanced in their approach. </a:t>
            </a:r>
          </a:p>
          <a:p>
            <a:pPr marL="342900" indent="-342900" algn="l">
              <a:buFont typeface="+mj-lt"/>
              <a:buAutoNum type="arabicPeriod"/>
            </a:pPr>
            <a:endParaRPr lang="en-US" dirty="0" smtClean="0">
              <a:solidFill>
                <a:schemeClr val="tx1"/>
              </a:solidFill>
            </a:endParaRPr>
          </a:p>
          <a:p>
            <a:pPr marL="342900" indent="-342900" algn="l">
              <a:buFont typeface="+mj-lt"/>
              <a:buAutoNum type="arabicPeriod"/>
            </a:pPr>
            <a:r>
              <a:rPr lang="en-US" dirty="0" smtClean="0">
                <a:solidFill>
                  <a:schemeClr val="tx1"/>
                </a:solidFill>
              </a:rPr>
              <a:t>They remain indifferent(unconcerned) to problems and wait for others intervention regarding resolutions. </a:t>
            </a:r>
          </a:p>
          <a:p>
            <a:pPr marL="342900" indent="-342900" algn="l">
              <a:buFont typeface="+mj-lt"/>
              <a:buAutoNum type="arabicPeriod"/>
            </a:pPr>
            <a:endParaRPr lang="en-US" dirty="0" smtClean="0">
              <a:solidFill>
                <a:schemeClr val="tx1"/>
              </a:solidFill>
            </a:endParaRPr>
          </a:p>
          <a:p>
            <a:pPr marL="342900" indent="-342900" algn="l">
              <a:buFont typeface="+mj-lt"/>
              <a:buAutoNum type="arabicPeriod"/>
            </a:pPr>
            <a:r>
              <a:rPr lang="en-US" dirty="0" smtClean="0">
                <a:solidFill>
                  <a:schemeClr val="tx1"/>
                </a:solidFill>
              </a:rPr>
              <a:t>Such type of persons remains self satisfied.</a:t>
            </a:r>
          </a:p>
          <a:p>
            <a:pPr marL="342900" indent="-342900" algn="l">
              <a:buFont typeface="+mj-lt"/>
              <a:buAutoNum type="arabicPeriod"/>
            </a:pPr>
            <a:endParaRPr lang="en-US" dirty="0" smtClean="0">
              <a:solidFill>
                <a:schemeClr val="tx1"/>
              </a:solidFill>
            </a:endParaRPr>
          </a:p>
          <a:p>
            <a:pPr marL="342900" indent="-342900" algn="l">
              <a:buFont typeface="+mj-lt"/>
              <a:buAutoNum type="arabicPeriod"/>
            </a:pPr>
            <a:r>
              <a:rPr lang="en-US" dirty="0" smtClean="0">
                <a:solidFill>
                  <a:schemeClr val="tx1"/>
                </a:solidFill>
              </a:rPr>
              <a:t>Their attitude is composed of indifference and detachment. </a:t>
            </a:r>
          </a:p>
          <a:p>
            <a:pPr marL="342900" indent="-342900" algn="l">
              <a:buFont typeface="+mj-lt"/>
              <a:buAutoNum type="arabicPeriod"/>
            </a:pPr>
            <a:endParaRPr lang="en-US" dirty="0" smtClean="0">
              <a:solidFill>
                <a:schemeClr val="tx1"/>
              </a:solidFill>
            </a:endParaRPr>
          </a:p>
          <a:p>
            <a:pPr marL="342900" indent="-342900" algn="l">
              <a:buFont typeface="+mj-lt"/>
              <a:buAutoNum type="arabicPeriod"/>
            </a:pPr>
            <a:r>
              <a:rPr lang="en-US" dirty="0" smtClean="0">
                <a:solidFill>
                  <a:schemeClr val="tx1"/>
                </a:solidFill>
              </a:rPr>
              <a:t>An other striking element of their attitude is serene and unemotional type of posture which makes them very balanced.</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19431"/>
            <a:ext cx="7840619" cy="684655"/>
          </a:xfrm>
        </p:spPr>
        <p:txBody>
          <a:bodyPr/>
          <a:lstStyle/>
          <a:p>
            <a:pPr algn="l"/>
            <a:r>
              <a:rPr lang="en-US" sz="3200" b="1" u="sng" dirty="0" smtClean="0"/>
              <a:t>Self-defeating thoughts</a:t>
            </a:r>
            <a:endParaRPr lang="en-US" sz="3200" b="1" u="sng" dirty="0"/>
          </a:p>
        </p:txBody>
      </p:sp>
      <p:sp>
        <p:nvSpPr>
          <p:cNvPr id="3" name="Subtitle 2"/>
          <p:cNvSpPr>
            <a:spLocks noGrp="1"/>
          </p:cNvSpPr>
          <p:nvPr>
            <p:ph type="subTitle" idx="1"/>
          </p:nvPr>
        </p:nvSpPr>
        <p:spPr>
          <a:xfrm>
            <a:off x="1392195" y="2609211"/>
            <a:ext cx="7766478" cy="2424108"/>
          </a:xfrm>
        </p:spPr>
        <p:txBody>
          <a:bodyPr/>
          <a:lstStyle/>
          <a:p>
            <a:pPr algn="l"/>
            <a:r>
              <a:rPr lang="en-US" dirty="0">
                <a:solidFill>
                  <a:srgbClr val="222222"/>
                </a:solidFill>
                <a:latin typeface="roboto"/>
              </a:rPr>
              <a:t>Self-defeating thoughts are “automatic and habitual, slightly below our </a:t>
            </a:r>
            <a:r>
              <a:rPr lang="en-US" dirty="0" smtClean="0">
                <a:solidFill>
                  <a:srgbClr val="222222"/>
                </a:solidFill>
                <a:latin typeface="roboto"/>
              </a:rPr>
              <a:t>consciousness. </a:t>
            </a:r>
          </a:p>
          <a:p>
            <a:pPr algn="l"/>
            <a:r>
              <a:rPr lang="en-US" dirty="0">
                <a:solidFill>
                  <a:srgbClr val="222222"/>
                </a:solidFill>
                <a:latin typeface="roboto"/>
              </a:rPr>
              <a:t>These thoughts tell “us we are not good enough, worthy or deserving of being happy, causing us to lose our determination to move forward toward our potential.</a:t>
            </a:r>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28</a:t>
            </a:fld>
            <a:endParaRPr lang="en-US"/>
          </a:p>
        </p:txBody>
      </p:sp>
    </p:spTree>
    <p:extLst>
      <p:ext uri="{BB962C8B-B14F-4D97-AF65-F5344CB8AC3E}">
        <p14:creationId xmlns:p14="http://schemas.microsoft.com/office/powerpoint/2010/main" val="1359488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786" y="1145058"/>
            <a:ext cx="7651149" cy="980303"/>
          </a:xfrm>
        </p:spPr>
        <p:txBody>
          <a:bodyPr/>
          <a:lstStyle/>
          <a:p>
            <a:pPr algn="l" fontAlgn="base"/>
            <a:r>
              <a:rPr lang="en-US" sz="3200" b="1" dirty="0">
                <a:solidFill>
                  <a:schemeClr val="bg2">
                    <a:lumMod val="50000"/>
                  </a:schemeClr>
                </a:solidFill>
                <a:latin typeface="roboto"/>
              </a:rPr>
              <a:t>Spotting Self-Defeating Thoughts</a:t>
            </a:r>
            <a:r>
              <a:rPr lang="en-US" dirty="0">
                <a:solidFill>
                  <a:srgbClr val="4A544C"/>
                </a:solidFill>
                <a:latin typeface="roboto"/>
              </a:rPr>
              <a:t/>
            </a:r>
            <a:br>
              <a:rPr lang="en-US" dirty="0">
                <a:solidFill>
                  <a:srgbClr val="4A544C"/>
                </a:solidFill>
                <a:latin typeface="roboto"/>
              </a:rPr>
            </a:br>
            <a:endParaRPr lang="en-US" dirty="0"/>
          </a:p>
        </p:txBody>
      </p:sp>
      <p:sp>
        <p:nvSpPr>
          <p:cNvPr id="3" name="Subtitle 2"/>
          <p:cNvSpPr>
            <a:spLocks noGrp="1"/>
          </p:cNvSpPr>
          <p:nvPr>
            <p:ph type="subTitle" idx="1"/>
          </p:nvPr>
        </p:nvSpPr>
        <p:spPr>
          <a:xfrm>
            <a:off x="1507067" y="1878227"/>
            <a:ext cx="7766936" cy="3269505"/>
          </a:xfrm>
        </p:spPr>
        <p:txBody>
          <a:bodyPr/>
          <a:lstStyle/>
          <a:p>
            <a:pPr algn="l"/>
            <a:r>
              <a:rPr lang="en-US" b="1" i="1" u="sng" dirty="0">
                <a:solidFill>
                  <a:srgbClr val="C00000"/>
                </a:solidFill>
                <a:latin typeface="roboto"/>
              </a:rPr>
              <a:t>The first step is to identify these </a:t>
            </a:r>
            <a:r>
              <a:rPr lang="en-US" b="1" i="1" u="sng" dirty="0" smtClean="0">
                <a:solidFill>
                  <a:srgbClr val="C00000"/>
                </a:solidFill>
                <a:latin typeface="roboto"/>
              </a:rPr>
              <a:t>thoughts</a:t>
            </a:r>
          </a:p>
          <a:p>
            <a:pPr algn="l"/>
            <a:endParaRPr lang="en-US" b="1" i="1" u="sng" dirty="0" smtClean="0">
              <a:solidFill>
                <a:srgbClr val="C00000"/>
              </a:solidFill>
              <a:latin typeface="roboto"/>
            </a:endParaRPr>
          </a:p>
          <a:p>
            <a:pPr algn="l"/>
            <a:r>
              <a:rPr lang="en-US" dirty="0">
                <a:solidFill>
                  <a:srgbClr val="222222"/>
                </a:solidFill>
                <a:latin typeface="roboto"/>
              </a:rPr>
              <a:t>self-defeating thoughts can include the words “</a:t>
            </a:r>
            <a:r>
              <a:rPr lang="en-US" b="1" dirty="0">
                <a:solidFill>
                  <a:srgbClr val="C00000"/>
                </a:solidFill>
                <a:latin typeface="roboto"/>
              </a:rPr>
              <a:t>always</a:t>
            </a:r>
            <a:r>
              <a:rPr lang="en-US" dirty="0">
                <a:solidFill>
                  <a:srgbClr val="222222"/>
                </a:solidFill>
                <a:latin typeface="roboto"/>
              </a:rPr>
              <a:t>” or </a:t>
            </a:r>
            <a:r>
              <a:rPr lang="en-US" b="1" dirty="0">
                <a:solidFill>
                  <a:srgbClr val="C00000"/>
                </a:solidFill>
                <a:latin typeface="roboto"/>
              </a:rPr>
              <a:t>“never</a:t>
            </a:r>
            <a:r>
              <a:rPr lang="en-US" dirty="0" smtClean="0">
                <a:solidFill>
                  <a:srgbClr val="222222"/>
                </a:solidFill>
                <a:latin typeface="roboto"/>
              </a:rPr>
              <a:t>”:</a:t>
            </a:r>
          </a:p>
          <a:p>
            <a:pPr algn="l"/>
            <a:endParaRPr lang="en-US" dirty="0" smtClean="0">
              <a:solidFill>
                <a:srgbClr val="222222"/>
              </a:solidFill>
              <a:latin typeface="roboto"/>
            </a:endParaRPr>
          </a:p>
          <a:p>
            <a:pPr algn="ctr"/>
            <a:r>
              <a:rPr lang="en-US" dirty="0" smtClean="0">
                <a:solidFill>
                  <a:srgbClr val="222222"/>
                </a:solidFill>
                <a:latin typeface="roboto"/>
              </a:rPr>
              <a:t> </a:t>
            </a:r>
            <a:r>
              <a:rPr lang="en-US" dirty="0">
                <a:solidFill>
                  <a:srgbClr val="222222"/>
                </a:solidFill>
                <a:latin typeface="roboto"/>
              </a:rPr>
              <a:t>“</a:t>
            </a:r>
            <a:r>
              <a:rPr lang="en-US" b="1" dirty="0">
                <a:solidFill>
                  <a:srgbClr val="C00000"/>
                </a:solidFill>
                <a:latin typeface="roboto"/>
              </a:rPr>
              <a:t>I’ll never recover.”</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29</a:t>
            </a:fld>
            <a:endParaRPr lang="en-US"/>
          </a:p>
        </p:txBody>
      </p:sp>
    </p:spTree>
    <p:extLst>
      <p:ext uri="{BB962C8B-B14F-4D97-AF65-F5344CB8AC3E}">
        <p14:creationId xmlns:p14="http://schemas.microsoft.com/office/powerpoint/2010/main" val="247515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5660" y="1351005"/>
            <a:ext cx="7384643" cy="4283676"/>
          </a:xfrm>
          <a:prstGeom prst="rect">
            <a:avLst/>
          </a:prstGeom>
        </p:spPr>
      </p:pic>
      <p:sp>
        <p:nvSpPr>
          <p:cNvPr id="3" name="Slide Number Placeholder 2"/>
          <p:cNvSpPr>
            <a:spLocks noGrp="1"/>
          </p:cNvSpPr>
          <p:nvPr>
            <p:ph type="sldNum" sz="quarter" idx="12"/>
          </p:nvPr>
        </p:nvSpPr>
        <p:spPr/>
        <p:txBody>
          <a:bodyPr/>
          <a:lstStyle/>
          <a:p>
            <a:fld id="{C7A64BB0-21A8-4CA2-A5D7-ED053D819396}" type="slidenum">
              <a:rPr lang="en-US" smtClean="0"/>
              <a:pPr/>
              <a:t>3</a:t>
            </a:fld>
            <a:endParaRPr lang="en-US"/>
          </a:p>
        </p:txBody>
      </p:sp>
    </p:spTree>
    <p:extLst>
      <p:ext uri="{BB962C8B-B14F-4D97-AF65-F5344CB8AC3E}">
        <p14:creationId xmlns:p14="http://schemas.microsoft.com/office/powerpoint/2010/main" val="4075269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24216" y="1894703"/>
            <a:ext cx="7181591" cy="2042983"/>
          </a:xfrm>
        </p:spPr>
        <p:txBody>
          <a:bodyPr>
            <a:normAutofit/>
          </a:bodyPr>
          <a:lstStyle/>
          <a:p>
            <a:pPr algn="l"/>
            <a:r>
              <a:rPr lang="en-US" sz="2000" dirty="0" smtClean="0">
                <a:solidFill>
                  <a:srgbClr val="222222"/>
                </a:solidFill>
                <a:latin typeface="roboto"/>
              </a:rPr>
              <a:t>They’re </a:t>
            </a:r>
            <a:r>
              <a:rPr lang="en-US" sz="2000" dirty="0">
                <a:solidFill>
                  <a:srgbClr val="222222"/>
                </a:solidFill>
                <a:latin typeface="roboto"/>
              </a:rPr>
              <a:t>generalized statements</a:t>
            </a:r>
            <a:r>
              <a:rPr lang="en-US" sz="2000" dirty="0" smtClean="0">
                <a:solidFill>
                  <a:srgbClr val="222222"/>
                </a:solidFill>
                <a:latin typeface="roboto"/>
              </a:rPr>
              <a:t>:</a:t>
            </a:r>
          </a:p>
          <a:p>
            <a:pPr algn="l"/>
            <a:endParaRPr lang="en-US" sz="2000" dirty="0" smtClean="0">
              <a:solidFill>
                <a:srgbClr val="222222"/>
              </a:solidFill>
              <a:latin typeface="roboto"/>
            </a:endParaRPr>
          </a:p>
          <a:p>
            <a:pPr algn="l"/>
            <a:r>
              <a:rPr lang="en-US" sz="2000" dirty="0" smtClean="0">
                <a:solidFill>
                  <a:srgbClr val="222222"/>
                </a:solidFill>
                <a:latin typeface="roboto"/>
              </a:rPr>
              <a:t> </a:t>
            </a:r>
            <a:r>
              <a:rPr lang="en-US" sz="2000" b="1" dirty="0">
                <a:solidFill>
                  <a:srgbClr val="C00000"/>
                </a:solidFill>
                <a:latin typeface="roboto"/>
              </a:rPr>
              <a:t>“I failed so I’m a failure.</a:t>
            </a:r>
            <a:endParaRPr lang="en-US" sz="2000" b="1" dirty="0">
              <a:solidFill>
                <a:srgbClr val="C00000"/>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30</a:t>
            </a:fld>
            <a:endParaRPr lang="en-US"/>
          </a:p>
        </p:txBody>
      </p:sp>
    </p:spTree>
    <p:extLst>
      <p:ext uri="{BB962C8B-B14F-4D97-AF65-F5344CB8AC3E}">
        <p14:creationId xmlns:p14="http://schemas.microsoft.com/office/powerpoint/2010/main" val="2599538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5275" y="1927655"/>
            <a:ext cx="7684099" cy="2446637"/>
          </a:xfrm>
        </p:spPr>
        <p:txBody>
          <a:bodyPr>
            <a:normAutofit/>
          </a:bodyPr>
          <a:lstStyle/>
          <a:p>
            <a:pPr algn="l"/>
            <a:r>
              <a:rPr lang="en-US" sz="2000" dirty="0">
                <a:solidFill>
                  <a:srgbClr val="222222"/>
                </a:solidFill>
                <a:latin typeface="roboto"/>
              </a:rPr>
              <a:t>They’re extremely pessimistic</a:t>
            </a:r>
            <a:r>
              <a:rPr lang="en-US" sz="2000" dirty="0" smtClean="0">
                <a:solidFill>
                  <a:srgbClr val="222222"/>
                </a:solidFill>
                <a:latin typeface="roboto"/>
              </a:rPr>
              <a:t>:</a:t>
            </a:r>
          </a:p>
          <a:p>
            <a:pPr algn="l"/>
            <a:endParaRPr lang="en-US" sz="2000" dirty="0">
              <a:solidFill>
                <a:srgbClr val="222222"/>
              </a:solidFill>
              <a:latin typeface="roboto"/>
            </a:endParaRPr>
          </a:p>
          <a:p>
            <a:pPr algn="l"/>
            <a:r>
              <a:rPr lang="en-US" sz="2000" dirty="0" smtClean="0">
                <a:solidFill>
                  <a:srgbClr val="222222"/>
                </a:solidFill>
                <a:latin typeface="roboto"/>
              </a:rPr>
              <a:t> </a:t>
            </a:r>
            <a:r>
              <a:rPr lang="en-US" sz="2000" dirty="0">
                <a:solidFill>
                  <a:srgbClr val="222222"/>
                </a:solidFill>
                <a:latin typeface="roboto"/>
              </a:rPr>
              <a:t>“</a:t>
            </a:r>
            <a:r>
              <a:rPr lang="en-US" sz="2000" b="1" dirty="0">
                <a:solidFill>
                  <a:srgbClr val="C00000"/>
                </a:solidFill>
                <a:latin typeface="roboto"/>
              </a:rPr>
              <a:t>Nothing good could come out of trying.”</a:t>
            </a:r>
            <a:endParaRPr lang="en-US" sz="2000" b="1" dirty="0">
              <a:solidFill>
                <a:srgbClr val="C00000"/>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31</a:t>
            </a:fld>
            <a:endParaRPr lang="en-US"/>
          </a:p>
        </p:txBody>
      </p:sp>
    </p:spTree>
    <p:extLst>
      <p:ext uri="{BB962C8B-B14F-4D97-AF65-F5344CB8AC3E}">
        <p14:creationId xmlns:p14="http://schemas.microsoft.com/office/powerpoint/2010/main" val="2289201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9286" y="1968844"/>
            <a:ext cx="7774716" cy="1605461"/>
          </a:xfrm>
        </p:spPr>
        <p:txBody>
          <a:bodyPr>
            <a:normAutofit/>
          </a:bodyPr>
          <a:lstStyle/>
          <a:p>
            <a:pPr algn="l"/>
            <a:r>
              <a:rPr lang="en-US" sz="2000" dirty="0" smtClean="0">
                <a:solidFill>
                  <a:srgbClr val="222222"/>
                </a:solidFill>
                <a:latin typeface="roboto"/>
              </a:rPr>
              <a:t>They’re </a:t>
            </a:r>
            <a:r>
              <a:rPr lang="en-US" sz="2000" dirty="0">
                <a:solidFill>
                  <a:srgbClr val="222222"/>
                </a:solidFill>
                <a:latin typeface="roboto"/>
              </a:rPr>
              <a:t>hopeless: </a:t>
            </a:r>
            <a:endParaRPr lang="en-US" sz="2000" dirty="0" smtClean="0">
              <a:solidFill>
                <a:srgbClr val="222222"/>
              </a:solidFill>
              <a:latin typeface="roboto"/>
            </a:endParaRPr>
          </a:p>
          <a:p>
            <a:pPr algn="l"/>
            <a:endParaRPr lang="en-US" sz="2000" dirty="0">
              <a:solidFill>
                <a:srgbClr val="222222"/>
              </a:solidFill>
              <a:latin typeface="roboto"/>
            </a:endParaRPr>
          </a:p>
          <a:p>
            <a:pPr algn="l"/>
            <a:r>
              <a:rPr lang="en-US" sz="2000" b="1" dirty="0" smtClean="0">
                <a:solidFill>
                  <a:srgbClr val="C00000"/>
                </a:solidFill>
                <a:latin typeface="roboto"/>
              </a:rPr>
              <a:t>“</a:t>
            </a:r>
            <a:r>
              <a:rPr lang="en-US" sz="2000" b="1" dirty="0">
                <a:solidFill>
                  <a:srgbClr val="C00000"/>
                </a:solidFill>
                <a:latin typeface="roboto"/>
              </a:rPr>
              <a:t>There’s nothing I can do about this.”</a:t>
            </a:r>
            <a:endParaRPr lang="en-US" sz="2000" b="1" dirty="0">
              <a:solidFill>
                <a:srgbClr val="C00000"/>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32</a:t>
            </a:fld>
            <a:endParaRPr lang="en-US"/>
          </a:p>
        </p:txBody>
      </p:sp>
    </p:spTree>
    <p:extLst>
      <p:ext uri="{BB962C8B-B14F-4D97-AF65-F5344CB8AC3E}">
        <p14:creationId xmlns:p14="http://schemas.microsoft.com/office/powerpoint/2010/main" val="1837521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1693" y="279172"/>
            <a:ext cx="8452479" cy="1646302"/>
          </a:xfrm>
        </p:spPr>
        <p:txBody>
          <a:bodyPr/>
          <a:lstStyle/>
          <a:p>
            <a:pPr algn="l"/>
            <a:r>
              <a:rPr lang="en-US" sz="3200" b="1" dirty="0" smtClean="0"/>
              <a:t>Effective ways to deal with self-defeating thoughts </a:t>
            </a:r>
            <a:endParaRPr lang="en-US" sz="3200" b="1" dirty="0"/>
          </a:p>
        </p:txBody>
      </p:sp>
      <p:sp>
        <p:nvSpPr>
          <p:cNvPr id="3" name="Subtitle 2"/>
          <p:cNvSpPr>
            <a:spLocks noGrp="1"/>
          </p:cNvSpPr>
          <p:nvPr>
            <p:ph type="subTitle" idx="1"/>
          </p:nvPr>
        </p:nvSpPr>
        <p:spPr>
          <a:xfrm>
            <a:off x="1251693" y="2537255"/>
            <a:ext cx="8022310" cy="2610478"/>
          </a:xfrm>
        </p:spPr>
        <p:txBody>
          <a:bodyPr/>
          <a:lstStyle/>
          <a:p>
            <a:pPr algn="l"/>
            <a:r>
              <a:rPr lang="en-US" b="1" u="sng" dirty="0">
                <a:solidFill>
                  <a:srgbClr val="C00000"/>
                </a:solidFill>
                <a:latin typeface="Georgia" panose="02040502050405020303" pitchFamily="18" charset="0"/>
              </a:rPr>
              <a:t>Imagine who you would be without your fear and doubt.</a:t>
            </a:r>
            <a:endParaRPr lang="en-US" u="sng" dirty="0">
              <a:solidFill>
                <a:srgbClr val="C00000"/>
              </a:solidFill>
              <a:latin typeface="Georgia" panose="02040502050405020303" pitchFamily="18" charset="0"/>
            </a:endParaRPr>
          </a:p>
          <a:p>
            <a:pPr algn="l"/>
            <a:r>
              <a:rPr lang="en-US" dirty="0">
                <a:solidFill>
                  <a:srgbClr val="333333"/>
                </a:solidFill>
                <a:latin typeface="Georgia" panose="02040502050405020303" pitchFamily="18" charset="0"/>
              </a:rPr>
              <a:t> </a:t>
            </a:r>
            <a:endParaRPr lang="en-US" dirty="0" smtClean="0">
              <a:solidFill>
                <a:srgbClr val="333333"/>
              </a:solidFill>
              <a:latin typeface="Georgia" panose="02040502050405020303" pitchFamily="18" charset="0"/>
            </a:endParaRPr>
          </a:p>
          <a:p>
            <a:pPr algn="l"/>
            <a:r>
              <a:rPr lang="en-US" b="1" i="1" dirty="0" smtClean="0">
                <a:solidFill>
                  <a:schemeClr val="tx1"/>
                </a:solidFill>
                <a:latin typeface="Georgia" panose="02040502050405020303" pitchFamily="18" charset="0"/>
              </a:rPr>
              <a:t>Who </a:t>
            </a:r>
            <a:r>
              <a:rPr lang="en-US" b="1" i="1" dirty="0">
                <a:solidFill>
                  <a:schemeClr val="tx1"/>
                </a:solidFill>
                <a:latin typeface="Georgia" panose="02040502050405020303" pitchFamily="18" charset="0"/>
              </a:rPr>
              <a:t>would I be without this thought? </a:t>
            </a:r>
            <a:endParaRPr lang="en-US" b="1" i="1" dirty="0" smtClean="0">
              <a:solidFill>
                <a:schemeClr val="tx1"/>
              </a:solidFill>
              <a:latin typeface="Georgia" panose="02040502050405020303" pitchFamily="18" charset="0"/>
            </a:endParaRPr>
          </a:p>
          <a:p>
            <a:pPr algn="l"/>
            <a:endParaRPr lang="en-US" dirty="0" smtClean="0">
              <a:solidFill>
                <a:srgbClr val="333333"/>
              </a:solidFill>
              <a:latin typeface="Georgia" panose="02040502050405020303" pitchFamily="18" charset="0"/>
            </a:endParaRPr>
          </a:p>
          <a:p>
            <a:pPr algn="l"/>
            <a:r>
              <a:rPr lang="en-US" dirty="0" smtClean="0">
                <a:solidFill>
                  <a:srgbClr val="333333"/>
                </a:solidFill>
                <a:latin typeface="Georgia" panose="02040502050405020303" pitchFamily="18" charset="0"/>
              </a:rPr>
              <a:t>Once </a:t>
            </a:r>
            <a:r>
              <a:rPr lang="en-US" dirty="0">
                <a:solidFill>
                  <a:srgbClr val="333333"/>
                </a:solidFill>
                <a:latin typeface="Georgia" panose="02040502050405020303" pitchFamily="18" charset="0"/>
              </a:rPr>
              <a:t>you can imagine who and how you would be without it, you can start to act </a:t>
            </a:r>
            <a:r>
              <a:rPr lang="en-US" i="1" dirty="0">
                <a:solidFill>
                  <a:srgbClr val="333333"/>
                </a:solidFill>
                <a:latin typeface="Georgia" panose="02040502050405020303" pitchFamily="18" charset="0"/>
              </a:rPr>
              <a:t>as if. </a:t>
            </a:r>
            <a:r>
              <a:rPr lang="en-US" dirty="0">
                <a:solidFill>
                  <a:srgbClr val="333333"/>
                </a:solidFill>
                <a:latin typeface="Georgia" panose="02040502050405020303" pitchFamily="18" charset="0"/>
              </a:rPr>
              <a:t>Behave as if it weren't an issue, as if you weren't worried or insecure at all. Over time, you actually won't be.</a:t>
            </a:r>
          </a:p>
          <a:p>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33</a:t>
            </a:fld>
            <a:endParaRPr lang="en-US"/>
          </a:p>
        </p:txBody>
      </p:sp>
    </p:spTree>
    <p:extLst>
      <p:ext uri="{BB962C8B-B14F-4D97-AF65-F5344CB8AC3E}">
        <p14:creationId xmlns:p14="http://schemas.microsoft.com/office/powerpoint/2010/main" val="4055142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6907" y="1639330"/>
            <a:ext cx="7857095" cy="4150954"/>
          </a:xfrm>
        </p:spPr>
        <p:txBody>
          <a:bodyPr/>
          <a:lstStyle/>
          <a:p>
            <a:pPr algn="l"/>
            <a:r>
              <a:rPr lang="en-US" b="1" u="sng" dirty="0">
                <a:solidFill>
                  <a:srgbClr val="C00000"/>
                </a:solidFill>
                <a:latin typeface="Georgia" panose="02040502050405020303" pitchFamily="18" charset="0"/>
              </a:rPr>
              <a:t>Stop confusing honesty for truth.</a:t>
            </a:r>
            <a:endParaRPr lang="en-US" u="sng" dirty="0">
              <a:solidFill>
                <a:srgbClr val="C00000"/>
              </a:solidFill>
              <a:latin typeface="Georgia" panose="02040502050405020303" pitchFamily="18" charset="0"/>
            </a:endParaRPr>
          </a:p>
          <a:p>
            <a:pPr algn="l"/>
            <a:endParaRPr lang="en-US" dirty="0" smtClean="0">
              <a:solidFill>
                <a:srgbClr val="333333"/>
              </a:solidFill>
              <a:latin typeface="Georgia" panose="02040502050405020303" pitchFamily="18" charset="0"/>
            </a:endParaRPr>
          </a:p>
          <a:p>
            <a:pPr algn="just"/>
            <a:r>
              <a:rPr lang="en-US" dirty="0" smtClean="0">
                <a:solidFill>
                  <a:srgbClr val="333333"/>
                </a:solidFill>
                <a:latin typeface="Georgia" panose="02040502050405020303" pitchFamily="18" charset="0"/>
              </a:rPr>
              <a:t>You </a:t>
            </a:r>
            <a:r>
              <a:rPr lang="en-US" dirty="0">
                <a:solidFill>
                  <a:srgbClr val="333333"/>
                </a:solidFill>
                <a:latin typeface="Georgia" panose="02040502050405020303" pitchFamily="18" charset="0"/>
              </a:rPr>
              <a:t>can </a:t>
            </a:r>
            <a:r>
              <a:rPr lang="en-US" i="1" dirty="0">
                <a:solidFill>
                  <a:srgbClr val="333333"/>
                </a:solidFill>
                <a:latin typeface="Georgia" panose="02040502050405020303" pitchFamily="18" charset="0"/>
              </a:rPr>
              <a:t>honestly </a:t>
            </a:r>
            <a:r>
              <a:rPr lang="en-US" dirty="0">
                <a:solidFill>
                  <a:srgbClr val="333333"/>
                </a:solidFill>
                <a:latin typeface="Georgia" panose="02040502050405020303" pitchFamily="18" charset="0"/>
              </a:rPr>
              <a:t>feel something, but that doesn't mean it is the truth. Honesty is transparency, it means expressing exactly what you are experiencing and perceiving. Truth is different, it's objective. You can honestly feel like you're failing in life, but in truth, you could be doing very </a:t>
            </a:r>
            <a:r>
              <a:rPr lang="en-US" dirty="0" smtClean="0">
                <a:solidFill>
                  <a:srgbClr val="333333"/>
                </a:solidFill>
                <a:latin typeface="Georgia" panose="02040502050405020303" pitchFamily="18" charset="0"/>
              </a:rPr>
              <a:t>well. Understanding </a:t>
            </a:r>
            <a:r>
              <a:rPr lang="en-US" dirty="0">
                <a:solidFill>
                  <a:srgbClr val="333333"/>
                </a:solidFill>
                <a:latin typeface="Georgia" panose="02040502050405020303" pitchFamily="18" charset="0"/>
              </a:rPr>
              <a:t>the difference is crucial.</a:t>
            </a:r>
          </a:p>
          <a:p>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34</a:t>
            </a:fld>
            <a:endParaRPr lang="en-US"/>
          </a:p>
        </p:txBody>
      </p:sp>
    </p:spTree>
    <p:extLst>
      <p:ext uri="{BB962C8B-B14F-4D97-AF65-F5344CB8AC3E}">
        <p14:creationId xmlns:p14="http://schemas.microsoft.com/office/powerpoint/2010/main" val="3994684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5188" y="1738185"/>
            <a:ext cx="7766479" cy="2816424"/>
          </a:xfrm>
        </p:spPr>
        <p:txBody>
          <a:bodyPr>
            <a:normAutofit/>
          </a:bodyPr>
          <a:lstStyle/>
          <a:p>
            <a:pPr algn="l"/>
            <a:r>
              <a:rPr lang="en-US" b="1" u="sng" dirty="0">
                <a:solidFill>
                  <a:srgbClr val="C00000"/>
                </a:solidFill>
                <a:latin typeface="Georgia" panose="02040502050405020303" pitchFamily="18" charset="0"/>
              </a:rPr>
              <a:t>Do good even if you don't feel great.</a:t>
            </a:r>
            <a:r>
              <a:rPr lang="en-US" b="1" dirty="0">
                <a:solidFill>
                  <a:srgbClr val="333333"/>
                </a:solidFill>
                <a:latin typeface="Georgia" panose="02040502050405020303" pitchFamily="18" charset="0"/>
              </a:rPr>
              <a:t> </a:t>
            </a:r>
            <a:endParaRPr lang="en-US" b="1" dirty="0" smtClean="0">
              <a:solidFill>
                <a:srgbClr val="333333"/>
              </a:solidFill>
              <a:latin typeface="Georgia" panose="02040502050405020303" pitchFamily="18" charset="0"/>
            </a:endParaRPr>
          </a:p>
          <a:p>
            <a:pPr algn="l"/>
            <a:endParaRPr lang="en-US" dirty="0">
              <a:solidFill>
                <a:srgbClr val="333333"/>
              </a:solidFill>
              <a:latin typeface="Georgia" panose="02040502050405020303" pitchFamily="18" charset="0"/>
            </a:endParaRPr>
          </a:p>
          <a:p>
            <a:pPr algn="just"/>
            <a:r>
              <a:rPr lang="en-US" dirty="0">
                <a:solidFill>
                  <a:srgbClr val="333333"/>
                </a:solidFill>
                <a:latin typeface="Georgia" panose="02040502050405020303" pitchFamily="18" charset="0"/>
              </a:rPr>
              <a:t>Most people want their feelings to be the catalyst of their actions. They believe that what they feel should determine what they do, instead of the other way around. The way to unwind an emotional spiral is to start doing what you need to do </a:t>
            </a:r>
            <a:r>
              <a:rPr lang="en-US" i="1" dirty="0">
                <a:solidFill>
                  <a:srgbClr val="333333"/>
                </a:solidFill>
                <a:latin typeface="Georgia" panose="02040502050405020303" pitchFamily="18" charset="0"/>
              </a:rPr>
              <a:t>even if you don't completely feel like it. </a:t>
            </a:r>
            <a:r>
              <a:rPr lang="en-US" dirty="0">
                <a:solidFill>
                  <a:srgbClr val="333333"/>
                </a:solidFill>
                <a:latin typeface="Georgia" panose="02040502050405020303" pitchFamily="18" charset="0"/>
              </a:rPr>
              <a:t>Let your commitment to your long-term goals guide your daily actions, not impulse responses to your every whim and desire.</a:t>
            </a:r>
          </a:p>
          <a:p>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35</a:t>
            </a:fld>
            <a:endParaRPr lang="en-US"/>
          </a:p>
        </p:txBody>
      </p:sp>
    </p:spTree>
    <p:extLst>
      <p:ext uri="{BB962C8B-B14F-4D97-AF65-F5344CB8AC3E}">
        <p14:creationId xmlns:p14="http://schemas.microsoft.com/office/powerpoint/2010/main" val="3654590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860" y="1664044"/>
            <a:ext cx="7824142" cy="2734046"/>
          </a:xfrm>
        </p:spPr>
        <p:txBody>
          <a:bodyPr>
            <a:normAutofit/>
          </a:bodyPr>
          <a:lstStyle/>
          <a:p>
            <a:pPr algn="l"/>
            <a:r>
              <a:rPr lang="en-US" b="1" u="sng" dirty="0">
                <a:solidFill>
                  <a:srgbClr val="C00000"/>
                </a:solidFill>
                <a:latin typeface="Georgia" panose="02040502050405020303" pitchFamily="18" charset="0"/>
              </a:rPr>
              <a:t>Remember that you are spotlighting yourself.</a:t>
            </a:r>
          </a:p>
          <a:p>
            <a:pPr algn="l"/>
            <a:endParaRPr lang="en-US" dirty="0">
              <a:solidFill>
                <a:srgbClr val="333333"/>
              </a:solidFill>
              <a:latin typeface="Georgia" panose="02040502050405020303" pitchFamily="18" charset="0"/>
            </a:endParaRPr>
          </a:p>
          <a:p>
            <a:pPr algn="just"/>
            <a:r>
              <a:rPr lang="en-US" dirty="0" smtClean="0">
                <a:solidFill>
                  <a:srgbClr val="333333"/>
                </a:solidFill>
                <a:latin typeface="Georgia" panose="02040502050405020303" pitchFamily="18" charset="0"/>
              </a:rPr>
              <a:t>Nobody </a:t>
            </a:r>
            <a:r>
              <a:rPr lang="en-US" dirty="0">
                <a:solidFill>
                  <a:srgbClr val="333333"/>
                </a:solidFill>
                <a:latin typeface="Georgia" panose="02040502050405020303" pitchFamily="18" charset="0"/>
              </a:rPr>
              <a:t>is thinking about you with as much frequency, scrutiny and attention as you are. </a:t>
            </a:r>
            <a:r>
              <a:rPr lang="en-US" i="1" dirty="0">
                <a:solidFill>
                  <a:srgbClr val="333333"/>
                </a:solidFill>
                <a:latin typeface="Georgia" panose="02040502050405020303" pitchFamily="18" charset="0"/>
              </a:rPr>
              <a:t>Nobody. </a:t>
            </a:r>
            <a:r>
              <a:rPr lang="en-US" dirty="0">
                <a:solidFill>
                  <a:srgbClr val="333333"/>
                </a:solidFill>
                <a:latin typeface="Georgia" panose="02040502050405020303" pitchFamily="18" charset="0"/>
              </a:rPr>
              <a:t>How do we know that? Because they are all too busy spotlighting themselves. When you can humble yourself by reminding yourself of your insignificance, you can feel more at ease. Nobody is focusing on your life the way that you are, nor are they  judging, nit-picking or making assumptions about you the way you do in your head.</a:t>
            </a:r>
          </a:p>
          <a:p>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36</a:t>
            </a:fld>
            <a:endParaRPr lang="en-US"/>
          </a:p>
        </p:txBody>
      </p:sp>
    </p:spTree>
    <p:extLst>
      <p:ext uri="{BB962C8B-B14F-4D97-AF65-F5344CB8AC3E}">
        <p14:creationId xmlns:p14="http://schemas.microsoft.com/office/powerpoint/2010/main" val="719491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859" y="1828801"/>
            <a:ext cx="7824144" cy="3318932"/>
          </a:xfrm>
        </p:spPr>
        <p:txBody>
          <a:bodyPr>
            <a:normAutofit/>
          </a:bodyPr>
          <a:lstStyle/>
          <a:p>
            <a:pPr algn="l"/>
            <a:r>
              <a:rPr lang="en-US" b="1" u="sng" dirty="0">
                <a:solidFill>
                  <a:srgbClr val="C00000"/>
                </a:solidFill>
                <a:latin typeface="Georgia" panose="02040502050405020303" pitchFamily="18" charset="0"/>
              </a:rPr>
              <a:t>Work from the outside in.</a:t>
            </a:r>
            <a:endParaRPr lang="en-US" u="sng" dirty="0">
              <a:solidFill>
                <a:srgbClr val="C00000"/>
              </a:solidFill>
              <a:latin typeface="Georgia" panose="02040502050405020303" pitchFamily="18" charset="0"/>
            </a:endParaRPr>
          </a:p>
          <a:p>
            <a:pPr algn="l"/>
            <a:endParaRPr lang="en-US" dirty="0" smtClean="0">
              <a:solidFill>
                <a:srgbClr val="333333"/>
              </a:solidFill>
              <a:latin typeface="Georgia" panose="02040502050405020303" pitchFamily="18" charset="0"/>
            </a:endParaRPr>
          </a:p>
          <a:p>
            <a:pPr algn="just"/>
            <a:r>
              <a:rPr lang="en-US" dirty="0" smtClean="0">
                <a:solidFill>
                  <a:srgbClr val="333333"/>
                </a:solidFill>
                <a:latin typeface="Georgia" panose="02040502050405020303" pitchFamily="18" charset="0"/>
              </a:rPr>
              <a:t>Happiness </a:t>
            </a:r>
            <a:r>
              <a:rPr lang="en-US" dirty="0">
                <a:solidFill>
                  <a:srgbClr val="333333"/>
                </a:solidFill>
                <a:latin typeface="Georgia" panose="02040502050405020303" pitchFamily="18" charset="0"/>
              </a:rPr>
              <a:t>is built from the inside out, but confidence is built from the outside in. It's almost impossible to have true self-assurance without having gone out into the world and </a:t>
            </a:r>
            <a:r>
              <a:rPr lang="en-US" i="1" dirty="0">
                <a:solidFill>
                  <a:srgbClr val="333333"/>
                </a:solidFill>
                <a:latin typeface="Georgia" panose="02040502050405020303" pitchFamily="18" charset="0"/>
              </a:rPr>
              <a:t>proved </a:t>
            </a:r>
            <a:r>
              <a:rPr lang="en-US" dirty="0">
                <a:solidFill>
                  <a:srgbClr val="333333"/>
                </a:solidFill>
                <a:latin typeface="Georgia" panose="02040502050405020303" pitchFamily="18" charset="0"/>
              </a:rPr>
              <a:t>to yourself that you can, in fact, do what it is you want and need to do. Don't just sit around trying to mantra and affirm your way into believing in yourself. Go out and get proof.</a:t>
            </a:r>
            <a:endParaRPr lang="en-US" b="0" i="0" dirty="0">
              <a:solidFill>
                <a:srgbClr val="333333"/>
              </a:solidFill>
              <a:effectLst/>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37</a:t>
            </a:fld>
            <a:endParaRPr lang="en-US"/>
          </a:p>
        </p:txBody>
      </p:sp>
    </p:spTree>
    <p:extLst>
      <p:ext uri="{BB962C8B-B14F-4D97-AF65-F5344CB8AC3E}">
        <p14:creationId xmlns:p14="http://schemas.microsoft.com/office/powerpoint/2010/main" val="3467128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199" y="855821"/>
            <a:ext cx="7766936" cy="752669"/>
          </a:xfrm>
        </p:spPr>
        <p:txBody>
          <a:bodyPr/>
          <a:lstStyle/>
          <a:p>
            <a:pPr algn="l"/>
            <a:r>
              <a:rPr lang="en-US" sz="3200" b="1" dirty="0" smtClean="0"/>
              <a:t>Five (05) tips on how to change your attitude</a:t>
            </a:r>
            <a:endParaRPr lang="en-US" sz="3200" b="1" dirty="0"/>
          </a:p>
        </p:txBody>
      </p:sp>
      <p:sp>
        <p:nvSpPr>
          <p:cNvPr id="3" name="Subtitle 2"/>
          <p:cNvSpPr>
            <a:spLocks noGrp="1"/>
          </p:cNvSpPr>
          <p:nvPr>
            <p:ph type="subTitle" idx="1"/>
          </p:nvPr>
        </p:nvSpPr>
        <p:spPr>
          <a:xfrm>
            <a:off x="1524000" y="2356020"/>
            <a:ext cx="7865334" cy="3608173"/>
          </a:xfrm>
        </p:spPr>
        <p:txBody>
          <a:bodyPr/>
          <a:lstStyle/>
          <a:p>
            <a:pPr algn="l"/>
            <a:r>
              <a:rPr lang="en-US" b="1" u="sng" dirty="0" smtClean="0">
                <a:solidFill>
                  <a:srgbClr val="C00000"/>
                </a:solidFill>
                <a:latin typeface="Montserrat"/>
              </a:rPr>
              <a:t>1. Identify </a:t>
            </a:r>
            <a:r>
              <a:rPr lang="en-US" b="1" u="sng" dirty="0">
                <a:solidFill>
                  <a:srgbClr val="C00000"/>
                </a:solidFill>
                <a:latin typeface="Montserrat"/>
              </a:rPr>
              <a:t>and understand what you want to </a:t>
            </a:r>
            <a:r>
              <a:rPr lang="en-US" b="1" u="sng" dirty="0" smtClean="0">
                <a:solidFill>
                  <a:srgbClr val="C00000"/>
                </a:solidFill>
                <a:latin typeface="Montserrat"/>
              </a:rPr>
              <a:t>change</a:t>
            </a:r>
            <a:endParaRPr lang="en-US" b="1" u="sng" dirty="0">
              <a:solidFill>
                <a:srgbClr val="C00000"/>
              </a:solidFill>
              <a:latin typeface="Montserrat"/>
            </a:endParaRPr>
          </a:p>
          <a:p>
            <a:pPr algn="l"/>
            <a:endParaRPr lang="en-US" dirty="0" smtClean="0">
              <a:solidFill>
                <a:srgbClr val="212529"/>
              </a:solidFill>
              <a:latin typeface="+mj-lt"/>
            </a:endParaRPr>
          </a:p>
          <a:p>
            <a:pPr algn="just"/>
            <a:r>
              <a:rPr lang="en-US" dirty="0" smtClean="0">
                <a:solidFill>
                  <a:srgbClr val="212529"/>
                </a:solidFill>
                <a:latin typeface="+mj-lt"/>
              </a:rPr>
              <a:t>The </a:t>
            </a:r>
            <a:r>
              <a:rPr lang="en-US" dirty="0">
                <a:solidFill>
                  <a:srgbClr val="212529"/>
                </a:solidFill>
                <a:latin typeface="+mj-lt"/>
              </a:rPr>
              <a:t>first step towards change is clearly understanding what </a:t>
            </a:r>
            <a:r>
              <a:rPr lang="en-US" i="1" dirty="0">
                <a:solidFill>
                  <a:srgbClr val="212529"/>
                </a:solidFill>
                <a:latin typeface="+mj-lt"/>
              </a:rPr>
              <a:t>needs</a:t>
            </a:r>
            <a:r>
              <a:rPr lang="en-US" dirty="0">
                <a:solidFill>
                  <a:srgbClr val="212529"/>
                </a:solidFill>
                <a:latin typeface="+mj-lt"/>
              </a:rPr>
              <a:t> to be changed. Setting clear goals is the </a:t>
            </a:r>
            <a:r>
              <a:rPr lang="en-US" b="1" u="sng" dirty="0">
                <a:solidFill>
                  <a:srgbClr val="C00000"/>
                </a:solidFill>
                <a:latin typeface="+mj-lt"/>
                <a:hlinkClick r:id="rId2"/>
              </a:rPr>
              <a:t>key to success</a:t>
            </a:r>
            <a:r>
              <a:rPr lang="en-US" dirty="0">
                <a:solidFill>
                  <a:srgbClr val="212529"/>
                </a:solidFill>
                <a:latin typeface="+mj-lt"/>
              </a:rPr>
              <a:t> in any endeavor. When it comes to changing your attitude, you need to do an honest and in-depth self-evaluation so you could point out exactly which of your traits need to be improved or totally changed</a:t>
            </a:r>
            <a:r>
              <a:rPr lang="en-US" dirty="0">
                <a:solidFill>
                  <a:srgbClr val="212529"/>
                </a:solidFill>
                <a:latin typeface="Georgia" panose="02040502050405020303" pitchFamily="18" charset="0"/>
              </a:rPr>
              <a:t>.</a:t>
            </a:r>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38</a:t>
            </a:fld>
            <a:endParaRPr lang="en-US"/>
          </a:p>
        </p:txBody>
      </p:sp>
    </p:spTree>
    <p:extLst>
      <p:ext uri="{BB962C8B-B14F-4D97-AF65-F5344CB8AC3E}">
        <p14:creationId xmlns:p14="http://schemas.microsoft.com/office/powerpoint/2010/main" val="2178063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5147" y="1785428"/>
            <a:ext cx="7997137" cy="3132561"/>
          </a:xfrm>
        </p:spPr>
        <p:txBody>
          <a:bodyPr/>
          <a:lstStyle/>
          <a:p>
            <a:pPr algn="l"/>
            <a:r>
              <a:rPr lang="en-US" b="1" u="sng" dirty="0" smtClean="0">
                <a:solidFill>
                  <a:srgbClr val="C00000"/>
                </a:solidFill>
                <a:latin typeface="Montserrat"/>
              </a:rPr>
              <a:t>2. Look </a:t>
            </a:r>
            <a:r>
              <a:rPr lang="en-US" b="1" u="sng" dirty="0">
                <a:solidFill>
                  <a:srgbClr val="C00000"/>
                </a:solidFill>
                <a:latin typeface="Montserrat"/>
              </a:rPr>
              <a:t>for a role </a:t>
            </a:r>
            <a:r>
              <a:rPr lang="en-US" b="1" u="sng" dirty="0" smtClean="0">
                <a:solidFill>
                  <a:srgbClr val="C00000"/>
                </a:solidFill>
                <a:latin typeface="Montserrat"/>
              </a:rPr>
              <a:t>model</a:t>
            </a:r>
          </a:p>
          <a:p>
            <a:pPr algn="l"/>
            <a:endParaRPr lang="en-US" b="1" u="sng" dirty="0">
              <a:solidFill>
                <a:srgbClr val="C00000"/>
              </a:solidFill>
              <a:latin typeface="Montserrat"/>
            </a:endParaRPr>
          </a:p>
          <a:p>
            <a:pPr algn="just"/>
            <a:r>
              <a:rPr lang="en-US" dirty="0">
                <a:solidFill>
                  <a:srgbClr val="212529"/>
                </a:solidFill>
                <a:latin typeface="+mj-lt"/>
              </a:rPr>
              <a:t>We all need to know that what we’re trying to accomplish can in fact be achieved; that we can be more optimistic, more social or more patient. Find someone who has the kind of attitude that you want to have, and let his or her life give you inspiration and encouragement to move beyond your temporary failures in your journey towards becoming a better person</a:t>
            </a:r>
            <a:r>
              <a:rPr lang="en-US" dirty="0">
                <a:solidFill>
                  <a:srgbClr val="212529"/>
                </a:solidFill>
                <a:latin typeface="Georgia" panose="02040502050405020303" pitchFamily="18" charset="0"/>
              </a:rPr>
              <a:t>.</a:t>
            </a:r>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39</a:t>
            </a:fld>
            <a:endParaRPr lang="en-US"/>
          </a:p>
        </p:txBody>
      </p:sp>
    </p:spTree>
    <p:extLst>
      <p:ext uri="{BB962C8B-B14F-4D97-AF65-F5344CB8AC3E}">
        <p14:creationId xmlns:p14="http://schemas.microsoft.com/office/powerpoint/2010/main" val="191240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35912" y="914401"/>
            <a:ext cx="6333728" cy="4756922"/>
          </a:xfrm>
          <a:prstGeom prst="rect">
            <a:avLst/>
          </a:prstGeom>
        </p:spPr>
      </p:pic>
      <p:sp>
        <p:nvSpPr>
          <p:cNvPr id="3" name="Slide Number Placeholder 2"/>
          <p:cNvSpPr>
            <a:spLocks noGrp="1"/>
          </p:cNvSpPr>
          <p:nvPr>
            <p:ph type="sldNum" sz="quarter" idx="12"/>
          </p:nvPr>
        </p:nvSpPr>
        <p:spPr/>
        <p:txBody>
          <a:bodyPr/>
          <a:lstStyle/>
          <a:p>
            <a:fld id="{C7A64BB0-21A8-4CA2-A5D7-ED053D819396}" type="slidenum">
              <a:rPr lang="en-US" smtClean="0"/>
              <a:pPr/>
              <a:t>4</a:t>
            </a:fld>
            <a:endParaRPr lang="en-US"/>
          </a:p>
        </p:txBody>
      </p:sp>
    </p:spTree>
    <p:extLst>
      <p:ext uri="{BB962C8B-B14F-4D97-AF65-F5344CB8AC3E}">
        <p14:creationId xmlns:p14="http://schemas.microsoft.com/office/powerpoint/2010/main" val="4273496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9816" y="1441623"/>
            <a:ext cx="8040130" cy="3706110"/>
          </a:xfrm>
        </p:spPr>
        <p:txBody>
          <a:bodyPr/>
          <a:lstStyle/>
          <a:p>
            <a:pPr algn="l"/>
            <a:r>
              <a:rPr lang="en-US" b="1" u="sng" dirty="0" smtClean="0">
                <a:solidFill>
                  <a:srgbClr val="C00000"/>
                </a:solidFill>
                <a:latin typeface="Montserrat"/>
              </a:rPr>
              <a:t>3. Think </a:t>
            </a:r>
            <a:r>
              <a:rPr lang="en-US" b="1" u="sng" dirty="0">
                <a:solidFill>
                  <a:srgbClr val="C00000"/>
                </a:solidFill>
                <a:latin typeface="Montserrat"/>
              </a:rPr>
              <a:t>about how your attitude change will affect your </a:t>
            </a:r>
            <a:r>
              <a:rPr lang="en-US" b="1" u="sng" dirty="0" smtClean="0">
                <a:solidFill>
                  <a:srgbClr val="C00000"/>
                </a:solidFill>
                <a:latin typeface="Montserrat"/>
              </a:rPr>
              <a:t>life</a:t>
            </a:r>
          </a:p>
          <a:p>
            <a:pPr algn="l"/>
            <a:endParaRPr lang="en-US" dirty="0" smtClean="0">
              <a:solidFill>
                <a:srgbClr val="212529"/>
              </a:solidFill>
              <a:latin typeface="Georgia" panose="02040502050405020303" pitchFamily="18" charset="0"/>
            </a:endParaRPr>
          </a:p>
          <a:p>
            <a:pPr algn="just"/>
            <a:r>
              <a:rPr lang="en-US" dirty="0" smtClean="0">
                <a:solidFill>
                  <a:srgbClr val="212529"/>
                </a:solidFill>
                <a:latin typeface="+mj-lt"/>
              </a:rPr>
              <a:t>To </a:t>
            </a:r>
            <a:r>
              <a:rPr lang="en-US" dirty="0">
                <a:solidFill>
                  <a:srgbClr val="212529"/>
                </a:solidFill>
                <a:latin typeface="+mj-lt"/>
              </a:rPr>
              <a:t>be able to hurtle through all the difficulties that lie ahead of you in your journey towards self betterment, you need to figure out exactly what this supposed change could bring to your life. Will changing your attitude mean a happier family or social life? Will a change in your attitude mean a more successful career or business? Fix your mind on the things that would come as a result of your attitude change and you will have a greater chance of reaching your goal.</a:t>
            </a:r>
            <a:endParaRPr lang="en-US" b="1" u="sng" dirty="0">
              <a:solidFill>
                <a:srgbClr val="C00000"/>
              </a:solidFill>
              <a:latin typeface="+mj-lt"/>
            </a:endParaRPr>
          </a:p>
          <a:p>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40</a:t>
            </a:fld>
            <a:endParaRPr lang="en-US"/>
          </a:p>
        </p:txBody>
      </p:sp>
    </p:spTree>
    <p:extLst>
      <p:ext uri="{BB962C8B-B14F-4D97-AF65-F5344CB8AC3E}">
        <p14:creationId xmlns:p14="http://schemas.microsoft.com/office/powerpoint/2010/main" val="1236313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8714" y="1589903"/>
            <a:ext cx="7725289" cy="3557829"/>
          </a:xfrm>
        </p:spPr>
        <p:txBody>
          <a:bodyPr/>
          <a:lstStyle/>
          <a:p>
            <a:pPr algn="l"/>
            <a:r>
              <a:rPr lang="en-US" b="1" u="sng" dirty="0" smtClean="0">
                <a:solidFill>
                  <a:srgbClr val="C00000"/>
                </a:solidFill>
                <a:latin typeface="Montserrat"/>
              </a:rPr>
              <a:t>4. Choose </a:t>
            </a:r>
            <a:r>
              <a:rPr lang="en-US" b="1" u="sng" dirty="0">
                <a:solidFill>
                  <a:srgbClr val="C00000"/>
                </a:solidFill>
                <a:latin typeface="Montserrat"/>
              </a:rPr>
              <a:t>the right company.</a:t>
            </a:r>
          </a:p>
          <a:p>
            <a:pPr algn="l"/>
            <a:endParaRPr lang="en-US" dirty="0" smtClean="0">
              <a:solidFill>
                <a:srgbClr val="212529"/>
              </a:solidFill>
              <a:latin typeface="Georgia" panose="02040502050405020303" pitchFamily="18" charset="0"/>
            </a:endParaRPr>
          </a:p>
          <a:p>
            <a:pPr algn="just"/>
            <a:r>
              <a:rPr lang="en-US" dirty="0" smtClean="0">
                <a:solidFill>
                  <a:srgbClr val="212529"/>
                </a:solidFill>
                <a:latin typeface="+mj-lt"/>
              </a:rPr>
              <a:t>As </a:t>
            </a:r>
            <a:r>
              <a:rPr lang="en-US" dirty="0">
                <a:solidFill>
                  <a:srgbClr val="212529"/>
                </a:solidFill>
                <a:latin typeface="+mj-lt"/>
              </a:rPr>
              <a:t>they say, “Bad company corrupts good character.” You don’t expect yourself to be able to change if you go on surrounding yourself with people who possess all the negative traits that you want to change. Consider befriending new people, especially those who are optimistic and have a healthy attitude towards life. You will see that your effort to change will be easier with these kinds of people as friends.</a:t>
            </a:r>
          </a:p>
          <a:p>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41</a:t>
            </a:fld>
            <a:endParaRPr lang="en-US"/>
          </a:p>
        </p:txBody>
      </p:sp>
    </p:spTree>
    <p:extLst>
      <p:ext uri="{BB962C8B-B14F-4D97-AF65-F5344CB8AC3E}">
        <p14:creationId xmlns:p14="http://schemas.microsoft.com/office/powerpoint/2010/main" val="1461979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0476" y="1746423"/>
            <a:ext cx="7511106" cy="3747300"/>
          </a:xfrm>
        </p:spPr>
        <p:txBody>
          <a:bodyPr/>
          <a:lstStyle/>
          <a:p>
            <a:pPr algn="l"/>
            <a:r>
              <a:rPr lang="en-US" b="1" u="sng" dirty="0" smtClean="0">
                <a:solidFill>
                  <a:srgbClr val="C00000"/>
                </a:solidFill>
                <a:latin typeface="Montserrat"/>
              </a:rPr>
              <a:t>5. Believe </a:t>
            </a:r>
            <a:r>
              <a:rPr lang="en-US" b="1" u="sng" dirty="0">
                <a:solidFill>
                  <a:srgbClr val="C00000"/>
                </a:solidFill>
                <a:latin typeface="Montserrat"/>
              </a:rPr>
              <a:t>that you are able to </a:t>
            </a:r>
            <a:r>
              <a:rPr lang="en-US" b="1" u="sng" dirty="0" smtClean="0">
                <a:solidFill>
                  <a:srgbClr val="C00000"/>
                </a:solidFill>
                <a:latin typeface="Montserrat"/>
              </a:rPr>
              <a:t>change</a:t>
            </a:r>
          </a:p>
          <a:p>
            <a:pPr algn="l"/>
            <a:endParaRPr lang="en-US" b="1" u="sng" dirty="0">
              <a:solidFill>
                <a:srgbClr val="C00000"/>
              </a:solidFill>
              <a:latin typeface="Montserrat"/>
            </a:endParaRPr>
          </a:p>
          <a:p>
            <a:pPr algn="just"/>
            <a:r>
              <a:rPr lang="en-US" dirty="0">
                <a:solidFill>
                  <a:srgbClr val="212529"/>
                </a:solidFill>
                <a:latin typeface="+mj-lt"/>
              </a:rPr>
              <a:t>Often, the greatest obstacle between us and our goals is ourselves or our inability to trust in what we are able to do. If you don’t believe in yourself or believe that you or your life can change, it just won’t happen—you will either never start, or give up quickly so you won’t  have even given yourself the opportunity to succeed.</a:t>
            </a:r>
            <a:endParaRPr lang="en-US" dirty="0">
              <a:latin typeface="+mj-lt"/>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42</a:t>
            </a:fld>
            <a:endParaRPr lang="en-US"/>
          </a:p>
        </p:txBody>
      </p:sp>
    </p:spTree>
    <p:extLst>
      <p:ext uri="{BB962C8B-B14F-4D97-AF65-F5344CB8AC3E}">
        <p14:creationId xmlns:p14="http://schemas.microsoft.com/office/powerpoint/2010/main" val="1239211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819" y="1063457"/>
            <a:ext cx="8237839" cy="923552"/>
          </a:xfrm>
        </p:spPr>
        <p:txBody>
          <a:bodyPr/>
          <a:lstStyle/>
          <a:p>
            <a:pPr algn="l"/>
            <a:r>
              <a:rPr lang="en-US" sz="3200" b="1" u="sng" dirty="0" smtClean="0"/>
              <a:t>Different ways to improve your attitude</a:t>
            </a:r>
            <a:endParaRPr lang="en-US" sz="3200" b="1" u="sng" dirty="0"/>
          </a:p>
        </p:txBody>
      </p:sp>
      <p:sp>
        <p:nvSpPr>
          <p:cNvPr id="3" name="Subtitle 2"/>
          <p:cNvSpPr>
            <a:spLocks noGrp="1"/>
          </p:cNvSpPr>
          <p:nvPr>
            <p:ph type="subTitle" idx="1"/>
          </p:nvPr>
        </p:nvSpPr>
        <p:spPr>
          <a:xfrm>
            <a:off x="1136819" y="2850292"/>
            <a:ext cx="8310176" cy="2758760"/>
          </a:xfrm>
        </p:spPr>
        <p:txBody>
          <a:bodyPr/>
          <a:lstStyle/>
          <a:p>
            <a:pPr algn="l"/>
            <a:r>
              <a:rPr lang="en-US" b="1" u="sng" dirty="0">
                <a:solidFill>
                  <a:srgbClr val="C00000"/>
                </a:solidFill>
                <a:latin typeface="Roboto"/>
              </a:rPr>
              <a:t>Always act with a purpose.</a:t>
            </a:r>
            <a:endParaRPr lang="en-US" u="sng" dirty="0">
              <a:solidFill>
                <a:srgbClr val="C00000"/>
              </a:solidFill>
              <a:latin typeface="Roboto"/>
            </a:endParaRPr>
          </a:p>
          <a:p>
            <a:pPr algn="l"/>
            <a:r>
              <a:rPr lang="en-US" dirty="0">
                <a:solidFill>
                  <a:srgbClr val="212529"/>
                </a:solidFill>
                <a:latin typeface="Roboto"/>
              </a:rPr>
              <a:t>Before you take any action, decide how it will serve your greater goals.  If the connection is weak or non-existent, take that action off your to-do list. Aimless activity wastes time and energy.</a:t>
            </a:r>
          </a:p>
          <a:p>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43</a:t>
            </a:fld>
            <a:endParaRPr lang="en-US"/>
          </a:p>
        </p:txBody>
      </p:sp>
    </p:spTree>
    <p:extLst>
      <p:ext uri="{BB962C8B-B14F-4D97-AF65-F5344CB8AC3E}">
        <p14:creationId xmlns:p14="http://schemas.microsoft.com/office/powerpoint/2010/main" val="1435342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2141839"/>
            <a:ext cx="8054802" cy="2520777"/>
          </a:xfrm>
        </p:spPr>
        <p:txBody>
          <a:bodyPr/>
          <a:lstStyle/>
          <a:p>
            <a:pPr algn="l"/>
            <a:r>
              <a:rPr lang="en-US" sz="2000" b="1" u="sng" dirty="0">
                <a:solidFill>
                  <a:srgbClr val="C00000"/>
                </a:solidFill>
              </a:rPr>
              <a:t>Use setbacks to improve your </a:t>
            </a:r>
            <a:r>
              <a:rPr lang="en-US" sz="2000" b="1" u="sng" dirty="0" smtClean="0">
                <a:solidFill>
                  <a:srgbClr val="C00000"/>
                </a:solidFill>
              </a:rPr>
              <a:t>skills</a:t>
            </a:r>
            <a:endParaRPr lang="en-US" sz="2000" u="sng" dirty="0">
              <a:solidFill>
                <a:srgbClr val="C00000"/>
              </a:solidFill>
            </a:endParaRPr>
          </a:p>
          <a:p>
            <a:pPr algn="just"/>
            <a:r>
              <a:rPr lang="en-US" sz="2000" dirty="0">
                <a:solidFill>
                  <a:schemeClr val="tx1"/>
                </a:solidFill>
              </a:rPr>
              <a:t>Rather than feeling bad if you fail or get rejected, look back at your actions and see what you can do (if anything) to improve your performances. </a:t>
            </a:r>
            <a:endParaRPr lang="en-US" sz="2000" dirty="0" smtClean="0">
              <a:solidFill>
                <a:schemeClr val="tx1"/>
              </a:solidFill>
            </a:endParaRPr>
          </a:p>
          <a:p>
            <a:pPr algn="just"/>
            <a:endParaRPr lang="en-US" dirty="0" smtClean="0">
              <a:solidFill>
                <a:schemeClr val="tx1"/>
              </a:solidFill>
            </a:endParaRPr>
          </a:p>
          <a:p>
            <a:pPr algn="just"/>
            <a:endParaRPr lang="en-US" dirty="0" smtClean="0">
              <a:solidFill>
                <a:schemeClr val="tx1"/>
              </a:solidFill>
            </a:endParaRPr>
          </a:p>
          <a:p>
            <a:pPr algn="l"/>
            <a:endParaRPr lang="en-US" dirty="0">
              <a:solidFill>
                <a:srgbClr val="212529"/>
              </a:solidFill>
              <a:latin typeface="Roboto"/>
            </a:endParaRPr>
          </a:p>
          <a:p>
            <a:pPr algn="just"/>
            <a:endParaRPr lang="en-US" dirty="0">
              <a:solidFill>
                <a:schemeClr val="tx1"/>
              </a:solidFill>
            </a:endParaRPr>
          </a:p>
          <a:p>
            <a:pPr algn="just"/>
            <a:endParaRPr lang="en-US" dirty="0">
              <a:solidFill>
                <a:schemeClr val="tx1"/>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44</a:t>
            </a:fld>
            <a:endParaRPr lang="en-US"/>
          </a:p>
        </p:txBody>
      </p:sp>
    </p:spTree>
    <p:extLst>
      <p:ext uri="{BB962C8B-B14F-4D97-AF65-F5344CB8AC3E}">
        <p14:creationId xmlns:p14="http://schemas.microsoft.com/office/powerpoint/2010/main" val="1710908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9202" y="1581665"/>
            <a:ext cx="7661189" cy="3269505"/>
          </a:xfrm>
        </p:spPr>
        <p:txBody>
          <a:bodyPr>
            <a:normAutofit/>
          </a:bodyPr>
          <a:lstStyle/>
          <a:p>
            <a:pPr lvl="0" algn="l">
              <a:buClr>
                <a:srgbClr val="3494BA">
                  <a:lumMod val="75000"/>
                </a:srgbClr>
              </a:buClr>
            </a:pPr>
            <a:r>
              <a:rPr lang="en-US" sz="2000" b="1" u="sng" dirty="0">
                <a:solidFill>
                  <a:srgbClr val="C00000"/>
                </a:solidFill>
                <a:latin typeface="Roboto"/>
              </a:rPr>
              <a:t>Seek out those who share your positive </a:t>
            </a:r>
            <a:r>
              <a:rPr lang="en-US" sz="2000" b="1" u="sng" dirty="0" smtClean="0">
                <a:solidFill>
                  <a:srgbClr val="C00000"/>
                </a:solidFill>
                <a:latin typeface="Roboto"/>
              </a:rPr>
              <a:t>attitude</a:t>
            </a:r>
          </a:p>
          <a:p>
            <a:pPr lvl="0" algn="l">
              <a:buClr>
                <a:srgbClr val="3494BA">
                  <a:lumMod val="75000"/>
                </a:srgbClr>
              </a:buClr>
            </a:pPr>
            <a:endParaRPr lang="en-US" sz="2000" u="sng" dirty="0">
              <a:solidFill>
                <a:srgbClr val="C00000"/>
              </a:solidFill>
              <a:latin typeface="Roboto"/>
            </a:endParaRPr>
          </a:p>
          <a:p>
            <a:pPr lvl="0" algn="just">
              <a:buClr>
                <a:srgbClr val="3494BA">
                  <a:lumMod val="75000"/>
                </a:srgbClr>
              </a:buClr>
            </a:pPr>
            <a:r>
              <a:rPr lang="en-US" sz="2000" dirty="0">
                <a:solidFill>
                  <a:srgbClr val="212529"/>
                </a:solidFill>
                <a:latin typeface="Roboto"/>
              </a:rPr>
              <a:t>It's a scientific fact your brain automatically imitates the behaviors of the people around you.  Therefore, you should surround yourself with positive thinkers and shun those who are excessively negative.</a:t>
            </a:r>
          </a:p>
          <a:p>
            <a:pPr lvl="0" algn="just">
              <a:buClr>
                <a:srgbClr val="3494BA">
                  <a:lumMod val="75000"/>
                </a:srgbClr>
              </a:buClr>
            </a:pPr>
            <a:endParaRPr lang="en-US" sz="2000" dirty="0">
              <a:solidFill>
                <a:prstClr val="black"/>
              </a:solidFill>
            </a:endParaRPr>
          </a:p>
          <a:p>
            <a:endParaRPr lang="en-US" sz="2000"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45</a:t>
            </a:fld>
            <a:endParaRPr lang="en-US"/>
          </a:p>
        </p:txBody>
      </p:sp>
    </p:spTree>
    <p:extLst>
      <p:ext uri="{BB962C8B-B14F-4D97-AF65-F5344CB8AC3E}">
        <p14:creationId xmlns:p14="http://schemas.microsoft.com/office/powerpoint/2010/main" val="4217400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102" y="1746421"/>
            <a:ext cx="7988900" cy="3187128"/>
          </a:xfrm>
        </p:spPr>
        <p:txBody>
          <a:bodyPr/>
          <a:lstStyle/>
          <a:p>
            <a:pPr algn="l"/>
            <a:r>
              <a:rPr lang="en-US" sz="2000" b="1" u="sng" dirty="0" smtClean="0">
                <a:solidFill>
                  <a:srgbClr val="C00000"/>
                </a:solidFill>
                <a:latin typeface="Roboto"/>
              </a:rPr>
              <a:t>Forgive </a:t>
            </a:r>
            <a:r>
              <a:rPr lang="en-US" sz="2000" b="1" u="sng" dirty="0">
                <a:solidFill>
                  <a:srgbClr val="C00000"/>
                </a:solidFill>
                <a:latin typeface="Roboto"/>
              </a:rPr>
              <a:t>the limitations of </a:t>
            </a:r>
            <a:r>
              <a:rPr lang="en-US" sz="2000" b="1" u="sng" dirty="0" smtClean="0">
                <a:solidFill>
                  <a:srgbClr val="C00000"/>
                </a:solidFill>
                <a:latin typeface="Roboto"/>
              </a:rPr>
              <a:t>others</a:t>
            </a:r>
          </a:p>
          <a:p>
            <a:pPr algn="l"/>
            <a:endParaRPr lang="en-US" sz="2000" u="sng" dirty="0">
              <a:solidFill>
                <a:srgbClr val="C00000"/>
              </a:solidFill>
              <a:latin typeface="Roboto"/>
            </a:endParaRPr>
          </a:p>
          <a:p>
            <a:pPr algn="just"/>
            <a:r>
              <a:rPr lang="en-US" sz="2000" dirty="0">
                <a:solidFill>
                  <a:srgbClr val="212529"/>
                </a:solidFill>
                <a:latin typeface="Roboto"/>
              </a:rPr>
              <a:t>High standards are important, but humans are, well, human. It's crazy to make yourself miserable because other people can't do a job as well as you think you could, or when people don't share your vision with the same passion that you feel.</a:t>
            </a:r>
          </a:p>
          <a:p>
            <a:pPr algn="just"/>
            <a:endParaRPr lang="en-US" dirty="0"/>
          </a:p>
        </p:txBody>
      </p:sp>
      <p:sp>
        <p:nvSpPr>
          <p:cNvPr id="4" name="Slide Number Placeholder 3"/>
          <p:cNvSpPr>
            <a:spLocks noGrp="1"/>
          </p:cNvSpPr>
          <p:nvPr>
            <p:ph type="sldNum" sz="quarter" idx="12"/>
          </p:nvPr>
        </p:nvSpPr>
        <p:spPr/>
        <p:txBody>
          <a:bodyPr/>
          <a:lstStyle/>
          <a:p>
            <a:fld id="{C7A64BB0-21A8-4CA2-A5D7-ED053D819396}" type="slidenum">
              <a:rPr lang="en-US" smtClean="0"/>
              <a:pPr/>
              <a:t>46</a:t>
            </a:fld>
            <a:endParaRPr lang="en-US"/>
          </a:p>
        </p:txBody>
      </p:sp>
    </p:spTree>
    <p:extLst>
      <p:ext uri="{BB962C8B-B14F-4D97-AF65-F5344CB8AC3E}">
        <p14:creationId xmlns:p14="http://schemas.microsoft.com/office/powerpoint/2010/main" val="1817508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8627" y="1573426"/>
            <a:ext cx="7840619" cy="3483689"/>
          </a:xfrm>
        </p:spPr>
        <p:txBody>
          <a:bodyPr>
            <a:normAutofit/>
          </a:bodyPr>
          <a:lstStyle/>
          <a:p>
            <a:pPr algn="l"/>
            <a:r>
              <a:rPr lang="en-US" sz="2000" b="1" u="sng" dirty="0" smtClean="0">
                <a:solidFill>
                  <a:srgbClr val="C00000"/>
                </a:solidFill>
                <a:latin typeface="Roboto"/>
              </a:rPr>
              <a:t>Say </a:t>
            </a:r>
            <a:r>
              <a:rPr lang="en-US" sz="2000" b="1" u="sng" dirty="0">
                <a:solidFill>
                  <a:srgbClr val="C00000"/>
                </a:solidFill>
                <a:latin typeface="Roboto"/>
              </a:rPr>
              <a:t>"thank you" more </a:t>
            </a:r>
            <a:r>
              <a:rPr lang="en-US" sz="2000" b="1" u="sng" dirty="0" smtClean="0">
                <a:solidFill>
                  <a:srgbClr val="C00000"/>
                </a:solidFill>
                <a:latin typeface="Roboto"/>
              </a:rPr>
              <a:t>frequently</a:t>
            </a:r>
          </a:p>
          <a:p>
            <a:pPr algn="l"/>
            <a:endParaRPr lang="en-US" sz="2000" u="sng" dirty="0">
              <a:solidFill>
                <a:srgbClr val="C00000"/>
              </a:solidFill>
              <a:latin typeface="Roboto"/>
            </a:endParaRPr>
          </a:p>
          <a:p>
            <a:pPr algn="just"/>
            <a:r>
              <a:rPr lang="en-US" sz="2000" dirty="0">
                <a:solidFill>
                  <a:srgbClr val="212529"/>
                </a:solidFill>
                <a:latin typeface="Roboto"/>
              </a:rPr>
              <a:t>Achieving an "attitude of gratitude" requires more than simply being aware of what's wonderful in your life.  You must, and should, thank other people for their gifts to you, even if that gift is something as simple as a smile.</a:t>
            </a:r>
            <a:endParaRPr lang="en-US" sz="2000" b="0" i="0" dirty="0">
              <a:solidFill>
                <a:srgbClr val="212529"/>
              </a:solidFill>
              <a:effectLst/>
              <a:latin typeface="Roboto"/>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47</a:t>
            </a:fld>
            <a:endParaRPr lang="en-US"/>
          </a:p>
        </p:txBody>
      </p:sp>
    </p:spTree>
    <p:extLst>
      <p:ext uri="{BB962C8B-B14F-4D97-AF65-F5344CB8AC3E}">
        <p14:creationId xmlns:p14="http://schemas.microsoft.com/office/powerpoint/2010/main" val="72782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58313" y="988540"/>
            <a:ext cx="6829167" cy="4588475"/>
          </a:xfrm>
          <a:prstGeom prst="rect">
            <a:avLst/>
          </a:prstGeom>
        </p:spPr>
      </p:pic>
      <p:sp>
        <p:nvSpPr>
          <p:cNvPr id="3" name="Slide Number Placeholder 2"/>
          <p:cNvSpPr>
            <a:spLocks noGrp="1"/>
          </p:cNvSpPr>
          <p:nvPr>
            <p:ph type="sldNum" sz="quarter" idx="12"/>
          </p:nvPr>
        </p:nvSpPr>
        <p:spPr/>
        <p:txBody>
          <a:bodyPr/>
          <a:lstStyle/>
          <a:p>
            <a:fld id="{C7A64BB0-21A8-4CA2-A5D7-ED053D819396}" type="slidenum">
              <a:rPr lang="en-US" smtClean="0"/>
              <a:pPr/>
              <a:t>5</a:t>
            </a:fld>
            <a:endParaRPr lang="en-US"/>
          </a:p>
        </p:txBody>
      </p:sp>
    </p:spTree>
    <p:extLst>
      <p:ext uri="{BB962C8B-B14F-4D97-AF65-F5344CB8AC3E}">
        <p14:creationId xmlns:p14="http://schemas.microsoft.com/office/powerpoint/2010/main" val="230138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4530" y="1079156"/>
            <a:ext cx="7834183" cy="4221463"/>
          </a:xfrm>
          <a:prstGeom prst="rect">
            <a:avLst/>
          </a:prstGeom>
        </p:spPr>
      </p:pic>
      <p:sp>
        <p:nvSpPr>
          <p:cNvPr id="3" name="Slide Number Placeholder 2"/>
          <p:cNvSpPr>
            <a:spLocks noGrp="1"/>
          </p:cNvSpPr>
          <p:nvPr>
            <p:ph type="sldNum" sz="quarter" idx="12"/>
          </p:nvPr>
        </p:nvSpPr>
        <p:spPr/>
        <p:txBody>
          <a:bodyPr/>
          <a:lstStyle/>
          <a:p>
            <a:fld id="{C7A64BB0-21A8-4CA2-A5D7-ED053D819396}" type="slidenum">
              <a:rPr lang="en-US" smtClean="0"/>
              <a:pPr/>
              <a:t>6</a:t>
            </a:fld>
            <a:endParaRPr lang="en-US"/>
          </a:p>
        </p:txBody>
      </p:sp>
    </p:spTree>
    <p:extLst>
      <p:ext uri="{BB962C8B-B14F-4D97-AF65-F5344CB8AC3E}">
        <p14:creationId xmlns:p14="http://schemas.microsoft.com/office/powerpoint/2010/main" val="310386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53513" y="963827"/>
            <a:ext cx="6903307" cy="4431956"/>
          </a:xfrm>
          <a:prstGeom prst="rect">
            <a:avLst/>
          </a:prstGeom>
        </p:spPr>
      </p:pic>
      <p:sp>
        <p:nvSpPr>
          <p:cNvPr id="3" name="Slide Number Placeholder 2"/>
          <p:cNvSpPr>
            <a:spLocks noGrp="1"/>
          </p:cNvSpPr>
          <p:nvPr>
            <p:ph type="sldNum" sz="quarter" idx="12"/>
          </p:nvPr>
        </p:nvSpPr>
        <p:spPr/>
        <p:txBody>
          <a:bodyPr/>
          <a:lstStyle/>
          <a:p>
            <a:fld id="{C7A64BB0-21A8-4CA2-A5D7-ED053D819396}" type="slidenum">
              <a:rPr lang="en-US" smtClean="0"/>
              <a:pPr/>
              <a:t>7</a:t>
            </a:fld>
            <a:endParaRPr lang="en-US"/>
          </a:p>
        </p:txBody>
      </p:sp>
    </p:spTree>
    <p:extLst>
      <p:ext uri="{BB962C8B-B14F-4D97-AF65-F5344CB8AC3E}">
        <p14:creationId xmlns:p14="http://schemas.microsoft.com/office/powerpoint/2010/main" val="188025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20994" y="2430163"/>
            <a:ext cx="7165116" cy="1285103"/>
          </a:xfrm>
        </p:spPr>
        <p:txBody>
          <a:bodyPr>
            <a:normAutofit/>
          </a:bodyPr>
          <a:lstStyle/>
          <a:p>
            <a:pPr algn="l"/>
            <a:r>
              <a:rPr lang="en-US" sz="3600" b="1" u="sng" dirty="0" smtClean="0">
                <a:solidFill>
                  <a:schemeClr val="accent1">
                    <a:lumMod val="75000"/>
                  </a:schemeClr>
                </a:solidFill>
              </a:rPr>
              <a:t>What is ATTITUDE? </a:t>
            </a:r>
            <a:endParaRPr lang="en-US" sz="3600" b="1" u="sng"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C7A64BB0-21A8-4CA2-A5D7-ED053D819396}" type="slidenum">
              <a:rPr lang="en-US" smtClean="0"/>
              <a:pPr/>
              <a:t>8</a:t>
            </a:fld>
            <a:endParaRPr lang="en-US"/>
          </a:p>
        </p:txBody>
      </p:sp>
    </p:spTree>
    <p:extLst>
      <p:ext uri="{BB962C8B-B14F-4D97-AF65-F5344CB8AC3E}">
        <p14:creationId xmlns:p14="http://schemas.microsoft.com/office/powerpoint/2010/main" val="296818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537" y="196794"/>
            <a:ext cx="7766936" cy="1646302"/>
          </a:xfrm>
        </p:spPr>
        <p:txBody>
          <a:bodyPr/>
          <a:lstStyle/>
          <a:p>
            <a:pPr algn="l"/>
            <a:r>
              <a:rPr lang="en-US" dirty="0" smtClean="0"/>
              <a:t>Attitude:</a:t>
            </a:r>
            <a:br>
              <a:rPr lang="en-US" dirty="0" smtClean="0"/>
            </a:br>
            <a:endParaRPr lang="en-US" dirty="0"/>
          </a:p>
        </p:txBody>
      </p:sp>
      <p:sp>
        <p:nvSpPr>
          <p:cNvPr id="3" name="Subtitle 2"/>
          <p:cNvSpPr>
            <a:spLocks noGrp="1"/>
          </p:cNvSpPr>
          <p:nvPr>
            <p:ph type="subTitle" idx="1"/>
          </p:nvPr>
        </p:nvSpPr>
        <p:spPr>
          <a:xfrm>
            <a:off x="1515762" y="1153298"/>
            <a:ext cx="8155460" cy="4769708"/>
          </a:xfrm>
        </p:spPr>
        <p:txBody>
          <a:bodyPr>
            <a:normAutofit fontScale="85000" lnSpcReduction="10000"/>
          </a:bodyPr>
          <a:lstStyle/>
          <a:p>
            <a:pPr algn="l"/>
            <a:r>
              <a:rPr lang="en-US" b="1" i="1" u="sng" dirty="0" smtClean="0">
                <a:solidFill>
                  <a:schemeClr val="tx1"/>
                </a:solidFill>
              </a:rPr>
              <a:t>Evaluation of various aspects of the social world.</a:t>
            </a:r>
          </a:p>
          <a:p>
            <a:pPr algn="l"/>
            <a:endParaRPr lang="en-US" b="1" i="1" u="sng" dirty="0" smtClean="0">
              <a:solidFill>
                <a:schemeClr val="tx1"/>
              </a:solidFill>
            </a:endParaRPr>
          </a:p>
          <a:p>
            <a:pPr marL="285750" indent="-285750" algn="just">
              <a:buFont typeface="Wingdings" panose="05000000000000000000" pitchFamily="2" charset="2"/>
              <a:buChar char="Ø"/>
            </a:pPr>
            <a:r>
              <a:rPr lang="en-US" b="1" dirty="0">
                <a:solidFill>
                  <a:srgbClr val="292C2E"/>
                </a:solidFill>
                <a:latin typeface="Raleway"/>
              </a:rPr>
              <a:t>Attitudes</a:t>
            </a:r>
            <a:r>
              <a:rPr lang="en-US" dirty="0">
                <a:solidFill>
                  <a:srgbClr val="292C2E"/>
                </a:solidFill>
                <a:latin typeface="Raleway"/>
              </a:rPr>
              <a:t> are </a:t>
            </a:r>
            <a:r>
              <a:rPr lang="en-US" b="1" dirty="0">
                <a:solidFill>
                  <a:srgbClr val="FF0000"/>
                </a:solidFill>
                <a:latin typeface="Raleway"/>
              </a:rPr>
              <a:t>evaluations</a:t>
            </a:r>
            <a:r>
              <a:rPr lang="en-US" dirty="0">
                <a:solidFill>
                  <a:srgbClr val="292C2E"/>
                </a:solidFill>
                <a:latin typeface="Raleway"/>
              </a:rPr>
              <a:t> people make about objects, ideas, events, or other people</a:t>
            </a:r>
            <a:r>
              <a:rPr lang="en-US" dirty="0" smtClean="0">
                <a:solidFill>
                  <a:srgbClr val="292C2E"/>
                </a:solidFill>
                <a:latin typeface="Raleway"/>
              </a:rPr>
              <a:t>.</a:t>
            </a:r>
          </a:p>
          <a:p>
            <a:pPr algn="just"/>
            <a:r>
              <a:rPr lang="en-US" dirty="0">
                <a:solidFill>
                  <a:srgbClr val="292C2E"/>
                </a:solidFill>
                <a:latin typeface="Raleway"/>
              </a:rPr>
              <a:t> </a:t>
            </a:r>
            <a:endParaRPr lang="en-US" dirty="0" smtClean="0">
              <a:solidFill>
                <a:srgbClr val="292C2E"/>
              </a:solidFill>
              <a:latin typeface="Raleway"/>
            </a:endParaRPr>
          </a:p>
          <a:p>
            <a:pPr marL="285750" indent="-285750" algn="just">
              <a:buFont typeface="Wingdings" panose="05000000000000000000" pitchFamily="2" charset="2"/>
              <a:buChar char="Ø"/>
            </a:pPr>
            <a:r>
              <a:rPr lang="en-US" dirty="0" smtClean="0">
                <a:solidFill>
                  <a:srgbClr val="222222"/>
                </a:solidFill>
                <a:latin typeface="Merriweather"/>
              </a:rPr>
              <a:t>Attitudes are learned </a:t>
            </a:r>
            <a:r>
              <a:rPr lang="en-US" dirty="0">
                <a:solidFill>
                  <a:srgbClr val="222222"/>
                </a:solidFill>
                <a:latin typeface="Merriweather"/>
              </a:rPr>
              <a:t>tendency to evaluate things in a certain way. This can include evaluations of people, issues, objects, or events. Such evaluations are often positive or negative, but they can also be uncertain at times. For example, you might have mixed feelings about a particular person or issue.</a:t>
            </a:r>
            <a:endParaRPr lang="en-US" dirty="0" smtClean="0">
              <a:solidFill>
                <a:srgbClr val="292C2E"/>
              </a:solidFill>
              <a:latin typeface="Raleway"/>
            </a:endParaRPr>
          </a:p>
          <a:p>
            <a:pPr marL="285750" indent="-285750" algn="just">
              <a:buFont typeface="Wingdings" panose="05000000000000000000" pitchFamily="2" charset="2"/>
              <a:buChar char="Ø"/>
            </a:pPr>
            <a:endParaRPr lang="en-US" dirty="0" smtClean="0">
              <a:solidFill>
                <a:schemeClr val="tx1"/>
              </a:solidFill>
              <a:latin typeface="Helvetica Neue"/>
            </a:endParaRPr>
          </a:p>
          <a:p>
            <a:pPr marL="285750" indent="-285750" algn="just">
              <a:buFont typeface="Wingdings" panose="05000000000000000000" pitchFamily="2" charset="2"/>
              <a:buChar char="Ø"/>
            </a:pPr>
            <a:r>
              <a:rPr lang="en-US" dirty="0" smtClean="0">
                <a:solidFill>
                  <a:schemeClr val="tx1"/>
                </a:solidFill>
                <a:latin typeface="Helvetica Neue"/>
              </a:rPr>
              <a:t>Attitudes </a:t>
            </a:r>
            <a:r>
              <a:rPr lang="en-US" dirty="0">
                <a:solidFill>
                  <a:schemeClr val="tx1"/>
                </a:solidFill>
                <a:latin typeface="Helvetica Neue"/>
              </a:rPr>
              <a:t>are evaluative statements indicating one’s feeling either </a:t>
            </a:r>
            <a:r>
              <a:rPr lang="en-US" dirty="0" smtClean="0">
                <a:solidFill>
                  <a:schemeClr val="tx1"/>
                </a:solidFill>
                <a:latin typeface="Helvetica Neue"/>
              </a:rPr>
              <a:t>favorably </a:t>
            </a:r>
            <a:r>
              <a:rPr lang="en-US" dirty="0">
                <a:solidFill>
                  <a:schemeClr val="tx1"/>
                </a:solidFill>
                <a:latin typeface="Helvetica Neue"/>
              </a:rPr>
              <a:t>or </a:t>
            </a:r>
            <a:r>
              <a:rPr lang="en-US" dirty="0" smtClean="0">
                <a:solidFill>
                  <a:schemeClr val="tx1"/>
                </a:solidFill>
                <a:latin typeface="Helvetica Neue"/>
              </a:rPr>
              <a:t>unfavorably </a:t>
            </a:r>
            <a:r>
              <a:rPr lang="en-US" dirty="0">
                <a:solidFill>
                  <a:schemeClr val="tx1"/>
                </a:solidFill>
                <a:latin typeface="Helvetica Neue"/>
              </a:rPr>
              <a:t>towards persons</a:t>
            </a:r>
            <a:r>
              <a:rPr lang="en-US" dirty="0" smtClean="0">
                <a:solidFill>
                  <a:schemeClr val="tx1"/>
                </a:solidFill>
                <a:latin typeface="Helvetica Neue"/>
              </a:rPr>
              <a:t>, objects, events </a:t>
            </a:r>
            <a:r>
              <a:rPr lang="en-US" dirty="0">
                <a:solidFill>
                  <a:schemeClr val="tx1"/>
                </a:solidFill>
                <a:latin typeface="Helvetica Neue"/>
              </a:rPr>
              <a:t>or </a:t>
            </a:r>
            <a:r>
              <a:rPr lang="en-US" dirty="0" smtClean="0">
                <a:solidFill>
                  <a:schemeClr val="tx1"/>
                </a:solidFill>
                <a:latin typeface="Helvetica Neue"/>
              </a:rPr>
              <a:t>situations</a:t>
            </a:r>
          </a:p>
          <a:p>
            <a:pPr marL="285750" indent="-285750" algn="just">
              <a:buFont typeface="Wingdings" panose="05000000000000000000" pitchFamily="2" charset="2"/>
              <a:buChar char="Ø"/>
            </a:pPr>
            <a:endParaRPr lang="en-US" dirty="0" smtClean="0">
              <a:solidFill>
                <a:schemeClr val="tx1"/>
              </a:solidFill>
              <a:latin typeface="Helvetica Neue"/>
            </a:endParaRPr>
          </a:p>
          <a:p>
            <a:pPr marL="285750" indent="-285750" algn="just">
              <a:buFont typeface="Wingdings" panose="05000000000000000000" pitchFamily="2" charset="2"/>
              <a:buChar char="Ø"/>
            </a:pPr>
            <a:r>
              <a:rPr lang="en-US" dirty="0">
                <a:solidFill>
                  <a:schemeClr val="tx1"/>
                </a:solidFill>
                <a:latin typeface="Helvetica Neue"/>
              </a:rPr>
              <a:t>Attitude - an individuals disposition, feeling, or evaluation towards an object, situation, idea, or person</a:t>
            </a:r>
            <a:endParaRPr lang="en-US" dirty="0" smtClean="0">
              <a:solidFill>
                <a:schemeClr val="tx1"/>
              </a:solidFill>
              <a:latin typeface="Helvetica Neue"/>
            </a:endParaRPr>
          </a:p>
          <a:p>
            <a:pPr marL="285750" indent="-285750" algn="just">
              <a:buFont typeface="Wingdings" panose="05000000000000000000" pitchFamily="2" charset="2"/>
              <a:buChar char="Ø"/>
            </a:pPr>
            <a:endParaRPr lang="en-US" dirty="0" smtClean="0">
              <a:solidFill>
                <a:schemeClr val="tx1"/>
              </a:solidFill>
              <a:latin typeface="Helvetica Neue"/>
            </a:endParaRPr>
          </a:p>
          <a:p>
            <a:pPr marL="285750" indent="-285750" algn="just">
              <a:buFont typeface="Wingdings" panose="05000000000000000000" pitchFamily="2" charset="2"/>
              <a:buChar char="Ø"/>
            </a:pPr>
            <a:r>
              <a:rPr lang="en-US" dirty="0">
                <a:solidFill>
                  <a:schemeClr val="tx1"/>
                </a:solidFill>
                <a:latin typeface="Helvetica Neue"/>
              </a:rPr>
              <a:t>An attitude is an expression of </a:t>
            </a:r>
            <a:r>
              <a:rPr lang="en-US" dirty="0" smtClean="0">
                <a:solidFill>
                  <a:schemeClr val="tx1"/>
                </a:solidFill>
                <a:latin typeface="Helvetica Neue"/>
              </a:rPr>
              <a:t>liking </a:t>
            </a:r>
            <a:r>
              <a:rPr lang="en-US" dirty="0">
                <a:solidFill>
                  <a:schemeClr val="tx1"/>
                </a:solidFill>
                <a:latin typeface="Helvetica Neue"/>
              </a:rPr>
              <a:t>or </a:t>
            </a:r>
            <a:r>
              <a:rPr lang="en-US" dirty="0" smtClean="0">
                <a:solidFill>
                  <a:schemeClr val="tx1"/>
                </a:solidFill>
                <a:latin typeface="Helvetica Neue"/>
              </a:rPr>
              <a:t>disliking </a:t>
            </a:r>
            <a:r>
              <a:rPr lang="en-US" dirty="0">
                <a:solidFill>
                  <a:schemeClr val="tx1"/>
                </a:solidFill>
                <a:latin typeface="Helvetica Neue"/>
              </a:rPr>
              <a:t>toward a person, place, thing, or </a:t>
            </a:r>
            <a:r>
              <a:rPr lang="en-US" dirty="0" smtClean="0">
                <a:solidFill>
                  <a:schemeClr val="tx1"/>
                </a:solidFill>
                <a:latin typeface="Helvetica Neue"/>
              </a:rPr>
              <a:t>event</a:t>
            </a:r>
            <a:endParaRPr lang="en-US" b="1" i="1" dirty="0">
              <a:solidFill>
                <a:schemeClr val="tx1"/>
              </a:solidFill>
            </a:endParaRPr>
          </a:p>
        </p:txBody>
      </p:sp>
      <p:sp>
        <p:nvSpPr>
          <p:cNvPr id="5" name="Slide Number Placeholder 4"/>
          <p:cNvSpPr>
            <a:spLocks noGrp="1"/>
          </p:cNvSpPr>
          <p:nvPr>
            <p:ph type="sldNum" sz="quarter" idx="12"/>
          </p:nvPr>
        </p:nvSpPr>
        <p:spPr/>
        <p:txBody>
          <a:bodyPr/>
          <a:lstStyle/>
          <a:p>
            <a:fld id="{C7A64BB0-21A8-4CA2-A5D7-ED053D819396}" type="slidenum">
              <a:rPr lang="en-US" smtClean="0"/>
              <a:pPr/>
              <a:t>9</a:t>
            </a:fld>
            <a:endParaRPr lang="en-US"/>
          </a:p>
        </p:txBody>
      </p:sp>
    </p:spTree>
    <p:extLst>
      <p:ext uri="{BB962C8B-B14F-4D97-AF65-F5344CB8AC3E}">
        <p14:creationId xmlns:p14="http://schemas.microsoft.com/office/powerpoint/2010/main" val="862024525"/>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508</TotalTime>
  <Words>1780</Words>
  <Application>Microsoft Office PowerPoint</Application>
  <PresentationFormat>Widescreen</PresentationFormat>
  <Paragraphs>250</Paragraphs>
  <Slides>47</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-apple-system</vt:lpstr>
      <vt:lpstr>Arial</vt:lpstr>
      <vt:lpstr>Calibri</vt:lpstr>
      <vt:lpstr>Georgia</vt:lpstr>
      <vt:lpstr>Helvetica Neue</vt:lpstr>
      <vt:lpstr>Merriweather</vt:lpstr>
      <vt:lpstr>Montserrat</vt:lpstr>
      <vt:lpstr>Raleway</vt:lpstr>
      <vt:lpstr>Roboto</vt:lpstr>
      <vt:lpstr>Roboto</vt:lpstr>
      <vt:lpstr>Trebuchet MS</vt:lpstr>
      <vt:lpstr>Wingdings</vt:lpstr>
      <vt:lpstr>Wingdings 3</vt:lpstr>
      <vt:lpstr>Facet</vt:lpstr>
      <vt:lpstr>Attitudes </vt:lpstr>
      <vt:lpstr>Importance of attitude</vt:lpstr>
      <vt:lpstr>PowerPoint Presentation</vt:lpstr>
      <vt:lpstr>PowerPoint Presentation</vt:lpstr>
      <vt:lpstr>PowerPoint Presentation</vt:lpstr>
      <vt:lpstr>PowerPoint Presentation</vt:lpstr>
      <vt:lpstr>PowerPoint Presentation</vt:lpstr>
      <vt:lpstr>PowerPoint Presentation</vt:lpstr>
      <vt:lpstr>Attitude: </vt:lpstr>
      <vt:lpstr>Factors that determine attitude</vt:lpstr>
      <vt:lpstr>Triple Es of attitude</vt:lpstr>
      <vt:lpstr>Environment</vt:lpstr>
      <vt:lpstr>PowerPoint Presentation</vt:lpstr>
      <vt:lpstr>PowerPoint Presentation</vt:lpstr>
      <vt:lpstr>Experiences</vt:lpstr>
      <vt:lpstr>Education</vt:lpstr>
      <vt:lpstr>Components of attitude</vt:lpstr>
      <vt:lpstr>PowerPoint Presentation</vt:lpstr>
      <vt:lpstr>Affective Component</vt:lpstr>
      <vt:lpstr>Cognitive component </vt:lpstr>
      <vt:lpstr>Behavioral Component</vt:lpstr>
      <vt:lpstr>PowerPoint Presentation</vt:lpstr>
      <vt:lpstr>Types of Attitude</vt:lpstr>
      <vt:lpstr>Positive Attitude</vt:lpstr>
      <vt:lpstr>Importance of positive attitude</vt:lpstr>
      <vt:lpstr>Negative Attitude</vt:lpstr>
      <vt:lpstr>Neutral Attitude</vt:lpstr>
      <vt:lpstr>Self-defeating thoughts</vt:lpstr>
      <vt:lpstr>Spotting Self-Defeating Thoughts </vt:lpstr>
      <vt:lpstr>PowerPoint Presentation</vt:lpstr>
      <vt:lpstr>PowerPoint Presentation</vt:lpstr>
      <vt:lpstr>PowerPoint Presentation</vt:lpstr>
      <vt:lpstr>Effective ways to deal with self-defeating thoughts </vt:lpstr>
      <vt:lpstr>PowerPoint Presentation</vt:lpstr>
      <vt:lpstr>PowerPoint Presentation</vt:lpstr>
      <vt:lpstr>PowerPoint Presentation</vt:lpstr>
      <vt:lpstr>PowerPoint Presentation</vt:lpstr>
      <vt:lpstr>Five (05) tips on how to change your attitude</vt:lpstr>
      <vt:lpstr>PowerPoint Presentation</vt:lpstr>
      <vt:lpstr>PowerPoint Presentation</vt:lpstr>
      <vt:lpstr>PowerPoint Presentation</vt:lpstr>
      <vt:lpstr>PowerPoint Presentation</vt:lpstr>
      <vt:lpstr>Different ways to improve your attitude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Saba Abid</dc:creator>
  <cp:lastModifiedBy>Ms Saba Abid</cp:lastModifiedBy>
  <cp:revision>194</cp:revision>
  <dcterms:created xsi:type="dcterms:W3CDTF">2020-01-28T06:02:19Z</dcterms:created>
  <dcterms:modified xsi:type="dcterms:W3CDTF">2020-02-10T06:03:33Z</dcterms:modified>
</cp:coreProperties>
</file>