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3" r:id="rId3"/>
    <p:sldId id="257" r:id="rId4"/>
    <p:sldId id="258" r:id="rId5"/>
    <p:sldId id="259" r:id="rId6"/>
    <p:sldId id="260" r:id="rId7"/>
    <p:sldId id="261" r:id="rId8"/>
    <p:sldId id="264" r:id="rId9"/>
    <p:sldId id="265" r:id="rId10"/>
    <p:sldId id="267" r:id="rId11"/>
    <p:sldId id="263" r:id="rId12"/>
    <p:sldId id="268" r:id="rId13"/>
    <p:sldId id="270" r:id="rId14"/>
    <p:sldId id="280" r:id="rId15"/>
    <p:sldId id="272" r:id="rId16"/>
    <p:sldId id="274" r:id="rId17"/>
    <p:sldId id="275" r:id="rId18"/>
    <p:sldId id="277" r:id="rId19"/>
    <p:sldId id="276" r:id="rId20"/>
    <p:sldId id="278" r:id="rId21"/>
    <p:sldId id="279" r:id="rId22"/>
    <p:sldId id="282" r:id="rId23"/>
    <p:sldId id="284" r:id="rId24"/>
    <p:sldId id="285" r:id="rId25"/>
    <p:sldId id="286"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9FECF0A-DC2A-4A98-A84F-F293810E4E6D}" type="datetimeFigureOut">
              <a:rPr lang="en-US" smtClean="0"/>
              <a:t>1/22/2020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A654176-4050-4488-B58B-261E2A053BDE}" type="slidenum">
              <a:rPr lang="en-US" smtClean="0"/>
              <a:t>‹#›</a:t>
            </a:fld>
            <a:endParaRPr lang="en-US"/>
          </a:p>
        </p:txBody>
      </p:sp>
    </p:spTree>
    <p:extLst>
      <p:ext uri="{BB962C8B-B14F-4D97-AF65-F5344CB8AC3E}">
        <p14:creationId xmlns:p14="http://schemas.microsoft.com/office/powerpoint/2010/main" val="202127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C3DD4FE-B775-4C8F-A735-321B369B4DAC}" type="datetimeFigureOut">
              <a:rPr lang="en-US" smtClean="0"/>
              <a:t>1/22/2020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026EADA-359F-4925-B6FD-5E03B0AA7675}" type="slidenum">
              <a:rPr lang="en-US" smtClean="0"/>
              <a:t>‹#›</a:t>
            </a:fld>
            <a:endParaRPr lang="en-US"/>
          </a:p>
        </p:txBody>
      </p:sp>
    </p:spTree>
    <p:extLst>
      <p:ext uri="{BB962C8B-B14F-4D97-AF65-F5344CB8AC3E}">
        <p14:creationId xmlns:p14="http://schemas.microsoft.com/office/powerpoint/2010/main" val="204447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a:t>
            </a:fld>
            <a:endParaRPr lang="en-US"/>
          </a:p>
        </p:txBody>
      </p:sp>
    </p:spTree>
    <p:extLst>
      <p:ext uri="{BB962C8B-B14F-4D97-AF65-F5344CB8AC3E}">
        <p14:creationId xmlns:p14="http://schemas.microsoft.com/office/powerpoint/2010/main" val="27340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10</a:t>
            </a:fld>
            <a:endParaRPr lang="en-US"/>
          </a:p>
        </p:txBody>
      </p:sp>
    </p:spTree>
    <p:extLst>
      <p:ext uri="{BB962C8B-B14F-4D97-AF65-F5344CB8AC3E}">
        <p14:creationId xmlns:p14="http://schemas.microsoft.com/office/powerpoint/2010/main" val="2545403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11</a:t>
            </a:fld>
            <a:endParaRPr lang="en-US"/>
          </a:p>
        </p:txBody>
      </p:sp>
    </p:spTree>
    <p:extLst>
      <p:ext uri="{BB962C8B-B14F-4D97-AF65-F5344CB8AC3E}">
        <p14:creationId xmlns:p14="http://schemas.microsoft.com/office/powerpoint/2010/main" val="256054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12</a:t>
            </a:fld>
            <a:endParaRPr lang="en-US"/>
          </a:p>
        </p:txBody>
      </p:sp>
    </p:spTree>
    <p:extLst>
      <p:ext uri="{BB962C8B-B14F-4D97-AF65-F5344CB8AC3E}">
        <p14:creationId xmlns:p14="http://schemas.microsoft.com/office/powerpoint/2010/main" val="1694169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13</a:t>
            </a:fld>
            <a:endParaRPr lang="en-US"/>
          </a:p>
        </p:txBody>
      </p:sp>
    </p:spTree>
    <p:extLst>
      <p:ext uri="{BB962C8B-B14F-4D97-AF65-F5344CB8AC3E}">
        <p14:creationId xmlns:p14="http://schemas.microsoft.com/office/powerpoint/2010/main" val="57707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14</a:t>
            </a:fld>
            <a:endParaRPr lang="en-US"/>
          </a:p>
        </p:txBody>
      </p:sp>
    </p:spTree>
    <p:extLst>
      <p:ext uri="{BB962C8B-B14F-4D97-AF65-F5344CB8AC3E}">
        <p14:creationId xmlns:p14="http://schemas.microsoft.com/office/powerpoint/2010/main" val="279447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15</a:t>
            </a:fld>
            <a:endParaRPr lang="en-US"/>
          </a:p>
        </p:txBody>
      </p:sp>
    </p:spTree>
    <p:extLst>
      <p:ext uri="{BB962C8B-B14F-4D97-AF65-F5344CB8AC3E}">
        <p14:creationId xmlns:p14="http://schemas.microsoft.com/office/powerpoint/2010/main" val="386843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16</a:t>
            </a:fld>
            <a:endParaRPr lang="en-US"/>
          </a:p>
        </p:txBody>
      </p:sp>
    </p:spTree>
    <p:extLst>
      <p:ext uri="{BB962C8B-B14F-4D97-AF65-F5344CB8AC3E}">
        <p14:creationId xmlns:p14="http://schemas.microsoft.com/office/powerpoint/2010/main" val="171553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17</a:t>
            </a:fld>
            <a:endParaRPr lang="en-US"/>
          </a:p>
        </p:txBody>
      </p:sp>
    </p:spTree>
    <p:extLst>
      <p:ext uri="{BB962C8B-B14F-4D97-AF65-F5344CB8AC3E}">
        <p14:creationId xmlns:p14="http://schemas.microsoft.com/office/powerpoint/2010/main" val="299053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18</a:t>
            </a:fld>
            <a:endParaRPr lang="en-US"/>
          </a:p>
        </p:txBody>
      </p:sp>
    </p:spTree>
    <p:extLst>
      <p:ext uri="{BB962C8B-B14F-4D97-AF65-F5344CB8AC3E}">
        <p14:creationId xmlns:p14="http://schemas.microsoft.com/office/powerpoint/2010/main" val="95886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19</a:t>
            </a:fld>
            <a:endParaRPr lang="en-US"/>
          </a:p>
        </p:txBody>
      </p:sp>
    </p:spTree>
    <p:extLst>
      <p:ext uri="{BB962C8B-B14F-4D97-AF65-F5344CB8AC3E}">
        <p14:creationId xmlns:p14="http://schemas.microsoft.com/office/powerpoint/2010/main" val="394483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a:t>
            </a:fld>
            <a:endParaRPr lang="en-US"/>
          </a:p>
        </p:txBody>
      </p:sp>
    </p:spTree>
    <p:extLst>
      <p:ext uri="{BB962C8B-B14F-4D97-AF65-F5344CB8AC3E}">
        <p14:creationId xmlns:p14="http://schemas.microsoft.com/office/powerpoint/2010/main" val="216349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20</a:t>
            </a:fld>
            <a:endParaRPr lang="en-US"/>
          </a:p>
        </p:txBody>
      </p:sp>
    </p:spTree>
    <p:extLst>
      <p:ext uri="{BB962C8B-B14F-4D97-AF65-F5344CB8AC3E}">
        <p14:creationId xmlns:p14="http://schemas.microsoft.com/office/powerpoint/2010/main" val="4910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21</a:t>
            </a:fld>
            <a:endParaRPr lang="en-US"/>
          </a:p>
        </p:txBody>
      </p:sp>
    </p:spTree>
    <p:extLst>
      <p:ext uri="{BB962C8B-B14F-4D97-AF65-F5344CB8AC3E}">
        <p14:creationId xmlns:p14="http://schemas.microsoft.com/office/powerpoint/2010/main" val="2610345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22</a:t>
            </a:fld>
            <a:endParaRPr lang="en-US"/>
          </a:p>
        </p:txBody>
      </p:sp>
    </p:spTree>
    <p:extLst>
      <p:ext uri="{BB962C8B-B14F-4D97-AF65-F5344CB8AC3E}">
        <p14:creationId xmlns:p14="http://schemas.microsoft.com/office/powerpoint/2010/main" val="2269535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23</a:t>
            </a:fld>
            <a:endParaRPr lang="en-US"/>
          </a:p>
        </p:txBody>
      </p:sp>
    </p:spTree>
    <p:extLst>
      <p:ext uri="{BB962C8B-B14F-4D97-AF65-F5344CB8AC3E}">
        <p14:creationId xmlns:p14="http://schemas.microsoft.com/office/powerpoint/2010/main" val="4195378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24</a:t>
            </a:fld>
            <a:endParaRPr lang="en-US"/>
          </a:p>
        </p:txBody>
      </p:sp>
    </p:spTree>
    <p:extLst>
      <p:ext uri="{BB962C8B-B14F-4D97-AF65-F5344CB8AC3E}">
        <p14:creationId xmlns:p14="http://schemas.microsoft.com/office/powerpoint/2010/main" val="2566673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25</a:t>
            </a:fld>
            <a:endParaRPr lang="en-US"/>
          </a:p>
        </p:txBody>
      </p:sp>
    </p:spTree>
    <p:extLst>
      <p:ext uri="{BB962C8B-B14F-4D97-AF65-F5344CB8AC3E}">
        <p14:creationId xmlns:p14="http://schemas.microsoft.com/office/powerpoint/2010/main" val="149852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3</a:t>
            </a:fld>
            <a:endParaRPr lang="en-US"/>
          </a:p>
        </p:txBody>
      </p:sp>
    </p:spTree>
    <p:extLst>
      <p:ext uri="{BB962C8B-B14F-4D97-AF65-F5344CB8AC3E}">
        <p14:creationId xmlns:p14="http://schemas.microsoft.com/office/powerpoint/2010/main" val="186135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4</a:t>
            </a:fld>
            <a:endParaRPr lang="en-US"/>
          </a:p>
        </p:txBody>
      </p:sp>
    </p:spTree>
    <p:extLst>
      <p:ext uri="{BB962C8B-B14F-4D97-AF65-F5344CB8AC3E}">
        <p14:creationId xmlns:p14="http://schemas.microsoft.com/office/powerpoint/2010/main" val="271601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5</a:t>
            </a:fld>
            <a:endParaRPr lang="en-US"/>
          </a:p>
        </p:txBody>
      </p:sp>
    </p:spTree>
    <p:extLst>
      <p:ext uri="{BB962C8B-B14F-4D97-AF65-F5344CB8AC3E}">
        <p14:creationId xmlns:p14="http://schemas.microsoft.com/office/powerpoint/2010/main" val="169477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6</a:t>
            </a:fld>
            <a:endParaRPr lang="en-US"/>
          </a:p>
        </p:txBody>
      </p:sp>
    </p:spTree>
    <p:extLst>
      <p:ext uri="{BB962C8B-B14F-4D97-AF65-F5344CB8AC3E}">
        <p14:creationId xmlns:p14="http://schemas.microsoft.com/office/powerpoint/2010/main" val="329591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7</a:t>
            </a:fld>
            <a:endParaRPr lang="en-US"/>
          </a:p>
        </p:txBody>
      </p:sp>
    </p:spTree>
    <p:extLst>
      <p:ext uri="{BB962C8B-B14F-4D97-AF65-F5344CB8AC3E}">
        <p14:creationId xmlns:p14="http://schemas.microsoft.com/office/powerpoint/2010/main" val="1487507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8</a:t>
            </a:fld>
            <a:endParaRPr lang="en-US"/>
          </a:p>
        </p:txBody>
      </p:sp>
    </p:spTree>
    <p:extLst>
      <p:ext uri="{BB962C8B-B14F-4D97-AF65-F5344CB8AC3E}">
        <p14:creationId xmlns:p14="http://schemas.microsoft.com/office/powerpoint/2010/main" val="199808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26EADA-359F-4925-B6FD-5E03B0AA7675}" type="slidenum">
              <a:rPr lang="en-US" smtClean="0"/>
              <a:t>9</a:t>
            </a:fld>
            <a:endParaRPr lang="en-US"/>
          </a:p>
        </p:txBody>
      </p:sp>
    </p:spTree>
    <p:extLst>
      <p:ext uri="{BB962C8B-B14F-4D97-AF65-F5344CB8AC3E}">
        <p14:creationId xmlns:p14="http://schemas.microsoft.com/office/powerpoint/2010/main" val="190213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07505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3671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002A01-1FAA-4F77-ABE0-6CD4A56FC33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8967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83045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002A01-1FAA-4F77-ABE0-6CD4A56FC33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517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198238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186337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68716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166698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6D436-1918-45B5-9426-D576A56C340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40524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372608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16D436-1918-45B5-9426-D576A56C340A}"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355365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16D436-1918-45B5-9426-D576A56C340A}"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249810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6D436-1918-45B5-9426-D576A56C340A}"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192268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72285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6D436-1918-45B5-9426-D576A56C340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002A01-1FAA-4F77-ABE0-6CD4A56FC336}" type="slidenum">
              <a:rPr lang="en-US" smtClean="0"/>
              <a:t>‹#›</a:t>
            </a:fld>
            <a:endParaRPr lang="en-US"/>
          </a:p>
        </p:txBody>
      </p:sp>
    </p:spTree>
    <p:extLst>
      <p:ext uri="{BB962C8B-B14F-4D97-AF65-F5344CB8AC3E}">
        <p14:creationId xmlns:p14="http://schemas.microsoft.com/office/powerpoint/2010/main" val="173435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16D436-1918-45B5-9426-D576A56C340A}" type="datetimeFigureOut">
              <a:rPr lang="en-US" smtClean="0"/>
              <a:t>1/22/2020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002A01-1FAA-4F77-ABE0-6CD4A56FC336}" type="slidenum">
              <a:rPr lang="en-US" smtClean="0"/>
              <a:t>‹#›</a:t>
            </a:fld>
            <a:endParaRPr lang="en-US"/>
          </a:p>
        </p:txBody>
      </p:sp>
    </p:spTree>
    <p:extLst>
      <p:ext uri="{BB962C8B-B14F-4D97-AF65-F5344CB8AC3E}">
        <p14:creationId xmlns:p14="http://schemas.microsoft.com/office/powerpoint/2010/main" val="1649002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sychologytoday.com/intl/basics/confidenc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sychologytoday.com/intl/basics/happines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974124"/>
            <a:ext cx="8915399" cy="2262781"/>
          </a:xfrm>
        </p:spPr>
        <p:txBody>
          <a:bodyPr/>
          <a:lstStyle/>
          <a:p>
            <a:r>
              <a:rPr lang="en-US" b="1" dirty="0" smtClean="0"/>
              <a:t>Introduction to Psychology</a:t>
            </a:r>
            <a:endParaRPr lang="en-US" b="1" dirty="0"/>
          </a:p>
        </p:txBody>
      </p:sp>
      <p:sp>
        <p:nvSpPr>
          <p:cNvPr id="3" name="Subtitle 2"/>
          <p:cNvSpPr>
            <a:spLocks noGrp="1"/>
          </p:cNvSpPr>
          <p:nvPr>
            <p:ph type="subTitle" idx="1"/>
          </p:nvPr>
        </p:nvSpPr>
        <p:spPr/>
        <p:txBody>
          <a:bodyPr>
            <a:normAutofit/>
          </a:bodyPr>
          <a:lstStyle/>
          <a:p>
            <a:r>
              <a:rPr lang="en-US" sz="2400" b="1" dirty="0" smtClean="0">
                <a:solidFill>
                  <a:schemeClr val="tx1"/>
                </a:solidFill>
              </a:rPr>
              <a:t>                                                                          Saba Abid</a:t>
            </a:r>
            <a:endParaRPr lang="en-US" sz="2400" b="1" dirty="0">
              <a:solidFill>
                <a:schemeClr val="tx1"/>
              </a:solidFill>
            </a:endParaRPr>
          </a:p>
        </p:txBody>
      </p:sp>
    </p:spTree>
    <p:extLst>
      <p:ext uri="{BB962C8B-B14F-4D97-AF65-F5344CB8AC3E}">
        <p14:creationId xmlns:p14="http://schemas.microsoft.com/office/powerpoint/2010/main" val="1695718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90118" y="2100649"/>
            <a:ext cx="9445153" cy="5137543"/>
          </a:xfrm>
        </p:spPr>
        <p:txBody>
          <a:bodyPr>
            <a:normAutofit/>
          </a:bodyPr>
          <a:lstStyle/>
          <a:p>
            <a:pPr algn="just"/>
            <a:r>
              <a:rPr lang="en-US" sz="2000" dirty="0">
                <a:solidFill>
                  <a:srgbClr val="2C2D30"/>
                </a:solidFill>
                <a:latin typeface="Proxima Nova Regular"/>
              </a:rPr>
              <a:t>And perhaps in doing this, because you simply feel good, you exude more </a:t>
            </a:r>
            <a:r>
              <a:rPr lang="en-US" sz="2000" dirty="0">
                <a:solidFill>
                  <a:srgbClr val="2C2D30"/>
                </a:solidFill>
                <a:latin typeface="Proxima Nova Regular"/>
                <a:hlinkClick r:id="rId3" tooltip="Psychology Today looks at confidence"/>
              </a:rPr>
              <a:t>confidence</a:t>
            </a:r>
            <a:r>
              <a:rPr lang="en-US" sz="2000" dirty="0">
                <a:solidFill>
                  <a:srgbClr val="2C2D30"/>
                </a:solidFill>
                <a:latin typeface="Proxima Nova Regular"/>
              </a:rPr>
              <a:t> at your interview, and you receive the job based on this. Perhaps your interviewer loves red, and enjoys that you were bold enough to not wear black. Perhaps the color is what makes you stand out from so many others. Who knows? The point is, you listened to your instincts and made your decision, including intuition and benefitting from it, without worrying about the logical reasons why.</a:t>
            </a:r>
            <a:endParaRPr lang="en-US" sz="2000" dirty="0"/>
          </a:p>
        </p:txBody>
      </p:sp>
    </p:spTree>
    <p:extLst>
      <p:ext uri="{BB962C8B-B14F-4D97-AF65-F5344CB8AC3E}">
        <p14:creationId xmlns:p14="http://schemas.microsoft.com/office/powerpoint/2010/main" val="56658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2281" y="726989"/>
            <a:ext cx="8563704" cy="755822"/>
          </a:xfrm>
        </p:spPr>
        <p:txBody>
          <a:bodyPr>
            <a:normAutofit fontScale="90000"/>
          </a:bodyPr>
          <a:lstStyle/>
          <a:p>
            <a:r>
              <a:rPr lang="en-US" b="1" dirty="0" smtClean="0"/>
              <a:t>Example of intuition</a:t>
            </a:r>
            <a:endParaRPr lang="en-US" b="1" dirty="0"/>
          </a:p>
        </p:txBody>
      </p:sp>
      <p:sp>
        <p:nvSpPr>
          <p:cNvPr id="3" name="Subtitle 2"/>
          <p:cNvSpPr>
            <a:spLocks noGrp="1"/>
          </p:cNvSpPr>
          <p:nvPr>
            <p:ph type="subTitle" idx="1"/>
          </p:nvPr>
        </p:nvSpPr>
        <p:spPr>
          <a:xfrm>
            <a:off x="1672281" y="1482811"/>
            <a:ext cx="9832331" cy="4420851"/>
          </a:xfrm>
        </p:spPr>
        <p:txBody>
          <a:bodyPr/>
          <a:lstStyle/>
          <a:p>
            <a:endParaRPr lang="en-US" u="sng" dirty="0" smtClean="0">
              <a:solidFill>
                <a:srgbClr val="333333"/>
              </a:solidFill>
              <a:latin typeface="Muli"/>
            </a:endParaRPr>
          </a:p>
          <a:p>
            <a:endParaRPr lang="en-US" u="sng" dirty="0" smtClean="0">
              <a:solidFill>
                <a:srgbClr val="333333"/>
              </a:solidFill>
              <a:latin typeface="Muli"/>
            </a:endParaRPr>
          </a:p>
          <a:p>
            <a:r>
              <a:rPr lang="en-US" u="sng" dirty="0" smtClean="0">
                <a:solidFill>
                  <a:srgbClr val="333333"/>
                </a:solidFill>
                <a:latin typeface="Muli"/>
              </a:rPr>
              <a:t>What </a:t>
            </a:r>
            <a:r>
              <a:rPr lang="en-US" u="sng" dirty="0">
                <a:solidFill>
                  <a:srgbClr val="333333"/>
                </a:solidFill>
                <a:latin typeface="Muli"/>
              </a:rPr>
              <a:t>kind of society do you want to live in</a:t>
            </a:r>
            <a:r>
              <a:rPr lang="en-US" u="sng" dirty="0" smtClean="0">
                <a:solidFill>
                  <a:srgbClr val="333333"/>
                </a:solidFill>
                <a:latin typeface="Muli"/>
              </a:rPr>
              <a:t>?</a:t>
            </a:r>
          </a:p>
          <a:p>
            <a:endParaRPr lang="en-US" dirty="0" smtClean="0">
              <a:solidFill>
                <a:srgbClr val="333333"/>
              </a:solidFill>
              <a:latin typeface="Muli"/>
            </a:endParaRPr>
          </a:p>
          <a:p>
            <a:pPr algn="just"/>
            <a:r>
              <a:rPr lang="en-US" dirty="0" smtClean="0">
                <a:solidFill>
                  <a:srgbClr val="333333"/>
                </a:solidFill>
                <a:latin typeface="Muli"/>
              </a:rPr>
              <a:t>Some </a:t>
            </a:r>
            <a:r>
              <a:rPr lang="en-US" dirty="0">
                <a:solidFill>
                  <a:srgbClr val="333333"/>
                </a:solidFill>
                <a:latin typeface="Muli"/>
              </a:rPr>
              <a:t>people want to live in a society of constant competition, believing that this allows the “best” individuals to rise to the top, which is better for everyone. Others have the intuition that this sort of competition always favors those with unearned advantages such as inherited wealth, good looks, or sheer luck in business. There may be no objective basis for testing one intuition against the other; it may just be a question of what you </a:t>
            </a:r>
            <a:r>
              <a:rPr lang="en-US" i="1" dirty="0" smtClean="0">
                <a:solidFill>
                  <a:srgbClr val="333333"/>
                </a:solidFill>
                <a:latin typeface="Muli"/>
              </a:rPr>
              <a:t>value. </a:t>
            </a:r>
            <a:endParaRPr lang="en-US" dirty="0" smtClean="0">
              <a:solidFill>
                <a:srgbClr val="333333"/>
              </a:solidFill>
              <a:latin typeface="Muli"/>
            </a:endParaRPr>
          </a:p>
          <a:p>
            <a:pPr algn="just"/>
            <a:endParaRPr lang="en-US" dirty="0"/>
          </a:p>
        </p:txBody>
      </p:sp>
    </p:spTree>
    <p:extLst>
      <p:ext uri="{BB962C8B-B14F-4D97-AF65-F5344CB8AC3E}">
        <p14:creationId xmlns:p14="http://schemas.microsoft.com/office/powerpoint/2010/main" val="203168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16460"/>
            <a:ext cx="8915399" cy="632254"/>
          </a:xfrm>
        </p:spPr>
        <p:txBody>
          <a:bodyPr>
            <a:normAutofit/>
          </a:bodyPr>
          <a:lstStyle/>
          <a:p>
            <a:r>
              <a:rPr lang="en-US" sz="3200" dirty="0" smtClean="0"/>
              <a:t>Why </a:t>
            </a:r>
            <a:r>
              <a:rPr lang="en-US" sz="3200" b="1" dirty="0" smtClean="0"/>
              <a:t>SCIENTIFIC? </a:t>
            </a:r>
            <a:endParaRPr lang="en-US" sz="3200" b="1" dirty="0"/>
          </a:p>
        </p:txBody>
      </p:sp>
      <p:sp>
        <p:nvSpPr>
          <p:cNvPr id="3" name="Subtitle 2"/>
          <p:cNvSpPr>
            <a:spLocks noGrp="1"/>
          </p:cNvSpPr>
          <p:nvPr>
            <p:ph type="subTitle" idx="1"/>
          </p:nvPr>
        </p:nvSpPr>
        <p:spPr>
          <a:xfrm>
            <a:off x="2380735" y="2042985"/>
            <a:ext cx="9609909" cy="4300150"/>
          </a:xfrm>
        </p:spPr>
        <p:txBody>
          <a:bodyPr/>
          <a:lstStyle/>
          <a:p>
            <a:pPr marL="285750" indent="-285750">
              <a:buFont typeface="Wingdings" panose="05000000000000000000" pitchFamily="2" charset="2"/>
              <a:buChar char="§"/>
            </a:pPr>
            <a:r>
              <a:rPr lang="en-US" dirty="0" smtClean="0">
                <a:solidFill>
                  <a:schemeClr val="tx1"/>
                </a:solidFill>
              </a:rPr>
              <a:t>Psychology is a </a:t>
            </a:r>
            <a:r>
              <a:rPr lang="en-US" dirty="0">
                <a:solidFill>
                  <a:schemeClr val="tx1"/>
                </a:solidFill>
              </a:rPr>
              <a:t>science </a:t>
            </a:r>
            <a:r>
              <a:rPr lang="en-US" dirty="0" smtClean="0">
                <a:solidFill>
                  <a:schemeClr val="tx1"/>
                </a:solidFill>
              </a:rPr>
              <a:t>because psychologists are </a:t>
            </a:r>
            <a:r>
              <a:rPr lang="en-US" u="sng" dirty="0" smtClean="0">
                <a:solidFill>
                  <a:schemeClr val="accent1">
                    <a:lumMod val="60000"/>
                    <a:lumOff val="40000"/>
                  </a:schemeClr>
                </a:solidFill>
              </a:rPr>
              <a:t>empirical</a:t>
            </a:r>
            <a:r>
              <a:rPr lang="en-US" dirty="0">
                <a:solidFill>
                  <a:schemeClr val="tx1"/>
                </a:solidFill>
              </a:rPr>
              <a:t>, which means they are based on </a:t>
            </a:r>
            <a:r>
              <a:rPr lang="en-US" i="1" dirty="0">
                <a:solidFill>
                  <a:schemeClr val="accent1">
                    <a:lumMod val="60000"/>
                    <a:lumOff val="40000"/>
                  </a:schemeClr>
                </a:solidFill>
              </a:rPr>
              <a:t>systematic collection and analysis of data</a:t>
            </a:r>
            <a:r>
              <a:rPr lang="en-US" dirty="0">
                <a:solidFill>
                  <a:schemeClr val="tx1"/>
                </a:solidFill>
              </a:rPr>
              <a:t>. </a:t>
            </a:r>
            <a:endParaRPr lang="en-US" dirty="0" smtClean="0">
              <a:solidFill>
                <a:schemeClr val="tx1"/>
              </a:solidFill>
            </a:endParaRP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a:solidFill>
                  <a:schemeClr val="tx1"/>
                </a:solidFill>
              </a:rPr>
              <a:t>The </a:t>
            </a:r>
            <a:r>
              <a:rPr lang="en-US" dirty="0">
                <a:solidFill>
                  <a:schemeClr val="accent1">
                    <a:lumMod val="60000"/>
                    <a:lumOff val="40000"/>
                  </a:schemeClr>
                </a:solidFill>
              </a:rPr>
              <a:t>scientific method </a:t>
            </a:r>
            <a:r>
              <a:rPr lang="en-US" dirty="0">
                <a:solidFill>
                  <a:schemeClr val="tx1"/>
                </a:solidFill>
              </a:rPr>
              <a:t>is the </a:t>
            </a:r>
            <a:r>
              <a:rPr lang="en-US" dirty="0" smtClean="0">
                <a:solidFill>
                  <a:schemeClr val="tx1"/>
                </a:solidFill>
              </a:rPr>
              <a:t>set of </a:t>
            </a:r>
            <a:r>
              <a:rPr lang="en-US" dirty="0">
                <a:solidFill>
                  <a:schemeClr val="tx1"/>
                </a:solidFill>
              </a:rPr>
              <a:t>assumptions, rules, and procedures scientists use to conduct research</a:t>
            </a:r>
            <a:r>
              <a:rPr lang="en-US" dirty="0" smtClean="0">
                <a:solidFill>
                  <a:schemeClr val="tx1"/>
                </a:solidFill>
              </a:rPr>
              <a:t>.</a:t>
            </a:r>
          </a:p>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T</a:t>
            </a:r>
            <a:r>
              <a:rPr lang="en-US" dirty="0" smtClean="0">
                <a:solidFill>
                  <a:schemeClr val="tx1"/>
                </a:solidFill>
              </a:rPr>
              <a:t>he </a:t>
            </a:r>
            <a:r>
              <a:rPr lang="en-US" dirty="0">
                <a:solidFill>
                  <a:schemeClr val="tx1"/>
                </a:solidFill>
              </a:rPr>
              <a:t>scientific method demands that </a:t>
            </a:r>
            <a:r>
              <a:rPr lang="en-US" dirty="0" smtClean="0">
                <a:solidFill>
                  <a:schemeClr val="tx1"/>
                </a:solidFill>
              </a:rPr>
              <a:t>the procedures </a:t>
            </a:r>
            <a:r>
              <a:rPr lang="en-US" dirty="0">
                <a:solidFill>
                  <a:schemeClr val="tx1"/>
                </a:solidFill>
              </a:rPr>
              <a:t>used are </a:t>
            </a:r>
            <a:r>
              <a:rPr lang="en-US" dirty="0">
                <a:solidFill>
                  <a:schemeClr val="accent1">
                    <a:lumMod val="60000"/>
                    <a:lumOff val="40000"/>
                  </a:schemeClr>
                </a:solidFill>
              </a:rPr>
              <a:t>objective</a:t>
            </a:r>
            <a:r>
              <a:rPr lang="en-US" dirty="0">
                <a:solidFill>
                  <a:schemeClr val="tx1"/>
                </a:solidFill>
              </a:rPr>
              <a:t>, or </a:t>
            </a:r>
            <a:r>
              <a:rPr lang="en-US" dirty="0">
                <a:solidFill>
                  <a:schemeClr val="accent1">
                    <a:lumMod val="60000"/>
                    <a:lumOff val="40000"/>
                  </a:schemeClr>
                </a:solidFill>
              </a:rPr>
              <a:t>free from the personal bias </a:t>
            </a:r>
            <a:r>
              <a:rPr lang="en-US" dirty="0">
                <a:solidFill>
                  <a:schemeClr val="tx1"/>
                </a:solidFill>
              </a:rPr>
              <a:t>or </a:t>
            </a:r>
            <a:r>
              <a:rPr lang="en-US" dirty="0">
                <a:solidFill>
                  <a:schemeClr val="accent1">
                    <a:lumMod val="60000"/>
                    <a:lumOff val="40000"/>
                  </a:schemeClr>
                </a:solidFill>
              </a:rPr>
              <a:t>emotions</a:t>
            </a:r>
            <a:r>
              <a:rPr lang="en-US" dirty="0">
                <a:solidFill>
                  <a:schemeClr val="tx1"/>
                </a:solidFill>
              </a:rPr>
              <a:t> of the scientist</a:t>
            </a:r>
            <a:r>
              <a:rPr lang="en-US" dirty="0" smtClean="0">
                <a:solidFill>
                  <a:schemeClr val="tx1"/>
                </a:solidFill>
              </a:rPr>
              <a:t>.</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 The scientific </a:t>
            </a:r>
            <a:r>
              <a:rPr lang="en-US" dirty="0">
                <a:solidFill>
                  <a:schemeClr val="tx1"/>
                </a:solidFill>
              </a:rPr>
              <a:t>method describes how scientists </a:t>
            </a:r>
            <a:r>
              <a:rPr lang="en-US" dirty="0">
                <a:solidFill>
                  <a:schemeClr val="accent1">
                    <a:lumMod val="60000"/>
                    <a:lumOff val="40000"/>
                  </a:schemeClr>
                </a:solidFill>
              </a:rPr>
              <a:t>collect, analyze, draw conclusions from</a:t>
            </a:r>
            <a:r>
              <a:rPr lang="en-US" dirty="0">
                <a:solidFill>
                  <a:schemeClr val="tx1"/>
                </a:solidFill>
              </a:rPr>
              <a:t>, and </a:t>
            </a:r>
            <a:r>
              <a:rPr lang="en-US" dirty="0" smtClean="0">
                <a:solidFill>
                  <a:schemeClr val="accent1">
                    <a:lumMod val="60000"/>
                    <a:lumOff val="40000"/>
                  </a:schemeClr>
                </a:solidFill>
              </a:rPr>
              <a:t>share</a:t>
            </a:r>
            <a:r>
              <a:rPr lang="en-US" dirty="0" smtClean="0">
                <a:solidFill>
                  <a:schemeClr val="tx1"/>
                </a:solidFill>
              </a:rPr>
              <a:t> data</a:t>
            </a:r>
            <a:r>
              <a:rPr lang="en-US" dirty="0">
                <a:solidFill>
                  <a:schemeClr val="tx1"/>
                </a:solidFill>
              </a:rPr>
              <a:t>. </a:t>
            </a:r>
            <a:endParaRPr lang="en-US" dirty="0" smtClean="0">
              <a:solidFill>
                <a:schemeClr val="tx1"/>
              </a:solidFill>
            </a:endParaRPr>
          </a:p>
        </p:txBody>
      </p:sp>
    </p:spTree>
    <p:extLst>
      <p:ext uri="{BB962C8B-B14F-4D97-AF65-F5344CB8AC3E}">
        <p14:creationId xmlns:p14="http://schemas.microsoft.com/office/powerpoint/2010/main" val="2940728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0032" y="166818"/>
            <a:ext cx="9025023" cy="525162"/>
          </a:xfrm>
        </p:spPr>
        <p:txBody>
          <a:bodyPr>
            <a:normAutofit/>
          </a:bodyPr>
          <a:lstStyle/>
          <a:p>
            <a:r>
              <a:rPr lang="en-US" sz="1800" b="1" u="sng" dirty="0" smtClean="0"/>
              <a:t>CAREER PATHS IN PSYCHOLOGY</a:t>
            </a:r>
            <a:endParaRPr lang="en-US" sz="1800" u="sng" dirty="0"/>
          </a:p>
        </p:txBody>
      </p:sp>
      <p:sp>
        <p:nvSpPr>
          <p:cNvPr id="3" name="Subtitle 2"/>
          <p:cNvSpPr>
            <a:spLocks noGrp="1"/>
          </p:cNvSpPr>
          <p:nvPr>
            <p:ph type="subTitle" idx="1"/>
          </p:nvPr>
        </p:nvSpPr>
        <p:spPr>
          <a:xfrm>
            <a:off x="1878227" y="1524001"/>
            <a:ext cx="9626385" cy="4379662"/>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9809838"/>
              </p:ext>
            </p:extLst>
          </p:nvPr>
        </p:nvGraphicFramePr>
        <p:xfrm>
          <a:off x="1375719" y="815547"/>
          <a:ext cx="10577384" cy="5697470"/>
        </p:xfrm>
        <a:graphic>
          <a:graphicData uri="http://schemas.openxmlformats.org/drawingml/2006/table">
            <a:tbl>
              <a:tblPr firstRow="1" bandRow="1">
                <a:tableStyleId>{5C22544A-7EE6-4342-B048-85BDC9FD1C3A}</a:tableStyleId>
              </a:tblPr>
              <a:tblGrid>
                <a:gridCol w="3145292"/>
                <a:gridCol w="7432092"/>
              </a:tblGrid>
              <a:tr h="68726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u="sng" dirty="0" smtClean="0">
                          <a:solidFill>
                            <a:schemeClr val="bg1"/>
                          </a:solidFill>
                        </a:rPr>
                        <a:t>Fields</a:t>
                      </a:r>
                    </a:p>
                    <a:p>
                      <a:endParaRPr lang="en-US" sz="1400" dirty="0"/>
                    </a:p>
                  </a:txBody>
                  <a:tcPr/>
                </a:tc>
                <a:tc>
                  <a:txBody>
                    <a:bodyPr/>
                    <a:lstStyle/>
                    <a:p>
                      <a:pPr algn="ctr"/>
                      <a:r>
                        <a:rPr lang="en-US" sz="1400" u="sng" dirty="0" err="1" smtClean="0"/>
                        <a:t>Discription</a:t>
                      </a:r>
                      <a:endParaRPr lang="en-US" sz="1400" u="sng" dirty="0"/>
                    </a:p>
                  </a:txBody>
                  <a:tcPr/>
                </a:tc>
              </a:tr>
              <a:tr h="7357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sng" dirty="0" smtClean="0">
                          <a:solidFill>
                            <a:schemeClr val="tx1"/>
                          </a:solidFill>
                        </a:rPr>
                        <a:t>Clinical Psychology</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Clinical psychology is a broad branch of psychology that focuses on diagnosing and treating mental, emotional, and behavioral disorders.</a:t>
                      </a:r>
                    </a:p>
                    <a:p>
                      <a:endParaRPr lang="en-US" sz="1400" dirty="0"/>
                    </a:p>
                  </a:txBody>
                  <a:tcPr/>
                </a:tc>
              </a:tr>
              <a:tr h="9503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sng" dirty="0" smtClean="0">
                          <a:solidFill>
                            <a:schemeClr val="tx1"/>
                          </a:solidFill>
                        </a:rPr>
                        <a:t>Counseling Psychology</a:t>
                      </a: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Counseling Psychology is a specialty within professional psychology that maintains a focus on facilitating personal and interpersonal functioning across the life span.</a:t>
                      </a:r>
                    </a:p>
                    <a:p>
                      <a:endParaRPr lang="en-US" sz="1400" dirty="0"/>
                    </a:p>
                  </a:txBody>
                  <a:tcPr/>
                </a:tc>
              </a:tr>
              <a:tr h="521174">
                <a:tc>
                  <a:txBody>
                    <a:bodyPr/>
                    <a:lstStyle/>
                    <a:p>
                      <a:r>
                        <a:rPr lang="en-US" sz="1400" b="1" i="0" u="sng" kern="1200" dirty="0" smtClean="0">
                          <a:solidFill>
                            <a:schemeClr val="dk1"/>
                          </a:solidFill>
                          <a:effectLst/>
                          <a:latin typeface="+mn-lt"/>
                          <a:ea typeface="+mn-ea"/>
                          <a:cs typeface="+mn-cs"/>
                        </a:rPr>
                        <a:t>Educational Psychology</a:t>
                      </a:r>
                      <a:endParaRPr lang="en-US" sz="1400" b="1" u="sng" dirty="0"/>
                    </a:p>
                  </a:txBody>
                  <a:tcPr/>
                </a:tc>
                <a:tc>
                  <a:txBody>
                    <a:bodyPr/>
                    <a:lstStyle/>
                    <a:p>
                      <a:r>
                        <a:rPr lang="en-US" sz="1400" b="0" i="0" kern="1200" dirty="0" smtClean="0">
                          <a:solidFill>
                            <a:schemeClr val="dk1"/>
                          </a:solidFill>
                          <a:effectLst/>
                          <a:latin typeface="+mn-lt"/>
                          <a:ea typeface="+mn-ea"/>
                          <a:cs typeface="+mn-cs"/>
                        </a:rPr>
                        <a:t>Educational psychology is devoted to the study of how humans learn in educational settings.</a:t>
                      </a:r>
                      <a:endParaRPr lang="en-US" sz="1400" dirty="0"/>
                    </a:p>
                  </a:txBody>
                  <a:tcPr/>
                </a:tc>
              </a:tr>
              <a:tr h="950376">
                <a:tc>
                  <a:txBody>
                    <a:bodyPr/>
                    <a:lstStyle/>
                    <a:p>
                      <a:r>
                        <a:rPr lang="en-US" sz="1400" b="1" i="0" u="sng" kern="1200" dirty="0" smtClean="0">
                          <a:solidFill>
                            <a:schemeClr val="dk1"/>
                          </a:solidFill>
                          <a:effectLst/>
                          <a:latin typeface="+mn-lt"/>
                          <a:ea typeface="+mn-ea"/>
                          <a:cs typeface="+mn-cs"/>
                        </a:rPr>
                        <a:t>Organizational Psychology</a:t>
                      </a:r>
                    </a:p>
                    <a:p>
                      <a:r>
                        <a:rPr lang="en-US" sz="1400" b="1" i="0" u="none" kern="1200" dirty="0" smtClean="0">
                          <a:solidFill>
                            <a:schemeClr val="dk1"/>
                          </a:solidFill>
                          <a:effectLst/>
                          <a:latin typeface="+mn-lt"/>
                          <a:ea typeface="+mn-ea"/>
                          <a:cs typeface="+mn-cs"/>
                        </a:rPr>
                        <a:t>                </a:t>
                      </a:r>
                      <a:r>
                        <a:rPr lang="en-US" sz="1400" b="1" i="0" u="none" kern="1200" dirty="0" smtClean="0">
                          <a:solidFill>
                            <a:srgbClr val="FF0000"/>
                          </a:solidFill>
                          <a:effectLst/>
                          <a:latin typeface="+mn-lt"/>
                          <a:ea typeface="+mn-ea"/>
                          <a:cs typeface="+mn-cs"/>
                        </a:rPr>
                        <a:t>OR</a:t>
                      </a:r>
                      <a:r>
                        <a:rPr lang="en-US" sz="1400" b="1" i="0" u="none" kern="1200" dirty="0" smtClean="0">
                          <a:solidFill>
                            <a:schemeClr val="dk1"/>
                          </a:solidFill>
                          <a:effectLst/>
                          <a:latin typeface="+mn-lt"/>
                          <a:ea typeface="+mn-ea"/>
                          <a:cs typeface="+mn-cs"/>
                        </a:rPr>
                        <a:t> </a:t>
                      </a:r>
                    </a:p>
                    <a:p>
                      <a:r>
                        <a:rPr lang="en-US" sz="1400" b="1" i="0" u="sng" kern="1200" dirty="0" smtClean="0">
                          <a:solidFill>
                            <a:schemeClr val="dk1"/>
                          </a:solidFill>
                          <a:effectLst/>
                          <a:latin typeface="+mn-lt"/>
                          <a:ea typeface="+mn-ea"/>
                          <a:cs typeface="+mn-cs"/>
                        </a:rPr>
                        <a:t>Industrial and organizational psychology</a:t>
                      </a:r>
                      <a:endParaRPr lang="en-US" sz="1400" b="1" u="sng" dirty="0"/>
                    </a:p>
                  </a:txBody>
                  <a:tcPr/>
                </a:tc>
                <a:tc>
                  <a:txBody>
                    <a:bodyPr/>
                    <a:lstStyle/>
                    <a:p>
                      <a:r>
                        <a:rPr lang="en-US" sz="1400" dirty="0" smtClean="0"/>
                        <a:t>Industrial-organizational psychology applies</a:t>
                      </a:r>
                      <a:r>
                        <a:rPr lang="en-US" sz="1400" baseline="0" dirty="0" smtClean="0"/>
                        <a:t> </a:t>
                      </a:r>
                      <a:r>
                        <a:rPr lang="en-US" sz="1400" dirty="0" smtClean="0"/>
                        <a:t>psychology to the workplace with the goal of</a:t>
                      </a:r>
                      <a:r>
                        <a:rPr lang="en-US" sz="1400" baseline="0" dirty="0" smtClean="0"/>
                        <a:t> </a:t>
                      </a:r>
                      <a:r>
                        <a:rPr lang="en-US" sz="1400" dirty="0" smtClean="0"/>
                        <a:t>improving the performance and well-being of</a:t>
                      </a:r>
                      <a:r>
                        <a:rPr lang="en-US" sz="1400" baseline="0" dirty="0" smtClean="0"/>
                        <a:t> </a:t>
                      </a:r>
                      <a:r>
                        <a:rPr lang="en-US" sz="1400" dirty="0" smtClean="0"/>
                        <a:t>employees. </a:t>
                      </a:r>
                      <a:endParaRPr lang="en-US" sz="1400" dirty="0"/>
                    </a:p>
                  </a:txBody>
                  <a:tcPr/>
                </a:tc>
              </a:tr>
              <a:tr h="617503">
                <a:tc>
                  <a:txBody>
                    <a:bodyPr/>
                    <a:lstStyle/>
                    <a:p>
                      <a:r>
                        <a:rPr lang="en-US" sz="1400" b="1" u="sng" baseline="0" dirty="0" smtClean="0"/>
                        <a:t>Forensic Psychology</a:t>
                      </a:r>
                      <a:endParaRPr lang="en-US" sz="1400" b="1" u="sng" dirty="0"/>
                    </a:p>
                  </a:txBody>
                  <a:tcPr/>
                </a:tc>
                <a:tc>
                  <a:txBody>
                    <a:bodyPr/>
                    <a:lstStyle/>
                    <a:p>
                      <a:r>
                        <a:rPr lang="en-US" sz="1400" dirty="0" smtClean="0"/>
                        <a:t>Forensic psychologists apply psychological</a:t>
                      </a:r>
                      <a:r>
                        <a:rPr lang="en-US" sz="1400" baseline="0" dirty="0" smtClean="0"/>
                        <a:t> </a:t>
                      </a:r>
                      <a:r>
                        <a:rPr lang="en-US" sz="1400" dirty="0" smtClean="0"/>
                        <a:t>principles to understand the behavior of</a:t>
                      </a:r>
                      <a:r>
                        <a:rPr lang="en-US" sz="1400" baseline="0" dirty="0" smtClean="0"/>
                        <a:t> </a:t>
                      </a:r>
                      <a:r>
                        <a:rPr lang="en-US" sz="1400" dirty="0" smtClean="0"/>
                        <a:t>judges, attorneys, courtroom juries, and</a:t>
                      </a:r>
                      <a:r>
                        <a:rPr lang="en-US" sz="1400" baseline="0" dirty="0" smtClean="0"/>
                        <a:t> </a:t>
                      </a:r>
                      <a:r>
                        <a:rPr lang="en-US" sz="1400" dirty="0" smtClean="0"/>
                        <a:t>others in the criminal justice system. </a:t>
                      </a:r>
                      <a:endParaRPr lang="en-US" sz="1400" dirty="0"/>
                    </a:p>
                  </a:txBody>
                  <a:tcPr/>
                </a:tc>
              </a:tr>
              <a:tr h="6175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u="sng" dirty="0" smtClean="0"/>
                        <a:t>Media</a:t>
                      </a:r>
                      <a:r>
                        <a:rPr lang="en-US" sz="1400" b="1" u="sng" baseline="0" dirty="0" smtClean="0"/>
                        <a:t> Psychology</a:t>
                      </a:r>
                      <a:endParaRPr lang="en-US" sz="1400" b="1" u="sng" dirty="0" smtClean="0"/>
                    </a:p>
                    <a:p>
                      <a:endParaRPr lang="en-US" dirty="0"/>
                    </a:p>
                  </a:txBody>
                  <a:tcPr/>
                </a:tc>
                <a:tc>
                  <a:txBody>
                    <a:bodyPr/>
                    <a:lstStyle/>
                    <a:p>
                      <a:r>
                        <a:rPr lang="en-US" sz="1400" b="0" i="0" kern="1200" dirty="0" smtClean="0">
                          <a:solidFill>
                            <a:schemeClr val="dk1"/>
                          </a:solidFill>
                          <a:effectLst/>
                          <a:latin typeface="+mn-lt"/>
                          <a:ea typeface="+mn-ea"/>
                          <a:cs typeface="+mn-cs"/>
                        </a:rPr>
                        <a:t>Media psychology is branch of psychology that focuses on the relationships between media and human behavior.</a:t>
                      </a:r>
                      <a:endParaRPr lang="en-US" sz="1400" b="0" dirty="0"/>
                    </a:p>
                  </a:txBody>
                  <a:tcPr/>
                </a:tc>
              </a:tr>
              <a:tr h="617503">
                <a:tc>
                  <a:txBody>
                    <a:bodyPr/>
                    <a:lstStyle/>
                    <a:p>
                      <a:r>
                        <a:rPr lang="en-US" sz="1400" b="1" u="sng" dirty="0" smtClean="0"/>
                        <a:t>Architecture Psychology</a:t>
                      </a:r>
                      <a:endParaRPr lang="en-US" sz="1400" b="1" u="sng" dirty="0"/>
                    </a:p>
                  </a:txBody>
                  <a:tcPr/>
                </a:tc>
                <a:tc>
                  <a:txBody>
                    <a:bodyPr/>
                    <a:lstStyle/>
                    <a:p>
                      <a:r>
                        <a:rPr lang="en-US" sz="1400" dirty="0" smtClean="0"/>
                        <a:t>Architecture</a:t>
                      </a:r>
                      <a:r>
                        <a:rPr lang="en-US" sz="1400" baseline="0" dirty="0" smtClean="0"/>
                        <a:t> psychology deals with the application of psychology in the field of architecture. </a:t>
                      </a:r>
                      <a:endParaRPr lang="en-US" sz="1400" dirty="0"/>
                    </a:p>
                  </a:txBody>
                  <a:tcPr/>
                </a:tc>
              </a:tr>
            </a:tbl>
          </a:graphicData>
        </a:graphic>
      </p:graphicFrame>
    </p:spTree>
    <p:extLst>
      <p:ext uri="{BB962C8B-B14F-4D97-AF65-F5344CB8AC3E}">
        <p14:creationId xmlns:p14="http://schemas.microsoft.com/office/powerpoint/2010/main" val="3022776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889" y="205946"/>
            <a:ext cx="8711985" cy="582827"/>
          </a:xfrm>
        </p:spPr>
        <p:txBody>
          <a:bodyPr>
            <a:normAutofit/>
          </a:bodyPr>
          <a:lstStyle/>
          <a:p>
            <a:r>
              <a:rPr lang="en-US" sz="3200" b="1" dirty="0" smtClean="0"/>
              <a:t>History of Psychology</a:t>
            </a:r>
            <a:endParaRPr lang="en-US" sz="3200" b="1" dirty="0"/>
          </a:p>
        </p:txBody>
      </p:sp>
      <p:sp>
        <p:nvSpPr>
          <p:cNvPr id="3" name="Subtitle 2"/>
          <p:cNvSpPr>
            <a:spLocks noGrp="1"/>
          </p:cNvSpPr>
          <p:nvPr>
            <p:ph type="subTitle" idx="1"/>
          </p:nvPr>
        </p:nvSpPr>
        <p:spPr>
          <a:xfrm>
            <a:off x="2388975" y="1021493"/>
            <a:ext cx="9115638" cy="488217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4202187"/>
              </p:ext>
            </p:extLst>
          </p:nvPr>
        </p:nvGraphicFramePr>
        <p:xfrm>
          <a:off x="1911178" y="1021493"/>
          <a:ext cx="9593435" cy="5191895"/>
        </p:xfrm>
        <a:graphic>
          <a:graphicData uri="http://schemas.openxmlformats.org/drawingml/2006/table">
            <a:tbl>
              <a:tblPr firstRow="1" bandRow="1">
                <a:tableStyleId>{5C22544A-7EE6-4342-B048-85BDC9FD1C3A}</a:tableStyleId>
              </a:tblPr>
              <a:tblGrid>
                <a:gridCol w="2085530"/>
                <a:gridCol w="7507905"/>
              </a:tblGrid>
              <a:tr h="517576">
                <a:tc>
                  <a:txBody>
                    <a:bodyPr/>
                    <a:lstStyle/>
                    <a:p>
                      <a:r>
                        <a:rPr lang="en-US" dirty="0" smtClean="0"/>
                        <a:t>Perspectives </a:t>
                      </a:r>
                      <a:endParaRPr lang="en-US" dirty="0"/>
                    </a:p>
                  </a:txBody>
                  <a:tcPr/>
                </a:tc>
                <a:tc>
                  <a:txBody>
                    <a:bodyPr/>
                    <a:lstStyle/>
                    <a:p>
                      <a:r>
                        <a:rPr lang="en-US" dirty="0" smtClean="0"/>
                        <a:t>Description </a:t>
                      </a:r>
                      <a:endParaRPr lang="en-US" dirty="0"/>
                    </a:p>
                  </a:txBody>
                  <a:tcPr/>
                </a:tc>
              </a:tr>
              <a:tr h="549319">
                <a:tc>
                  <a:txBody>
                    <a:bodyPr/>
                    <a:lstStyle/>
                    <a:p>
                      <a:r>
                        <a:rPr lang="en-US" sz="1400" b="1" u="sng" dirty="0" smtClean="0"/>
                        <a:t>Structuralism</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mn-lt"/>
                        </a:rPr>
                        <a:t>A school of psychology whose goal was to identify the basic elements or “structures” of psychological experience.</a:t>
                      </a:r>
                    </a:p>
                  </a:txBody>
                  <a:tcPr/>
                </a:tc>
              </a:tr>
              <a:tr h="829086">
                <a:tc>
                  <a:txBody>
                    <a:bodyPr/>
                    <a:lstStyle/>
                    <a:p>
                      <a:r>
                        <a:rPr lang="en-US" sz="1400" b="1" u="sng" dirty="0" smtClean="0"/>
                        <a:t>Functionalism</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mn-lt"/>
                        </a:rPr>
                        <a:t>Psychology should study the functions of consciousness rather than its structure. The goal of functionalism was to understand why animals and humans have developed the mental processes that they currently possess .</a:t>
                      </a:r>
                    </a:p>
                  </a:txBody>
                  <a:tcPr/>
                </a:tc>
              </a:tr>
              <a:tr h="549319">
                <a:tc>
                  <a:txBody>
                    <a:bodyPr/>
                    <a:lstStyle/>
                    <a:p>
                      <a:r>
                        <a:rPr lang="en-US" sz="1400" b="1" u="sng" dirty="0" smtClean="0"/>
                        <a:t>Psychodynamics</a:t>
                      </a:r>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schemeClr val="tx1">
                              <a:lumMod val="95000"/>
                              <a:lumOff val="5000"/>
                            </a:schemeClr>
                          </a:solidFill>
                          <a:effectLst/>
                          <a:uLnTx/>
                          <a:uFillTx/>
                          <a:latin typeface="+mn-lt"/>
                        </a:rPr>
                        <a:t>This school of thought emphasizes the influence of the unconscious mind and early childhood experiences on behavior.</a:t>
                      </a:r>
                    </a:p>
                  </a:txBody>
                  <a:tcPr/>
                </a:tc>
              </a:tr>
              <a:tr h="549319">
                <a:tc>
                  <a:txBody>
                    <a:bodyPr/>
                    <a:lstStyle/>
                    <a:p>
                      <a:r>
                        <a:rPr lang="en-US" sz="1400" b="1" u="sng" dirty="0" smtClean="0"/>
                        <a:t>Behaviorism</a:t>
                      </a:r>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srgbClr val="3B3835"/>
                          </a:solidFill>
                          <a:effectLst/>
                          <a:uLnTx/>
                          <a:uFillTx/>
                          <a:latin typeface="+mn-lt"/>
                        </a:rPr>
                        <a:t>Behaviorism suggests that all behavior can be explained by environmental causes rather than by internal forces. </a:t>
                      </a:r>
                    </a:p>
                  </a:txBody>
                  <a:tcPr/>
                </a:tc>
              </a:tr>
              <a:tr h="549319">
                <a:tc>
                  <a:txBody>
                    <a:bodyPr/>
                    <a:lstStyle/>
                    <a:p>
                      <a:r>
                        <a:rPr lang="en-US" sz="1400" b="1" u="sng" dirty="0" smtClean="0"/>
                        <a:t>Humanistic</a:t>
                      </a:r>
                      <a:r>
                        <a:rPr lang="en-US" sz="1400" b="1" u="sng" baseline="0" dirty="0" smtClean="0"/>
                        <a:t> </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srgbClr val="3B3835"/>
                          </a:solidFill>
                          <a:effectLst/>
                          <a:uLnTx/>
                          <a:uFillTx/>
                          <a:latin typeface="+mn-lt"/>
                        </a:rPr>
                        <a:t>Humanistic psychology focuses on individual free will, personal growth and the concept of self-actualization. </a:t>
                      </a:r>
                    </a:p>
                  </a:txBody>
                  <a:tcPr/>
                </a:tc>
              </a:tr>
              <a:tr h="549319">
                <a:tc>
                  <a:txBody>
                    <a:bodyPr/>
                    <a:lstStyle/>
                    <a:p>
                      <a:r>
                        <a:rPr lang="en-US" sz="1400" b="1" u="sng" dirty="0" smtClean="0"/>
                        <a:t>Cognitive</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mn-lt"/>
                        </a:rPr>
                        <a:t>Cognitive psychology is the branch of psychology that studies mental processes including how people think, perceive, remember, and learn.</a:t>
                      </a:r>
                    </a:p>
                  </a:txBody>
                  <a:tcPr/>
                </a:tc>
              </a:tr>
              <a:tr h="549319">
                <a:tc>
                  <a:txBody>
                    <a:bodyPr/>
                    <a:lstStyle/>
                    <a:p>
                      <a:r>
                        <a:rPr lang="en-US" sz="1400" b="1" u="sng" dirty="0" smtClean="0"/>
                        <a:t>Biological</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prstClr val="black">
                              <a:lumMod val="75000"/>
                              <a:lumOff val="25000"/>
                            </a:prstClr>
                          </a:solidFill>
                          <a:effectLst/>
                          <a:uLnTx/>
                          <a:uFillTx/>
                          <a:latin typeface="+mn-lt"/>
                        </a:rPr>
                        <a:t>The biological perspective focuses on the interaction between biology and emotions, thoughts, and behaviors.</a:t>
                      </a:r>
                    </a:p>
                  </a:txBody>
                  <a:tcPr/>
                </a:tc>
              </a:tr>
              <a:tr h="549319">
                <a:tc>
                  <a:txBody>
                    <a:bodyPr/>
                    <a:lstStyle/>
                    <a:p>
                      <a:r>
                        <a:rPr lang="en-US" sz="1400" b="1" u="sng" dirty="0" smtClean="0"/>
                        <a:t>Social-cultural</a:t>
                      </a:r>
                      <a:endParaRPr lang="en-US" sz="1400" b="1" u="sng" dirty="0"/>
                    </a:p>
                  </a:txBody>
                  <a:tcPr/>
                </a:tc>
                <a:tc>
                  <a:txBody>
                    <a:bodyPr/>
                    <a:lstStyle/>
                    <a:p>
                      <a:pPr marL="0" marR="0" lvl="0" indent="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None/>
                        <a:tabLst/>
                        <a:defRPr/>
                      </a:pPr>
                      <a:r>
                        <a:rPr kumimoji="0" lang="en-US" sz="1400" b="0" i="0" u="none" strike="noStrike" kern="1200" cap="none" spc="0" normalizeH="0" baseline="0" noProof="0" dirty="0" smtClean="0">
                          <a:ln>
                            <a:noFill/>
                          </a:ln>
                          <a:solidFill>
                            <a:prstClr val="black"/>
                          </a:solidFill>
                          <a:effectLst/>
                          <a:uLnTx/>
                          <a:uFillTx/>
                          <a:latin typeface="+mn-lt"/>
                        </a:rPr>
                        <a:t>Social-cultural or sociocultural perspective, is the study of how the social situations and the cultures in which people find themselves influence thinking and behavior.</a:t>
                      </a:r>
                    </a:p>
                  </a:txBody>
                  <a:tcPr/>
                </a:tc>
              </a:tr>
            </a:tbl>
          </a:graphicData>
        </a:graphic>
      </p:graphicFrame>
    </p:spTree>
    <p:extLst>
      <p:ext uri="{BB962C8B-B14F-4D97-AF65-F5344CB8AC3E}">
        <p14:creationId xmlns:p14="http://schemas.microsoft.com/office/powerpoint/2010/main" val="933021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Structuralism</a:t>
            </a:r>
            <a:r>
              <a:rPr lang="en-US" dirty="0" smtClean="0"/>
              <a:t> </a:t>
            </a:r>
            <a:endParaRPr lang="en-US" dirty="0"/>
          </a:p>
        </p:txBody>
      </p:sp>
      <p:sp>
        <p:nvSpPr>
          <p:cNvPr id="3" name="Subtitle 2"/>
          <p:cNvSpPr>
            <a:spLocks noGrp="1"/>
          </p:cNvSpPr>
          <p:nvPr>
            <p:ph idx="1"/>
          </p:nvPr>
        </p:nvSpPr>
        <p:spPr/>
        <p:txBody>
          <a:bodyPr/>
          <a:lstStyle/>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u="sng" dirty="0" smtClean="0"/>
              <a:t>Wilhelm Wundt (1832-1920)</a:t>
            </a:r>
            <a:endParaRPr lang="en-US" u="sng" dirty="0"/>
          </a:p>
        </p:txBody>
      </p:sp>
      <p:sp>
        <p:nvSpPr>
          <p:cNvPr id="4" name="Text Placeholder 3"/>
          <p:cNvSpPr>
            <a:spLocks noGrp="1"/>
          </p:cNvSpPr>
          <p:nvPr>
            <p:ph type="body" sz="half" idx="2"/>
          </p:nvPr>
        </p:nvSpPr>
        <p:spPr>
          <a:xfrm>
            <a:off x="2589212" y="1598615"/>
            <a:ext cx="4156268" cy="4262436"/>
          </a:xfrm>
        </p:spPr>
        <p:txBody>
          <a:bodyPr/>
          <a:lstStyle/>
          <a:p>
            <a:pPr marL="285750" indent="-285750" algn="just">
              <a:buFont typeface="Wingdings" panose="05000000000000000000" pitchFamily="2" charset="2"/>
              <a:buChar char="§"/>
            </a:pPr>
            <a:r>
              <a:rPr lang="en-US" sz="1600" dirty="0">
                <a:solidFill>
                  <a:schemeClr val="tx1"/>
                </a:solidFill>
              </a:rPr>
              <a:t>Structuralism was the ﬁrst school of psychology, and focused on breaking down mental processes into the most basic components</a:t>
            </a:r>
            <a:r>
              <a:rPr lang="en-US" sz="1600" dirty="0" smtClean="0">
                <a:solidFill>
                  <a:schemeClr val="tx1"/>
                </a:solidFill>
              </a:rPr>
              <a:t>.</a:t>
            </a:r>
          </a:p>
          <a:p>
            <a:pPr algn="just"/>
            <a:endParaRPr lang="en-US" sz="1600" dirty="0" smtClean="0">
              <a:solidFill>
                <a:schemeClr val="tx1"/>
              </a:solidFill>
            </a:endParaRPr>
          </a:p>
          <a:p>
            <a:pPr marL="285750" indent="-285750" algn="just">
              <a:buFont typeface="Wingdings" panose="05000000000000000000" pitchFamily="2" charset="2"/>
              <a:buChar char="§"/>
            </a:pPr>
            <a:r>
              <a:rPr lang="en-US" sz="1600" dirty="0">
                <a:solidFill>
                  <a:schemeClr val="tx1"/>
                </a:solidFill>
              </a:rPr>
              <a:t>It is focus on studying the building blocks/structure of the </a:t>
            </a:r>
            <a:r>
              <a:rPr lang="en-US" sz="1600" dirty="0" smtClean="0">
                <a:solidFill>
                  <a:schemeClr val="tx1"/>
                </a:solidFill>
              </a:rPr>
              <a:t>mind. </a:t>
            </a:r>
          </a:p>
          <a:p>
            <a:pPr algn="just"/>
            <a:r>
              <a:rPr lang="en-US" sz="1600" b="1" u="sng" dirty="0" smtClean="0">
                <a:solidFill>
                  <a:srgbClr val="FF0000"/>
                </a:solidFill>
              </a:rPr>
              <a:t>Mind: </a:t>
            </a:r>
            <a:r>
              <a:rPr lang="en-US" sz="1600" b="1" dirty="0" smtClean="0">
                <a:solidFill>
                  <a:srgbClr val="FF0000"/>
                </a:solidFill>
              </a:rPr>
              <a:t>Conscious experience </a:t>
            </a:r>
          </a:p>
          <a:p>
            <a:pPr algn="just"/>
            <a:endParaRPr lang="en-US" sz="1600" b="1" dirty="0">
              <a:solidFill>
                <a:srgbClr val="FF0000"/>
              </a:solidFill>
            </a:endParaRPr>
          </a:p>
          <a:p>
            <a:pPr marL="285750" indent="-285750" algn="just">
              <a:buFont typeface="Wingdings" panose="05000000000000000000" pitchFamily="2" charset="2"/>
              <a:buChar char="§"/>
            </a:pPr>
            <a:r>
              <a:rPr lang="en-US" sz="1600" dirty="0" smtClean="0">
                <a:solidFill>
                  <a:schemeClr val="tx1"/>
                </a:solidFill>
              </a:rPr>
              <a:t>A school </a:t>
            </a:r>
            <a:r>
              <a:rPr lang="en-US" sz="1600" dirty="0">
                <a:solidFill>
                  <a:schemeClr val="tx1"/>
                </a:solidFill>
              </a:rPr>
              <a:t>of psychology whose goal was to </a:t>
            </a:r>
            <a:r>
              <a:rPr lang="en-US" sz="1600" dirty="0" smtClean="0">
                <a:solidFill>
                  <a:schemeClr val="tx1"/>
                </a:solidFill>
              </a:rPr>
              <a:t>identify the </a:t>
            </a:r>
            <a:r>
              <a:rPr lang="en-US" sz="1600" dirty="0">
                <a:solidFill>
                  <a:schemeClr val="tx1"/>
                </a:solidFill>
              </a:rPr>
              <a:t>basic elements or “structures” </a:t>
            </a:r>
            <a:r>
              <a:rPr lang="en-US" sz="1600" dirty="0" smtClean="0">
                <a:solidFill>
                  <a:schemeClr val="tx1"/>
                </a:solidFill>
              </a:rPr>
              <a:t>of psychological </a:t>
            </a:r>
            <a:r>
              <a:rPr lang="en-US" sz="1600" dirty="0">
                <a:solidFill>
                  <a:schemeClr val="tx1"/>
                </a:solidFill>
              </a:rPr>
              <a:t>experience</a:t>
            </a:r>
            <a:r>
              <a:rPr lang="en-US" dirty="0">
                <a:solidFill>
                  <a:schemeClr val="tx1"/>
                </a:solidFill>
              </a:rPr>
              <a:t>.</a:t>
            </a:r>
          </a:p>
        </p:txBody>
      </p:sp>
      <p:pic>
        <p:nvPicPr>
          <p:cNvPr id="5" name="Picture 4"/>
          <p:cNvPicPr>
            <a:picLocks noChangeAspect="1"/>
          </p:cNvPicPr>
          <p:nvPr/>
        </p:nvPicPr>
        <p:blipFill>
          <a:blip r:embed="rId3"/>
          <a:stretch>
            <a:fillRect/>
          </a:stretch>
        </p:blipFill>
        <p:spPr>
          <a:xfrm>
            <a:off x="7580591" y="1161535"/>
            <a:ext cx="2898689" cy="2838192"/>
          </a:xfrm>
          <a:prstGeom prst="rect">
            <a:avLst/>
          </a:prstGeom>
        </p:spPr>
      </p:pic>
    </p:spTree>
    <p:extLst>
      <p:ext uri="{BB962C8B-B14F-4D97-AF65-F5344CB8AC3E}">
        <p14:creationId xmlns:p14="http://schemas.microsoft.com/office/powerpoint/2010/main" val="97060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287446"/>
            <a:ext cx="3505199" cy="976312"/>
          </a:xfrm>
        </p:spPr>
        <p:txBody>
          <a:bodyPr/>
          <a:lstStyle/>
          <a:p>
            <a:r>
              <a:rPr lang="en-US" sz="3200" b="1" dirty="0" smtClean="0"/>
              <a:t>Functionalism</a:t>
            </a:r>
            <a:r>
              <a:rPr lang="en-US" dirty="0" smtClean="0"/>
              <a:t> </a:t>
            </a:r>
            <a:endParaRPr lang="en-US" dirty="0"/>
          </a:p>
        </p:txBody>
      </p:sp>
      <p:sp>
        <p:nvSpPr>
          <p:cNvPr id="3" name="Content Placeholder 2"/>
          <p:cNvSpPr>
            <a:spLocks noGrp="1"/>
          </p:cNvSpPr>
          <p:nvPr>
            <p:ph idx="1"/>
          </p:nvPr>
        </p:nvSpPr>
        <p:spPr>
          <a:xfrm>
            <a:off x="7232820" y="1263758"/>
            <a:ext cx="4329455" cy="5262734"/>
          </a:xfrm>
        </p:spPr>
        <p:txBody>
          <a:bodyPr/>
          <a:lstStyle/>
          <a:p>
            <a:endParaRPr lang="en-US" u="sng" dirty="0" smtClean="0"/>
          </a:p>
          <a:p>
            <a:endParaRPr lang="en-US" u="sng" dirty="0"/>
          </a:p>
          <a:p>
            <a:endParaRPr lang="en-US" u="sng" dirty="0" smtClean="0"/>
          </a:p>
          <a:p>
            <a:endParaRPr lang="en-US" u="sng" dirty="0"/>
          </a:p>
          <a:p>
            <a:endParaRPr lang="en-US" u="sng" dirty="0" smtClean="0"/>
          </a:p>
          <a:p>
            <a:pPr marL="0" indent="0">
              <a:buNone/>
            </a:pPr>
            <a:r>
              <a:rPr lang="en-US" dirty="0" smtClean="0"/>
              <a:t>            </a:t>
            </a:r>
            <a:r>
              <a:rPr lang="en-US" u="sng" dirty="0" smtClean="0"/>
              <a:t>William James (1842-1910)</a:t>
            </a:r>
            <a:endParaRPr lang="en-US" u="sng" dirty="0"/>
          </a:p>
        </p:txBody>
      </p:sp>
      <p:sp>
        <p:nvSpPr>
          <p:cNvPr id="4" name="Text Placeholder 3"/>
          <p:cNvSpPr>
            <a:spLocks noGrp="1"/>
          </p:cNvSpPr>
          <p:nvPr>
            <p:ph type="body" sz="half" idx="2"/>
          </p:nvPr>
        </p:nvSpPr>
        <p:spPr>
          <a:xfrm>
            <a:off x="2575265" y="1367954"/>
            <a:ext cx="4981361" cy="4262436"/>
          </a:xfrm>
        </p:spPr>
        <p:txBody>
          <a:bodyPr>
            <a:noAutofit/>
          </a:bodyPr>
          <a:lstStyle/>
          <a:p>
            <a:pPr marL="285750" indent="-285750" algn="just">
              <a:buFont typeface="Wingdings" panose="05000000000000000000" pitchFamily="2" charset="2"/>
              <a:buChar char="§"/>
            </a:pPr>
            <a:r>
              <a:rPr lang="en-US" sz="1600" dirty="0" smtClean="0">
                <a:solidFill>
                  <a:schemeClr val="tx1"/>
                </a:solidFill>
                <a:latin typeface="+mj-lt"/>
              </a:rPr>
              <a:t>Functionalism </a:t>
            </a:r>
            <a:r>
              <a:rPr lang="en-US" sz="1600" dirty="0">
                <a:solidFill>
                  <a:schemeClr val="tx1"/>
                </a:solidFill>
                <a:latin typeface="+mj-lt"/>
              </a:rPr>
              <a:t>formed as a reaction William James to the theories of the </a:t>
            </a:r>
            <a:r>
              <a:rPr lang="en-US" sz="1600" dirty="0" smtClean="0">
                <a:solidFill>
                  <a:schemeClr val="tx1"/>
                </a:solidFill>
                <a:latin typeface="+mj-lt"/>
              </a:rPr>
              <a:t>structuralist </a:t>
            </a:r>
            <a:r>
              <a:rPr lang="en-US" sz="1600" dirty="0">
                <a:solidFill>
                  <a:schemeClr val="tx1"/>
                </a:solidFill>
                <a:latin typeface="+mj-lt"/>
              </a:rPr>
              <a:t>school of </a:t>
            </a:r>
            <a:r>
              <a:rPr lang="en-US" sz="1600" dirty="0" smtClean="0">
                <a:solidFill>
                  <a:schemeClr val="tx1"/>
                </a:solidFill>
                <a:latin typeface="+mj-lt"/>
              </a:rPr>
              <a:t>thought. </a:t>
            </a:r>
          </a:p>
          <a:p>
            <a:pPr marL="285750" indent="-285750" algn="just">
              <a:buFont typeface="Wingdings" panose="05000000000000000000" pitchFamily="2" charset="2"/>
              <a:buChar char="§"/>
            </a:pPr>
            <a:endParaRPr lang="en-US" sz="1600" dirty="0" smtClean="0">
              <a:solidFill>
                <a:schemeClr val="tx1"/>
              </a:solidFill>
              <a:latin typeface="+mj-lt"/>
            </a:endParaRPr>
          </a:p>
          <a:p>
            <a:pPr marL="285750" indent="-285750" algn="just">
              <a:buFont typeface="Wingdings" panose="05000000000000000000" pitchFamily="2" charset="2"/>
              <a:buChar char="§"/>
            </a:pPr>
            <a:r>
              <a:rPr lang="en-US" sz="1600" dirty="0" smtClean="0">
                <a:solidFill>
                  <a:schemeClr val="tx1"/>
                </a:solidFill>
                <a:latin typeface="+mj-lt"/>
              </a:rPr>
              <a:t>Psychology should study the functions of consciousness rather than its structure. </a:t>
            </a:r>
          </a:p>
          <a:p>
            <a:pPr marL="285750" indent="-285750" algn="just">
              <a:buFont typeface="Wingdings" panose="05000000000000000000" pitchFamily="2" charset="2"/>
              <a:buChar char="§"/>
            </a:pPr>
            <a:endParaRPr lang="en-US" sz="1600" dirty="0" smtClean="0">
              <a:solidFill>
                <a:schemeClr val="tx1"/>
              </a:solidFill>
              <a:latin typeface="+mj-lt"/>
            </a:endParaRPr>
          </a:p>
          <a:p>
            <a:pPr marL="285750" indent="-285750" algn="just">
              <a:buFont typeface="Wingdings" panose="05000000000000000000" pitchFamily="2" charset="2"/>
              <a:buChar char="§"/>
            </a:pPr>
            <a:r>
              <a:rPr lang="en-US" sz="1600" dirty="0">
                <a:solidFill>
                  <a:schemeClr val="tx1"/>
                </a:solidFill>
                <a:latin typeface="+mj-lt"/>
              </a:rPr>
              <a:t>The goal </a:t>
            </a:r>
            <a:r>
              <a:rPr lang="en-US" sz="1600" dirty="0" smtClean="0">
                <a:solidFill>
                  <a:schemeClr val="tx1"/>
                </a:solidFill>
                <a:latin typeface="+mj-lt"/>
              </a:rPr>
              <a:t>of functionalism </a:t>
            </a:r>
            <a:r>
              <a:rPr lang="en-US" sz="1600" dirty="0">
                <a:solidFill>
                  <a:schemeClr val="tx1"/>
                </a:solidFill>
                <a:latin typeface="+mj-lt"/>
              </a:rPr>
              <a:t>was to understand why </a:t>
            </a:r>
            <a:r>
              <a:rPr lang="en-US" sz="1600" dirty="0" smtClean="0">
                <a:solidFill>
                  <a:schemeClr val="tx1"/>
                </a:solidFill>
                <a:latin typeface="+mj-lt"/>
              </a:rPr>
              <a:t>animals and </a:t>
            </a:r>
            <a:r>
              <a:rPr lang="en-US" sz="1600" dirty="0">
                <a:solidFill>
                  <a:schemeClr val="tx1"/>
                </a:solidFill>
                <a:latin typeface="+mj-lt"/>
              </a:rPr>
              <a:t>humans have developed the </a:t>
            </a:r>
            <a:r>
              <a:rPr lang="en-US" sz="1600" dirty="0" smtClean="0">
                <a:solidFill>
                  <a:schemeClr val="tx1"/>
                </a:solidFill>
                <a:latin typeface="+mj-lt"/>
              </a:rPr>
              <a:t>mental processes that </a:t>
            </a:r>
            <a:r>
              <a:rPr lang="en-US" sz="1600" dirty="0">
                <a:solidFill>
                  <a:schemeClr val="tx1"/>
                </a:solidFill>
                <a:latin typeface="+mj-lt"/>
              </a:rPr>
              <a:t>they currently possess </a:t>
            </a:r>
            <a:r>
              <a:rPr lang="en-US" sz="1600" dirty="0" smtClean="0">
                <a:solidFill>
                  <a:schemeClr val="tx1"/>
                </a:solidFill>
                <a:latin typeface="+mj-lt"/>
              </a:rPr>
              <a:t>.</a:t>
            </a:r>
          </a:p>
          <a:p>
            <a:pPr marL="285750" indent="-285750" algn="just">
              <a:buFont typeface="Wingdings" panose="05000000000000000000" pitchFamily="2" charset="2"/>
              <a:buChar char="§"/>
            </a:pPr>
            <a:endParaRPr lang="en-US" sz="1600" dirty="0" smtClean="0">
              <a:solidFill>
                <a:schemeClr val="tx1"/>
              </a:solidFill>
              <a:latin typeface="+mj-lt"/>
            </a:endParaRPr>
          </a:p>
          <a:p>
            <a:pPr marL="285750" indent="-285750" algn="just">
              <a:buFont typeface="Wingdings" panose="05000000000000000000" pitchFamily="2" charset="2"/>
              <a:buChar char="§"/>
            </a:pPr>
            <a:r>
              <a:rPr lang="en-US" sz="1600" dirty="0">
                <a:solidFill>
                  <a:schemeClr val="tx1"/>
                </a:solidFill>
                <a:latin typeface="+mj-lt"/>
              </a:rPr>
              <a:t>Defines behavior or the mental phenomena in terms of their functions in man’s adjustment to his environment.</a:t>
            </a:r>
          </a:p>
        </p:txBody>
      </p:sp>
      <p:pic>
        <p:nvPicPr>
          <p:cNvPr id="6" name="Picture 5"/>
          <p:cNvPicPr>
            <a:picLocks noChangeAspect="1"/>
          </p:cNvPicPr>
          <p:nvPr/>
        </p:nvPicPr>
        <p:blipFill>
          <a:blip r:embed="rId3"/>
          <a:stretch>
            <a:fillRect/>
          </a:stretch>
        </p:blipFill>
        <p:spPr>
          <a:xfrm>
            <a:off x="8409843" y="1598613"/>
            <a:ext cx="2313161" cy="2918994"/>
          </a:xfrm>
          <a:prstGeom prst="rect">
            <a:avLst/>
          </a:prstGeom>
        </p:spPr>
      </p:pic>
    </p:spTree>
    <p:extLst>
      <p:ext uri="{BB962C8B-B14F-4D97-AF65-F5344CB8AC3E}">
        <p14:creationId xmlns:p14="http://schemas.microsoft.com/office/powerpoint/2010/main" val="37989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Psychodynamic</a:t>
            </a:r>
            <a:endParaRPr lang="en-US" sz="3200" b="1" dirty="0"/>
          </a:p>
        </p:txBody>
      </p:sp>
      <p:sp>
        <p:nvSpPr>
          <p:cNvPr id="4" name="Text Placeholder 3"/>
          <p:cNvSpPr>
            <a:spLocks noGrp="1"/>
          </p:cNvSpPr>
          <p:nvPr>
            <p:ph type="body" sz="half" idx="2"/>
          </p:nvPr>
        </p:nvSpPr>
        <p:spPr>
          <a:xfrm>
            <a:off x="2529017" y="1669536"/>
            <a:ext cx="4786184" cy="4438649"/>
          </a:xfrm>
        </p:spPr>
        <p:txBody>
          <a:bodyPr>
            <a:normAutofit/>
          </a:bodyPr>
          <a:lstStyle/>
          <a:p>
            <a:pPr marL="285750" indent="-285750" algn="just">
              <a:buFont typeface="Wingdings" panose="05000000000000000000" pitchFamily="2" charset="2"/>
              <a:buChar char="§"/>
            </a:pPr>
            <a:r>
              <a:rPr lang="en-US" sz="1600" dirty="0">
                <a:solidFill>
                  <a:schemeClr val="tx1"/>
                </a:solidFill>
                <a:latin typeface="+mj-lt"/>
              </a:rPr>
              <a:t>This school of thought emphasizes the influence of the </a:t>
            </a:r>
            <a:r>
              <a:rPr lang="en-US" sz="1600" dirty="0">
                <a:solidFill>
                  <a:srgbClr val="FF0000"/>
                </a:solidFill>
                <a:latin typeface="+mj-lt"/>
              </a:rPr>
              <a:t>unconscious </a:t>
            </a:r>
            <a:r>
              <a:rPr lang="en-US" sz="1600" dirty="0" smtClean="0">
                <a:solidFill>
                  <a:srgbClr val="FF0000"/>
                </a:solidFill>
                <a:latin typeface="+mj-lt"/>
              </a:rPr>
              <a:t>mind </a:t>
            </a:r>
            <a:r>
              <a:rPr lang="en-US" sz="1600" dirty="0" smtClean="0">
                <a:solidFill>
                  <a:schemeClr val="tx1"/>
                </a:solidFill>
                <a:latin typeface="+mj-lt"/>
              </a:rPr>
              <a:t>and </a:t>
            </a:r>
            <a:r>
              <a:rPr lang="en-US" sz="1600" dirty="0" smtClean="0">
                <a:solidFill>
                  <a:srgbClr val="FF0000"/>
                </a:solidFill>
                <a:latin typeface="+mj-lt"/>
              </a:rPr>
              <a:t>early childhood experiences </a:t>
            </a:r>
            <a:r>
              <a:rPr lang="en-US" sz="1600" dirty="0">
                <a:solidFill>
                  <a:schemeClr val="tx1"/>
                </a:solidFill>
                <a:latin typeface="+mj-lt"/>
              </a:rPr>
              <a:t>on </a:t>
            </a:r>
            <a:r>
              <a:rPr lang="en-US" sz="1600" dirty="0" smtClean="0">
                <a:solidFill>
                  <a:schemeClr val="tx1"/>
                </a:solidFill>
                <a:latin typeface="+mj-lt"/>
              </a:rPr>
              <a:t>behavior.</a:t>
            </a:r>
          </a:p>
          <a:p>
            <a:pPr marL="285750" indent="-285750" algn="just">
              <a:buFont typeface="Wingdings" panose="05000000000000000000" pitchFamily="2" charset="2"/>
              <a:buChar char="§"/>
            </a:pPr>
            <a:r>
              <a:rPr lang="en-US" sz="1600" dirty="0" smtClean="0">
                <a:solidFill>
                  <a:schemeClr val="tx1"/>
                </a:solidFill>
                <a:latin typeface="+mj-lt"/>
              </a:rPr>
              <a:t>Freud </a:t>
            </a:r>
            <a:r>
              <a:rPr lang="en-US" sz="1600" dirty="0">
                <a:solidFill>
                  <a:schemeClr val="tx1"/>
                </a:solidFill>
                <a:latin typeface="+mj-lt"/>
              </a:rPr>
              <a:t>believed that the human mind was composed of three elements: </a:t>
            </a:r>
            <a:endParaRPr lang="en-US" sz="1600" dirty="0" smtClean="0">
              <a:solidFill>
                <a:schemeClr val="tx1"/>
              </a:solidFill>
              <a:latin typeface="+mj-lt"/>
            </a:endParaRPr>
          </a:p>
          <a:p>
            <a:pPr marL="285750" indent="-285750" algn="just">
              <a:buFont typeface="Wingdings" panose="05000000000000000000" pitchFamily="2" charset="2"/>
              <a:buChar char="ü"/>
            </a:pPr>
            <a:r>
              <a:rPr lang="en-US" sz="1600" dirty="0">
                <a:solidFill>
                  <a:schemeClr val="tx1"/>
                </a:solidFill>
                <a:latin typeface="+mj-lt"/>
              </a:rPr>
              <a:t>T</a:t>
            </a:r>
            <a:r>
              <a:rPr lang="en-US" sz="1600" dirty="0" smtClean="0">
                <a:solidFill>
                  <a:schemeClr val="tx1"/>
                </a:solidFill>
                <a:latin typeface="+mj-lt"/>
              </a:rPr>
              <a:t>he Id</a:t>
            </a:r>
          </a:p>
          <a:p>
            <a:pPr marL="285750" indent="-285750" algn="just">
              <a:buFont typeface="Wingdings" panose="05000000000000000000" pitchFamily="2" charset="2"/>
              <a:buChar char="ü"/>
            </a:pPr>
            <a:r>
              <a:rPr lang="en-US" sz="1600" dirty="0" smtClean="0">
                <a:solidFill>
                  <a:schemeClr val="tx1"/>
                </a:solidFill>
                <a:latin typeface="+mj-lt"/>
              </a:rPr>
              <a:t>The Ego</a:t>
            </a:r>
          </a:p>
          <a:p>
            <a:pPr marL="285750" indent="-285750" algn="just">
              <a:buFont typeface="Wingdings" panose="05000000000000000000" pitchFamily="2" charset="2"/>
              <a:buChar char="ü"/>
            </a:pPr>
            <a:r>
              <a:rPr lang="en-US" sz="1600" dirty="0" smtClean="0">
                <a:solidFill>
                  <a:schemeClr val="tx1"/>
                </a:solidFill>
                <a:latin typeface="+mj-lt"/>
              </a:rPr>
              <a:t>The Superego</a:t>
            </a:r>
            <a:endParaRPr lang="en-US" sz="1600" dirty="0">
              <a:solidFill>
                <a:schemeClr val="tx1"/>
              </a:solidFill>
              <a:latin typeface="+mj-lt"/>
            </a:endParaRPr>
          </a:p>
          <a:p>
            <a:pPr marL="285750" indent="-285750" algn="just">
              <a:buFont typeface="Wingdings" panose="05000000000000000000" pitchFamily="2" charset="2"/>
              <a:buChar char="§"/>
            </a:pPr>
            <a:r>
              <a:rPr lang="en-US" sz="1600" dirty="0" smtClean="0">
                <a:solidFill>
                  <a:schemeClr val="tx1"/>
                </a:solidFill>
                <a:latin typeface="+mj-lt"/>
              </a:rPr>
              <a:t>Freud </a:t>
            </a:r>
            <a:r>
              <a:rPr lang="en-US" sz="1600" dirty="0">
                <a:solidFill>
                  <a:schemeClr val="tx1"/>
                </a:solidFill>
                <a:latin typeface="+mj-lt"/>
              </a:rPr>
              <a:t>believed that the interaction of these three elements was what led to all of the complex human behaviors</a:t>
            </a:r>
            <a:endParaRPr lang="en-US" sz="1600" dirty="0" smtClean="0">
              <a:solidFill>
                <a:schemeClr val="tx1"/>
              </a:solidFill>
              <a:latin typeface="+mj-lt"/>
            </a:endParaRPr>
          </a:p>
          <a:p>
            <a:endParaRPr lang="en-US" dirty="0">
              <a:solidFill>
                <a:schemeClr val="tx1"/>
              </a:solidFill>
              <a:latin typeface="+mj-lt"/>
            </a:endParaRPr>
          </a:p>
        </p:txBody>
      </p:sp>
      <p:sp>
        <p:nvSpPr>
          <p:cNvPr id="6" name="Content Placeholder 5"/>
          <p:cNvSpPr>
            <a:spLocks noGrp="1"/>
          </p:cNvSpPr>
          <p:nvPr>
            <p:ph idx="1"/>
          </p:nvPr>
        </p:nvSpPr>
        <p:spPr>
          <a:xfrm>
            <a:off x="6430103" y="808552"/>
            <a:ext cx="5181600" cy="5414963"/>
          </a:xfrm>
        </p:spPr>
        <p:txBody>
          <a:bodyPr/>
          <a:lstStyle/>
          <a:p>
            <a:pPr marL="0" indent="0">
              <a:buNone/>
            </a:pPr>
            <a:endParaRPr lang="en-US" u="sng" dirty="0" smtClean="0"/>
          </a:p>
          <a:p>
            <a:pPr marL="0" indent="0">
              <a:buNone/>
            </a:pPr>
            <a:endParaRPr lang="en-US" u="sng" dirty="0"/>
          </a:p>
          <a:p>
            <a:pPr marL="0" indent="0">
              <a:buNone/>
            </a:pPr>
            <a:endParaRPr lang="en-US" dirty="0" smtClean="0"/>
          </a:p>
          <a:p>
            <a:pPr marL="0" indent="0">
              <a:buNone/>
            </a:pPr>
            <a:endParaRPr lang="en-US" u="sng" dirty="0"/>
          </a:p>
          <a:p>
            <a:pPr marL="0" indent="0">
              <a:buNone/>
            </a:pPr>
            <a:endParaRPr lang="en-US" u="sng" dirty="0" smtClean="0"/>
          </a:p>
          <a:p>
            <a:pPr marL="0" indent="0">
              <a:buNone/>
            </a:pPr>
            <a:r>
              <a:rPr lang="en-US" dirty="0"/>
              <a:t> </a:t>
            </a:r>
            <a:r>
              <a:rPr lang="en-US" dirty="0" smtClean="0"/>
              <a:t>                       </a:t>
            </a:r>
            <a:r>
              <a:rPr lang="en-US" u="sng" dirty="0" smtClean="0"/>
              <a:t>Sigmund </a:t>
            </a:r>
            <a:r>
              <a:rPr lang="en-US" u="sng" dirty="0"/>
              <a:t>Freud </a:t>
            </a:r>
            <a:r>
              <a:rPr lang="en-US" u="sng" dirty="0" smtClean="0"/>
              <a:t>(</a:t>
            </a:r>
            <a:r>
              <a:rPr lang="en-US" u="sng" dirty="0"/>
              <a:t>1856–1939)</a:t>
            </a:r>
          </a:p>
        </p:txBody>
      </p:sp>
      <p:pic>
        <p:nvPicPr>
          <p:cNvPr id="7" name="Picture 6"/>
          <p:cNvPicPr>
            <a:picLocks noChangeAspect="1"/>
          </p:cNvPicPr>
          <p:nvPr/>
        </p:nvPicPr>
        <p:blipFill>
          <a:blip r:embed="rId3"/>
          <a:stretch>
            <a:fillRect/>
          </a:stretch>
        </p:blipFill>
        <p:spPr>
          <a:xfrm>
            <a:off x="7970579" y="1669536"/>
            <a:ext cx="3245708" cy="2343150"/>
          </a:xfrm>
          <a:prstGeom prst="rect">
            <a:avLst/>
          </a:prstGeom>
        </p:spPr>
      </p:pic>
    </p:spTree>
    <p:extLst>
      <p:ext uri="{BB962C8B-B14F-4D97-AF65-F5344CB8AC3E}">
        <p14:creationId xmlns:p14="http://schemas.microsoft.com/office/powerpoint/2010/main" val="1585006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3687" y="280087"/>
            <a:ext cx="9090926" cy="5623576"/>
          </a:xfrm>
        </p:spPr>
        <p:txBody>
          <a:bodyPr/>
          <a:lstStyle/>
          <a:p>
            <a:endParaRPr lang="en-US" dirty="0" smtClean="0"/>
          </a:p>
          <a:p>
            <a:endParaRPr lang="en-US" dirty="0"/>
          </a:p>
        </p:txBody>
      </p:sp>
      <p:pic>
        <p:nvPicPr>
          <p:cNvPr id="4" name="Picture 3"/>
          <p:cNvPicPr>
            <a:picLocks noChangeAspect="1"/>
          </p:cNvPicPr>
          <p:nvPr/>
        </p:nvPicPr>
        <p:blipFill>
          <a:blip r:embed="rId3"/>
          <a:stretch>
            <a:fillRect/>
          </a:stretch>
        </p:blipFill>
        <p:spPr>
          <a:xfrm>
            <a:off x="2413687" y="469558"/>
            <a:ext cx="7990702" cy="5618204"/>
          </a:xfrm>
          <a:prstGeom prst="rect">
            <a:avLst/>
          </a:prstGeom>
        </p:spPr>
      </p:pic>
    </p:spTree>
    <p:extLst>
      <p:ext uri="{BB962C8B-B14F-4D97-AF65-F5344CB8AC3E}">
        <p14:creationId xmlns:p14="http://schemas.microsoft.com/office/powerpoint/2010/main" val="3319301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stretch>
            <a:fillRect/>
          </a:stretch>
        </p:blipFill>
        <p:spPr>
          <a:xfrm>
            <a:off x="2155026" y="675503"/>
            <a:ext cx="9056671" cy="5387546"/>
          </a:xfrm>
          <a:prstGeom prst="rect">
            <a:avLst/>
          </a:prstGeom>
        </p:spPr>
      </p:pic>
    </p:spTree>
    <p:extLst>
      <p:ext uri="{BB962C8B-B14F-4D97-AF65-F5344CB8AC3E}">
        <p14:creationId xmlns:p14="http://schemas.microsoft.com/office/powerpoint/2010/main" val="67668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2141" y="949412"/>
            <a:ext cx="8802601" cy="747584"/>
          </a:xfrm>
        </p:spPr>
        <p:txBody>
          <a:bodyPr>
            <a:normAutofit/>
          </a:bodyPr>
          <a:lstStyle/>
          <a:p>
            <a:r>
              <a:rPr lang="en-US" sz="3200" b="1" dirty="0" smtClean="0"/>
              <a:t>Objectives: </a:t>
            </a:r>
            <a:endParaRPr lang="en-US" sz="3200" b="1" dirty="0"/>
          </a:p>
        </p:txBody>
      </p:sp>
      <p:sp>
        <p:nvSpPr>
          <p:cNvPr id="3" name="Subtitle 2"/>
          <p:cNvSpPr>
            <a:spLocks noGrp="1"/>
          </p:cNvSpPr>
          <p:nvPr>
            <p:ph type="subTitle" idx="1"/>
          </p:nvPr>
        </p:nvSpPr>
        <p:spPr>
          <a:xfrm>
            <a:off x="2875005" y="2248931"/>
            <a:ext cx="7166919" cy="3196280"/>
          </a:xfrm>
        </p:spPr>
        <p:txBody>
          <a:bodyPr/>
          <a:lstStyle/>
          <a:p>
            <a:r>
              <a:rPr lang="en-US" dirty="0" smtClean="0">
                <a:solidFill>
                  <a:schemeClr val="tx1">
                    <a:lumMod val="95000"/>
                    <a:lumOff val="5000"/>
                  </a:schemeClr>
                </a:solidFill>
              </a:rPr>
              <a:t>To be able to understand:</a:t>
            </a:r>
          </a:p>
          <a:p>
            <a:endParaRPr lang="en-US" dirty="0" smtClean="0">
              <a:solidFill>
                <a:schemeClr val="tx1">
                  <a:lumMod val="95000"/>
                  <a:lumOff val="5000"/>
                </a:schemeClr>
              </a:solidFill>
            </a:endParaRPr>
          </a:p>
          <a:p>
            <a:pPr marL="285750" indent="-285750">
              <a:buFont typeface="Wingdings" panose="05000000000000000000" pitchFamily="2" charset="2"/>
              <a:buChar char="ü"/>
            </a:pPr>
            <a:r>
              <a:rPr lang="en-US" dirty="0" smtClean="0">
                <a:solidFill>
                  <a:schemeClr val="tx1">
                    <a:lumMod val="95000"/>
                    <a:lumOff val="5000"/>
                  </a:schemeClr>
                </a:solidFill>
              </a:rPr>
              <a:t> The concept of PSYCHOLOGY</a:t>
            </a:r>
          </a:p>
          <a:p>
            <a:pPr marL="285750" indent="-285750">
              <a:buFont typeface="Wingdings" panose="05000000000000000000" pitchFamily="2" charset="2"/>
              <a:buChar char="ü"/>
            </a:pPr>
            <a:r>
              <a:rPr lang="en-US" dirty="0" smtClean="0">
                <a:solidFill>
                  <a:schemeClr val="tx1">
                    <a:lumMod val="95000"/>
                    <a:lumOff val="5000"/>
                  </a:schemeClr>
                </a:solidFill>
              </a:rPr>
              <a:t>A brief introduction to PSYCHOLOGY </a:t>
            </a:r>
          </a:p>
          <a:p>
            <a:pPr marL="285750" indent="-285750">
              <a:buFont typeface="Wingdings" panose="05000000000000000000" pitchFamily="2" charset="2"/>
              <a:buChar char="ü"/>
            </a:pPr>
            <a:r>
              <a:rPr lang="en-US" dirty="0" smtClean="0">
                <a:solidFill>
                  <a:schemeClr val="tx1">
                    <a:lumMod val="95000"/>
                    <a:lumOff val="5000"/>
                  </a:schemeClr>
                </a:solidFill>
              </a:rPr>
              <a:t>Why psychology is a science</a:t>
            </a:r>
          </a:p>
          <a:p>
            <a:pPr marL="285750" indent="-285750">
              <a:buFont typeface="Wingdings" panose="05000000000000000000" pitchFamily="2" charset="2"/>
              <a:buChar char="ü"/>
            </a:pPr>
            <a:r>
              <a:rPr lang="en-US" dirty="0">
                <a:solidFill>
                  <a:schemeClr val="tx1">
                    <a:lumMod val="95000"/>
                    <a:lumOff val="5000"/>
                  </a:schemeClr>
                </a:solidFill>
              </a:rPr>
              <a:t>C</a:t>
            </a:r>
            <a:r>
              <a:rPr lang="en-US" dirty="0" smtClean="0">
                <a:solidFill>
                  <a:schemeClr val="tx1">
                    <a:lumMod val="95000"/>
                    <a:lumOff val="5000"/>
                  </a:schemeClr>
                </a:solidFill>
              </a:rPr>
              <a:t>areer paths in Psychology</a:t>
            </a:r>
          </a:p>
          <a:p>
            <a:pPr marL="285750" indent="-285750">
              <a:buFont typeface="Wingdings" panose="05000000000000000000" pitchFamily="2" charset="2"/>
              <a:buChar char="ü"/>
            </a:pPr>
            <a:r>
              <a:rPr lang="en-US" dirty="0" smtClean="0">
                <a:solidFill>
                  <a:schemeClr val="tx1">
                    <a:lumMod val="95000"/>
                    <a:lumOff val="5000"/>
                  </a:schemeClr>
                </a:solidFill>
              </a:rPr>
              <a:t>Brief history of Psychology </a:t>
            </a:r>
          </a:p>
        </p:txBody>
      </p:sp>
    </p:spTree>
    <p:extLst>
      <p:ext uri="{BB962C8B-B14F-4D97-AF65-F5344CB8AC3E}">
        <p14:creationId xmlns:p14="http://schemas.microsoft.com/office/powerpoint/2010/main" val="3212310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752" y="446088"/>
            <a:ext cx="3505199" cy="976312"/>
          </a:xfrm>
        </p:spPr>
        <p:txBody>
          <a:bodyPr>
            <a:normAutofit/>
          </a:bodyPr>
          <a:lstStyle/>
          <a:p>
            <a:r>
              <a:rPr lang="en-US" sz="3200" b="1" dirty="0" smtClean="0"/>
              <a:t>Behaviorism </a:t>
            </a:r>
            <a:endParaRPr lang="en-US" sz="3200" b="1" dirty="0"/>
          </a:p>
        </p:txBody>
      </p:sp>
      <p:sp>
        <p:nvSpPr>
          <p:cNvPr id="3" name="Content Placeholder 2"/>
          <p:cNvSpPr>
            <a:spLocks noGrp="1"/>
          </p:cNvSpPr>
          <p:nvPr>
            <p:ph idx="1"/>
          </p:nvPr>
        </p:nvSpPr>
        <p:spPr>
          <a:xfrm>
            <a:off x="7076302" y="1313774"/>
            <a:ext cx="4609542" cy="5350369"/>
          </a:xfrm>
        </p:spPr>
        <p:txBody>
          <a:bodyPr/>
          <a:lstStyle/>
          <a:p>
            <a:pPr marL="0" indent="0">
              <a:buNone/>
            </a:pPr>
            <a:r>
              <a:rPr lang="en-US" u="sng"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u="sng" dirty="0"/>
          </a:p>
          <a:p>
            <a:pPr marL="0" indent="0">
              <a:buNone/>
            </a:pPr>
            <a:r>
              <a:rPr lang="en-US" dirty="0" smtClean="0"/>
              <a:t>          </a:t>
            </a:r>
            <a:r>
              <a:rPr lang="en-US" u="sng" dirty="0" smtClean="0"/>
              <a:t>John B. Watson (1878-1958)</a:t>
            </a:r>
            <a:endParaRPr lang="en-US" u="sng" dirty="0"/>
          </a:p>
        </p:txBody>
      </p:sp>
      <p:sp>
        <p:nvSpPr>
          <p:cNvPr id="4" name="Text Placeholder 3"/>
          <p:cNvSpPr>
            <a:spLocks noGrp="1"/>
          </p:cNvSpPr>
          <p:nvPr>
            <p:ph type="body" sz="half" idx="2"/>
          </p:nvPr>
        </p:nvSpPr>
        <p:spPr>
          <a:xfrm>
            <a:off x="2589212" y="1598613"/>
            <a:ext cx="4462377" cy="4262436"/>
          </a:xfrm>
        </p:spPr>
        <p:txBody>
          <a:bodyPr/>
          <a:lstStyle/>
          <a:p>
            <a:pPr marL="285750" indent="-285750" algn="just">
              <a:buFont typeface="Wingdings" panose="05000000000000000000" pitchFamily="2" charset="2"/>
              <a:buChar char="ü"/>
            </a:pPr>
            <a:r>
              <a:rPr lang="en-US" sz="1600" dirty="0">
                <a:latin typeface="+mj-lt"/>
              </a:rPr>
              <a:t>Behaviorism is based on the premise that it is </a:t>
            </a:r>
            <a:r>
              <a:rPr lang="en-US" sz="1600" dirty="0" smtClean="0">
                <a:latin typeface="+mj-lt"/>
              </a:rPr>
              <a:t>not possible </a:t>
            </a:r>
            <a:r>
              <a:rPr lang="en-US" sz="1600" dirty="0">
                <a:latin typeface="+mj-lt"/>
              </a:rPr>
              <a:t>to objectively study the mind, and </a:t>
            </a:r>
            <a:r>
              <a:rPr lang="en-US" sz="1600" dirty="0" smtClean="0">
                <a:latin typeface="+mj-lt"/>
              </a:rPr>
              <a:t>therefore psychologists </a:t>
            </a:r>
            <a:r>
              <a:rPr lang="en-US" sz="1600" dirty="0">
                <a:latin typeface="+mj-lt"/>
              </a:rPr>
              <a:t>should limit their attention to the study </a:t>
            </a:r>
            <a:r>
              <a:rPr lang="en-US" sz="1600" dirty="0" smtClean="0">
                <a:latin typeface="+mj-lt"/>
              </a:rPr>
              <a:t>of behavior </a:t>
            </a:r>
            <a:r>
              <a:rPr lang="en-US" sz="1600" dirty="0">
                <a:latin typeface="+mj-lt"/>
              </a:rPr>
              <a:t>itself. </a:t>
            </a:r>
            <a:endParaRPr lang="en-US" sz="1600" dirty="0" smtClean="0">
              <a:latin typeface="+mj-lt"/>
            </a:endParaRPr>
          </a:p>
          <a:p>
            <a:pPr marL="285750" indent="-285750" algn="just">
              <a:buFont typeface="Wingdings" panose="05000000000000000000" pitchFamily="2" charset="2"/>
              <a:buChar char="ü"/>
            </a:pPr>
            <a:endParaRPr lang="en-US" sz="1600" dirty="0" smtClean="0">
              <a:latin typeface="+mj-lt"/>
            </a:endParaRPr>
          </a:p>
          <a:p>
            <a:pPr marL="285750" indent="-285750" algn="just">
              <a:buFont typeface="Wingdings" panose="05000000000000000000" pitchFamily="2" charset="2"/>
              <a:buChar char="ü"/>
            </a:pPr>
            <a:r>
              <a:rPr lang="en-US" sz="1600" dirty="0">
                <a:solidFill>
                  <a:srgbClr val="3B3835"/>
                </a:solidFill>
                <a:latin typeface="+mj-lt"/>
              </a:rPr>
              <a:t>Behaviorism suggests that all behavior can be explained by environmental causes rather than by internal forces. </a:t>
            </a:r>
            <a:endParaRPr lang="en-US" sz="1600" dirty="0" smtClean="0">
              <a:solidFill>
                <a:srgbClr val="3B3835"/>
              </a:solidFill>
              <a:latin typeface="+mj-lt"/>
            </a:endParaRPr>
          </a:p>
          <a:p>
            <a:pPr marL="285750" indent="-285750" algn="just">
              <a:buFont typeface="Wingdings" panose="05000000000000000000" pitchFamily="2" charset="2"/>
              <a:buChar char="ü"/>
            </a:pPr>
            <a:endParaRPr lang="en-US" sz="1600" dirty="0" smtClean="0">
              <a:solidFill>
                <a:srgbClr val="3B3835"/>
              </a:solidFill>
              <a:latin typeface="+mj-lt"/>
            </a:endParaRPr>
          </a:p>
          <a:p>
            <a:pPr marL="285750" indent="-285750" algn="just">
              <a:buFont typeface="Wingdings" panose="05000000000000000000" pitchFamily="2" charset="2"/>
              <a:buChar char="ü"/>
            </a:pPr>
            <a:r>
              <a:rPr lang="en-US" sz="1600" dirty="0" smtClean="0">
                <a:solidFill>
                  <a:srgbClr val="3B3835"/>
                </a:solidFill>
                <a:latin typeface="+mj-lt"/>
              </a:rPr>
              <a:t>Behaviorism </a:t>
            </a:r>
            <a:r>
              <a:rPr lang="en-US" sz="1600" dirty="0">
                <a:solidFill>
                  <a:srgbClr val="3B3835"/>
                </a:solidFill>
                <a:latin typeface="+mj-lt"/>
              </a:rPr>
              <a:t>is focused on observable behavior.</a:t>
            </a:r>
            <a:endParaRPr lang="en-US" sz="1600" dirty="0">
              <a:latin typeface="+mj-lt"/>
            </a:endParaRPr>
          </a:p>
        </p:txBody>
      </p:sp>
      <p:pic>
        <p:nvPicPr>
          <p:cNvPr id="5" name="Picture 4"/>
          <p:cNvPicPr>
            <a:picLocks noChangeAspect="1"/>
          </p:cNvPicPr>
          <p:nvPr/>
        </p:nvPicPr>
        <p:blipFill>
          <a:blip r:embed="rId3"/>
          <a:stretch>
            <a:fillRect/>
          </a:stretch>
        </p:blipFill>
        <p:spPr>
          <a:xfrm>
            <a:off x="7897940" y="1598613"/>
            <a:ext cx="2966266" cy="2642887"/>
          </a:xfrm>
          <a:prstGeom prst="rect">
            <a:avLst/>
          </a:prstGeom>
        </p:spPr>
      </p:pic>
    </p:spTree>
    <p:extLst>
      <p:ext uri="{BB962C8B-B14F-4D97-AF65-F5344CB8AC3E}">
        <p14:creationId xmlns:p14="http://schemas.microsoft.com/office/powerpoint/2010/main" val="63187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503" y="83623"/>
            <a:ext cx="3505199" cy="976312"/>
          </a:xfrm>
        </p:spPr>
        <p:txBody>
          <a:bodyPr>
            <a:normAutofit/>
          </a:bodyPr>
          <a:lstStyle/>
          <a:p>
            <a:r>
              <a:rPr lang="en-US" sz="3200" b="1" dirty="0" smtClean="0"/>
              <a:t>Humanistic </a:t>
            </a:r>
            <a:endParaRPr lang="en-US" sz="3200" b="1" dirty="0"/>
          </a:p>
        </p:txBody>
      </p:sp>
      <p:sp>
        <p:nvSpPr>
          <p:cNvPr id="4" name="Text Placeholder 3"/>
          <p:cNvSpPr>
            <a:spLocks noGrp="1"/>
          </p:cNvSpPr>
          <p:nvPr>
            <p:ph type="body" sz="half" idx="2"/>
          </p:nvPr>
        </p:nvSpPr>
        <p:spPr>
          <a:xfrm>
            <a:off x="2150076" y="1392195"/>
            <a:ext cx="4893275" cy="4748942"/>
          </a:xfrm>
        </p:spPr>
        <p:txBody>
          <a:bodyPr>
            <a:noAutofit/>
          </a:bodyPr>
          <a:lstStyle/>
          <a:p>
            <a:pPr marL="285750" indent="-285750" algn="just">
              <a:buFont typeface="Wingdings" panose="05000000000000000000" pitchFamily="2" charset="2"/>
              <a:buChar char="§"/>
            </a:pPr>
            <a:r>
              <a:rPr lang="en-US" sz="1600" dirty="0">
                <a:solidFill>
                  <a:srgbClr val="3B3835"/>
                </a:solidFill>
                <a:latin typeface="+mj-lt"/>
              </a:rPr>
              <a:t>Humanistic psychology developed as a response to psychoanalysis and behaviorism</a:t>
            </a:r>
            <a:r>
              <a:rPr lang="en-US" sz="1600" dirty="0" smtClean="0">
                <a:solidFill>
                  <a:srgbClr val="3B3835"/>
                </a:solidFill>
                <a:latin typeface="+mj-lt"/>
              </a:rPr>
              <a:t>.</a:t>
            </a:r>
          </a:p>
          <a:p>
            <a:pPr marL="285750" indent="-285750" algn="just">
              <a:buFont typeface="Wingdings" panose="05000000000000000000" pitchFamily="2" charset="2"/>
              <a:buChar char="§"/>
            </a:pPr>
            <a:r>
              <a:rPr lang="en-US" sz="1600" dirty="0">
                <a:solidFill>
                  <a:srgbClr val="3B3835"/>
                </a:solidFill>
                <a:latin typeface="+mj-lt"/>
              </a:rPr>
              <a:t>Humanistic </a:t>
            </a:r>
            <a:r>
              <a:rPr lang="en-US" sz="1600" dirty="0" smtClean="0">
                <a:solidFill>
                  <a:srgbClr val="3B3835"/>
                </a:solidFill>
                <a:latin typeface="+mj-lt"/>
              </a:rPr>
              <a:t>psychology focuses </a:t>
            </a:r>
            <a:r>
              <a:rPr lang="en-US" sz="1600" dirty="0">
                <a:solidFill>
                  <a:srgbClr val="3B3835"/>
                </a:solidFill>
                <a:latin typeface="+mj-lt"/>
              </a:rPr>
              <a:t>on individual free will, personal growth and the concept of self-actualization. </a:t>
            </a:r>
            <a:endParaRPr lang="en-US" sz="1600" dirty="0" smtClean="0">
              <a:solidFill>
                <a:srgbClr val="3B3835"/>
              </a:solidFill>
              <a:latin typeface="+mj-lt"/>
            </a:endParaRPr>
          </a:p>
          <a:p>
            <a:pPr marL="285750" indent="-285750" algn="just">
              <a:buFont typeface="Wingdings" panose="05000000000000000000" pitchFamily="2" charset="2"/>
              <a:buChar char="§"/>
            </a:pPr>
            <a:r>
              <a:rPr lang="en-US" sz="1600" dirty="0" smtClean="0">
                <a:solidFill>
                  <a:srgbClr val="3B3835"/>
                </a:solidFill>
                <a:latin typeface="+mj-lt"/>
              </a:rPr>
              <a:t>While </a:t>
            </a:r>
            <a:r>
              <a:rPr lang="en-US" sz="1600" dirty="0">
                <a:solidFill>
                  <a:srgbClr val="3B3835"/>
                </a:solidFill>
                <a:latin typeface="+mj-lt"/>
              </a:rPr>
              <a:t>early schools of thought were primarily centered on abnormal human behavior, humanistic psychology differed considerably in its emphasis on helping people achieve and fulfill their </a:t>
            </a:r>
            <a:r>
              <a:rPr lang="en-US" sz="1600" dirty="0" smtClean="0">
                <a:solidFill>
                  <a:srgbClr val="3B3835"/>
                </a:solidFill>
                <a:latin typeface="+mj-lt"/>
              </a:rPr>
              <a:t>potential.</a:t>
            </a:r>
          </a:p>
          <a:p>
            <a:pPr marL="285750" indent="-285750" algn="just">
              <a:buFont typeface="Wingdings" panose="05000000000000000000" pitchFamily="2" charset="2"/>
              <a:buChar char="§"/>
            </a:pPr>
            <a:r>
              <a:rPr lang="en-US" sz="1600" dirty="0">
                <a:latin typeface="+mj-lt"/>
              </a:rPr>
              <a:t>The humanistic perspective believes </a:t>
            </a:r>
            <a:r>
              <a:rPr lang="en-US" sz="1600" dirty="0" smtClean="0">
                <a:latin typeface="+mj-lt"/>
              </a:rPr>
              <a:t>that individuals </a:t>
            </a:r>
            <a:r>
              <a:rPr lang="en-US" sz="1600" dirty="0">
                <a:latin typeface="+mj-lt"/>
              </a:rPr>
              <a:t>possess personal choice and can rise above </a:t>
            </a:r>
            <a:r>
              <a:rPr lang="en-US" sz="1600" dirty="0" smtClean="0">
                <a:latin typeface="+mj-lt"/>
              </a:rPr>
              <a:t>the unconscious </a:t>
            </a:r>
            <a:r>
              <a:rPr lang="en-US" sz="1600" dirty="0">
                <a:latin typeface="+mj-lt"/>
              </a:rPr>
              <a:t>desires suggested </a:t>
            </a:r>
            <a:r>
              <a:rPr lang="en-US" sz="1600" dirty="0" smtClean="0">
                <a:latin typeface="+mj-lt"/>
              </a:rPr>
              <a:t>by Freud </a:t>
            </a:r>
            <a:r>
              <a:rPr lang="en-US" sz="1600" dirty="0">
                <a:latin typeface="+mj-lt"/>
              </a:rPr>
              <a:t>and his followers. </a:t>
            </a:r>
          </a:p>
        </p:txBody>
      </p:sp>
      <p:sp>
        <p:nvSpPr>
          <p:cNvPr id="6" name="Content Placeholder 5"/>
          <p:cNvSpPr>
            <a:spLocks noGrp="1"/>
          </p:cNvSpPr>
          <p:nvPr>
            <p:ph idx="1"/>
          </p:nvPr>
        </p:nvSpPr>
        <p:spPr>
          <a:xfrm>
            <a:off x="6314774" y="726174"/>
            <a:ext cx="5181600" cy="5414963"/>
          </a:xfrm>
        </p:spPr>
        <p:txBody>
          <a:bodyPr/>
          <a:lstStyle/>
          <a:p>
            <a:pPr marL="0" indent="0">
              <a:buNone/>
            </a:pPr>
            <a:endParaRPr lang="en-US" u="sng" dirty="0" smtClean="0">
              <a:solidFill>
                <a:schemeClr val="tx1"/>
              </a:solidFill>
            </a:endParaRPr>
          </a:p>
          <a:p>
            <a:pPr marL="0" indent="0">
              <a:buNone/>
            </a:pPr>
            <a:endParaRPr lang="en-US" u="sng" dirty="0">
              <a:solidFill>
                <a:schemeClr val="tx1"/>
              </a:solidFill>
            </a:endParaRPr>
          </a:p>
          <a:p>
            <a:pPr marL="0" indent="0">
              <a:buNone/>
            </a:pPr>
            <a:endParaRPr lang="en-US" u="sng" dirty="0" smtClean="0">
              <a:solidFill>
                <a:schemeClr val="tx1"/>
              </a:solidFill>
            </a:endParaRPr>
          </a:p>
          <a:p>
            <a:pPr marL="0" indent="0">
              <a:buNone/>
            </a:pPr>
            <a:r>
              <a:rPr lang="en-US" dirty="0">
                <a:solidFill>
                  <a:schemeClr val="tx1"/>
                </a:solidFill>
              </a:rPr>
              <a:t> </a:t>
            </a:r>
            <a:r>
              <a:rPr lang="en-US" dirty="0" smtClean="0">
                <a:solidFill>
                  <a:schemeClr val="tx1"/>
                </a:solidFill>
              </a:rPr>
              <a:t>               </a:t>
            </a:r>
            <a:r>
              <a:rPr lang="en-US" u="sng" dirty="0" smtClean="0">
                <a:solidFill>
                  <a:schemeClr val="tx1"/>
                </a:solidFill>
              </a:rPr>
              <a:t>Abraham Maslow (</a:t>
            </a:r>
            <a:r>
              <a:rPr lang="en-US" u="sng" dirty="0" smtClean="0">
                <a:solidFill>
                  <a:schemeClr val="tx1"/>
                </a:solidFill>
                <a:latin typeface="Arial" panose="020B0604020202020204" pitchFamily="34" charset="0"/>
              </a:rPr>
              <a:t>1908</a:t>
            </a:r>
            <a:r>
              <a:rPr lang="en-US" u="sng" dirty="0">
                <a:solidFill>
                  <a:schemeClr val="tx1"/>
                </a:solidFill>
                <a:latin typeface="Arial" panose="020B0604020202020204" pitchFamily="34" charset="0"/>
              </a:rPr>
              <a:t> </a:t>
            </a:r>
            <a:r>
              <a:rPr lang="en-US" u="sng" dirty="0" smtClean="0">
                <a:solidFill>
                  <a:schemeClr val="tx1"/>
                </a:solidFill>
                <a:latin typeface="Arial" panose="020B0604020202020204" pitchFamily="34" charset="0"/>
              </a:rPr>
              <a:t>–1970)</a:t>
            </a:r>
            <a:endParaRPr lang="en-US" u="sng" dirty="0">
              <a:solidFill>
                <a:schemeClr val="tx1"/>
              </a:solidFill>
            </a:endParaRPr>
          </a:p>
        </p:txBody>
      </p:sp>
      <p:pic>
        <p:nvPicPr>
          <p:cNvPr id="7" name="Picture 6"/>
          <p:cNvPicPr>
            <a:picLocks noChangeAspect="1"/>
          </p:cNvPicPr>
          <p:nvPr/>
        </p:nvPicPr>
        <p:blipFill>
          <a:blip r:embed="rId3"/>
          <a:stretch>
            <a:fillRect/>
          </a:stretch>
        </p:blipFill>
        <p:spPr>
          <a:xfrm>
            <a:off x="7751805" y="1293342"/>
            <a:ext cx="2594919" cy="2350486"/>
          </a:xfrm>
          <a:prstGeom prst="rect">
            <a:avLst/>
          </a:prstGeom>
        </p:spPr>
      </p:pic>
    </p:spTree>
    <p:extLst>
      <p:ext uri="{BB962C8B-B14F-4D97-AF65-F5344CB8AC3E}">
        <p14:creationId xmlns:p14="http://schemas.microsoft.com/office/powerpoint/2010/main" val="136399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2825" y="644611"/>
            <a:ext cx="8802601" cy="1035908"/>
          </a:xfrm>
        </p:spPr>
        <p:txBody>
          <a:bodyPr/>
          <a:lstStyle/>
          <a:p>
            <a:r>
              <a:rPr lang="en-US" sz="3200" b="1" dirty="0">
                <a:solidFill>
                  <a:prstClr val="black">
                    <a:lumMod val="85000"/>
                    <a:lumOff val="15000"/>
                  </a:prstClr>
                </a:solidFill>
              </a:rPr>
              <a:t>Biological Perspective </a:t>
            </a:r>
            <a:endParaRPr lang="en-US" dirty="0"/>
          </a:p>
        </p:txBody>
      </p:sp>
      <p:sp>
        <p:nvSpPr>
          <p:cNvPr id="3" name="Subtitle 2"/>
          <p:cNvSpPr>
            <a:spLocks noGrp="1"/>
          </p:cNvSpPr>
          <p:nvPr>
            <p:ph type="subTitle" idx="1"/>
          </p:nvPr>
        </p:nvSpPr>
        <p:spPr>
          <a:xfrm>
            <a:off x="2852825" y="2133600"/>
            <a:ext cx="6184084" cy="3885392"/>
          </a:xfrm>
        </p:spPr>
        <p:txBody>
          <a:bodyPr/>
          <a:lstStyle/>
          <a:p>
            <a:pPr marL="285750" lvl="0" indent="-285750" algn="just">
              <a:buClr>
                <a:srgbClr val="A53010"/>
              </a:buClr>
              <a:buFont typeface="Wingdings" panose="05000000000000000000" pitchFamily="2" charset="2"/>
              <a:buChar char="§"/>
            </a:pPr>
            <a:r>
              <a:rPr lang="en-US" sz="1600" dirty="0">
                <a:solidFill>
                  <a:prstClr val="black">
                    <a:lumMod val="75000"/>
                    <a:lumOff val="25000"/>
                  </a:prstClr>
                </a:solidFill>
              </a:rPr>
              <a:t>The biological perspective focuses on the interaction between biology and emotions, thoughts, and behaviors</a:t>
            </a:r>
            <a:r>
              <a:rPr lang="en-US" sz="1600" dirty="0" smtClean="0">
                <a:solidFill>
                  <a:prstClr val="black">
                    <a:lumMod val="75000"/>
                    <a:lumOff val="25000"/>
                  </a:prstClr>
                </a:solidFill>
              </a:rPr>
              <a:t>.</a:t>
            </a:r>
          </a:p>
          <a:p>
            <a:pPr marL="285750" lvl="0" indent="-285750" algn="just">
              <a:buClr>
                <a:srgbClr val="A53010"/>
              </a:buClr>
              <a:buFont typeface="Wingdings" panose="05000000000000000000" pitchFamily="2" charset="2"/>
              <a:buChar char="§"/>
            </a:pPr>
            <a:endParaRPr lang="en-US" sz="1600" dirty="0">
              <a:solidFill>
                <a:prstClr val="black">
                  <a:lumMod val="75000"/>
                  <a:lumOff val="25000"/>
                </a:prstClr>
              </a:solidFill>
            </a:endParaRPr>
          </a:p>
          <a:p>
            <a:pPr marL="285750" lvl="0" indent="-285750" algn="just">
              <a:buClr>
                <a:srgbClr val="A53010"/>
              </a:buClr>
              <a:buFont typeface="Wingdings" panose="05000000000000000000" pitchFamily="2" charset="2"/>
              <a:buChar char="§"/>
            </a:pPr>
            <a:r>
              <a:rPr lang="en-US" sz="1600" dirty="0">
                <a:solidFill>
                  <a:prstClr val="black">
                    <a:lumMod val="75000"/>
                    <a:lumOff val="25000"/>
                  </a:prstClr>
                </a:solidFill>
              </a:rPr>
              <a:t>Some researchers from the biological perspective might examine the role of genes in </a:t>
            </a:r>
            <a:r>
              <a:rPr lang="en-US" sz="1600" dirty="0" smtClean="0">
                <a:solidFill>
                  <a:prstClr val="black">
                    <a:lumMod val="75000"/>
                    <a:lumOff val="25000"/>
                  </a:prstClr>
                </a:solidFill>
              </a:rPr>
              <a:t>influencing our </a:t>
            </a:r>
            <a:r>
              <a:rPr lang="en-US" sz="1600" dirty="0">
                <a:solidFill>
                  <a:prstClr val="black">
                    <a:lumMod val="75000"/>
                    <a:lumOff val="25000"/>
                  </a:prstClr>
                </a:solidFill>
              </a:rPr>
              <a:t>personality, intelligence, or tendency to develop psychological disorders.</a:t>
            </a:r>
          </a:p>
          <a:p>
            <a:pPr marL="285750" indent="-285750" algn="just">
              <a:buFont typeface="Wingdings" panose="05000000000000000000" pitchFamily="2" charset="2"/>
              <a:buChar char="§"/>
            </a:pPr>
            <a:endParaRPr lang="en-US" dirty="0"/>
          </a:p>
        </p:txBody>
      </p:sp>
    </p:spTree>
    <p:extLst>
      <p:ext uri="{BB962C8B-B14F-4D97-AF65-F5344CB8AC3E}">
        <p14:creationId xmlns:p14="http://schemas.microsoft.com/office/powerpoint/2010/main" val="75289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683" y="226415"/>
            <a:ext cx="4683858" cy="976312"/>
          </a:xfrm>
        </p:spPr>
        <p:txBody>
          <a:bodyPr>
            <a:noAutofit/>
          </a:bodyPr>
          <a:lstStyle/>
          <a:p>
            <a:r>
              <a:rPr lang="en-US" sz="3200" b="1" dirty="0" smtClean="0"/>
              <a:t>Cognitive Perspective</a:t>
            </a:r>
            <a:endParaRPr lang="en-US" sz="3200" b="1" dirty="0"/>
          </a:p>
        </p:txBody>
      </p:sp>
      <p:sp>
        <p:nvSpPr>
          <p:cNvPr id="3" name="Content Placeholder 2"/>
          <p:cNvSpPr>
            <a:spLocks noGrp="1"/>
          </p:cNvSpPr>
          <p:nvPr>
            <p:ph idx="1"/>
          </p:nvPr>
        </p:nvSpPr>
        <p:spPr>
          <a:xfrm>
            <a:off x="6537195" y="1077290"/>
            <a:ext cx="5181600" cy="5414963"/>
          </a:xfrm>
        </p:spPr>
        <p:txBody>
          <a:bodyPr/>
          <a:lstStyle/>
          <a:p>
            <a:pPr marL="0" indent="0">
              <a:buNone/>
            </a:pPr>
            <a:endParaRPr lang="en-US" u="sng" dirty="0" smtClean="0"/>
          </a:p>
          <a:p>
            <a:pPr marL="0" indent="0">
              <a:buNone/>
            </a:pPr>
            <a:endParaRPr lang="en-US" u="sng" dirty="0"/>
          </a:p>
          <a:p>
            <a:pPr marL="0" indent="0">
              <a:buNone/>
            </a:pPr>
            <a:endParaRPr lang="en-US" u="sng" dirty="0" smtClean="0"/>
          </a:p>
          <a:p>
            <a:pPr marL="0" indent="0">
              <a:buNone/>
            </a:pPr>
            <a:r>
              <a:rPr lang="en-US" u="sng" dirty="0" smtClean="0"/>
              <a:t>          </a:t>
            </a:r>
          </a:p>
          <a:p>
            <a:pPr marL="0" indent="0">
              <a:buNone/>
            </a:pPr>
            <a:r>
              <a:rPr lang="en-US" dirty="0"/>
              <a:t> </a:t>
            </a:r>
            <a:r>
              <a:rPr lang="en-US" dirty="0" smtClean="0"/>
              <a:t>           </a:t>
            </a:r>
            <a:r>
              <a:rPr lang="en-US" u="sng" dirty="0" smtClean="0"/>
              <a:t>Hermann </a:t>
            </a:r>
            <a:r>
              <a:rPr lang="en-US" u="sng" dirty="0" err="1"/>
              <a:t>Ebbinghaus</a:t>
            </a:r>
            <a:r>
              <a:rPr lang="en-US" u="sng" dirty="0"/>
              <a:t> (</a:t>
            </a:r>
            <a:r>
              <a:rPr lang="en-US" u="sng" dirty="0" smtClean="0"/>
              <a:t>1850–1909</a:t>
            </a:r>
            <a:r>
              <a:rPr lang="en-US" u="sng" dirty="0"/>
              <a:t>)</a:t>
            </a:r>
          </a:p>
        </p:txBody>
      </p:sp>
      <p:sp>
        <p:nvSpPr>
          <p:cNvPr id="4" name="Text Placeholder 3"/>
          <p:cNvSpPr>
            <a:spLocks noGrp="1"/>
          </p:cNvSpPr>
          <p:nvPr>
            <p:ph type="body" sz="half" idx="2"/>
          </p:nvPr>
        </p:nvSpPr>
        <p:spPr>
          <a:xfrm>
            <a:off x="2400683" y="1441622"/>
            <a:ext cx="4280202" cy="4320573"/>
          </a:xfrm>
        </p:spPr>
        <p:txBody>
          <a:bodyPr/>
          <a:lstStyle/>
          <a:p>
            <a:pPr marL="285750" indent="-285750" algn="just">
              <a:buFont typeface="Wingdings" panose="05000000000000000000" pitchFamily="2" charset="2"/>
              <a:buChar char="§"/>
            </a:pPr>
            <a:r>
              <a:rPr lang="en-US" sz="1600" dirty="0">
                <a:solidFill>
                  <a:schemeClr val="tx1"/>
                </a:solidFill>
                <a:latin typeface="+mj-lt"/>
              </a:rPr>
              <a:t>Cognitive psychology is the branch of psychology that studies mental processes including how people think, perceive, remember, and </a:t>
            </a:r>
            <a:r>
              <a:rPr lang="en-US" sz="1600" dirty="0" smtClean="0">
                <a:solidFill>
                  <a:schemeClr val="tx1"/>
                </a:solidFill>
                <a:latin typeface="+mj-lt"/>
              </a:rPr>
              <a:t>learn.</a:t>
            </a:r>
          </a:p>
          <a:p>
            <a:pPr marL="285750" indent="-285750" algn="just">
              <a:buFont typeface="Wingdings" panose="05000000000000000000" pitchFamily="2" charset="2"/>
              <a:buChar char="§"/>
            </a:pPr>
            <a:endParaRPr lang="en-US" sz="1600" dirty="0" smtClean="0">
              <a:solidFill>
                <a:schemeClr val="tx1"/>
              </a:solidFill>
              <a:latin typeface="+mj-lt"/>
            </a:endParaRPr>
          </a:p>
          <a:p>
            <a:pPr marL="285750" indent="-285750" algn="just">
              <a:buFont typeface="Wingdings" panose="05000000000000000000" pitchFamily="2" charset="2"/>
              <a:buChar char="§"/>
            </a:pPr>
            <a:r>
              <a:rPr lang="en-US" sz="1600" dirty="0" smtClean="0">
                <a:solidFill>
                  <a:schemeClr val="tx1"/>
                </a:solidFill>
                <a:latin typeface="+mj-lt"/>
              </a:rPr>
              <a:t>The cognitive perspective examines the nature of mind and how mental processes influence behavior. </a:t>
            </a:r>
          </a:p>
          <a:p>
            <a:pPr marL="285750" indent="-285750" algn="just">
              <a:buFont typeface="Wingdings" panose="05000000000000000000" pitchFamily="2" charset="2"/>
              <a:buChar char="§"/>
            </a:pPr>
            <a:endParaRPr lang="en-US" sz="1600" dirty="0" smtClean="0">
              <a:solidFill>
                <a:schemeClr val="tx1"/>
              </a:solidFill>
              <a:latin typeface="+mj-lt"/>
            </a:endParaRPr>
          </a:p>
          <a:p>
            <a:pPr marL="285750" indent="-285750" algn="just">
              <a:buFont typeface="Wingdings" panose="05000000000000000000" pitchFamily="2" charset="2"/>
              <a:buChar char="§"/>
            </a:pPr>
            <a:r>
              <a:rPr lang="en-US" sz="1600" dirty="0">
                <a:solidFill>
                  <a:schemeClr val="tx1"/>
                </a:solidFill>
                <a:latin typeface="+mj-lt"/>
              </a:rPr>
              <a:t>The Cognitive perspective studies mental processes, including perception, </a:t>
            </a:r>
            <a:r>
              <a:rPr lang="en-US" sz="1600" dirty="0" smtClean="0">
                <a:solidFill>
                  <a:schemeClr val="tx1"/>
                </a:solidFill>
                <a:latin typeface="+mj-lt"/>
              </a:rPr>
              <a:t>thinking, memory</a:t>
            </a:r>
            <a:r>
              <a:rPr lang="en-US" sz="1600" dirty="0">
                <a:solidFill>
                  <a:schemeClr val="tx1"/>
                </a:solidFill>
                <a:latin typeface="+mj-lt"/>
              </a:rPr>
              <a:t>, and judgment</a:t>
            </a:r>
            <a:r>
              <a:rPr lang="en-US" dirty="0"/>
              <a:t>.</a:t>
            </a:r>
          </a:p>
        </p:txBody>
      </p:sp>
      <p:pic>
        <p:nvPicPr>
          <p:cNvPr id="5" name="Picture 4"/>
          <p:cNvPicPr>
            <a:picLocks noChangeAspect="1"/>
          </p:cNvPicPr>
          <p:nvPr/>
        </p:nvPicPr>
        <p:blipFill>
          <a:blip r:embed="rId3"/>
          <a:stretch>
            <a:fillRect/>
          </a:stretch>
        </p:blipFill>
        <p:spPr>
          <a:xfrm>
            <a:off x="7836477" y="1631093"/>
            <a:ext cx="2726725" cy="2343150"/>
          </a:xfrm>
          <a:prstGeom prst="rect">
            <a:avLst/>
          </a:prstGeom>
        </p:spPr>
      </p:pic>
    </p:spTree>
    <p:extLst>
      <p:ext uri="{BB962C8B-B14F-4D97-AF65-F5344CB8AC3E}">
        <p14:creationId xmlns:p14="http://schemas.microsoft.com/office/powerpoint/2010/main" val="29617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5449" y="1056504"/>
            <a:ext cx="8753174" cy="772297"/>
          </a:xfrm>
        </p:spPr>
        <p:txBody>
          <a:bodyPr>
            <a:normAutofit/>
          </a:bodyPr>
          <a:lstStyle/>
          <a:p>
            <a:r>
              <a:rPr lang="en-US" sz="3200" b="1" dirty="0"/>
              <a:t>Social-Cultural </a:t>
            </a:r>
            <a:r>
              <a:rPr lang="en-US" sz="3200" b="1" dirty="0" smtClean="0"/>
              <a:t>Perspective</a:t>
            </a:r>
            <a:endParaRPr lang="en-US" sz="3200" b="1" dirty="0"/>
          </a:p>
        </p:txBody>
      </p:sp>
      <p:sp>
        <p:nvSpPr>
          <p:cNvPr id="3" name="Subtitle 2"/>
          <p:cNvSpPr>
            <a:spLocks noGrp="1"/>
          </p:cNvSpPr>
          <p:nvPr>
            <p:ph type="subTitle" idx="1"/>
          </p:nvPr>
        </p:nvSpPr>
        <p:spPr>
          <a:xfrm>
            <a:off x="2314832" y="2257167"/>
            <a:ext cx="8509687" cy="3509320"/>
          </a:xfrm>
        </p:spPr>
        <p:txBody>
          <a:bodyPr/>
          <a:lstStyle/>
          <a:p>
            <a:pPr marL="285750" indent="-285750" algn="just">
              <a:buFont typeface="Wingdings" panose="05000000000000000000" pitchFamily="2" charset="2"/>
              <a:buChar char="§"/>
            </a:pPr>
            <a:r>
              <a:rPr lang="en-US" sz="1600" dirty="0" smtClean="0">
                <a:solidFill>
                  <a:schemeClr val="tx1"/>
                </a:solidFill>
                <a:latin typeface="+mj-lt"/>
              </a:rPr>
              <a:t>Social-cultural </a:t>
            </a:r>
            <a:r>
              <a:rPr lang="en-US" sz="1600" dirty="0">
                <a:solidFill>
                  <a:schemeClr val="tx1"/>
                </a:solidFill>
                <a:latin typeface="+mj-lt"/>
              </a:rPr>
              <a:t>or sociocultural </a:t>
            </a:r>
            <a:r>
              <a:rPr lang="en-US" sz="1600" dirty="0" smtClean="0">
                <a:solidFill>
                  <a:schemeClr val="tx1"/>
                </a:solidFill>
                <a:latin typeface="+mj-lt"/>
              </a:rPr>
              <a:t>perspective, is </a:t>
            </a:r>
            <a:r>
              <a:rPr lang="en-US" sz="1600" dirty="0">
                <a:solidFill>
                  <a:schemeClr val="tx1"/>
                </a:solidFill>
                <a:latin typeface="+mj-lt"/>
              </a:rPr>
              <a:t>the study of how the social situations and the cultures in which people find </a:t>
            </a:r>
            <a:r>
              <a:rPr lang="en-US" sz="1600" dirty="0" smtClean="0">
                <a:solidFill>
                  <a:schemeClr val="tx1"/>
                </a:solidFill>
                <a:latin typeface="+mj-lt"/>
              </a:rPr>
              <a:t>themselves influence </a:t>
            </a:r>
            <a:r>
              <a:rPr lang="en-US" sz="1600" dirty="0">
                <a:solidFill>
                  <a:schemeClr val="tx1"/>
                </a:solidFill>
                <a:latin typeface="+mj-lt"/>
              </a:rPr>
              <a:t>thinking and behavior</a:t>
            </a:r>
            <a:r>
              <a:rPr lang="en-US" sz="1600" dirty="0" smtClean="0">
                <a:solidFill>
                  <a:schemeClr val="tx1"/>
                </a:solidFill>
                <a:latin typeface="+mj-lt"/>
              </a:rPr>
              <a:t>.</a:t>
            </a:r>
          </a:p>
          <a:p>
            <a:pPr marL="285750" indent="-285750" algn="just">
              <a:buFont typeface="Wingdings" panose="05000000000000000000" pitchFamily="2" charset="2"/>
              <a:buChar char="§"/>
            </a:pPr>
            <a:r>
              <a:rPr lang="en-US" sz="1600" dirty="0">
                <a:solidFill>
                  <a:schemeClr val="tx1"/>
                </a:solidFill>
                <a:latin typeface="+mj-lt"/>
              </a:rPr>
              <a:t>Emphasizes social interactions and cultural  determinants of behavior and </a:t>
            </a:r>
            <a:r>
              <a:rPr lang="en-US" sz="1600" dirty="0" smtClean="0">
                <a:solidFill>
                  <a:schemeClr val="tx1"/>
                </a:solidFill>
                <a:latin typeface="+mj-lt"/>
              </a:rPr>
              <a:t>mental processes</a:t>
            </a:r>
          </a:p>
          <a:p>
            <a:pPr marL="285750" indent="-285750" algn="just">
              <a:buFont typeface="Wingdings" panose="05000000000000000000" pitchFamily="2" charset="2"/>
              <a:buChar char="§"/>
            </a:pPr>
            <a:r>
              <a:rPr lang="en-US" sz="1600" dirty="0" smtClean="0">
                <a:solidFill>
                  <a:schemeClr val="tx1"/>
                </a:solidFill>
                <a:latin typeface="+mj-lt"/>
              </a:rPr>
              <a:t>Focus</a:t>
            </a:r>
            <a:r>
              <a:rPr lang="en-US" sz="1600" dirty="0">
                <a:solidFill>
                  <a:schemeClr val="tx1"/>
                </a:solidFill>
                <a:latin typeface="+mj-lt"/>
              </a:rPr>
              <a:t> is on ethnicity, religion, occupation and  socioeconomic class and how </a:t>
            </a:r>
          </a:p>
          <a:p>
            <a:pPr algn="just"/>
            <a:r>
              <a:rPr lang="en-US" sz="1600" dirty="0" smtClean="0">
                <a:solidFill>
                  <a:schemeClr val="tx1"/>
                </a:solidFill>
                <a:latin typeface="+mj-lt"/>
              </a:rPr>
              <a:t>these</a:t>
            </a:r>
            <a:r>
              <a:rPr lang="en-US" sz="1600" dirty="0">
                <a:solidFill>
                  <a:schemeClr val="tx1"/>
                </a:solidFill>
                <a:latin typeface="+mj-lt"/>
              </a:rPr>
              <a:t> contribute to  </a:t>
            </a:r>
            <a:r>
              <a:rPr lang="en-US" sz="1600" dirty="0" smtClean="0">
                <a:solidFill>
                  <a:schemeClr val="tx1"/>
                </a:solidFill>
                <a:latin typeface="+mj-lt"/>
              </a:rPr>
              <a:t>behavior.</a:t>
            </a:r>
          </a:p>
          <a:p>
            <a:pPr marL="285750" indent="-285750" algn="just">
              <a:buFont typeface="Wingdings" panose="05000000000000000000" pitchFamily="2" charset="2"/>
              <a:buChar char="§"/>
            </a:pPr>
            <a:r>
              <a:rPr lang="en-US" sz="1600" dirty="0" smtClean="0">
                <a:solidFill>
                  <a:schemeClr val="tx1"/>
                </a:solidFill>
                <a:latin typeface="+mj-lt"/>
              </a:rPr>
              <a:t>Allows</a:t>
            </a:r>
            <a:r>
              <a:rPr lang="en-US" sz="1600" dirty="0">
                <a:solidFill>
                  <a:schemeClr val="tx1"/>
                </a:solidFill>
                <a:latin typeface="+mj-lt"/>
              </a:rPr>
              <a:t> us to understand how society and culture  influence our behavior and </a:t>
            </a:r>
            <a:endParaRPr lang="en-US" sz="1600" dirty="0" smtClean="0">
              <a:solidFill>
                <a:schemeClr val="tx1"/>
              </a:solidFill>
              <a:latin typeface="+mj-lt"/>
            </a:endParaRPr>
          </a:p>
          <a:p>
            <a:pPr algn="just"/>
            <a:r>
              <a:rPr lang="en-US" sz="1600" dirty="0" smtClean="0">
                <a:solidFill>
                  <a:schemeClr val="tx1"/>
                </a:solidFill>
                <a:latin typeface="+mj-lt"/>
              </a:rPr>
              <a:t>mental</a:t>
            </a:r>
            <a:r>
              <a:rPr lang="en-US" sz="1600" dirty="0">
                <a:solidFill>
                  <a:schemeClr val="tx1"/>
                </a:solidFill>
                <a:latin typeface="+mj-lt"/>
              </a:rPr>
              <a:t> processes</a:t>
            </a:r>
            <a:r>
              <a:rPr lang="en-US" dirty="0">
                <a:solidFill>
                  <a:srgbClr val="3B3835"/>
                </a:solidFill>
                <a:latin typeface="Helvetica Neue"/>
              </a:rPr>
              <a:t> </a:t>
            </a:r>
            <a:endParaRPr lang="en-US" dirty="0"/>
          </a:p>
        </p:txBody>
      </p:sp>
    </p:spTree>
    <p:extLst>
      <p:ext uri="{BB962C8B-B14F-4D97-AF65-F5344CB8AC3E}">
        <p14:creationId xmlns:p14="http://schemas.microsoft.com/office/powerpoint/2010/main" val="632910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4186" y="1377779"/>
            <a:ext cx="8915399" cy="2262781"/>
          </a:xfrm>
        </p:spPr>
        <p:txBody>
          <a:bodyPr/>
          <a:lstStyle/>
          <a:p>
            <a:r>
              <a:rPr lang="en-US" b="1" dirty="0" smtClean="0"/>
              <a:t>QUESTIONS?</a:t>
            </a:r>
            <a:endParaRPr lang="en-US" b="1" dirty="0"/>
          </a:p>
        </p:txBody>
      </p:sp>
    </p:spTree>
    <p:extLst>
      <p:ext uri="{BB962C8B-B14F-4D97-AF65-F5344CB8AC3E}">
        <p14:creationId xmlns:p14="http://schemas.microsoft.com/office/powerpoint/2010/main" val="214299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583459" y="2063577"/>
            <a:ext cx="4852087" cy="2496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smtClean="0"/>
              <a:t>Psychology</a:t>
            </a:r>
            <a:r>
              <a:rPr lang="en-US" dirty="0" smtClean="0"/>
              <a:t> </a:t>
            </a:r>
            <a:endParaRPr lang="en-US" dirty="0"/>
          </a:p>
        </p:txBody>
      </p:sp>
    </p:spTree>
    <p:extLst>
      <p:ext uri="{BB962C8B-B14F-4D97-AF65-F5344CB8AC3E}">
        <p14:creationId xmlns:p14="http://schemas.microsoft.com/office/powerpoint/2010/main" val="3597439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7169" y="700216"/>
            <a:ext cx="8365996" cy="1292776"/>
          </a:xfrm>
        </p:spPr>
        <p:txBody>
          <a:bodyPr/>
          <a:lstStyle/>
          <a:p>
            <a:r>
              <a:rPr lang="en-US" b="1" dirty="0" smtClean="0"/>
              <a:t>Psychology</a:t>
            </a:r>
            <a:endParaRPr lang="en-US" b="1" dirty="0"/>
          </a:p>
        </p:txBody>
      </p:sp>
      <p:sp>
        <p:nvSpPr>
          <p:cNvPr id="3" name="Subtitle 2"/>
          <p:cNvSpPr>
            <a:spLocks noGrp="1"/>
          </p:cNvSpPr>
          <p:nvPr>
            <p:ph type="subTitle" idx="1"/>
          </p:nvPr>
        </p:nvSpPr>
        <p:spPr>
          <a:xfrm>
            <a:off x="2224217" y="2891482"/>
            <a:ext cx="9552244" cy="4050148"/>
          </a:xfrm>
        </p:spPr>
        <p:txBody>
          <a:bodyPr>
            <a:normAutofit/>
          </a:bodyPr>
          <a:lstStyle/>
          <a:p>
            <a:r>
              <a:rPr lang="en-US" sz="2000" dirty="0" smtClean="0">
                <a:solidFill>
                  <a:schemeClr val="tx1"/>
                </a:solidFill>
              </a:rPr>
              <a:t>The word ‘Psychology’ comes from GREEK words:</a:t>
            </a:r>
          </a:p>
          <a:p>
            <a:endParaRPr lang="en-US" sz="2000" dirty="0" smtClean="0">
              <a:solidFill>
                <a:schemeClr val="tx1"/>
              </a:solidFill>
            </a:endParaRPr>
          </a:p>
          <a:p>
            <a:pPr marL="285750" indent="-285750">
              <a:buFont typeface="Arial" panose="020B0604020202020204" pitchFamily="34" charset="0"/>
              <a:buChar char="•"/>
            </a:pPr>
            <a:r>
              <a:rPr lang="en-US" sz="2000" dirty="0" smtClean="0">
                <a:solidFill>
                  <a:schemeClr val="tx1"/>
                </a:solidFill>
              </a:rPr>
              <a:t>‘Psyche’ meaning </a:t>
            </a:r>
            <a:r>
              <a:rPr lang="en-US" sz="2000" b="1" dirty="0" smtClean="0">
                <a:solidFill>
                  <a:srgbClr val="C00000"/>
                </a:solidFill>
              </a:rPr>
              <a:t>SOUL or MIND</a:t>
            </a:r>
          </a:p>
          <a:p>
            <a:pPr marL="285750" indent="-285750">
              <a:buFont typeface="Arial" panose="020B0604020202020204" pitchFamily="34" charset="0"/>
              <a:buChar char="•"/>
            </a:pPr>
            <a:r>
              <a:rPr lang="en-US" sz="2000" dirty="0" smtClean="0">
                <a:solidFill>
                  <a:schemeClr val="tx1"/>
                </a:solidFill>
              </a:rPr>
              <a:t>‘Logos’ meaning </a:t>
            </a:r>
            <a:r>
              <a:rPr lang="en-US" sz="2000" b="1" dirty="0" smtClean="0">
                <a:solidFill>
                  <a:srgbClr val="C00000"/>
                </a:solidFill>
              </a:rPr>
              <a:t>EXPLANATION, STUDY</a:t>
            </a:r>
            <a:endParaRPr lang="en-US" sz="2000" b="1" dirty="0">
              <a:solidFill>
                <a:srgbClr val="C00000"/>
              </a:solidFill>
            </a:endParaRPr>
          </a:p>
        </p:txBody>
      </p:sp>
    </p:spTree>
    <p:extLst>
      <p:ext uri="{BB962C8B-B14F-4D97-AF65-F5344CB8AC3E}">
        <p14:creationId xmlns:p14="http://schemas.microsoft.com/office/powerpoint/2010/main" val="3719108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6748" y="-228600"/>
            <a:ext cx="8915399" cy="2262781"/>
          </a:xfrm>
        </p:spPr>
        <p:txBody>
          <a:bodyPr/>
          <a:lstStyle/>
          <a:p>
            <a:r>
              <a:rPr lang="en-US" b="1" dirty="0" smtClean="0"/>
              <a:t>Definition of Psychology</a:t>
            </a:r>
            <a:endParaRPr lang="en-US" b="1" dirty="0"/>
          </a:p>
        </p:txBody>
      </p:sp>
      <p:sp>
        <p:nvSpPr>
          <p:cNvPr id="3" name="Subtitle 2"/>
          <p:cNvSpPr>
            <a:spLocks noGrp="1"/>
          </p:cNvSpPr>
          <p:nvPr>
            <p:ph type="subTitle" idx="1"/>
          </p:nvPr>
        </p:nvSpPr>
        <p:spPr>
          <a:xfrm>
            <a:off x="1499287" y="2430164"/>
            <a:ext cx="9576958" cy="3687684"/>
          </a:xfrm>
        </p:spPr>
        <p:txBody>
          <a:bodyPr>
            <a:normAutofit/>
          </a:bodyPr>
          <a:lstStyle/>
          <a:p>
            <a:pPr algn="ctr"/>
            <a:r>
              <a:rPr lang="en-US" sz="2400" dirty="0" smtClean="0">
                <a:solidFill>
                  <a:schemeClr val="tx1"/>
                </a:solidFill>
              </a:rPr>
              <a:t>Psychology is the scientific study of mind and behavior. </a:t>
            </a:r>
          </a:p>
          <a:p>
            <a:pPr algn="ctr"/>
            <a:endParaRPr lang="en-US" sz="2400" dirty="0" smtClean="0">
              <a:solidFill>
                <a:schemeClr val="tx1"/>
              </a:solidFill>
            </a:endParaRPr>
          </a:p>
          <a:p>
            <a:pPr algn="ctr"/>
            <a:endParaRPr lang="en-US" sz="2400" dirty="0">
              <a:solidFill>
                <a:schemeClr val="tx1"/>
              </a:solidFill>
            </a:endParaRPr>
          </a:p>
          <a:p>
            <a:pPr marL="342900" indent="-342900" algn="ctr">
              <a:buFont typeface="Wingdings" panose="05000000000000000000" pitchFamily="2" charset="2"/>
              <a:buChar char="ü"/>
            </a:pPr>
            <a:r>
              <a:rPr lang="en-US" sz="2400" dirty="0" smtClean="0">
                <a:solidFill>
                  <a:schemeClr val="tx1"/>
                </a:solidFill>
              </a:rPr>
              <a:t>Why </a:t>
            </a:r>
            <a:r>
              <a:rPr lang="en-US" sz="2400" b="1" dirty="0" smtClean="0">
                <a:solidFill>
                  <a:schemeClr val="tx1"/>
                </a:solidFill>
              </a:rPr>
              <a:t>MIND?</a:t>
            </a:r>
          </a:p>
          <a:p>
            <a:pPr marL="342900" indent="-342900" algn="ctr">
              <a:buFont typeface="Wingdings" panose="05000000000000000000" pitchFamily="2" charset="2"/>
              <a:buChar char="ü"/>
            </a:pPr>
            <a:r>
              <a:rPr lang="en-US" sz="2400" dirty="0" smtClean="0">
                <a:solidFill>
                  <a:schemeClr val="tx1"/>
                </a:solidFill>
              </a:rPr>
              <a:t>Why </a:t>
            </a:r>
            <a:r>
              <a:rPr lang="en-US" sz="2400" b="1" dirty="0" smtClean="0">
                <a:solidFill>
                  <a:schemeClr val="tx1"/>
                </a:solidFill>
              </a:rPr>
              <a:t>BEHAVIOR?</a:t>
            </a:r>
          </a:p>
          <a:p>
            <a:pPr marL="342900" indent="-342900" algn="ctr">
              <a:buFont typeface="Wingdings" panose="05000000000000000000" pitchFamily="2" charset="2"/>
              <a:buChar char="ü"/>
            </a:pPr>
            <a:r>
              <a:rPr lang="en-US" sz="2400" dirty="0" smtClean="0">
                <a:solidFill>
                  <a:schemeClr val="tx1"/>
                </a:solidFill>
              </a:rPr>
              <a:t>Why </a:t>
            </a:r>
            <a:r>
              <a:rPr lang="en-US" sz="2400" b="1" dirty="0" smtClean="0">
                <a:solidFill>
                  <a:schemeClr val="tx1"/>
                </a:solidFill>
              </a:rPr>
              <a:t>SCIENTIFIC?</a:t>
            </a:r>
            <a:endParaRPr lang="en-US" sz="2400" b="1" dirty="0">
              <a:solidFill>
                <a:schemeClr val="tx1"/>
              </a:solidFill>
            </a:endParaRPr>
          </a:p>
        </p:txBody>
      </p:sp>
    </p:spTree>
    <p:extLst>
      <p:ext uri="{BB962C8B-B14F-4D97-AF65-F5344CB8AC3E}">
        <p14:creationId xmlns:p14="http://schemas.microsoft.com/office/powerpoint/2010/main" val="903948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7349" y="686257"/>
            <a:ext cx="8983834" cy="615778"/>
          </a:xfrm>
        </p:spPr>
        <p:txBody>
          <a:bodyPr>
            <a:normAutofit/>
          </a:bodyPr>
          <a:lstStyle/>
          <a:p>
            <a:r>
              <a:rPr lang="en-US" sz="3200" dirty="0" smtClean="0"/>
              <a:t>Why </a:t>
            </a:r>
            <a:r>
              <a:rPr lang="en-US" sz="3200" b="1" dirty="0" smtClean="0"/>
              <a:t>MIND? </a:t>
            </a:r>
            <a:endParaRPr lang="en-US" sz="3200" b="1" dirty="0"/>
          </a:p>
        </p:txBody>
      </p:sp>
      <p:sp>
        <p:nvSpPr>
          <p:cNvPr id="3" name="Subtitle 2"/>
          <p:cNvSpPr>
            <a:spLocks noGrp="1"/>
          </p:cNvSpPr>
          <p:nvPr>
            <p:ph type="subTitle" idx="1"/>
          </p:nvPr>
        </p:nvSpPr>
        <p:spPr>
          <a:xfrm>
            <a:off x="2367908" y="1506618"/>
            <a:ext cx="9824092" cy="4511467"/>
          </a:xfrm>
        </p:spPr>
        <p:txBody>
          <a:bodyPr/>
          <a:lstStyle/>
          <a:p>
            <a:r>
              <a:rPr lang="en-US" dirty="0" smtClean="0">
                <a:solidFill>
                  <a:schemeClr val="tx1"/>
                </a:solidFill>
              </a:rPr>
              <a:t>Mind controls all your mental processes.</a:t>
            </a:r>
          </a:p>
          <a:p>
            <a:pPr marL="285750" indent="-285750">
              <a:buFont typeface="Wingdings" panose="05000000000000000000" pitchFamily="2" charset="2"/>
              <a:buChar char="ü"/>
            </a:pPr>
            <a:r>
              <a:rPr lang="en-US" dirty="0" smtClean="0">
                <a:solidFill>
                  <a:schemeClr val="tx1"/>
                </a:solidFill>
              </a:rPr>
              <a:t>Mental processes include</a:t>
            </a:r>
            <a:r>
              <a:rPr lang="en-US" b="1" dirty="0" smtClean="0">
                <a:solidFill>
                  <a:schemeClr val="tx1"/>
                </a:solidFill>
              </a:rPr>
              <a:t>?</a:t>
            </a:r>
            <a:r>
              <a:rPr lang="en-US" dirty="0" smtClean="0">
                <a:solidFill>
                  <a:schemeClr val="tx1"/>
                </a:solidFill>
              </a:rPr>
              <a:t>  </a:t>
            </a:r>
          </a:p>
          <a:p>
            <a:pPr marL="285750" indent="-285750">
              <a:buFont typeface="Wingdings" panose="05000000000000000000" pitchFamily="2" charset="2"/>
              <a:buChar char="ü"/>
            </a:pPr>
            <a:endParaRPr lang="en-US" dirty="0">
              <a:solidFill>
                <a:schemeClr val="tx1"/>
              </a:solidFill>
            </a:endParaRPr>
          </a:p>
          <a:p>
            <a:r>
              <a:rPr lang="en-US" sz="3200" dirty="0" smtClean="0">
                <a:solidFill>
                  <a:schemeClr val="tx1"/>
                </a:solidFill>
              </a:rPr>
              <a:t>Why </a:t>
            </a:r>
            <a:r>
              <a:rPr lang="en-US" sz="3200" b="1" dirty="0" smtClean="0">
                <a:solidFill>
                  <a:schemeClr val="tx1"/>
                </a:solidFill>
              </a:rPr>
              <a:t>BEHAVIOR?</a:t>
            </a:r>
          </a:p>
          <a:p>
            <a:r>
              <a:rPr lang="en-US" sz="3200" b="1" dirty="0">
                <a:solidFill>
                  <a:schemeClr val="tx1"/>
                </a:solidFill>
              </a:rPr>
              <a:t> </a:t>
            </a:r>
            <a:r>
              <a:rPr lang="en-US" dirty="0" smtClean="0">
                <a:solidFill>
                  <a:schemeClr val="tx1"/>
                </a:solidFill>
              </a:rPr>
              <a:t>Mental processes cannot be seen directly, you can only observe them through BEHAVIOR</a:t>
            </a:r>
          </a:p>
          <a:p>
            <a:pPr marL="457200" indent="-457200">
              <a:buFont typeface="Wingdings" panose="05000000000000000000" pitchFamily="2" charset="2"/>
              <a:buChar char="ü"/>
            </a:pPr>
            <a:endParaRPr lang="en-US" dirty="0" smtClean="0">
              <a:solidFill>
                <a:schemeClr val="tx1"/>
              </a:solidFill>
            </a:endParaRPr>
          </a:p>
          <a:p>
            <a:pPr marL="457200" indent="-457200">
              <a:buFont typeface="Wingdings" panose="05000000000000000000" pitchFamily="2" charset="2"/>
              <a:buChar char="ü"/>
            </a:pPr>
            <a:r>
              <a:rPr lang="en-US" i="1" u="sng" dirty="0">
                <a:solidFill>
                  <a:schemeClr val="tx1"/>
                </a:solidFill>
              </a:rPr>
              <a:t>Behavior </a:t>
            </a:r>
            <a:endParaRPr lang="en-US" i="1" u="sng" dirty="0" smtClean="0">
              <a:solidFill>
                <a:schemeClr val="tx1"/>
              </a:solidFill>
            </a:endParaRPr>
          </a:p>
          <a:p>
            <a:r>
              <a:rPr lang="en-US" dirty="0" smtClean="0">
                <a:solidFill>
                  <a:schemeClr val="tx1"/>
                </a:solidFill>
              </a:rPr>
              <a:t> </a:t>
            </a:r>
            <a:r>
              <a:rPr lang="en-US" dirty="0">
                <a:solidFill>
                  <a:schemeClr val="tx1"/>
                </a:solidFill>
              </a:rPr>
              <a:t>Any response or activity of an organism. It can either be simple or complex; overt or covert; conscious or unconscious; voluntary or involuntary; rational or irrational.</a:t>
            </a:r>
          </a:p>
        </p:txBody>
      </p:sp>
    </p:spTree>
    <p:extLst>
      <p:ext uri="{BB962C8B-B14F-4D97-AF65-F5344CB8AC3E}">
        <p14:creationId xmlns:p14="http://schemas.microsoft.com/office/powerpoint/2010/main" val="241544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8812" y="1331526"/>
            <a:ext cx="8884980" cy="854675"/>
          </a:xfrm>
        </p:spPr>
        <p:txBody>
          <a:bodyPr>
            <a:normAutofit/>
          </a:bodyPr>
          <a:lstStyle/>
          <a:p>
            <a:r>
              <a:rPr lang="en-US" sz="3200" b="1" dirty="0" smtClean="0"/>
              <a:t>Psychology as a Science</a:t>
            </a:r>
            <a:endParaRPr lang="en-US" sz="3200" b="1" dirty="0"/>
          </a:p>
        </p:txBody>
      </p:sp>
      <p:sp>
        <p:nvSpPr>
          <p:cNvPr id="3" name="Subtitle 2"/>
          <p:cNvSpPr>
            <a:spLocks noGrp="1"/>
          </p:cNvSpPr>
          <p:nvPr>
            <p:ph type="subTitle" idx="1"/>
          </p:nvPr>
        </p:nvSpPr>
        <p:spPr>
          <a:xfrm>
            <a:off x="3110200" y="2753251"/>
            <a:ext cx="6937696" cy="2659311"/>
          </a:xfrm>
        </p:spPr>
        <p:txBody>
          <a:bodyPr>
            <a:normAutofit/>
          </a:bodyPr>
          <a:lstStyle/>
          <a:p>
            <a:pPr marL="285750" indent="-285750">
              <a:buFont typeface="Wingdings" panose="05000000000000000000" pitchFamily="2" charset="2"/>
              <a:buChar char="ü"/>
            </a:pPr>
            <a:r>
              <a:rPr lang="en-US" sz="2800" dirty="0">
                <a:solidFill>
                  <a:schemeClr val="tx1"/>
                </a:solidFill>
              </a:rPr>
              <a:t>The Problem of </a:t>
            </a:r>
            <a:r>
              <a:rPr lang="en-US" sz="2800" dirty="0" smtClean="0">
                <a:solidFill>
                  <a:schemeClr val="tx1"/>
                </a:solidFill>
              </a:rPr>
              <a:t>Intuition</a:t>
            </a:r>
          </a:p>
          <a:p>
            <a:endParaRPr lang="en-US" sz="2800" b="1" u="sng" dirty="0" smtClean="0">
              <a:solidFill>
                <a:schemeClr val="tx1"/>
              </a:solidFill>
            </a:endParaRPr>
          </a:p>
          <a:p>
            <a:r>
              <a:rPr lang="en-US" sz="2800" b="1" dirty="0">
                <a:solidFill>
                  <a:schemeClr val="tx1"/>
                </a:solidFill>
              </a:rPr>
              <a:t> </a:t>
            </a:r>
            <a:r>
              <a:rPr lang="en-US" sz="2800" b="1" dirty="0" smtClean="0">
                <a:solidFill>
                  <a:schemeClr val="tx1"/>
                </a:solidFill>
              </a:rPr>
              <a:t>       </a:t>
            </a:r>
            <a:r>
              <a:rPr lang="en-US" sz="2800" b="1" u="sng" dirty="0" smtClean="0">
                <a:solidFill>
                  <a:schemeClr val="tx1"/>
                </a:solidFill>
              </a:rPr>
              <a:t>WHAT IS INTUITION? </a:t>
            </a:r>
            <a:endParaRPr lang="en-US" sz="2800" b="1" u="sng" dirty="0">
              <a:solidFill>
                <a:schemeClr val="tx1"/>
              </a:solidFill>
            </a:endParaRPr>
          </a:p>
        </p:txBody>
      </p:sp>
    </p:spTree>
    <p:extLst>
      <p:ext uri="{BB962C8B-B14F-4D97-AF65-F5344CB8AC3E}">
        <p14:creationId xmlns:p14="http://schemas.microsoft.com/office/powerpoint/2010/main" val="338287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3764" y="-189471"/>
            <a:ext cx="8915399" cy="2262781"/>
          </a:xfrm>
        </p:spPr>
        <p:txBody>
          <a:bodyPr/>
          <a:lstStyle/>
          <a:p>
            <a:pPr lvl="0">
              <a:spcBef>
                <a:spcPts val="1000"/>
              </a:spcBef>
            </a:pPr>
            <a:r>
              <a:rPr lang="en-US" sz="2400" b="1" u="sng" dirty="0" smtClean="0">
                <a:solidFill>
                  <a:prstClr val="black"/>
                </a:solidFill>
              </a:rPr>
              <a:t>What is intuition? </a:t>
            </a:r>
            <a:r>
              <a:rPr lang="en-US" sz="1800" b="1" u="sng" dirty="0">
                <a:solidFill>
                  <a:prstClr val="black"/>
                </a:solidFill>
              </a:rPr>
              <a:t/>
            </a:r>
            <a:br>
              <a:rPr lang="en-US" sz="1800" b="1" u="sng" dirty="0">
                <a:solidFill>
                  <a:prstClr val="black"/>
                </a:solidFill>
              </a:rPr>
            </a:br>
            <a:endParaRPr lang="en-US" dirty="0"/>
          </a:p>
        </p:txBody>
      </p:sp>
      <p:sp>
        <p:nvSpPr>
          <p:cNvPr id="3" name="Subtitle 2"/>
          <p:cNvSpPr>
            <a:spLocks noGrp="1"/>
          </p:cNvSpPr>
          <p:nvPr>
            <p:ph type="subTitle" idx="1"/>
          </p:nvPr>
        </p:nvSpPr>
        <p:spPr>
          <a:xfrm>
            <a:off x="2158315" y="1631092"/>
            <a:ext cx="9346298" cy="4712043"/>
          </a:xfrm>
        </p:spPr>
        <p:txBody>
          <a:bodyPr>
            <a:normAutofit fontScale="92500" lnSpcReduction="10000"/>
          </a:bodyPr>
          <a:lstStyle/>
          <a:p>
            <a:pPr marL="285750" lvl="0" indent="-285750">
              <a:buClr>
                <a:srgbClr val="A53010"/>
              </a:buClr>
              <a:buFont typeface="Wingdings" panose="05000000000000000000" pitchFamily="2" charset="2"/>
              <a:buChar char="§"/>
            </a:pPr>
            <a:r>
              <a:rPr lang="en-US" dirty="0">
                <a:solidFill>
                  <a:prstClr val="black"/>
                </a:solidFill>
              </a:rPr>
              <a:t>Intuition is a feeling or thought you have about something without knowing why you feel that way. </a:t>
            </a:r>
            <a:endParaRPr lang="en-US" dirty="0" smtClean="0">
              <a:solidFill>
                <a:prstClr val="black"/>
              </a:solidFill>
            </a:endParaRPr>
          </a:p>
          <a:p>
            <a:pPr marL="285750" lvl="0" indent="-285750">
              <a:buClr>
                <a:srgbClr val="A53010"/>
              </a:buClr>
              <a:buFont typeface="Wingdings" panose="05000000000000000000" pitchFamily="2" charset="2"/>
              <a:buChar char="§"/>
            </a:pPr>
            <a:endParaRPr lang="en-US" dirty="0">
              <a:solidFill>
                <a:prstClr val="black"/>
              </a:solidFill>
            </a:endParaRPr>
          </a:p>
          <a:p>
            <a:pPr marL="285750" lvl="0" indent="-285750">
              <a:buClr>
                <a:srgbClr val="A53010"/>
              </a:buClr>
              <a:buFont typeface="Wingdings" panose="05000000000000000000" pitchFamily="2" charset="2"/>
              <a:buChar char="§"/>
            </a:pPr>
            <a:r>
              <a:rPr lang="en-US" dirty="0">
                <a:solidFill>
                  <a:prstClr val="black"/>
                </a:solidFill>
              </a:rPr>
              <a:t>It’s a function of the unconscious mind — those parts of your brain / mind (the majority of it, in fact) that you don’t consciously control or perceive. </a:t>
            </a:r>
            <a:endParaRPr lang="en-US" dirty="0" smtClean="0">
              <a:solidFill>
                <a:prstClr val="black"/>
              </a:solidFill>
            </a:endParaRPr>
          </a:p>
          <a:p>
            <a:pPr marL="285750" lvl="0" indent="-285750">
              <a:buClr>
                <a:srgbClr val="A53010"/>
              </a:buClr>
              <a:buFont typeface="Wingdings" panose="05000000000000000000" pitchFamily="2" charset="2"/>
              <a:buChar char="§"/>
            </a:pPr>
            <a:endParaRPr lang="en-US" dirty="0">
              <a:solidFill>
                <a:prstClr val="black"/>
              </a:solidFill>
            </a:endParaRPr>
          </a:p>
          <a:p>
            <a:pPr marL="285750" lvl="0" indent="-285750">
              <a:buClr>
                <a:srgbClr val="A53010"/>
              </a:buClr>
              <a:buFont typeface="Wingdings" panose="05000000000000000000" pitchFamily="2" charset="2"/>
              <a:buChar char="§"/>
            </a:pPr>
            <a:r>
              <a:rPr lang="en-US" dirty="0">
                <a:solidFill>
                  <a:srgbClr val="707070"/>
                </a:solidFill>
                <a:latin typeface="Roboto"/>
              </a:rPr>
              <a:t> </a:t>
            </a:r>
            <a:r>
              <a:rPr lang="en-US" dirty="0">
                <a:solidFill>
                  <a:prstClr val="black"/>
                </a:solidFill>
              </a:rPr>
              <a:t>It’s an instinctual response to a situation that allows one to make the right decision without the need for analytical reasoning</a:t>
            </a:r>
            <a:r>
              <a:rPr lang="en-US" dirty="0" smtClean="0">
                <a:solidFill>
                  <a:prstClr val="black"/>
                </a:solidFill>
              </a:rPr>
              <a:t>.</a:t>
            </a:r>
          </a:p>
          <a:p>
            <a:pPr marL="285750" lvl="0" indent="-285750">
              <a:buClr>
                <a:srgbClr val="A53010"/>
              </a:buClr>
              <a:buFont typeface="Wingdings" panose="05000000000000000000" pitchFamily="2" charset="2"/>
              <a:buChar char="§"/>
            </a:pPr>
            <a:endParaRPr lang="en-US" dirty="0">
              <a:solidFill>
                <a:prstClr val="black"/>
              </a:solidFill>
            </a:endParaRPr>
          </a:p>
          <a:p>
            <a:pPr marL="285750" lvl="0" indent="-285750">
              <a:buClr>
                <a:srgbClr val="A53010"/>
              </a:buClr>
              <a:buFont typeface="Wingdings" panose="05000000000000000000" pitchFamily="2" charset="2"/>
              <a:buChar char="§"/>
            </a:pPr>
            <a:r>
              <a:rPr lang="en-US" dirty="0">
                <a:solidFill>
                  <a:prstClr val="black"/>
                </a:solidFill>
                <a:latin typeface="Roboto"/>
              </a:rPr>
              <a:t> </a:t>
            </a:r>
            <a:r>
              <a:rPr lang="en-US" dirty="0">
                <a:solidFill>
                  <a:prstClr val="black"/>
                </a:solidFill>
              </a:rPr>
              <a:t>It’s synonymous with “gut feeling</a:t>
            </a:r>
            <a:r>
              <a:rPr lang="en-US" dirty="0" smtClean="0">
                <a:solidFill>
                  <a:prstClr val="black"/>
                </a:solidFill>
              </a:rPr>
              <a:t>.”</a:t>
            </a:r>
          </a:p>
          <a:p>
            <a:pPr marL="285750" lvl="0" indent="-285750">
              <a:buClr>
                <a:srgbClr val="A53010"/>
              </a:buClr>
              <a:buFont typeface="Wingdings" panose="05000000000000000000" pitchFamily="2" charset="2"/>
              <a:buChar char="§"/>
            </a:pPr>
            <a:endParaRPr lang="en-US" dirty="0">
              <a:solidFill>
                <a:prstClr val="black"/>
              </a:solidFill>
            </a:endParaRPr>
          </a:p>
          <a:p>
            <a:pPr marL="285750" lvl="0" indent="-285750">
              <a:buClr>
                <a:srgbClr val="A53010"/>
              </a:buClr>
              <a:buFont typeface="Wingdings" panose="05000000000000000000" pitchFamily="2" charset="2"/>
              <a:buChar char="§"/>
            </a:pPr>
            <a:r>
              <a:rPr lang="en-US" dirty="0">
                <a:solidFill>
                  <a:prstClr val="black"/>
                </a:solidFill>
              </a:rPr>
              <a:t>Intuition is thinking that is more experiential, emotional, automatic, and unconscious, and does not lead to careful analysis of all the variables in a situation (</a:t>
            </a:r>
            <a:r>
              <a:rPr lang="en-US" dirty="0" err="1">
                <a:solidFill>
                  <a:prstClr val="black"/>
                </a:solidFill>
              </a:rPr>
              <a:t>Kahneman</a:t>
            </a:r>
            <a:r>
              <a:rPr lang="en-US" dirty="0">
                <a:solidFill>
                  <a:prstClr val="black"/>
                </a:solidFill>
              </a:rPr>
              <a:t>, 2011).</a:t>
            </a:r>
          </a:p>
          <a:p>
            <a:endParaRPr lang="en-US" dirty="0"/>
          </a:p>
        </p:txBody>
      </p:sp>
    </p:spTree>
    <p:extLst>
      <p:ext uri="{BB962C8B-B14F-4D97-AF65-F5344CB8AC3E}">
        <p14:creationId xmlns:p14="http://schemas.microsoft.com/office/powerpoint/2010/main" val="3055453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66766" y="1293340"/>
            <a:ext cx="9057975" cy="5145781"/>
          </a:xfrm>
        </p:spPr>
        <p:txBody>
          <a:bodyPr/>
          <a:lstStyle/>
          <a:p>
            <a:r>
              <a:rPr lang="en-US" dirty="0">
                <a:solidFill>
                  <a:srgbClr val="2C2D30"/>
                </a:solidFill>
                <a:latin typeface="Proxima Nova Regular"/>
              </a:rPr>
              <a:t>You: What should I wear today?</a:t>
            </a:r>
            <a:r>
              <a:rPr lang="en-US" dirty="0"/>
              <a:t/>
            </a:r>
            <a:br>
              <a:rPr lang="en-US" dirty="0"/>
            </a:br>
            <a:r>
              <a:rPr lang="en-US" dirty="0">
                <a:solidFill>
                  <a:schemeClr val="accent2"/>
                </a:solidFill>
                <a:latin typeface="Proxima Nova Regular"/>
              </a:rPr>
              <a:t>Your Unconscious</a:t>
            </a:r>
            <a:r>
              <a:rPr lang="en-US" dirty="0">
                <a:solidFill>
                  <a:srgbClr val="2C2D30"/>
                </a:solidFill>
                <a:latin typeface="Proxima Nova Regular"/>
              </a:rPr>
              <a:t>: Red.</a:t>
            </a:r>
            <a:r>
              <a:rPr lang="en-US" dirty="0"/>
              <a:t/>
            </a:r>
            <a:br>
              <a:rPr lang="en-US" dirty="0"/>
            </a:br>
            <a:r>
              <a:rPr lang="en-US" dirty="0" smtClean="0">
                <a:solidFill>
                  <a:srgbClr val="2C2D30"/>
                </a:solidFill>
                <a:latin typeface="Proxima Nova Regular"/>
              </a:rPr>
              <a:t>You</a:t>
            </a:r>
            <a:r>
              <a:rPr lang="en-US" dirty="0">
                <a:solidFill>
                  <a:srgbClr val="2C2D30"/>
                </a:solidFill>
                <a:latin typeface="Proxima Nova Regular"/>
              </a:rPr>
              <a:t>: Why?</a:t>
            </a:r>
            <a:r>
              <a:rPr lang="en-US" dirty="0"/>
              <a:t/>
            </a:r>
            <a:br>
              <a:rPr lang="en-US" dirty="0"/>
            </a:br>
            <a:r>
              <a:rPr lang="en-US" dirty="0">
                <a:solidFill>
                  <a:schemeClr val="accent2"/>
                </a:solidFill>
                <a:latin typeface="Proxima Nova Regular"/>
              </a:rPr>
              <a:t>Your Unconscious</a:t>
            </a:r>
            <a:r>
              <a:rPr lang="en-US" dirty="0">
                <a:solidFill>
                  <a:srgbClr val="2C2D30"/>
                </a:solidFill>
                <a:latin typeface="Proxima Nova Regular"/>
              </a:rPr>
              <a:t>: Feels good.</a:t>
            </a:r>
            <a:r>
              <a:rPr lang="en-US" dirty="0"/>
              <a:t/>
            </a:r>
            <a:br>
              <a:rPr lang="en-US" dirty="0"/>
            </a:br>
            <a:r>
              <a:rPr lang="en-US" dirty="0">
                <a:solidFill>
                  <a:srgbClr val="2C2D30"/>
                </a:solidFill>
                <a:latin typeface="Proxima Nova Regular"/>
              </a:rPr>
              <a:t>You: But I have an interview today; isn't red too aggressive?</a:t>
            </a:r>
            <a:r>
              <a:rPr lang="en-US" dirty="0"/>
              <a:t/>
            </a:r>
            <a:br>
              <a:rPr lang="en-US" dirty="0"/>
            </a:br>
            <a:r>
              <a:rPr lang="en-US" dirty="0">
                <a:solidFill>
                  <a:schemeClr val="accent2"/>
                </a:solidFill>
                <a:latin typeface="Proxima Nova Regular"/>
              </a:rPr>
              <a:t>Your Unconscious: </a:t>
            </a:r>
            <a:r>
              <a:rPr lang="en-US" dirty="0">
                <a:solidFill>
                  <a:srgbClr val="2C2D30"/>
                </a:solidFill>
                <a:latin typeface="Proxima Nova Regular"/>
              </a:rPr>
              <a:t>You're missing the point.</a:t>
            </a:r>
            <a:r>
              <a:rPr lang="en-US" dirty="0"/>
              <a:t/>
            </a:r>
            <a:br>
              <a:rPr lang="en-US" dirty="0"/>
            </a:br>
            <a:r>
              <a:rPr lang="en-US" dirty="0">
                <a:solidFill>
                  <a:srgbClr val="2C2D30"/>
                </a:solidFill>
                <a:latin typeface="Proxima Nova Regular"/>
              </a:rPr>
              <a:t>You: What's the point?</a:t>
            </a:r>
            <a:r>
              <a:rPr lang="en-US" dirty="0"/>
              <a:t/>
            </a:r>
            <a:br>
              <a:rPr lang="en-US" dirty="0"/>
            </a:br>
            <a:r>
              <a:rPr lang="en-US" dirty="0">
                <a:solidFill>
                  <a:schemeClr val="accent2"/>
                </a:solidFill>
                <a:latin typeface="Proxima Nova Regular"/>
              </a:rPr>
              <a:t>Your Unconscious: </a:t>
            </a:r>
            <a:r>
              <a:rPr lang="en-US" dirty="0">
                <a:solidFill>
                  <a:srgbClr val="2C2D30"/>
                </a:solidFill>
                <a:latin typeface="Proxima Nova Regular"/>
              </a:rPr>
              <a:t>You like red. It makes you feel happy.</a:t>
            </a:r>
            <a:r>
              <a:rPr lang="en-US" dirty="0"/>
              <a:t/>
            </a:r>
            <a:br>
              <a:rPr lang="en-US" dirty="0"/>
            </a:br>
            <a:r>
              <a:rPr lang="en-US" dirty="0">
                <a:solidFill>
                  <a:srgbClr val="2C2D30"/>
                </a:solidFill>
                <a:latin typeface="Proxima Nova Regular"/>
              </a:rPr>
              <a:t>You: What has </a:t>
            </a:r>
            <a:r>
              <a:rPr lang="en-US" dirty="0">
                <a:solidFill>
                  <a:srgbClr val="2C2D30"/>
                </a:solidFill>
                <a:latin typeface="Proxima Nova Regular"/>
                <a:hlinkClick r:id="rId3" tooltip="Psychology Today looks at happiness"/>
              </a:rPr>
              <a:t>happiness</a:t>
            </a:r>
            <a:r>
              <a:rPr lang="en-US" dirty="0">
                <a:solidFill>
                  <a:srgbClr val="2C2D30"/>
                </a:solidFill>
                <a:latin typeface="Proxima Nova Regular"/>
              </a:rPr>
              <a:t> got to do with this?</a:t>
            </a:r>
            <a:r>
              <a:rPr lang="en-US" dirty="0"/>
              <a:t/>
            </a:r>
            <a:br>
              <a:rPr lang="en-US" dirty="0"/>
            </a:br>
            <a:r>
              <a:rPr lang="en-US" dirty="0">
                <a:solidFill>
                  <a:schemeClr val="accent2"/>
                </a:solidFill>
                <a:latin typeface="Proxima Nova Regular"/>
              </a:rPr>
              <a:t>Your Unconscious: </a:t>
            </a:r>
            <a:r>
              <a:rPr lang="en-US" dirty="0">
                <a:solidFill>
                  <a:srgbClr val="2C2D30"/>
                </a:solidFill>
                <a:latin typeface="Proxima Nova Regular"/>
              </a:rPr>
              <a:t>Everything.</a:t>
            </a:r>
            <a:r>
              <a:rPr lang="en-US" dirty="0"/>
              <a:t/>
            </a:r>
            <a:br>
              <a:rPr lang="en-US" dirty="0"/>
            </a:br>
            <a:r>
              <a:rPr lang="en-US" dirty="0">
                <a:solidFill>
                  <a:srgbClr val="2C2D30"/>
                </a:solidFill>
                <a:latin typeface="Proxima Nova Regular"/>
              </a:rPr>
              <a:t>You: How?</a:t>
            </a:r>
            <a:r>
              <a:rPr lang="en-US" dirty="0"/>
              <a:t/>
            </a:r>
            <a:br>
              <a:rPr lang="en-US" dirty="0"/>
            </a:br>
            <a:r>
              <a:rPr lang="en-US" dirty="0">
                <a:solidFill>
                  <a:schemeClr val="accent2"/>
                </a:solidFill>
                <a:latin typeface="Proxima Nova Regular"/>
              </a:rPr>
              <a:t>Your Unconscious: </a:t>
            </a:r>
            <a:r>
              <a:rPr lang="en-US" dirty="0">
                <a:solidFill>
                  <a:srgbClr val="2C2D30"/>
                </a:solidFill>
                <a:latin typeface="Proxima Nova Regular"/>
              </a:rPr>
              <a:t>You'll see; just trust me on this.</a:t>
            </a:r>
            <a:endParaRPr lang="en-US" dirty="0"/>
          </a:p>
        </p:txBody>
      </p:sp>
    </p:spTree>
    <p:extLst>
      <p:ext uri="{BB962C8B-B14F-4D97-AF65-F5344CB8AC3E}">
        <p14:creationId xmlns:p14="http://schemas.microsoft.com/office/powerpoint/2010/main" val="231608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396</TotalTime>
  <Words>1273</Words>
  <Application>Microsoft Office PowerPoint</Application>
  <PresentationFormat>Widescreen</PresentationFormat>
  <Paragraphs>208</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Century Gothic</vt:lpstr>
      <vt:lpstr>Helvetica Neue</vt:lpstr>
      <vt:lpstr>Muli</vt:lpstr>
      <vt:lpstr>Proxima Nova Regular</vt:lpstr>
      <vt:lpstr>Roboto</vt:lpstr>
      <vt:lpstr>Wingdings</vt:lpstr>
      <vt:lpstr>Wingdings 3</vt:lpstr>
      <vt:lpstr>Wisp</vt:lpstr>
      <vt:lpstr>Introduction to Psychology</vt:lpstr>
      <vt:lpstr>Objectives: </vt:lpstr>
      <vt:lpstr>PowerPoint Presentation</vt:lpstr>
      <vt:lpstr>Psychology</vt:lpstr>
      <vt:lpstr>Definition of Psychology</vt:lpstr>
      <vt:lpstr>Why MIND? </vt:lpstr>
      <vt:lpstr>Psychology as a Science</vt:lpstr>
      <vt:lpstr>What is intuition?  </vt:lpstr>
      <vt:lpstr>PowerPoint Presentation</vt:lpstr>
      <vt:lpstr>PowerPoint Presentation</vt:lpstr>
      <vt:lpstr>Example of intuition</vt:lpstr>
      <vt:lpstr>Why SCIENTIFIC? </vt:lpstr>
      <vt:lpstr>CAREER PATHS IN PSYCHOLOGY</vt:lpstr>
      <vt:lpstr>History of Psychology</vt:lpstr>
      <vt:lpstr>Structuralism </vt:lpstr>
      <vt:lpstr>Functionalism </vt:lpstr>
      <vt:lpstr>Psychodynamic</vt:lpstr>
      <vt:lpstr>PowerPoint Presentation</vt:lpstr>
      <vt:lpstr>PowerPoint Presentation</vt:lpstr>
      <vt:lpstr>Behaviorism </vt:lpstr>
      <vt:lpstr>Humanistic </vt:lpstr>
      <vt:lpstr>Biological Perspective </vt:lpstr>
      <vt:lpstr>Cognitive Perspective</vt:lpstr>
      <vt:lpstr>Social-Cultural Perspective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Ms Saba Abid</dc:creator>
  <cp:lastModifiedBy>Ms Saba Abid</cp:lastModifiedBy>
  <cp:revision>155</cp:revision>
  <cp:lastPrinted>2020-01-20T10:08:29Z</cp:lastPrinted>
  <dcterms:created xsi:type="dcterms:W3CDTF">2020-01-13T03:56:47Z</dcterms:created>
  <dcterms:modified xsi:type="dcterms:W3CDTF">2020-01-22T06:07:01Z</dcterms:modified>
</cp:coreProperties>
</file>