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4" r:id="rId9"/>
    <p:sldId id="299" r:id="rId10"/>
    <p:sldId id="266" r:id="rId11"/>
    <p:sldId id="300" r:id="rId12"/>
    <p:sldId id="269" r:id="rId13"/>
    <p:sldId id="267" r:id="rId14"/>
    <p:sldId id="270" r:id="rId15"/>
    <p:sldId id="271" r:id="rId16"/>
    <p:sldId id="272" r:id="rId17"/>
    <p:sldId id="276" r:id="rId18"/>
    <p:sldId id="277" r:id="rId19"/>
    <p:sldId id="287" r:id="rId20"/>
    <p:sldId id="307" r:id="rId21"/>
    <p:sldId id="278" r:id="rId22"/>
    <p:sldId id="279" r:id="rId23"/>
    <p:sldId id="280" r:id="rId24"/>
    <p:sldId id="291" r:id="rId25"/>
    <p:sldId id="281" r:id="rId26"/>
    <p:sldId id="282" r:id="rId27"/>
    <p:sldId id="309" r:id="rId28"/>
    <p:sldId id="292" r:id="rId29"/>
    <p:sldId id="283" r:id="rId30"/>
    <p:sldId id="284" r:id="rId31"/>
    <p:sldId id="308" r:id="rId32"/>
    <p:sldId id="293" r:id="rId33"/>
    <p:sldId id="285" r:id="rId34"/>
    <p:sldId id="286" r:id="rId35"/>
    <p:sldId id="296" r:id="rId36"/>
    <p:sldId id="310" r:id="rId37"/>
    <p:sldId id="294" r:id="rId38"/>
    <p:sldId id="297" r:id="rId39"/>
    <p:sldId id="288" r:id="rId40"/>
    <p:sldId id="298" r:id="rId41"/>
    <p:sldId id="301" r:id="rId42"/>
    <p:sldId id="302" r:id="rId43"/>
    <p:sldId id="303" r:id="rId44"/>
    <p:sldId id="304" r:id="rId45"/>
    <p:sldId id="305" r:id="rId46"/>
    <p:sldId id="306" r:id="rId47"/>
    <p:sldId id="265" r:id="rId4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74523A3-A525-4312-8357-01C323F0896D}" type="datetimeFigureOut">
              <a:rPr lang="en-US" smtClean="0"/>
              <a:t>1/31/2020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F53EB57-28BE-4C09-AE62-CE350BBB977B}" type="slidenum">
              <a:rPr lang="en-US" smtClean="0"/>
              <a:t>‹#›</a:t>
            </a:fld>
            <a:endParaRPr lang="en-US"/>
          </a:p>
        </p:txBody>
      </p:sp>
    </p:spTree>
    <p:extLst>
      <p:ext uri="{BB962C8B-B14F-4D97-AF65-F5344CB8AC3E}">
        <p14:creationId xmlns:p14="http://schemas.microsoft.com/office/powerpoint/2010/main" val="2107522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131F338-E8C4-4F49-9DAA-F317026155F0}" type="datetimeFigureOut">
              <a:rPr lang="en-US" smtClean="0"/>
              <a:t>1/31/2020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967EC1E-107B-4B50-A6B1-DD9EA58F8F91}" type="slidenum">
              <a:rPr lang="en-US" smtClean="0"/>
              <a:t>‹#›</a:t>
            </a:fld>
            <a:endParaRPr lang="en-US"/>
          </a:p>
        </p:txBody>
      </p:sp>
    </p:spTree>
    <p:extLst>
      <p:ext uri="{BB962C8B-B14F-4D97-AF65-F5344CB8AC3E}">
        <p14:creationId xmlns:p14="http://schemas.microsoft.com/office/powerpoint/2010/main" val="353480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67EC1E-107B-4B50-A6B1-DD9EA58F8F91}" type="slidenum">
              <a:rPr lang="en-US" smtClean="0"/>
              <a:t>1</a:t>
            </a:fld>
            <a:endParaRPr lang="en-US"/>
          </a:p>
        </p:txBody>
      </p:sp>
    </p:spTree>
    <p:extLst>
      <p:ext uri="{BB962C8B-B14F-4D97-AF65-F5344CB8AC3E}">
        <p14:creationId xmlns:p14="http://schemas.microsoft.com/office/powerpoint/2010/main" val="107075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6D32FD-2CC8-466F-8DED-36552F9267E2}"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69926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AE072-1AB2-4CCF-B008-5374C7C58E8B}"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239906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7C79A5-0C63-40FF-A00C-B69C27CCC853}"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37011-4E85-4D08-8F35-C869B4B756A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41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747B7F7-B30F-45D2-B3E7-D550253614EC}"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42141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7B9DFD-60C6-4A63-8097-B3B675FAB1B1}"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37011-4E85-4D08-8F35-C869B4B756A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9134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D39E345-E02A-4E14-9112-4F3F312399BF}"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3149544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FB49A0-3F52-4E6A-B760-A8ED9F0A0A04}"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3985288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77E696-8683-4F04-BD50-871B52E4221B}"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362758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B1E00-6E23-460D-AC9E-9F06B3E3CF5D}"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22797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86617C-746A-4E62-ACEA-9D87CE166CFF}" type="datetime1">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2736421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E05E08-631E-4C83-A63D-AECA96120B4D}"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427543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22D72D-78F6-4DE4-98C0-74A9071F023C}" type="datetime1">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236436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365ABD-E2D8-44A8-8874-5A9F8F52C530}" type="datetime1">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312559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27725-EB1C-4002-A250-D511FA5DFC67}" type="datetime1">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345761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AAC02E-8A21-45CB-907C-4A0F1BB6D393}"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112300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62A30-671D-4757-AB42-5ECF4E7C4F16}" type="datetime1">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937011-4E85-4D08-8F35-C869B4B756A5}" type="slidenum">
              <a:rPr lang="en-US" smtClean="0"/>
              <a:t>‹#›</a:t>
            </a:fld>
            <a:endParaRPr lang="en-US"/>
          </a:p>
        </p:txBody>
      </p:sp>
    </p:spTree>
    <p:extLst>
      <p:ext uri="{BB962C8B-B14F-4D97-AF65-F5344CB8AC3E}">
        <p14:creationId xmlns:p14="http://schemas.microsoft.com/office/powerpoint/2010/main" val="221424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058610-C304-4331-B3FB-DE0EC76DE916}" type="datetime1">
              <a:rPr lang="en-US" smtClean="0"/>
              <a:t>1/31/2020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937011-4E85-4D08-8F35-C869B4B756A5}" type="slidenum">
              <a:rPr lang="en-US" smtClean="0"/>
              <a:t>‹#›</a:t>
            </a:fld>
            <a:endParaRPr lang="en-US"/>
          </a:p>
        </p:txBody>
      </p:sp>
    </p:spTree>
    <p:extLst>
      <p:ext uri="{BB962C8B-B14F-4D97-AF65-F5344CB8AC3E}">
        <p14:creationId xmlns:p14="http://schemas.microsoft.com/office/powerpoint/2010/main" val="25742150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psychologistanywhereanytime.com/emotional_problems_psychologist/psychologist_stress.htm" TargetMode="External"/><Relationship Id="rId2" Type="http://schemas.openxmlformats.org/officeDocument/2006/relationships/hyperlink" Target="https://www.psychologistanywhereanytime.com/emotional_problems_psychologist/pyschologist_anger.htm" TargetMode="External"/><Relationship Id="rId1" Type="http://schemas.openxmlformats.org/officeDocument/2006/relationships/slideLayout" Target="../slideLayouts/slideLayout1.xml"/><Relationship Id="rId4" Type="http://schemas.openxmlformats.org/officeDocument/2006/relationships/hyperlink" Target="https://www.psychologistanywhereanytime.com/emotional_problems_psychologist/psychologist_depression.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verywellmind.com/what-is-intrinsic-motivation-2795385" TargetMode="External"/><Relationship Id="rId2" Type="http://schemas.openxmlformats.org/officeDocument/2006/relationships/hyperlink" Target="https://www.verywellmind.com/what-is-extrinsic-motivation-2795164"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1376" y="519827"/>
            <a:ext cx="8361229" cy="2098226"/>
          </a:xfrm>
        </p:spPr>
        <p:txBody>
          <a:bodyPr>
            <a:normAutofit/>
          </a:bodyPr>
          <a:lstStyle/>
          <a:p>
            <a:r>
              <a:rPr lang="en-US" sz="9600" b="1" dirty="0" smtClean="0">
                <a:latin typeface="Aharoni" panose="02010803020104030203" pitchFamily="2" charset="-79"/>
                <a:cs typeface="Aharoni" panose="02010803020104030203" pitchFamily="2" charset="-79"/>
              </a:rPr>
              <a:t>Learning </a:t>
            </a:r>
            <a:endParaRPr lang="en-US" sz="9600" b="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5233636" y="4417598"/>
            <a:ext cx="6831673" cy="1086237"/>
          </a:xfrm>
        </p:spPr>
        <p:txBody>
          <a:bodyPr/>
          <a:lstStyle/>
          <a:p>
            <a:r>
              <a:rPr lang="en-US" b="1" dirty="0" smtClean="0"/>
              <a:t>Saba Abid</a:t>
            </a:r>
            <a:endParaRPr lang="en-US" b="1" dirty="0"/>
          </a:p>
        </p:txBody>
      </p:sp>
      <p:sp>
        <p:nvSpPr>
          <p:cNvPr id="4" name="Date Placeholder 3"/>
          <p:cNvSpPr>
            <a:spLocks noGrp="1"/>
          </p:cNvSpPr>
          <p:nvPr>
            <p:ph type="dt" sz="half" idx="10"/>
          </p:nvPr>
        </p:nvSpPr>
        <p:spPr/>
        <p:txBody>
          <a:bodyPr/>
          <a:lstStyle/>
          <a:p>
            <a:fld id="{46BEFA16-658F-48EC-B6E6-2BEEE90E9C7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1</a:t>
            </a:fld>
            <a:endParaRPr lang="en-US"/>
          </a:p>
        </p:txBody>
      </p:sp>
    </p:spTree>
    <p:extLst>
      <p:ext uri="{BB962C8B-B14F-4D97-AF65-F5344CB8AC3E}">
        <p14:creationId xmlns:p14="http://schemas.microsoft.com/office/powerpoint/2010/main" val="187073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79589" y="1276865"/>
            <a:ext cx="8781535" cy="3970638"/>
          </a:xfrm>
        </p:spPr>
        <p:txBody>
          <a:bodyPr>
            <a:normAutofit/>
          </a:bodyPr>
          <a:lstStyle/>
          <a:p>
            <a:pPr algn="just"/>
            <a:r>
              <a:rPr lang="en-US" sz="2000" b="1" u="sng" dirty="0" smtClean="0">
                <a:solidFill>
                  <a:schemeClr val="tx1"/>
                </a:solidFill>
                <a:latin typeface="+mj-lt"/>
              </a:rPr>
              <a:t>Aptitude</a:t>
            </a:r>
          </a:p>
          <a:p>
            <a:pPr algn="just"/>
            <a:endParaRPr lang="en-US" sz="2000" b="1" u="sng" dirty="0" smtClean="0">
              <a:solidFill>
                <a:schemeClr val="tx1"/>
              </a:solidFill>
              <a:latin typeface="+mj-lt"/>
            </a:endParaRPr>
          </a:p>
          <a:p>
            <a:pPr algn="just"/>
            <a:r>
              <a:rPr lang="en-US" sz="2000" dirty="0" smtClean="0">
                <a:solidFill>
                  <a:schemeClr val="tx1"/>
                </a:solidFill>
                <a:latin typeface="+mj-lt"/>
              </a:rPr>
              <a:t>An</a:t>
            </a:r>
            <a:r>
              <a:rPr lang="en-US" sz="2000" dirty="0">
                <a:solidFill>
                  <a:schemeClr val="tx1"/>
                </a:solidFill>
                <a:latin typeface="+mj-lt"/>
              </a:rPr>
              <a:t> aptitude is an innate inborn ability or capacity to learn </a:t>
            </a:r>
            <a:r>
              <a:rPr lang="en-US" sz="2000" dirty="0" smtClean="0">
                <a:solidFill>
                  <a:schemeClr val="tx1"/>
                </a:solidFill>
                <a:latin typeface="+mj-lt"/>
              </a:rPr>
              <a:t>to do </a:t>
            </a:r>
            <a:r>
              <a:rPr lang="en-US" sz="2000" dirty="0">
                <a:solidFill>
                  <a:schemeClr val="tx1"/>
                </a:solidFill>
                <a:latin typeface="+mj-lt"/>
              </a:rPr>
              <a:t>a certain kind of </a:t>
            </a:r>
            <a:r>
              <a:rPr lang="en-US" sz="2000" dirty="0" smtClean="0">
                <a:solidFill>
                  <a:schemeClr val="tx1"/>
                </a:solidFill>
                <a:latin typeface="+mj-lt"/>
              </a:rPr>
              <a:t>work. </a:t>
            </a:r>
          </a:p>
          <a:p>
            <a:pPr algn="just"/>
            <a:endParaRPr lang="en-US" sz="2000" dirty="0" smtClean="0">
              <a:solidFill>
                <a:schemeClr val="tx1"/>
              </a:solidFill>
              <a:latin typeface="+mj-lt"/>
            </a:endParaRPr>
          </a:p>
          <a:p>
            <a:pPr algn="just"/>
            <a:r>
              <a:rPr lang="en-US" sz="2000" dirty="0" smtClean="0">
                <a:solidFill>
                  <a:srgbClr val="3B3835"/>
                </a:solidFill>
                <a:latin typeface="+mj-lt"/>
              </a:rPr>
              <a:t>Aptitude </a:t>
            </a:r>
            <a:r>
              <a:rPr lang="en-US" sz="2000" dirty="0">
                <a:solidFill>
                  <a:srgbClr val="3B3835"/>
                </a:solidFill>
                <a:latin typeface="+mj-lt"/>
              </a:rPr>
              <a:t>is the potential in the student, which has as yet not been tapped and trained to a skill level. A student, who possesses appropriate aptitude for a particular subject of study or skill, will learn better and retain it for a longer </a:t>
            </a:r>
            <a:r>
              <a:rPr lang="en-US" sz="2000" dirty="0" smtClean="0">
                <a:solidFill>
                  <a:srgbClr val="3B3835"/>
                </a:solidFill>
                <a:latin typeface="+mj-lt"/>
              </a:rPr>
              <a:t>time. </a:t>
            </a:r>
            <a:endParaRPr lang="en-US" sz="2000" dirty="0" smtClean="0">
              <a:solidFill>
                <a:schemeClr val="tx1"/>
              </a:solidFill>
              <a:latin typeface="+mj-lt"/>
            </a:endParaRPr>
          </a:p>
          <a:p>
            <a:pPr algn="just"/>
            <a:endParaRPr lang="en-US" sz="2000" dirty="0" smtClean="0">
              <a:solidFill>
                <a:schemeClr val="tx1"/>
              </a:solidFill>
              <a:latin typeface="+mj-lt"/>
            </a:endParaRPr>
          </a:p>
          <a:p>
            <a:endParaRPr lang="en-US" sz="1600" dirty="0" smtClean="0">
              <a:solidFill>
                <a:schemeClr val="tx1"/>
              </a:solidFill>
              <a:latin typeface="+mj-lt"/>
            </a:endParaRPr>
          </a:p>
          <a:p>
            <a:endParaRPr lang="en-US" sz="1600" dirty="0" smtClean="0">
              <a:solidFill>
                <a:schemeClr val="tx1"/>
              </a:solidFill>
              <a:latin typeface="+mj-lt"/>
            </a:endParaRPr>
          </a:p>
          <a:p>
            <a:pPr algn="just"/>
            <a:endParaRPr lang="en-US" sz="1600" dirty="0" smtClean="0">
              <a:solidFill>
                <a:schemeClr val="tx1"/>
              </a:solidFill>
              <a:latin typeface="+mj-lt"/>
            </a:endParaRPr>
          </a:p>
        </p:txBody>
      </p:sp>
      <p:sp>
        <p:nvSpPr>
          <p:cNvPr id="2" name="Date Placeholder 1"/>
          <p:cNvSpPr>
            <a:spLocks noGrp="1"/>
          </p:cNvSpPr>
          <p:nvPr>
            <p:ph type="dt" sz="half" idx="10"/>
          </p:nvPr>
        </p:nvSpPr>
        <p:spPr/>
        <p:txBody>
          <a:bodyPr/>
          <a:lstStyle/>
          <a:p>
            <a:fld id="{45857A68-B3EB-4B4A-AA0C-2D6979A1647C}"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10</a:t>
            </a:fld>
            <a:endParaRPr lang="en-US"/>
          </a:p>
        </p:txBody>
      </p:sp>
    </p:spTree>
    <p:extLst>
      <p:ext uri="{BB962C8B-B14F-4D97-AF65-F5344CB8AC3E}">
        <p14:creationId xmlns:p14="http://schemas.microsoft.com/office/powerpoint/2010/main" val="138457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31307" y="1235675"/>
            <a:ext cx="8756824" cy="4956311"/>
          </a:xfrm>
        </p:spPr>
        <p:txBody>
          <a:bodyPr>
            <a:normAutofit/>
          </a:bodyPr>
          <a:lstStyle/>
          <a:p>
            <a:pPr lvl="0" algn="just">
              <a:buClr>
                <a:srgbClr val="A53010"/>
              </a:buClr>
            </a:pPr>
            <a:r>
              <a:rPr lang="en-US" sz="1600" b="1" u="sng" dirty="0">
                <a:solidFill>
                  <a:prstClr val="black"/>
                </a:solidFill>
              </a:rPr>
              <a:t>Mental Health</a:t>
            </a:r>
          </a:p>
          <a:p>
            <a:pPr lvl="0" algn="just">
              <a:buClr>
                <a:srgbClr val="A53010"/>
              </a:buClr>
            </a:pPr>
            <a:r>
              <a:rPr lang="en-US" sz="1600" dirty="0">
                <a:solidFill>
                  <a:prstClr val="black"/>
                </a:solidFill>
              </a:rPr>
              <a:t>A person’s condition with regard to his psychological and emotional </a:t>
            </a:r>
            <a:r>
              <a:rPr lang="en-US" sz="1600" dirty="0" smtClean="0">
                <a:solidFill>
                  <a:prstClr val="black"/>
                </a:solidFill>
              </a:rPr>
              <a:t>well-being</a:t>
            </a:r>
          </a:p>
          <a:p>
            <a:pPr lvl="0" algn="just">
              <a:buClr>
                <a:srgbClr val="A53010"/>
              </a:buClr>
            </a:pPr>
            <a:endParaRPr lang="en-US" sz="1600" dirty="0">
              <a:solidFill>
                <a:prstClr val="black"/>
              </a:solidFill>
            </a:endParaRPr>
          </a:p>
          <a:p>
            <a:pPr lvl="0" algn="just">
              <a:buClr>
                <a:srgbClr val="A53010"/>
              </a:buClr>
            </a:pPr>
            <a:r>
              <a:rPr lang="en-US" sz="1600" dirty="0">
                <a:solidFill>
                  <a:prstClr val="black"/>
                </a:solidFill>
              </a:rPr>
              <a:t>Mental health is also defined as a state of well-being in which every individual realizes his or her own potential, can cope with the normal stresses of life, can work productively and fruitfully, and is able to make a contribution to her or his community.</a:t>
            </a:r>
          </a:p>
          <a:p>
            <a:pPr lvl="0" algn="just">
              <a:buClr>
                <a:srgbClr val="A53010"/>
              </a:buClr>
            </a:pPr>
            <a:endParaRPr lang="en-US" sz="1600" dirty="0">
              <a:solidFill>
                <a:prstClr val="black"/>
              </a:solidFill>
            </a:endParaRPr>
          </a:p>
          <a:p>
            <a:pPr lvl="0" algn="just">
              <a:buClr>
                <a:srgbClr val="A53010"/>
              </a:buClr>
            </a:pPr>
            <a:r>
              <a:rPr lang="en-US" sz="1600" dirty="0">
                <a:solidFill>
                  <a:prstClr val="black"/>
                </a:solidFill>
              </a:rPr>
              <a:t>Mental tension, complexes, conflicts, mental illnesses and mental diseases hamper learning. A maladjusted child finds it difficult to concentrate. Concentration needs mental poise and absence of mental conflict or complex. Some pupils find it difficult to prepare for the university examination, simply because of fear of the examination and anxiety neurosis. A calm, serene and balanced mind her the power to concentrate and learn better.</a:t>
            </a:r>
          </a:p>
          <a:p>
            <a:pPr lvl="0">
              <a:buClr>
                <a:srgbClr val="A53010"/>
              </a:buClr>
            </a:pPr>
            <a:endParaRPr lang="en-US" sz="1600" dirty="0">
              <a:solidFill>
                <a:prstClr val="black"/>
              </a:solidFill>
            </a:endParaRPr>
          </a:p>
          <a:p>
            <a:pPr lvl="0">
              <a:buClr>
                <a:srgbClr val="A53010"/>
              </a:buClr>
            </a:pPr>
            <a:endParaRPr lang="en-US" sz="1600" dirty="0">
              <a:solidFill>
                <a:prstClr val="black"/>
              </a:solidFill>
            </a:endParaRPr>
          </a:p>
          <a:p>
            <a:endParaRPr lang="en-US" dirty="0"/>
          </a:p>
        </p:txBody>
      </p:sp>
      <p:sp>
        <p:nvSpPr>
          <p:cNvPr id="2" name="Date Placeholder 1"/>
          <p:cNvSpPr>
            <a:spLocks noGrp="1"/>
          </p:cNvSpPr>
          <p:nvPr>
            <p:ph type="dt" sz="half" idx="10"/>
          </p:nvPr>
        </p:nvSpPr>
        <p:spPr/>
        <p:txBody>
          <a:bodyPr/>
          <a:lstStyle/>
          <a:p>
            <a:fld id="{141B41FB-EA4B-4896-80B7-10139A4E7D0A}"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11</a:t>
            </a:fld>
            <a:endParaRPr lang="en-US"/>
          </a:p>
        </p:txBody>
      </p:sp>
    </p:spTree>
    <p:extLst>
      <p:ext uri="{BB962C8B-B14F-4D97-AF65-F5344CB8AC3E}">
        <p14:creationId xmlns:p14="http://schemas.microsoft.com/office/powerpoint/2010/main" val="4046443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65405" y="535459"/>
            <a:ext cx="9275806" cy="5791199"/>
          </a:xfrm>
        </p:spPr>
        <p:txBody>
          <a:bodyPr>
            <a:normAutofit/>
          </a:bodyPr>
          <a:lstStyle/>
          <a:p>
            <a:pPr lvl="0" algn="just">
              <a:buClr>
                <a:srgbClr val="A53010"/>
              </a:buClr>
            </a:pPr>
            <a:r>
              <a:rPr lang="en-US" sz="1700" b="1" u="sng" dirty="0">
                <a:solidFill>
                  <a:prstClr val="black"/>
                </a:solidFill>
              </a:rPr>
              <a:t>Individual differences</a:t>
            </a:r>
          </a:p>
          <a:p>
            <a:pPr lvl="0" algn="just">
              <a:buClr>
                <a:srgbClr val="A53010"/>
              </a:buClr>
            </a:pPr>
            <a:r>
              <a:rPr lang="en-US" sz="1700" dirty="0">
                <a:solidFill>
                  <a:prstClr val="black"/>
                </a:solidFill>
              </a:rPr>
              <a:t>Individual differences are the more-or-less stable psychological characteristics that distinguish one person from another and thus help to define each person's individuality</a:t>
            </a:r>
            <a:r>
              <a:rPr lang="en-US" sz="1700" dirty="0" smtClean="0">
                <a:solidFill>
                  <a:prstClr val="black"/>
                </a:solidFill>
              </a:rPr>
              <a:t>.</a:t>
            </a:r>
          </a:p>
          <a:p>
            <a:pPr lvl="0" algn="just">
              <a:buClr>
                <a:srgbClr val="A53010"/>
              </a:buClr>
            </a:pPr>
            <a:r>
              <a:rPr lang="en-US" sz="1700" dirty="0" smtClean="0">
                <a:solidFill>
                  <a:srgbClr val="3B3835"/>
                </a:solidFill>
                <a:latin typeface="+mj-lt"/>
              </a:rPr>
              <a:t>Learners </a:t>
            </a:r>
            <a:r>
              <a:rPr lang="en-US" sz="1700" dirty="0">
                <a:solidFill>
                  <a:srgbClr val="3B3835"/>
                </a:solidFill>
                <a:latin typeface="+mj-lt"/>
              </a:rPr>
              <a:t>have different strategies, approaches, and capabilities for learning that are a function of prior experience and </a:t>
            </a:r>
            <a:r>
              <a:rPr lang="en-US" sz="1700" dirty="0" smtClean="0">
                <a:solidFill>
                  <a:srgbClr val="3B3835"/>
                </a:solidFill>
                <a:latin typeface="+mj-lt"/>
              </a:rPr>
              <a:t>heredity.</a:t>
            </a:r>
            <a:endParaRPr lang="en-US" sz="1700" dirty="0" smtClean="0">
              <a:solidFill>
                <a:prstClr val="black"/>
              </a:solidFill>
              <a:latin typeface="+mj-lt"/>
            </a:endParaRPr>
          </a:p>
          <a:p>
            <a:pPr lvl="0" algn="just">
              <a:buClr>
                <a:srgbClr val="A53010"/>
              </a:buClr>
            </a:pPr>
            <a:endParaRPr lang="en-US" sz="1700" dirty="0">
              <a:solidFill>
                <a:prstClr val="black"/>
              </a:solidFill>
            </a:endParaRPr>
          </a:p>
          <a:p>
            <a:pPr lvl="0" algn="just">
              <a:buClr>
                <a:srgbClr val="A53010"/>
              </a:buClr>
            </a:pPr>
            <a:r>
              <a:rPr lang="en-US" sz="1700" b="1" u="sng" dirty="0">
                <a:solidFill>
                  <a:schemeClr val="tx1"/>
                </a:solidFill>
                <a:latin typeface="+mj-lt"/>
              </a:rPr>
              <a:t>Rewards and </a:t>
            </a:r>
            <a:r>
              <a:rPr lang="en-US" sz="1700" b="1" u="sng" dirty="0" smtClean="0">
                <a:solidFill>
                  <a:schemeClr val="tx1"/>
                </a:solidFill>
                <a:latin typeface="+mj-lt"/>
              </a:rPr>
              <a:t>Punishment</a:t>
            </a:r>
          </a:p>
          <a:p>
            <a:pPr lvl="0" algn="just">
              <a:buClr>
                <a:srgbClr val="A53010"/>
              </a:buClr>
            </a:pPr>
            <a:r>
              <a:rPr lang="en-US" sz="1700" dirty="0">
                <a:solidFill>
                  <a:schemeClr val="tx1"/>
                </a:solidFill>
                <a:latin typeface="+mj-lt"/>
              </a:rPr>
              <a:t>Rewards of all sorts are powerful incentives to </a:t>
            </a:r>
            <a:r>
              <a:rPr lang="en-US" sz="1700" dirty="0" smtClean="0">
                <a:solidFill>
                  <a:schemeClr val="tx1"/>
                </a:solidFill>
                <a:latin typeface="+mj-lt"/>
              </a:rPr>
              <a:t>learn if use properly. </a:t>
            </a:r>
            <a:r>
              <a:rPr lang="en-US" sz="1700" dirty="0">
                <a:solidFill>
                  <a:schemeClr val="tx1"/>
                </a:solidFill>
                <a:latin typeface="+mj-lt"/>
              </a:rPr>
              <a:t>But these </a:t>
            </a:r>
            <a:r>
              <a:rPr lang="en-US" sz="1700" dirty="0" smtClean="0">
                <a:solidFill>
                  <a:schemeClr val="tx1"/>
                </a:solidFill>
                <a:latin typeface="+mj-lt"/>
              </a:rPr>
              <a:t>rewards </a:t>
            </a:r>
            <a:r>
              <a:rPr lang="en-US" sz="1700" dirty="0">
                <a:solidFill>
                  <a:schemeClr val="tx1"/>
                </a:solidFill>
                <a:latin typeface="+mj-lt"/>
              </a:rPr>
              <a:t>are more abused than used </a:t>
            </a:r>
            <a:r>
              <a:rPr lang="en-US" sz="1700" dirty="0" smtClean="0">
                <a:solidFill>
                  <a:schemeClr val="tx1"/>
                </a:solidFill>
                <a:latin typeface="+mj-lt"/>
              </a:rPr>
              <a:t>properly. Sometimes </a:t>
            </a:r>
            <a:r>
              <a:rPr lang="en-US" sz="1700" dirty="0" smtClean="0">
                <a:solidFill>
                  <a:schemeClr val="tx1"/>
                </a:solidFill>
              </a:rPr>
              <a:t>students  </a:t>
            </a:r>
            <a:r>
              <a:rPr lang="en-US" sz="1700" dirty="0">
                <a:solidFill>
                  <a:schemeClr val="tx1"/>
                </a:solidFill>
              </a:rPr>
              <a:t>become over-dependent on rewards. They refuse to work without any incentive of reward. All learning should not be and cannot be rewarded immediately</a:t>
            </a:r>
            <a:r>
              <a:rPr lang="en-US" sz="1700" dirty="0" smtClean="0">
                <a:solidFill>
                  <a:schemeClr val="tx1"/>
                </a:solidFill>
              </a:rPr>
              <a:t>.</a:t>
            </a:r>
          </a:p>
          <a:p>
            <a:pPr lvl="0" algn="just">
              <a:buClr>
                <a:srgbClr val="A53010"/>
              </a:buClr>
            </a:pPr>
            <a:endParaRPr lang="en-US" sz="1700" dirty="0" smtClean="0">
              <a:solidFill>
                <a:schemeClr val="tx1"/>
              </a:solidFill>
              <a:latin typeface="+mj-lt"/>
            </a:endParaRPr>
          </a:p>
          <a:p>
            <a:pPr lvl="0" algn="just">
              <a:buClr>
                <a:srgbClr val="A53010"/>
              </a:buClr>
            </a:pPr>
            <a:r>
              <a:rPr lang="en-US" sz="1700" dirty="0">
                <a:solidFill>
                  <a:schemeClr val="tx1"/>
                </a:solidFill>
                <a:latin typeface="+mj-lt"/>
              </a:rPr>
              <a:t>Punishments, arousing fear in anticipation, may influence the pupil to work and learn, but not in all the cases. Sometimes punishment creates bad reaction, retaliation, hatred and disgust. Experimental studies show that punishment interfere with complex learning activities, when punishments become frequent. Absence of punishment becomes a basis of low activity on the part of the pupil.</a:t>
            </a:r>
            <a:endParaRPr lang="en-US" sz="1700" b="1" u="sng" dirty="0">
              <a:solidFill>
                <a:schemeClr val="tx1"/>
              </a:solidFill>
              <a:latin typeface="+mj-lt"/>
            </a:endParaRPr>
          </a:p>
          <a:p>
            <a:endParaRPr lang="en-US" dirty="0">
              <a:solidFill>
                <a:schemeClr val="tx1"/>
              </a:solidFill>
              <a:latin typeface="+mj-lt"/>
            </a:endParaRPr>
          </a:p>
        </p:txBody>
      </p:sp>
      <p:sp>
        <p:nvSpPr>
          <p:cNvPr id="2" name="Date Placeholder 1"/>
          <p:cNvSpPr>
            <a:spLocks noGrp="1"/>
          </p:cNvSpPr>
          <p:nvPr>
            <p:ph type="dt" sz="half" idx="10"/>
          </p:nvPr>
        </p:nvSpPr>
        <p:spPr/>
        <p:txBody>
          <a:bodyPr/>
          <a:lstStyle/>
          <a:p>
            <a:fld id="{F6B179A7-D26B-4336-82C3-C2AEE404DB0B}"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12</a:t>
            </a:fld>
            <a:endParaRPr lang="en-US"/>
          </a:p>
        </p:txBody>
      </p:sp>
    </p:spTree>
    <p:extLst>
      <p:ext uri="{BB962C8B-B14F-4D97-AF65-F5344CB8AC3E}">
        <p14:creationId xmlns:p14="http://schemas.microsoft.com/office/powerpoint/2010/main" val="4267830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0908" y="603421"/>
            <a:ext cx="8761412" cy="706395"/>
          </a:xfrm>
        </p:spPr>
        <p:txBody>
          <a:bodyPr>
            <a:normAutofit/>
          </a:bodyPr>
          <a:lstStyle/>
          <a:p>
            <a:r>
              <a:rPr lang="en-US" sz="3200" b="1" dirty="0" smtClean="0"/>
              <a:t>Other factors</a:t>
            </a:r>
            <a:endParaRPr lang="en-US" sz="3200" b="1" dirty="0"/>
          </a:p>
        </p:txBody>
      </p:sp>
      <p:sp>
        <p:nvSpPr>
          <p:cNvPr id="3" name="Subtitle 2"/>
          <p:cNvSpPr>
            <a:spLocks noGrp="1"/>
          </p:cNvSpPr>
          <p:nvPr>
            <p:ph type="subTitle" idx="1"/>
          </p:nvPr>
        </p:nvSpPr>
        <p:spPr>
          <a:xfrm>
            <a:off x="2759676" y="1853514"/>
            <a:ext cx="8942644" cy="4280808"/>
          </a:xfrm>
        </p:spPr>
        <p:txBody>
          <a:bodyPr/>
          <a:lstStyle/>
          <a:p>
            <a:r>
              <a:rPr lang="en-US" dirty="0" smtClean="0">
                <a:solidFill>
                  <a:schemeClr val="tx1"/>
                </a:solidFill>
              </a:rPr>
              <a:t>Include </a:t>
            </a:r>
            <a:r>
              <a:rPr lang="en-US" b="1" dirty="0" smtClean="0">
                <a:solidFill>
                  <a:srgbClr val="C00000"/>
                </a:solidFill>
              </a:rPr>
              <a:t>physiological</a:t>
            </a:r>
            <a:r>
              <a:rPr lang="en-US" b="1" dirty="0" smtClean="0">
                <a:solidFill>
                  <a:schemeClr val="tx1"/>
                </a:solidFill>
              </a:rPr>
              <a:t> </a:t>
            </a:r>
            <a:r>
              <a:rPr lang="en-US" dirty="0" smtClean="0">
                <a:solidFill>
                  <a:schemeClr val="tx1"/>
                </a:solidFill>
              </a:rPr>
              <a:t>and </a:t>
            </a:r>
            <a:r>
              <a:rPr lang="en-US" b="1" dirty="0" smtClean="0">
                <a:solidFill>
                  <a:srgbClr val="C00000"/>
                </a:solidFill>
              </a:rPr>
              <a:t>environmental </a:t>
            </a:r>
            <a:r>
              <a:rPr lang="en-US" dirty="0" smtClean="0">
                <a:solidFill>
                  <a:schemeClr val="tx1"/>
                </a:solidFill>
              </a:rPr>
              <a:t>factors. </a:t>
            </a:r>
          </a:p>
          <a:p>
            <a:endParaRPr lang="en-US" dirty="0" smtClean="0">
              <a:solidFill>
                <a:schemeClr val="tx1"/>
              </a:solidFill>
            </a:endParaRPr>
          </a:p>
          <a:p>
            <a:pPr marL="285750" indent="-285750">
              <a:buFont typeface="Wingdings" panose="05000000000000000000" pitchFamily="2" charset="2"/>
              <a:buChar char="ü"/>
            </a:pPr>
            <a:r>
              <a:rPr lang="en-US" dirty="0" smtClean="0">
                <a:solidFill>
                  <a:schemeClr val="tx1"/>
                </a:solidFill>
              </a:rPr>
              <a:t>Physical health</a:t>
            </a:r>
          </a:p>
          <a:p>
            <a:pPr marL="285750" indent="-285750">
              <a:buFont typeface="Wingdings" panose="05000000000000000000" pitchFamily="2" charset="2"/>
              <a:buChar char="ü"/>
            </a:pPr>
            <a:r>
              <a:rPr lang="en-US" dirty="0" smtClean="0">
                <a:solidFill>
                  <a:schemeClr val="tx1"/>
                </a:solidFill>
              </a:rPr>
              <a:t>Fatigue</a:t>
            </a:r>
          </a:p>
          <a:p>
            <a:pPr marL="285750" indent="-285750">
              <a:buFont typeface="Wingdings" panose="05000000000000000000" pitchFamily="2" charset="2"/>
              <a:buChar char="ü"/>
            </a:pPr>
            <a:r>
              <a:rPr lang="en-US" dirty="0" smtClean="0">
                <a:solidFill>
                  <a:schemeClr val="tx1"/>
                </a:solidFill>
              </a:rPr>
              <a:t>Time of learning</a:t>
            </a:r>
          </a:p>
          <a:p>
            <a:pPr marL="285750" indent="-285750">
              <a:buFont typeface="Wingdings" panose="05000000000000000000" pitchFamily="2" charset="2"/>
              <a:buChar char="ü"/>
            </a:pPr>
            <a:r>
              <a:rPr lang="en-US" dirty="0" smtClean="0">
                <a:solidFill>
                  <a:schemeClr val="tx1"/>
                </a:solidFill>
              </a:rPr>
              <a:t>Food and Drink </a:t>
            </a:r>
          </a:p>
          <a:p>
            <a:pPr marL="285750" indent="-285750">
              <a:buFont typeface="Wingdings" panose="05000000000000000000" pitchFamily="2" charset="2"/>
              <a:buChar char="ü"/>
            </a:pPr>
            <a:r>
              <a:rPr lang="en-US" dirty="0" smtClean="0">
                <a:solidFill>
                  <a:schemeClr val="tx1"/>
                </a:solidFill>
              </a:rPr>
              <a:t>Working conditions</a:t>
            </a:r>
          </a:p>
          <a:p>
            <a:pPr marL="285750" indent="-285750">
              <a:buFont typeface="Wingdings" panose="05000000000000000000" pitchFamily="2" charset="2"/>
              <a:buChar char="ü"/>
            </a:pPr>
            <a:r>
              <a:rPr lang="en-US" dirty="0" smtClean="0">
                <a:solidFill>
                  <a:schemeClr val="tx1"/>
                </a:solidFill>
              </a:rPr>
              <a:t>Age</a:t>
            </a:r>
          </a:p>
          <a:p>
            <a:endParaRPr lang="en-US" dirty="0" smtClean="0">
              <a:solidFill>
                <a:schemeClr val="tx1"/>
              </a:solidFill>
            </a:endParaRPr>
          </a:p>
          <a:p>
            <a:endParaRPr lang="en-US" dirty="0"/>
          </a:p>
        </p:txBody>
      </p:sp>
      <p:sp>
        <p:nvSpPr>
          <p:cNvPr id="4" name="Date Placeholder 3"/>
          <p:cNvSpPr>
            <a:spLocks noGrp="1"/>
          </p:cNvSpPr>
          <p:nvPr>
            <p:ph type="dt" sz="half" idx="10"/>
          </p:nvPr>
        </p:nvSpPr>
        <p:spPr/>
        <p:txBody>
          <a:bodyPr/>
          <a:lstStyle/>
          <a:p>
            <a:fld id="{DA86B9D3-88AE-43B3-AF60-772A8FD42458}"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13</a:t>
            </a:fld>
            <a:endParaRPr lang="en-US"/>
          </a:p>
        </p:txBody>
      </p:sp>
    </p:spTree>
    <p:extLst>
      <p:ext uri="{BB962C8B-B14F-4D97-AF65-F5344CB8AC3E}">
        <p14:creationId xmlns:p14="http://schemas.microsoft.com/office/powerpoint/2010/main" val="628115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31310" y="864973"/>
            <a:ext cx="8872150" cy="4931598"/>
          </a:xfrm>
        </p:spPr>
        <p:txBody>
          <a:bodyPr>
            <a:normAutofit/>
          </a:bodyPr>
          <a:lstStyle/>
          <a:p>
            <a:pPr algn="just"/>
            <a:r>
              <a:rPr lang="en-US" sz="1700" b="1" u="sng" dirty="0" smtClean="0">
                <a:solidFill>
                  <a:schemeClr val="tx1"/>
                </a:solidFill>
                <a:latin typeface="+mj-lt"/>
              </a:rPr>
              <a:t>Physical health </a:t>
            </a:r>
          </a:p>
          <a:p>
            <a:pPr algn="just"/>
            <a:r>
              <a:rPr lang="en-US" sz="1700" dirty="0" smtClean="0">
                <a:solidFill>
                  <a:schemeClr val="tx1"/>
                </a:solidFill>
                <a:latin typeface="+mj-lt"/>
              </a:rPr>
              <a:t>Ill </a:t>
            </a:r>
            <a:r>
              <a:rPr lang="en-US" sz="1700" dirty="0">
                <a:solidFill>
                  <a:schemeClr val="tx1"/>
                </a:solidFill>
                <a:latin typeface="+mj-lt"/>
              </a:rPr>
              <a:t>health hampers learning. Sound mind is only in a sound body. Sound physical health gives </a:t>
            </a:r>
            <a:r>
              <a:rPr lang="en-US" sz="1700" dirty="0" smtClean="0">
                <a:solidFill>
                  <a:schemeClr val="tx1"/>
                </a:solidFill>
                <a:latin typeface="+mj-lt"/>
              </a:rPr>
              <a:t>strength </a:t>
            </a:r>
            <a:r>
              <a:rPr lang="en-US" sz="1700" dirty="0">
                <a:solidFill>
                  <a:schemeClr val="tx1"/>
                </a:solidFill>
                <a:latin typeface="+mj-lt"/>
              </a:rPr>
              <a:t>and </a:t>
            </a:r>
            <a:r>
              <a:rPr lang="en-US" sz="1700" dirty="0" smtClean="0">
                <a:solidFill>
                  <a:schemeClr val="tx1"/>
                </a:solidFill>
                <a:latin typeface="+mj-lt"/>
              </a:rPr>
              <a:t>energy </a:t>
            </a:r>
            <a:r>
              <a:rPr lang="en-US" sz="1700" dirty="0">
                <a:solidFill>
                  <a:schemeClr val="tx1"/>
                </a:solidFill>
                <a:latin typeface="+mj-lt"/>
              </a:rPr>
              <a:t>to pursue learning activities for a longer education. A diseased person is handicapped by the normal physical strength necessary for any mental activity</a:t>
            </a:r>
            <a:r>
              <a:rPr lang="en-US" sz="1700" dirty="0" smtClean="0">
                <a:solidFill>
                  <a:schemeClr val="tx1"/>
                </a:solidFill>
                <a:latin typeface="+mj-lt"/>
              </a:rPr>
              <a:t>.</a:t>
            </a:r>
          </a:p>
          <a:p>
            <a:pPr algn="just"/>
            <a:endParaRPr lang="en-US" sz="1700" dirty="0" smtClean="0">
              <a:solidFill>
                <a:schemeClr val="tx1"/>
              </a:solidFill>
              <a:latin typeface="+mj-lt"/>
            </a:endParaRPr>
          </a:p>
          <a:p>
            <a:pPr algn="just"/>
            <a:r>
              <a:rPr lang="en-US" sz="1700" b="1" u="sng" dirty="0" smtClean="0">
                <a:solidFill>
                  <a:schemeClr val="tx1"/>
                </a:solidFill>
                <a:latin typeface="+mj-lt"/>
              </a:rPr>
              <a:t>Fatigue</a:t>
            </a:r>
            <a:r>
              <a:rPr lang="en-US" sz="1700" dirty="0" smtClean="0">
                <a:solidFill>
                  <a:schemeClr val="tx1"/>
                </a:solidFill>
                <a:latin typeface="+mj-lt"/>
              </a:rPr>
              <a:t> </a:t>
            </a:r>
          </a:p>
          <a:p>
            <a:pPr algn="just"/>
            <a:r>
              <a:rPr lang="en-US" sz="1700" dirty="0">
                <a:solidFill>
                  <a:schemeClr val="tx1"/>
                </a:solidFill>
                <a:latin typeface="+mj-lt"/>
              </a:rPr>
              <a:t>Muscular or sensory fatigue causes mental boredom </a:t>
            </a:r>
            <a:r>
              <a:rPr lang="en-US" sz="1700" dirty="0" smtClean="0">
                <a:solidFill>
                  <a:schemeClr val="tx1"/>
                </a:solidFill>
                <a:latin typeface="+mj-lt"/>
              </a:rPr>
              <a:t>. </a:t>
            </a:r>
            <a:r>
              <a:rPr lang="en-US" sz="1700" dirty="0">
                <a:solidFill>
                  <a:schemeClr val="tx1"/>
                </a:solidFill>
                <a:latin typeface="+mj-lt"/>
              </a:rPr>
              <a:t>A number of factors in the </a:t>
            </a:r>
            <a:r>
              <a:rPr lang="en-US" sz="1700" dirty="0" smtClean="0">
                <a:solidFill>
                  <a:schemeClr val="tx1"/>
                </a:solidFill>
                <a:latin typeface="+mj-lt"/>
              </a:rPr>
              <a:t>environment </a:t>
            </a:r>
            <a:r>
              <a:rPr lang="en-US" sz="1700" dirty="0">
                <a:solidFill>
                  <a:schemeClr val="tx1"/>
                </a:solidFill>
                <a:latin typeface="+mj-lt"/>
              </a:rPr>
              <a:t>may cause physical and mental </a:t>
            </a:r>
            <a:r>
              <a:rPr lang="en-US" sz="1700" dirty="0" smtClean="0">
                <a:solidFill>
                  <a:schemeClr val="tx1"/>
                </a:solidFill>
                <a:latin typeface="+mj-lt"/>
              </a:rPr>
              <a:t>fatigue</a:t>
            </a:r>
            <a:r>
              <a:rPr lang="en-US" sz="1700" dirty="0">
                <a:solidFill>
                  <a:schemeClr val="tx1"/>
                </a:solidFill>
                <a:latin typeface="+mj-lt"/>
              </a:rPr>
              <a:t> </a:t>
            </a:r>
            <a:r>
              <a:rPr lang="en-US" sz="1700" dirty="0" smtClean="0">
                <a:solidFill>
                  <a:schemeClr val="tx1"/>
                </a:solidFill>
                <a:latin typeface="+mj-lt"/>
              </a:rPr>
              <a:t>which can affect learning. </a:t>
            </a:r>
          </a:p>
          <a:p>
            <a:pPr algn="just"/>
            <a:endParaRPr lang="en-US" sz="1700" dirty="0" smtClean="0">
              <a:solidFill>
                <a:schemeClr val="tx1"/>
              </a:solidFill>
              <a:latin typeface="+mj-lt"/>
            </a:endParaRPr>
          </a:p>
          <a:p>
            <a:pPr algn="just"/>
            <a:r>
              <a:rPr lang="en-US" sz="1700" b="1" u="sng" dirty="0" smtClean="0">
                <a:solidFill>
                  <a:schemeClr val="tx1"/>
                </a:solidFill>
                <a:latin typeface="+mj-lt"/>
              </a:rPr>
              <a:t>Time of learning</a:t>
            </a:r>
          </a:p>
          <a:p>
            <a:pPr algn="just"/>
            <a:r>
              <a:rPr lang="en-US" sz="1700" dirty="0">
                <a:solidFill>
                  <a:srgbClr val="000000"/>
                </a:solidFill>
                <a:latin typeface="+mj-lt"/>
              </a:rPr>
              <a:t>Morning and evening hours are the best periods of study. During the day, there is decline in the mental capacity. Experiments on children have shown that there are great variations in learning efficiency during the different hours of the day.</a:t>
            </a:r>
            <a:endParaRPr lang="en-US" sz="1700" b="1" u="sng" dirty="0" smtClean="0">
              <a:solidFill>
                <a:schemeClr val="tx1"/>
              </a:solidFill>
              <a:latin typeface="+mj-lt"/>
            </a:endParaRPr>
          </a:p>
          <a:p>
            <a:pPr algn="just"/>
            <a:endParaRPr lang="en-US" sz="1600" dirty="0">
              <a:solidFill>
                <a:schemeClr val="tx1"/>
              </a:solidFill>
              <a:latin typeface="+mj-lt"/>
            </a:endParaRPr>
          </a:p>
        </p:txBody>
      </p:sp>
      <p:sp>
        <p:nvSpPr>
          <p:cNvPr id="2" name="Date Placeholder 1"/>
          <p:cNvSpPr>
            <a:spLocks noGrp="1"/>
          </p:cNvSpPr>
          <p:nvPr>
            <p:ph type="dt" sz="half" idx="10"/>
          </p:nvPr>
        </p:nvSpPr>
        <p:spPr/>
        <p:txBody>
          <a:bodyPr/>
          <a:lstStyle/>
          <a:p>
            <a:fld id="{5DF6A0A0-74BA-432D-881A-73FE55061168}"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14</a:t>
            </a:fld>
            <a:endParaRPr lang="en-US"/>
          </a:p>
        </p:txBody>
      </p:sp>
    </p:spTree>
    <p:extLst>
      <p:ext uri="{BB962C8B-B14F-4D97-AF65-F5344CB8AC3E}">
        <p14:creationId xmlns:p14="http://schemas.microsoft.com/office/powerpoint/2010/main" val="1253729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52584" y="963828"/>
            <a:ext cx="8567351" cy="5321643"/>
          </a:xfrm>
        </p:spPr>
        <p:txBody>
          <a:bodyPr/>
          <a:lstStyle/>
          <a:p>
            <a:pPr lvl="0" algn="just" fontAlgn="base">
              <a:buClr>
                <a:srgbClr val="A53010"/>
              </a:buClr>
            </a:pPr>
            <a:r>
              <a:rPr lang="en-US" sz="1700" b="1" u="sng" dirty="0">
                <a:solidFill>
                  <a:srgbClr val="000000"/>
                </a:solidFill>
              </a:rPr>
              <a:t>Food and Drink</a:t>
            </a:r>
            <a:endParaRPr lang="en-US" sz="1700" u="sng" dirty="0">
              <a:solidFill>
                <a:srgbClr val="000000"/>
              </a:solidFill>
            </a:endParaRPr>
          </a:p>
          <a:p>
            <a:pPr lvl="0" algn="just" fontAlgn="base">
              <a:buClr>
                <a:srgbClr val="A53010"/>
              </a:buClr>
            </a:pPr>
            <a:r>
              <a:rPr lang="en-US" sz="1700" dirty="0">
                <a:solidFill>
                  <a:srgbClr val="000000"/>
                </a:solidFill>
              </a:rPr>
              <a:t>Nutrition is responsible for efficient mental activity. Poor nutrition adversely affects learning. The type of food also has some effect. </a:t>
            </a:r>
            <a:endParaRPr lang="en-US" sz="1700" dirty="0" smtClean="0">
              <a:solidFill>
                <a:srgbClr val="000000"/>
              </a:solidFill>
            </a:endParaRPr>
          </a:p>
          <a:p>
            <a:pPr lvl="0" algn="just" fontAlgn="base">
              <a:buClr>
                <a:srgbClr val="A53010"/>
              </a:buClr>
            </a:pPr>
            <a:endParaRPr lang="en-US" sz="1700" dirty="0" smtClean="0">
              <a:solidFill>
                <a:srgbClr val="000000"/>
              </a:solidFill>
            </a:endParaRPr>
          </a:p>
          <a:p>
            <a:pPr lvl="0" algn="just" fontAlgn="base">
              <a:buClr>
                <a:srgbClr val="A53010"/>
              </a:buClr>
            </a:pPr>
            <a:r>
              <a:rPr lang="en-US" sz="1700" b="1" u="sng" dirty="0" smtClean="0">
                <a:solidFill>
                  <a:srgbClr val="000000"/>
                </a:solidFill>
              </a:rPr>
              <a:t>Working conditions</a:t>
            </a:r>
          </a:p>
          <a:p>
            <a:pPr lvl="0" algn="just" fontAlgn="base">
              <a:buClr>
                <a:srgbClr val="A53010"/>
              </a:buClr>
            </a:pPr>
            <a:r>
              <a:rPr lang="en-US" sz="1700" dirty="0">
                <a:solidFill>
                  <a:srgbClr val="000000"/>
                </a:solidFill>
                <a:latin typeface="+mj-lt"/>
              </a:rPr>
              <a:t>Learning is hampered by bad working conditions such as distraction, noise, poor illumination, bad ventilation, overcrowding, bad seating arrangement, and uncomfortable stay both at home and school</a:t>
            </a:r>
            <a:r>
              <a:rPr lang="en-US" sz="1700" dirty="0" smtClean="0">
                <a:solidFill>
                  <a:srgbClr val="000000"/>
                </a:solidFill>
                <a:latin typeface="+mj-lt"/>
              </a:rPr>
              <a:t>.</a:t>
            </a:r>
          </a:p>
          <a:p>
            <a:pPr lvl="0" algn="just" fontAlgn="base">
              <a:buClr>
                <a:srgbClr val="A53010"/>
              </a:buClr>
            </a:pPr>
            <a:endParaRPr lang="en-US" sz="1700" dirty="0" smtClean="0">
              <a:solidFill>
                <a:srgbClr val="000000"/>
              </a:solidFill>
              <a:latin typeface="+mj-lt"/>
            </a:endParaRPr>
          </a:p>
          <a:p>
            <a:pPr lvl="0" algn="just" fontAlgn="base">
              <a:buClr>
                <a:srgbClr val="A53010"/>
              </a:buClr>
            </a:pPr>
            <a:r>
              <a:rPr lang="en-US" sz="1700" b="1" u="sng" dirty="0" smtClean="0">
                <a:solidFill>
                  <a:srgbClr val="000000"/>
                </a:solidFill>
                <a:latin typeface="+mj-lt"/>
              </a:rPr>
              <a:t>Age</a:t>
            </a:r>
          </a:p>
          <a:p>
            <a:pPr lvl="0" algn="just" fontAlgn="base">
              <a:buClr>
                <a:srgbClr val="A53010"/>
              </a:buClr>
            </a:pPr>
            <a:r>
              <a:rPr lang="en-US" sz="1700" dirty="0">
                <a:solidFill>
                  <a:srgbClr val="000000"/>
                </a:solidFill>
                <a:latin typeface="+mj-lt"/>
              </a:rPr>
              <a:t>Learning capacity varies with age. Some subjects can better be learnt at the early age, and some during adulthood</a:t>
            </a:r>
            <a:r>
              <a:rPr lang="en-US" sz="1700" dirty="0">
                <a:solidFill>
                  <a:srgbClr val="000000"/>
                </a:solidFill>
                <a:latin typeface="Georgia" panose="02040502050405020303" pitchFamily="18" charset="0"/>
              </a:rPr>
              <a:t>.</a:t>
            </a:r>
            <a:endParaRPr lang="en-US" sz="1700" dirty="0" smtClean="0">
              <a:solidFill>
                <a:srgbClr val="000000"/>
              </a:solidFill>
              <a:latin typeface="+mj-lt"/>
            </a:endParaRPr>
          </a:p>
          <a:p>
            <a:pPr lvl="0" algn="just" fontAlgn="base">
              <a:buClr>
                <a:srgbClr val="A53010"/>
              </a:buClr>
            </a:pPr>
            <a:endParaRPr lang="en-US" sz="1600" b="1" u="sng" dirty="0" smtClean="0">
              <a:solidFill>
                <a:srgbClr val="000000"/>
              </a:solidFill>
              <a:latin typeface="+mj-lt"/>
            </a:endParaRPr>
          </a:p>
          <a:p>
            <a:pPr lvl="0" algn="just" fontAlgn="base">
              <a:buClr>
                <a:srgbClr val="A53010"/>
              </a:buClr>
            </a:pPr>
            <a:endParaRPr lang="en-US" sz="1600" b="1" u="sng" dirty="0">
              <a:solidFill>
                <a:srgbClr val="000000"/>
              </a:solidFill>
            </a:endParaRPr>
          </a:p>
          <a:p>
            <a:endParaRPr lang="en-US" dirty="0"/>
          </a:p>
        </p:txBody>
      </p:sp>
      <p:sp>
        <p:nvSpPr>
          <p:cNvPr id="2" name="Date Placeholder 1"/>
          <p:cNvSpPr>
            <a:spLocks noGrp="1"/>
          </p:cNvSpPr>
          <p:nvPr>
            <p:ph type="dt" sz="half" idx="10"/>
          </p:nvPr>
        </p:nvSpPr>
        <p:spPr/>
        <p:txBody>
          <a:bodyPr/>
          <a:lstStyle/>
          <a:p>
            <a:fld id="{DBBB7011-ACF6-4A2F-BBD4-A4A5F87D409D}"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15</a:t>
            </a:fld>
            <a:endParaRPr lang="en-US"/>
          </a:p>
        </p:txBody>
      </p:sp>
    </p:spTree>
    <p:extLst>
      <p:ext uri="{BB962C8B-B14F-4D97-AF65-F5344CB8AC3E}">
        <p14:creationId xmlns:p14="http://schemas.microsoft.com/office/powerpoint/2010/main" val="1343377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3774" y="669324"/>
            <a:ext cx="8810839" cy="698157"/>
          </a:xfrm>
        </p:spPr>
        <p:txBody>
          <a:bodyPr>
            <a:normAutofit/>
          </a:bodyPr>
          <a:lstStyle/>
          <a:p>
            <a:r>
              <a:rPr lang="en-US" sz="3200" b="1" dirty="0" smtClean="0"/>
              <a:t>            Teaching Method </a:t>
            </a:r>
            <a:endParaRPr lang="en-US" sz="3200" b="1" dirty="0"/>
          </a:p>
        </p:txBody>
      </p:sp>
      <p:sp>
        <p:nvSpPr>
          <p:cNvPr id="3" name="Subtitle 2"/>
          <p:cNvSpPr>
            <a:spLocks noGrp="1"/>
          </p:cNvSpPr>
          <p:nvPr>
            <p:ph type="subTitle" idx="1"/>
          </p:nvPr>
        </p:nvSpPr>
        <p:spPr>
          <a:xfrm>
            <a:off x="2224216" y="1556951"/>
            <a:ext cx="9280397" cy="3761824"/>
          </a:xfrm>
        </p:spPr>
        <p:txBody>
          <a:bodyPr/>
          <a:lstStyle/>
          <a:p>
            <a:endParaRPr lang="en-US" b="1" u="sng" dirty="0" smtClean="0">
              <a:solidFill>
                <a:srgbClr val="FF0000"/>
              </a:solidFill>
            </a:endParaRPr>
          </a:p>
          <a:p>
            <a:endParaRPr lang="en-US" b="1" u="sng" dirty="0">
              <a:solidFill>
                <a:srgbClr val="FF0000"/>
              </a:solidFill>
            </a:endParaRPr>
          </a:p>
          <a:p>
            <a:endParaRPr lang="en-US" b="1" u="sng" dirty="0" smtClean="0">
              <a:solidFill>
                <a:srgbClr val="FF0000"/>
              </a:solidFill>
            </a:endParaRPr>
          </a:p>
          <a:p>
            <a:pPr algn="ctr"/>
            <a:r>
              <a:rPr lang="en-US" b="1" dirty="0" smtClean="0">
                <a:solidFill>
                  <a:srgbClr val="FF0000"/>
                </a:solidFill>
              </a:rPr>
              <a:t> </a:t>
            </a:r>
            <a:r>
              <a:rPr lang="en-US" b="1" u="sng" dirty="0" smtClean="0">
                <a:solidFill>
                  <a:srgbClr val="FF0000"/>
                </a:solidFill>
              </a:rPr>
              <a:t>Importance of this factor</a:t>
            </a:r>
            <a:r>
              <a:rPr lang="en-US" b="1" u="sng" dirty="0" smtClean="0">
                <a:solidFill>
                  <a:srgbClr val="FF0000"/>
                </a:solidFill>
              </a:rPr>
              <a:t>?</a:t>
            </a:r>
          </a:p>
          <a:p>
            <a:pPr marL="285750" indent="-285750">
              <a:buFont typeface="Wingdings" panose="05000000000000000000" pitchFamily="2" charset="2"/>
              <a:buChar char="ü"/>
            </a:pPr>
            <a:r>
              <a:rPr lang="en-US" dirty="0" smtClean="0">
                <a:solidFill>
                  <a:schemeClr val="tx1"/>
                </a:solidFill>
              </a:rPr>
              <a:t>Teaching style</a:t>
            </a:r>
          </a:p>
          <a:p>
            <a:pPr marL="285750" indent="-285750">
              <a:buFont typeface="Wingdings" panose="05000000000000000000" pitchFamily="2" charset="2"/>
              <a:buChar char="ü"/>
            </a:pPr>
            <a:r>
              <a:rPr lang="en-US" dirty="0" smtClean="0">
                <a:solidFill>
                  <a:schemeClr val="tx1"/>
                </a:solidFill>
              </a:rPr>
              <a:t>Organization of material</a:t>
            </a:r>
          </a:p>
          <a:p>
            <a:pPr marL="285750" indent="-285750">
              <a:buFont typeface="Wingdings" panose="05000000000000000000" pitchFamily="2" charset="2"/>
              <a:buChar char="ü"/>
            </a:pPr>
            <a:r>
              <a:rPr lang="en-US" dirty="0" smtClean="0">
                <a:solidFill>
                  <a:schemeClr val="tx1"/>
                </a:solidFill>
              </a:rPr>
              <a:t>Evaluation procedure</a:t>
            </a:r>
          </a:p>
          <a:p>
            <a:pPr marL="285750" indent="-285750">
              <a:buFont typeface="Wingdings" panose="05000000000000000000" pitchFamily="2" charset="2"/>
              <a:buChar char="ü"/>
            </a:pPr>
            <a:r>
              <a:rPr lang="en-US" dirty="0" smtClean="0">
                <a:solidFill>
                  <a:schemeClr val="tx1"/>
                </a:solidFill>
              </a:rPr>
              <a:t>Classroom interaction</a:t>
            </a:r>
            <a:endParaRPr lang="en-US" dirty="0" smtClean="0">
              <a:solidFill>
                <a:schemeClr val="tx1"/>
              </a:solidFill>
            </a:endParaRPr>
          </a:p>
        </p:txBody>
      </p:sp>
      <p:sp>
        <p:nvSpPr>
          <p:cNvPr id="4" name="Date Placeholder 3"/>
          <p:cNvSpPr>
            <a:spLocks noGrp="1"/>
          </p:cNvSpPr>
          <p:nvPr>
            <p:ph type="dt" sz="half" idx="10"/>
          </p:nvPr>
        </p:nvSpPr>
        <p:spPr/>
        <p:txBody>
          <a:bodyPr/>
          <a:lstStyle/>
          <a:p>
            <a:fld id="{F3CDDAAC-A150-434D-A20A-352982079B4E}"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16</a:t>
            </a:fld>
            <a:endParaRPr lang="en-US"/>
          </a:p>
        </p:txBody>
      </p:sp>
    </p:spTree>
    <p:extLst>
      <p:ext uri="{BB962C8B-B14F-4D97-AF65-F5344CB8AC3E}">
        <p14:creationId xmlns:p14="http://schemas.microsoft.com/office/powerpoint/2010/main" val="3418912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0421" y="724930"/>
            <a:ext cx="9156829" cy="683741"/>
          </a:xfrm>
        </p:spPr>
        <p:txBody>
          <a:bodyPr>
            <a:normAutofit/>
          </a:bodyPr>
          <a:lstStyle/>
          <a:p>
            <a:r>
              <a:rPr lang="en-US" sz="3200" b="1" u="sng" dirty="0" smtClean="0"/>
              <a:t>Personality types </a:t>
            </a:r>
            <a:endParaRPr lang="en-US" sz="3200" b="1" u="sng" dirty="0"/>
          </a:p>
        </p:txBody>
      </p:sp>
      <p:sp>
        <p:nvSpPr>
          <p:cNvPr id="3" name="Subtitle 2"/>
          <p:cNvSpPr>
            <a:spLocks noGrp="1"/>
          </p:cNvSpPr>
          <p:nvPr>
            <p:ph type="subTitle" idx="1"/>
          </p:nvPr>
        </p:nvSpPr>
        <p:spPr>
          <a:xfrm>
            <a:off x="2454875" y="1911179"/>
            <a:ext cx="9156829" cy="4000721"/>
          </a:xfrm>
        </p:spPr>
        <p:txBody>
          <a:bodyPr/>
          <a:lstStyle/>
          <a:p>
            <a:r>
              <a:rPr lang="en-US" u="sng" dirty="0" smtClean="0">
                <a:solidFill>
                  <a:schemeClr val="tx1"/>
                </a:solidFill>
              </a:rPr>
              <a:t>Myers-Briggs Type Indicator (MBTI): </a:t>
            </a:r>
          </a:p>
          <a:p>
            <a:endParaRPr lang="en-US" u="sng" dirty="0" smtClean="0">
              <a:solidFill>
                <a:schemeClr val="tx1"/>
              </a:solidFill>
            </a:endParaRPr>
          </a:p>
          <a:p>
            <a:r>
              <a:rPr lang="en-US" dirty="0" smtClean="0">
                <a:solidFill>
                  <a:schemeClr val="tx1"/>
                </a:solidFill>
              </a:rPr>
              <a:t>Explains personality types in greater depth, which can be useful:</a:t>
            </a:r>
          </a:p>
          <a:p>
            <a:endParaRPr lang="en-US" dirty="0" smtClean="0">
              <a:solidFill>
                <a:schemeClr val="tx1"/>
              </a:solidFill>
            </a:endParaRPr>
          </a:p>
          <a:p>
            <a:pPr marL="285750" indent="-285750">
              <a:buFont typeface="Wingdings" panose="05000000000000000000" pitchFamily="2" charset="2"/>
              <a:buChar char="ü"/>
            </a:pPr>
            <a:r>
              <a:rPr lang="en-US" dirty="0" smtClean="0">
                <a:solidFill>
                  <a:schemeClr val="tx1"/>
                </a:solidFill>
              </a:rPr>
              <a:t>In developing strategies for more effective study</a:t>
            </a:r>
          </a:p>
          <a:p>
            <a:pPr marL="285750" indent="-285750">
              <a:buFont typeface="Wingdings" panose="05000000000000000000" pitchFamily="2" charset="2"/>
              <a:buChar char="ü"/>
            </a:pPr>
            <a:r>
              <a:rPr lang="en-US" dirty="0" smtClean="0">
                <a:solidFill>
                  <a:schemeClr val="tx1"/>
                </a:solidFill>
              </a:rPr>
              <a:t>Better time management</a:t>
            </a:r>
          </a:p>
          <a:p>
            <a:pPr marL="285750" indent="-285750">
              <a:buFont typeface="Wingdings" panose="05000000000000000000" pitchFamily="2" charset="2"/>
              <a:buChar char="ü"/>
            </a:pPr>
            <a:r>
              <a:rPr lang="en-US" dirty="0" smtClean="0">
                <a:solidFill>
                  <a:schemeClr val="tx1"/>
                </a:solidFill>
              </a:rPr>
              <a:t>More successful relationships</a:t>
            </a:r>
          </a:p>
          <a:p>
            <a:pPr marL="285750" indent="-285750">
              <a:buFont typeface="Wingdings" panose="05000000000000000000" pitchFamily="2" charset="2"/>
              <a:buChar char="ü"/>
            </a:pPr>
            <a:r>
              <a:rPr lang="en-US" dirty="0" smtClean="0">
                <a:solidFill>
                  <a:schemeClr val="tx1"/>
                </a:solidFill>
              </a:rPr>
              <a:t>Selecting courses and majors</a:t>
            </a:r>
          </a:p>
          <a:p>
            <a:endParaRPr lang="en-US" dirty="0" smtClean="0">
              <a:solidFill>
                <a:schemeClr val="tx1"/>
              </a:solidFill>
            </a:endParaRPr>
          </a:p>
          <a:p>
            <a:endParaRPr lang="en-US" u="sng" dirty="0">
              <a:solidFill>
                <a:schemeClr val="tx1"/>
              </a:solidFill>
            </a:endParaRPr>
          </a:p>
        </p:txBody>
      </p:sp>
      <p:sp>
        <p:nvSpPr>
          <p:cNvPr id="4" name="Date Placeholder 3"/>
          <p:cNvSpPr>
            <a:spLocks noGrp="1"/>
          </p:cNvSpPr>
          <p:nvPr>
            <p:ph type="dt" sz="half" idx="10"/>
          </p:nvPr>
        </p:nvSpPr>
        <p:spPr/>
        <p:txBody>
          <a:bodyPr/>
          <a:lstStyle/>
          <a:p>
            <a:fld id="{C591ED81-992E-472E-B8E9-296D6C196117}"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17</a:t>
            </a:fld>
            <a:endParaRPr lang="en-US"/>
          </a:p>
        </p:txBody>
      </p:sp>
    </p:spTree>
    <p:extLst>
      <p:ext uri="{BB962C8B-B14F-4D97-AF65-F5344CB8AC3E}">
        <p14:creationId xmlns:p14="http://schemas.microsoft.com/office/powerpoint/2010/main" val="2809123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8714" y="832022"/>
            <a:ext cx="9881759" cy="4981024"/>
          </a:xfrm>
        </p:spPr>
        <p:txBody>
          <a:bodyPr/>
          <a:lstStyle/>
          <a:p>
            <a:endParaRPr lang="en-US" b="1" dirty="0" smtClean="0">
              <a:solidFill>
                <a:schemeClr val="tx1"/>
              </a:solidFill>
            </a:endParaRPr>
          </a:p>
          <a:p>
            <a:pPr algn="ctr"/>
            <a:r>
              <a:rPr lang="en-US" b="1" dirty="0" smtClean="0">
                <a:solidFill>
                  <a:schemeClr val="tx1"/>
                </a:solidFill>
              </a:rPr>
              <a:t>The eight traits from the MBTI are arranged in four continuums or preferences scales:                  </a:t>
            </a:r>
          </a:p>
          <a:p>
            <a:pPr algn="ctr"/>
            <a:endParaRPr lang="en-US" b="1" dirty="0">
              <a:solidFill>
                <a:schemeClr val="tx1"/>
              </a:solidFill>
            </a:endParaRPr>
          </a:p>
          <a:p>
            <a:pPr algn="ctr"/>
            <a:endParaRPr lang="en-US" b="1" dirty="0" smtClean="0">
              <a:solidFill>
                <a:schemeClr val="tx1"/>
              </a:solidFill>
            </a:endParaRPr>
          </a:p>
          <a:p>
            <a:pPr algn="ctr"/>
            <a:r>
              <a:rPr lang="en-US" dirty="0" smtClean="0">
                <a:solidFill>
                  <a:schemeClr val="tx1"/>
                </a:solidFill>
              </a:rPr>
              <a:t>Extravert (E)……….. Introvert (I)</a:t>
            </a:r>
          </a:p>
          <a:p>
            <a:pPr algn="ctr"/>
            <a:r>
              <a:rPr lang="en-US" dirty="0" smtClean="0">
                <a:solidFill>
                  <a:schemeClr val="tx1"/>
                </a:solidFill>
              </a:rPr>
              <a:t>  Sensing (S) ………… Intuitive (N)</a:t>
            </a:r>
          </a:p>
          <a:p>
            <a:pPr algn="ctr"/>
            <a:r>
              <a:rPr lang="en-US" dirty="0" smtClean="0">
                <a:solidFill>
                  <a:schemeClr val="tx1"/>
                </a:solidFill>
              </a:rPr>
              <a:t>Thinking (T) ………… Feeling (F)</a:t>
            </a:r>
          </a:p>
          <a:p>
            <a:pPr algn="ctr"/>
            <a:r>
              <a:rPr lang="en-US" dirty="0" smtClean="0">
                <a:solidFill>
                  <a:schemeClr val="tx1"/>
                </a:solidFill>
              </a:rPr>
              <a:t>  Perceiving (P)……… Judging (J)</a:t>
            </a:r>
          </a:p>
          <a:p>
            <a:pPr algn="ctr"/>
            <a:endParaRPr lang="en-US" dirty="0">
              <a:solidFill>
                <a:schemeClr val="tx1"/>
              </a:solidFill>
            </a:endParaRPr>
          </a:p>
          <a:p>
            <a:pPr algn="ctr"/>
            <a:r>
              <a:rPr lang="en-US" b="1" dirty="0" smtClean="0">
                <a:solidFill>
                  <a:srgbClr val="C00000"/>
                </a:solidFill>
              </a:rPr>
              <a:t>There is no right or wrong to these preferences – each identifies normal behaviors and characteristics </a:t>
            </a:r>
          </a:p>
        </p:txBody>
      </p:sp>
      <p:sp>
        <p:nvSpPr>
          <p:cNvPr id="2" name="Date Placeholder 1"/>
          <p:cNvSpPr>
            <a:spLocks noGrp="1"/>
          </p:cNvSpPr>
          <p:nvPr>
            <p:ph type="dt" sz="half" idx="10"/>
          </p:nvPr>
        </p:nvSpPr>
        <p:spPr/>
        <p:txBody>
          <a:bodyPr/>
          <a:lstStyle/>
          <a:p>
            <a:fld id="{8CE63A00-297A-4B98-8548-C099CF492173}"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18</a:t>
            </a:fld>
            <a:endParaRPr lang="en-US"/>
          </a:p>
        </p:txBody>
      </p:sp>
    </p:spTree>
    <p:extLst>
      <p:ext uri="{BB962C8B-B14F-4D97-AF65-F5344CB8AC3E}">
        <p14:creationId xmlns:p14="http://schemas.microsoft.com/office/powerpoint/2010/main" val="2335444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12545503"/>
              </p:ext>
            </p:extLst>
          </p:nvPr>
        </p:nvGraphicFramePr>
        <p:xfrm>
          <a:off x="2323068" y="1103869"/>
          <a:ext cx="8322964" cy="4127158"/>
        </p:xfrm>
        <a:graphic>
          <a:graphicData uri="http://schemas.openxmlformats.org/drawingml/2006/table">
            <a:tbl>
              <a:tblPr firstRow="1" bandRow="1">
                <a:tableStyleId>{5C22544A-7EE6-4342-B048-85BDC9FD1C3A}</a:tableStyleId>
              </a:tblPr>
              <a:tblGrid>
                <a:gridCol w="3328088"/>
                <a:gridCol w="4994876"/>
              </a:tblGrid>
              <a:tr h="716692">
                <a:tc>
                  <a:txBody>
                    <a:bodyPr/>
                    <a:lstStyle/>
                    <a:p>
                      <a:pPr algn="ctr"/>
                      <a:r>
                        <a:rPr lang="en-US" u="sng" dirty="0" smtClean="0"/>
                        <a:t>Eight traits</a:t>
                      </a:r>
                      <a:endParaRPr lang="en-US" u="sng" dirty="0"/>
                    </a:p>
                  </a:txBody>
                  <a:tcPr/>
                </a:tc>
                <a:tc>
                  <a:txBody>
                    <a:bodyPr/>
                    <a:lstStyle/>
                    <a:p>
                      <a:pPr algn="ctr"/>
                      <a:r>
                        <a:rPr lang="en-US" u="sng" dirty="0" smtClean="0"/>
                        <a:t>Description</a:t>
                      </a:r>
                      <a:r>
                        <a:rPr lang="en-US" u="sng" baseline="0" dirty="0" smtClean="0"/>
                        <a:t> </a:t>
                      </a:r>
                      <a:endParaRPr lang="en-US" u="sng" dirty="0"/>
                    </a:p>
                  </a:txBody>
                  <a:tcPr/>
                </a:tc>
              </a:tr>
              <a:tr h="716692">
                <a:tc>
                  <a:txBody>
                    <a:bodyPr/>
                    <a:lstStyle/>
                    <a:p>
                      <a:r>
                        <a:rPr lang="en-US" sz="1800" dirty="0" smtClean="0">
                          <a:solidFill>
                            <a:schemeClr val="tx1"/>
                          </a:solidFill>
                        </a:rPr>
                        <a:t>Extravert</a:t>
                      </a:r>
                      <a:r>
                        <a:rPr lang="en-US" sz="1800" baseline="0" dirty="0" smtClean="0">
                          <a:solidFill>
                            <a:schemeClr val="tx1"/>
                          </a:solidFill>
                        </a:rPr>
                        <a:t> – Introvert (E – I)</a:t>
                      </a:r>
                      <a:endParaRPr lang="en-US" sz="1800" dirty="0">
                        <a:solidFill>
                          <a:schemeClr val="tx1"/>
                        </a:solidFill>
                      </a:endParaRPr>
                    </a:p>
                  </a:txBody>
                  <a:tcPr/>
                </a:tc>
                <a:tc>
                  <a:txBody>
                    <a:bodyPr/>
                    <a:lstStyle/>
                    <a:p>
                      <a:r>
                        <a:rPr lang="en-US" sz="1800" b="0" i="0" dirty="0" smtClean="0">
                          <a:solidFill>
                            <a:schemeClr val="tx1"/>
                          </a:solidFill>
                          <a:effectLst/>
                          <a:latin typeface="Helvetica Neue"/>
                        </a:rPr>
                        <a:t>Where do I prefer to get and focus my attention and “</a:t>
                      </a:r>
                      <a:r>
                        <a:rPr lang="en-US" sz="1800" b="1" i="0" dirty="0" smtClean="0">
                          <a:solidFill>
                            <a:schemeClr val="tx1"/>
                          </a:solidFill>
                          <a:effectLst/>
                          <a:latin typeface="Helvetica Neue"/>
                        </a:rPr>
                        <a:t>energy</a:t>
                      </a:r>
                      <a:r>
                        <a:rPr lang="en-US" sz="1800" b="0" i="0" dirty="0" smtClean="0">
                          <a:solidFill>
                            <a:schemeClr val="tx1"/>
                          </a:solidFill>
                          <a:effectLst/>
                          <a:latin typeface="Helvetica Neue"/>
                        </a:rPr>
                        <a:t>”?</a:t>
                      </a:r>
                      <a:endParaRPr lang="en-US" sz="1800" dirty="0">
                        <a:solidFill>
                          <a:schemeClr val="tx1"/>
                        </a:solidFill>
                      </a:endParaRPr>
                    </a:p>
                  </a:txBody>
                  <a:tcPr/>
                </a:tc>
              </a:tr>
              <a:tr h="716692">
                <a:tc>
                  <a:txBody>
                    <a:bodyPr/>
                    <a:lstStyle/>
                    <a:p>
                      <a:r>
                        <a:rPr lang="en-US" sz="1800" dirty="0" smtClean="0">
                          <a:solidFill>
                            <a:schemeClr val="tx1"/>
                          </a:solidFill>
                        </a:rPr>
                        <a:t>Sensing – Intuitive</a:t>
                      </a:r>
                      <a:r>
                        <a:rPr lang="en-US" sz="1800" baseline="0" dirty="0" smtClean="0">
                          <a:solidFill>
                            <a:schemeClr val="tx1"/>
                          </a:solidFill>
                        </a:rPr>
                        <a:t> (S –N)</a:t>
                      </a:r>
                      <a:endParaRPr lang="en-US" sz="1800" dirty="0">
                        <a:solidFill>
                          <a:schemeClr val="tx1"/>
                        </a:solidFill>
                      </a:endParaRPr>
                    </a:p>
                  </a:txBody>
                  <a:tcPr/>
                </a:tc>
                <a:tc>
                  <a:txBody>
                    <a:bodyPr/>
                    <a:lstStyle/>
                    <a:p>
                      <a:r>
                        <a:rPr lang="en-US" sz="1800" b="0" i="0" dirty="0" smtClean="0">
                          <a:solidFill>
                            <a:schemeClr val="tx1"/>
                          </a:solidFill>
                          <a:effectLst/>
                          <a:latin typeface="Helvetica Neue"/>
                        </a:rPr>
                        <a:t>How do I prefer to take in information?</a:t>
                      </a:r>
                      <a:endParaRPr lang="en-US" sz="1800" dirty="0">
                        <a:solidFill>
                          <a:schemeClr val="tx1"/>
                        </a:solidFill>
                      </a:endParaRPr>
                    </a:p>
                  </a:txBody>
                  <a:tcPr/>
                </a:tc>
              </a:tr>
              <a:tr h="1260390">
                <a:tc>
                  <a:txBody>
                    <a:bodyPr/>
                    <a:lstStyle/>
                    <a:p>
                      <a:r>
                        <a:rPr lang="en-US" sz="1800" dirty="0" smtClean="0">
                          <a:solidFill>
                            <a:schemeClr val="tx1"/>
                          </a:solidFill>
                        </a:rPr>
                        <a:t>Thinking – Feeling (T – F)</a:t>
                      </a:r>
                      <a:endParaRPr lang="en-US" sz="1800" dirty="0">
                        <a:solidFill>
                          <a:schemeClr val="tx1"/>
                        </a:solidFill>
                      </a:endParaRPr>
                    </a:p>
                  </a:txBody>
                  <a:tcPr/>
                </a:tc>
                <a:tc>
                  <a:txBody>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1800" b="0" i="0" u="none" strike="noStrike" kern="1200" cap="none" spc="0" normalizeH="0" baseline="0" noProof="0" dirty="0" smtClean="0">
                          <a:ln>
                            <a:noFill/>
                          </a:ln>
                          <a:solidFill>
                            <a:schemeClr val="tx1"/>
                          </a:solidFill>
                          <a:effectLst/>
                          <a:uLnTx/>
                          <a:uFillTx/>
                          <a:latin typeface="+mn-lt"/>
                        </a:rPr>
                        <a:t>How do I evaluate and come to conclusions about information and how I make decisions</a:t>
                      </a:r>
                      <a:r>
                        <a:rPr lang="en-US" sz="1800" b="0" i="0" dirty="0" smtClean="0">
                          <a:solidFill>
                            <a:schemeClr val="tx1"/>
                          </a:solidFill>
                          <a:effectLst/>
                          <a:latin typeface="Helvetica Neue"/>
                        </a:rPr>
                        <a:t>?</a:t>
                      </a:r>
                      <a:endParaRPr lang="en-US" sz="1800" dirty="0" smtClean="0">
                        <a:solidFill>
                          <a:schemeClr val="tx1"/>
                        </a:solidFill>
                      </a:endParaRPr>
                    </a:p>
                  </a:txBody>
                  <a:tcPr/>
                </a:tc>
              </a:tr>
              <a:tr h="716692">
                <a:tc>
                  <a:txBody>
                    <a:bodyPr/>
                    <a:lstStyle/>
                    <a:p>
                      <a:r>
                        <a:rPr lang="en-US" sz="1800" dirty="0" smtClean="0">
                          <a:solidFill>
                            <a:schemeClr val="tx1"/>
                          </a:solidFill>
                        </a:rPr>
                        <a:t>Judging</a:t>
                      </a:r>
                      <a:r>
                        <a:rPr lang="en-US" sz="1800" baseline="0" dirty="0" smtClean="0">
                          <a:solidFill>
                            <a:schemeClr val="tx1"/>
                          </a:solidFill>
                        </a:rPr>
                        <a:t> – Perceiving (J –P)</a:t>
                      </a:r>
                      <a:endParaRPr lang="en-US" sz="1800"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How do I prefer to deal with the world around me, my “lifestyle”</a:t>
                      </a:r>
                      <a:r>
                        <a:rPr lang="en-US" sz="1800" b="0" i="0" dirty="0" smtClean="0">
                          <a:solidFill>
                            <a:schemeClr val="tx1"/>
                          </a:solidFill>
                          <a:effectLst/>
                          <a:latin typeface="Helvetica Neue"/>
                        </a:rPr>
                        <a:t> ?</a:t>
                      </a:r>
                      <a:endParaRPr lang="en-US" sz="1800" dirty="0" smtClean="0">
                        <a:solidFill>
                          <a:schemeClr val="tx1"/>
                        </a:solidFill>
                      </a:endParaRPr>
                    </a:p>
                  </a:txBody>
                  <a:tcPr/>
                </a:tc>
              </a:tr>
            </a:tbl>
          </a:graphicData>
        </a:graphic>
      </p:graphicFrame>
      <p:sp>
        <p:nvSpPr>
          <p:cNvPr id="2" name="Date Placeholder 1"/>
          <p:cNvSpPr>
            <a:spLocks noGrp="1"/>
          </p:cNvSpPr>
          <p:nvPr>
            <p:ph type="dt" sz="half" idx="10"/>
          </p:nvPr>
        </p:nvSpPr>
        <p:spPr/>
        <p:txBody>
          <a:bodyPr/>
          <a:lstStyle/>
          <a:p>
            <a:fld id="{5E5447D3-66E3-4850-8193-075EF378201A}" type="datetime1">
              <a:rPr lang="en-US" smtClean="0"/>
              <a:t>1/31/2020</a:t>
            </a:fld>
            <a:endParaRPr lang="en-US"/>
          </a:p>
        </p:txBody>
      </p:sp>
      <p:sp>
        <p:nvSpPr>
          <p:cNvPr id="3" name="Slide Number Placeholder 2"/>
          <p:cNvSpPr>
            <a:spLocks noGrp="1"/>
          </p:cNvSpPr>
          <p:nvPr>
            <p:ph type="sldNum" sz="quarter" idx="12"/>
          </p:nvPr>
        </p:nvSpPr>
        <p:spPr/>
        <p:txBody>
          <a:bodyPr/>
          <a:lstStyle/>
          <a:p>
            <a:fld id="{6A937011-4E85-4D08-8F35-C869B4B756A5}" type="slidenum">
              <a:rPr lang="en-US" smtClean="0"/>
              <a:t>19</a:t>
            </a:fld>
            <a:endParaRPr lang="en-US"/>
          </a:p>
        </p:txBody>
      </p:sp>
    </p:spTree>
    <p:extLst>
      <p:ext uri="{BB962C8B-B14F-4D97-AF65-F5344CB8AC3E}">
        <p14:creationId xmlns:p14="http://schemas.microsoft.com/office/powerpoint/2010/main" val="918786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0734" y="148281"/>
            <a:ext cx="9672869" cy="1712399"/>
          </a:xfrm>
        </p:spPr>
        <p:txBody>
          <a:bodyPr/>
          <a:lstStyle/>
          <a:p>
            <a:r>
              <a:rPr lang="en-US" b="1" dirty="0" smtClean="0"/>
              <a:t>Objectives: </a:t>
            </a:r>
            <a:endParaRPr lang="en-US" b="1" dirty="0"/>
          </a:p>
        </p:txBody>
      </p:sp>
      <p:sp>
        <p:nvSpPr>
          <p:cNvPr id="3" name="Subtitle 2"/>
          <p:cNvSpPr>
            <a:spLocks noGrp="1"/>
          </p:cNvSpPr>
          <p:nvPr>
            <p:ph type="subTitle" idx="1"/>
          </p:nvPr>
        </p:nvSpPr>
        <p:spPr>
          <a:xfrm>
            <a:off x="2512541" y="1943058"/>
            <a:ext cx="7418437" cy="3872247"/>
          </a:xfrm>
        </p:spPr>
        <p:txBody>
          <a:bodyPr/>
          <a:lstStyle/>
          <a:p>
            <a:r>
              <a:rPr lang="en-US" dirty="0" smtClean="0">
                <a:solidFill>
                  <a:schemeClr val="tx1"/>
                </a:solidFill>
              </a:rPr>
              <a:t>To be able to understand: </a:t>
            </a:r>
          </a:p>
          <a:p>
            <a:endParaRPr lang="en-US" dirty="0" smtClean="0">
              <a:solidFill>
                <a:schemeClr val="tx1"/>
              </a:solidFill>
            </a:endParaRPr>
          </a:p>
          <a:p>
            <a:pPr marL="285750" indent="-285750">
              <a:buFont typeface="Wingdings" panose="05000000000000000000" pitchFamily="2" charset="2"/>
              <a:buChar char="ü"/>
            </a:pPr>
            <a:r>
              <a:rPr lang="en-US" dirty="0" smtClean="0">
                <a:solidFill>
                  <a:schemeClr val="tx1"/>
                </a:solidFill>
              </a:rPr>
              <a:t>The concept of learning</a:t>
            </a:r>
          </a:p>
          <a:p>
            <a:pPr marL="285750" indent="-285750">
              <a:buFont typeface="Wingdings" panose="05000000000000000000" pitchFamily="2" charset="2"/>
              <a:buChar char="ü"/>
            </a:pPr>
            <a:r>
              <a:rPr lang="en-US" dirty="0" smtClean="0">
                <a:solidFill>
                  <a:schemeClr val="tx1"/>
                </a:solidFill>
              </a:rPr>
              <a:t>Factors affecting learning</a:t>
            </a:r>
          </a:p>
          <a:p>
            <a:pPr marL="285750" indent="-285750">
              <a:buFont typeface="Wingdings" panose="05000000000000000000" pitchFamily="2" charset="2"/>
              <a:buChar char="ü"/>
            </a:pPr>
            <a:r>
              <a:rPr lang="en-US" dirty="0" smtClean="0">
                <a:solidFill>
                  <a:schemeClr val="tx1"/>
                </a:solidFill>
              </a:rPr>
              <a:t>Personality types</a:t>
            </a:r>
          </a:p>
          <a:p>
            <a:pPr marL="285750" indent="-285750">
              <a:buFont typeface="Wingdings" panose="05000000000000000000" pitchFamily="2" charset="2"/>
              <a:buChar char="ü"/>
            </a:pPr>
            <a:r>
              <a:rPr lang="en-US" dirty="0" smtClean="0">
                <a:solidFill>
                  <a:schemeClr val="tx1"/>
                </a:solidFill>
              </a:rPr>
              <a:t>Personality types and learning styles </a:t>
            </a:r>
          </a:p>
          <a:p>
            <a:pPr marL="285750" indent="-285750">
              <a:buFont typeface="Wingdings" panose="05000000000000000000" pitchFamily="2" charset="2"/>
              <a:buChar char="ü"/>
            </a:pPr>
            <a:endParaRPr lang="en-US" dirty="0" smtClean="0">
              <a:solidFill>
                <a:schemeClr val="tx1"/>
              </a:solidFill>
            </a:endParaRPr>
          </a:p>
        </p:txBody>
      </p:sp>
      <p:sp>
        <p:nvSpPr>
          <p:cNvPr id="4" name="Date Placeholder 3"/>
          <p:cNvSpPr>
            <a:spLocks noGrp="1"/>
          </p:cNvSpPr>
          <p:nvPr>
            <p:ph type="dt" sz="half" idx="10"/>
          </p:nvPr>
        </p:nvSpPr>
        <p:spPr/>
        <p:txBody>
          <a:bodyPr/>
          <a:lstStyle/>
          <a:p>
            <a:fld id="{0DA25032-49B2-48BB-8993-68E25EAFCAF1}"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a:t>
            </a:fld>
            <a:endParaRPr lang="en-US"/>
          </a:p>
        </p:txBody>
      </p:sp>
    </p:spTree>
    <p:extLst>
      <p:ext uri="{BB962C8B-B14F-4D97-AF65-F5344CB8AC3E}">
        <p14:creationId xmlns:p14="http://schemas.microsoft.com/office/powerpoint/2010/main" val="1242311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780667" y="1037968"/>
            <a:ext cx="7580945" cy="4264282"/>
          </a:xfrm>
          <a:prstGeom prst="rect">
            <a:avLst/>
          </a:prstGeom>
        </p:spPr>
      </p:pic>
      <p:sp>
        <p:nvSpPr>
          <p:cNvPr id="4" name="Date Placeholder 3"/>
          <p:cNvSpPr>
            <a:spLocks noGrp="1"/>
          </p:cNvSpPr>
          <p:nvPr>
            <p:ph type="dt" sz="half" idx="10"/>
          </p:nvPr>
        </p:nvSpPr>
        <p:spPr/>
        <p:txBody>
          <a:bodyPr/>
          <a:lstStyle/>
          <a:p>
            <a:fld id="{3FCB1E00-6E23-460D-AC9E-9F06B3E3CF5D}"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20</a:t>
            </a:fld>
            <a:endParaRPr lang="en-US"/>
          </a:p>
        </p:txBody>
      </p:sp>
    </p:spTree>
    <p:extLst>
      <p:ext uri="{BB962C8B-B14F-4D97-AF65-F5344CB8AC3E}">
        <p14:creationId xmlns:p14="http://schemas.microsoft.com/office/powerpoint/2010/main" val="20301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3114" y="337751"/>
            <a:ext cx="8794363" cy="938549"/>
          </a:xfrm>
        </p:spPr>
        <p:txBody>
          <a:bodyPr>
            <a:normAutofit/>
          </a:bodyPr>
          <a:lstStyle/>
          <a:p>
            <a:r>
              <a:rPr lang="en-US" sz="3200" b="1" dirty="0" smtClean="0"/>
              <a:t>Extravert – Introvert (E-I)</a:t>
            </a:r>
            <a:endParaRPr lang="en-US" sz="3200" b="1" dirty="0"/>
          </a:p>
        </p:txBody>
      </p:sp>
      <p:sp>
        <p:nvSpPr>
          <p:cNvPr id="3" name="Subtitle 2"/>
          <p:cNvSpPr>
            <a:spLocks noGrp="1"/>
          </p:cNvSpPr>
          <p:nvPr>
            <p:ph type="subTitle" idx="1"/>
          </p:nvPr>
        </p:nvSpPr>
        <p:spPr>
          <a:xfrm>
            <a:off x="1837038" y="1491049"/>
            <a:ext cx="9634625" cy="4132528"/>
          </a:xfrm>
        </p:spPr>
        <p:txBody>
          <a:bodyPr>
            <a:normAutofit fontScale="92500" lnSpcReduction="10000"/>
          </a:bodyPr>
          <a:lstStyle/>
          <a:p>
            <a:r>
              <a:rPr lang="en-US" b="1" dirty="0" smtClean="0">
                <a:solidFill>
                  <a:srgbClr val="C00000"/>
                </a:solidFill>
              </a:rPr>
              <a:t>This scale explains where people tend to focus their attention and get their energy. </a:t>
            </a:r>
          </a:p>
          <a:p>
            <a:endParaRPr lang="en-US" b="1" dirty="0" smtClean="0">
              <a:solidFill>
                <a:schemeClr val="tx1"/>
              </a:solidFill>
            </a:endParaRPr>
          </a:p>
          <a:p>
            <a:r>
              <a:rPr lang="en-US" b="1" dirty="0" smtClean="0">
                <a:solidFill>
                  <a:schemeClr val="tx1"/>
                </a:solidFill>
              </a:rPr>
              <a:t>Extravert (E):</a:t>
            </a:r>
          </a:p>
          <a:p>
            <a:pPr marL="285750" indent="-285750" algn="just">
              <a:buFont typeface="Wingdings" panose="05000000000000000000" pitchFamily="2" charset="2"/>
              <a:buChar char="§"/>
            </a:pPr>
            <a:r>
              <a:rPr lang="en-US" dirty="0">
                <a:solidFill>
                  <a:schemeClr val="tx1"/>
                </a:solidFill>
              </a:rPr>
              <a:t>Extraverts (E) tend to focus on the outer world of people, things, and activity and are energized by interaction with others. </a:t>
            </a:r>
            <a:endParaRPr lang="en-US" dirty="0" smtClean="0">
              <a:solidFill>
                <a:schemeClr val="tx1"/>
              </a:solidFill>
            </a:endParaRPr>
          </a:p>
          <a:p>
            <a:pPr marL="285750" indent="-285750" algn="just">
              <a:buFont typeface="Wingdings" panose="05000000000000000000" pitchFamily="2" charset="2"/>
              <a:buChar char="§"/>
            </a:pPr>
            <a:endParaRPr lang="en-US" dirty="0" smtClean="0">
              <a:solidFill>
                <a:schemeClr val="tx1"/>
              </a:solidFill>
            </a:endParaRPr>
          </a:p>
          <a:p>
            <a:pPr marL="285750" indent="-285750" algn="just">
              <a:buFont typeface="Wingdings" panose="05000000000000000000" pitchFamily="2" charset="2"/>
              <a:buChar char="§"/>
            </a:pPr>
            <a:r>
              <a:rPr lang="en-US" dirty="0" smtClean="0">
                <a:solidFill>
                  <a:schemeClr val="tx1"/>
                </a:solidFill>
              </a:rPr>
              <a:t>They </a:t>
            </a:r>
            <a:r>
              <a:rPr lang="en-US" dirty="0">
                <a:solidFill>
                  <a:schemeClr val="tx1"/>
                </a:solidFill>
              </a:rPr>
              <a:t>love to talk, participate, organize, and </a:t>
            </a:r>
            <a:r>
              <a:rPr lang="en-US" dirty="0" smtClean="0">
                <a:solidFill>
                  <a:schemeClr val="tx1"/>
                </a:solidFill>
              </a:rPr>
              <a:t>socialize. </a:t>
            </a:r>
          </a:p>
          <a:p>
            <a:pPr marL="285750" indent="-285750" algn="just">
              <a:buFont typeface="Wingdings" panose="05000000000000000000" pitchFamily="2" charset="2"/>
              <a:buChar char="§"/>
            </a:pPr>
            <a:endParaRPr lang="en-US" dirty="0" smtClean="0">
              <a:solidFill>
                <a:schemeClr val="tx1"/>
              </a:solidFill>
            </a:endParaRPr>
          </a:p>
          <a:p>
            <a:pPr marL="285750" indent="-285750" algn="just">
              <a:buFont typeface="Wingdings" panose="05000000000000000000" pitchFamily="2" charset="2"/>
              <a:buChar char="§"/>
            </a:pPr>
            <a:r>
              <a:rPr lang="en-US" dirty="0" smtClean="0">
                <a:solidFill>
                  <a:schemeClr val="tx1"/>
                </a:solidFill>
              </a:rPr>
              <a:t>Extraversion </a:t>
            </a:r>
            <a:r>
              <a:rPr lang="en-US" dirty="0">
                <a:solidFill>
                  <a:schemeClr val="tx1"/>
                </a:solidFill>
              </a:rPr>
              <a:t>is described as an outgoing, </a:t>
            </a:r>
            <a:r>
              <a:rPr lang="en-US" dirty="0" smtClean="0">
                <a:solidFill>
                  <a:schemeClr val="tx1"/>
                </a:solidFill>
              </a:rPr>
              <a:t>open and </a:t>
            </a:r>
            <a:r>
              <a:rPr lang="en-US" dirty="0">
                <a:solidFill>
                  <a:schemeClr val="tx1"/>
                </a:solidFill>
              </a:rPr>
              <a:t>accommodating nature that adapts easily to a given </a:t>
            </a:r>
            <a:r>
              <a:rPr lang="en-US" dirty="0" smtClean="0">
                <a:solidFill>
                  <a:schemeClr val="tx1"/>
                </a:solidFill>
              </a:rPr>
              <a:t>situation.</a:t>
            </a:r>
          </a:p>
          <a:p>
            <a:pPr marL="285750" indent="-285750" algn="just">
              <a:buFont typeface="Wingdings" panose="05000000000000000000" pitchFamily="2" charset="2"/>
              <a:buChar char="§"/>
            </a:pPr>
            <a:endParaRPr lang="en-US" dirty="0" smtClean="0">
              <a:solidFill>
                <a:schemeClr val="tx1"/>
              </a:solidFill>
            </a:endParaRPr>
          </a:p>
          <a:p>
            <a:pPr marL="285750" indent="-285750" algn="just">
              <a:buFont typeface="Wingdings" panose="05000000000000000000" pitchFamily="2" charset="2"/>
              <a:buChar char="§"/>
            </a:pPr>
            <a:r>
              <a:rPr lang="en-US" dirty="0" smtClean="0">
                <a:solidFill>
                  <a:schemeClr val="tx1"/>
                </a:solidFill>
              </a:rPr>
              <a:t>Energy and attention flow out to the objects and people in the environment. </a:t>
            </a:r>
          </a:p>
          <a:p>
            <a:endParaRPr lang="en-US" b="1" dirty="0" smtClean="0">
              <a:solidFill>
                <a:schemeClr val="tx1"/>
              </a:solidFill>
            </a:endParaRPr>
          </a:p>
          <a:p>
            <a:endParaRPr lang="en-US" i="1" u="sng" dirty="0">
              <a:solidFill>
                <a:srgbClr val="C00000"/>
              </a:solidFill>
            </a:endParaRPr>
          </a:p>
        </p:txBody>
      </p:sp>
      <p:sp>
        <p:nvSpPr>
          <p:cNvPr id="4" name="Date Placeholder 3"/>
          <p:cNvSpPr>
            <a:spLocks noGrp="1"/>
          </p:cNvSpPr>
          <p:nvPr>
            <p:ph type="dt" sz="half" idx="10"/>
          </p:nvPr>
        </p:nvSpPr>
        <p:spPr/>
        <p:txBody>
          <a:bodyPr/>
          <a:lstStyle/>
          <a:p>
            <a:fld id="{5587FA78-245A-4E45-95CE-0E37FE183601}"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21</a:t>
            </a:fld>
            <a:endParaRPr lang="en-US"/>
          </a:p>
        </p:txBody>
      </p:sp>
    </p:spTree>
    <p:extLst>
      <p:ext uri="{BB962C8B-B14F-4D97-AF65-F5344CB8AC3E}">
        <p14:creationId xmlns:p14="http://schemas.microsoft.com/office/powerpoint/2010/main" val="137776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3643" y="356287"/>
            <a:ext cx="9041498" cy="1044146"/>
          </a:xfrm>
        </p:spPr>
        <p:txBody>
          <a:bodyPr>
            <a:normAutofit/>
          </a:bodyPr>
          <a:lstStyle/>
          <a:p>
            <a:r>
              <a:rPr lang="en-US" sz="3200" b="1" dirty="0" smtClean="0">
                <a:solidFill>
                  <a:schemeClr val="tx1"/>
                </a:solidFill>
              </a:rPr>
              <a:t>Introvert (I):</a:t>
            </a:r>
            <a:endParaRPr lang="en-US" sz="3200" b="1" dirty="0">
              <a:solidFill>
                <a:schemeClr val="tx1"/>
              </a:solidFill>
            </a:endParaRPr>
          </a:p>
        </p:txBody>
      </p:sp>
      <p:sp>
        <p:nvSpPr>
          <p:cNvPr id="3" name="Subtitle 2"/>
          <p:cNvSpPr>
            <a:spLocks noGrp="1"/>
          </p:cNvSpPr>
          <p:nvPr>
            <p:ph type="subTitle" idx="1"/>
          </p:nvPr>
        </p:nvSpPr>
        <p:spPr>
          <a:xfrm>
            <a:off x="2166550" y="1696995"/>
            <a:ext cx="9708765" cy="4338474"/>
          </a:xfrm>
        </p:spPr>
        <p:txBody>
          <a:bodyPr>
            <a:normAutofit fontScale="92500" lnSpcReduction="20000"/>
          </a:bodyPr>
          <a:lstStyle/>
          <a:p>
            <a:pPr marL="285750" indent="-285750">
              <a:buFont typeface="Wingdings" panose="05000000000000000000" pitchFamily="2" charset="2"/>
              <a:buChar char="§"/>
            </a:pPr>
            <a:r>
              <a:rPr lang="en-US" dirty="0" smtClean="0">
                <a:solidFill>
                  <a:schemeClr val="tx1"/>
                </a:solidFill>
              </a:rPr>
              <a:t>Introverts (I) are energized by the inner world of reflection and thoughts.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direct their energy and attention inward and receive energy from reflecting on their thoughts, memories and feelings.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can be sociable but need space and time.</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Introverts want to understand the world. </a:t>
            </a:r>
          </a:p>
          <a:p>
            <a:pPr marL="285750" indent="-285750">
              <a:buFont typeface="Wingdings" panose="05000000000000000000" pitchFamily="2" charset="2"/>
              <a:buChar char="§"/>
            </a:pPr>
            <a:endParaRPr lang="en-US" dirty="0">
              <a:solidFill>
                <a:schemeClr val="tx1"/>
              </a:solidFill>
            </a:endParaRPr>
          </a:p>
          <a:p>
            <a:pPr marL="285750" indent="-285750">
              <a:buFont typeface="Wingdings" panose="05000000000000000000" pitchFamily="2" charset="2"/>
              <a:buChar char="§"/>
            </a:pPr>
            <a:r>
              <a:rPr lang="en-US" dirty="0" smtClean="0">
                <a:solidFill>
                  <a:schemeClr val="tx1"/>
                </a:solidFill>
              </a:rPr>
              <a:t>They prefer to figure out things before they talk about them.</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desire to focus on the internal, subjective state, to affirm its value and to maintain this focus as long as possible.  </a:t>
            </a:r>
          </a:p>
          <a:p>
            <a:pPr marL="285750" indent="-285750">
              <a:buFont typeface="Wingdings" panose="05000000000000000000" pitchFamily="2" charset="2"/>
              <a:buChar char="§"/>
            </a:pPr>
            <a:endParaRPr lang="en-US" dirty="0">
              <a:solidFill>
                <a:schemeClr val="tx1"/>
              </a:solidFill>
            </a:endParaRPr>
          </a:p>
        </p:txBody>
      </p:sp>
      <p:sp>
        <p:nvSpPr>
          <p:cNvPr id="4" name="Date Placeholder 3"/>
          <p:cNvSpPr>
            <a:spLocks noGrp="1"/>
          </p:cNvSpPr>
          <p:nvPr>
            <p:ph type="dt" sz="half" idx="10"/>
          </p:nvPr>
        </p:nvSpPr>
        <p:spPr/>
        <p:txBody>
          <a:bodyPr/>
          <a:lstStyle/>
          <a:p>
            <a:fld id="{FAAC2DAE-1A8C-4EA9-8EA0-B93ECD907E59}"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22</a:t>
            </a:fld>
            <a:endParaRPr lang="en-US"/>
          </a:p>
        </p:txBody>
      </p:sp>
    </p:spTree>
    <p:extLst>
      <p:ext uri="{BB962C8B-B14F-4D97-AF65-F5344CB8AC3E}">
        <p14:creationId xmlns:p14="http://schemas.microsoft.com/office/powerpoint/2010/main" val="1420591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3600" y="1556951"/>
            <a:ext cx="9284043" cy="3761826"/>
          </a:xfrm>
        </p:spPr>
        <p:txBody>
          <a:bodyPr>
            <a:normAutofit/>
          </a:bodyPr>
          <a:lstStyle/>
          <a:p>
            <a:pPr marL="342900" indent="-342900" algn="just">
              <a:buFont typeface="Wingdings" panose="05000000000000000000" pitchFamily="2" charset="2"/>
              <a:buChar char="ü"/>
            </a:pPr>
            <a:r>
              <a:rPr lang="en-US" sz="2000" dirty="0">
                <a:solidFill>
                  <a:schemeClr val="tx1"/>
                </a:solidFill>
              </a:rPr>
              <a:t>The two attitudes do not represent a dichotomy. Every personality has both </a:t>
            </a:r>
            <a:r>
              <a:rPr lang="en-US" sz="2000" dirty="0" smtClean="0">
                <a:solidFill>
                  <a:schemeClr val="tx1"/>
                </a:solidFill>
              </a:rPr>
              <a:t>introvert and </a:t>
            </a:r>
            <a:r>
              <a:rPr lang="en-US" sz="2000" dirty="0">
                <a:solidFill>
                  <a:schemeClr val="tx1"/>
                </a:solidFill>
              </a:rPr>
              <a:t>extravert characteristics. However, in every personality one attitude, </a:t>
            </a:r>
            <a:r>
              <a:rPr lang="en-US" sz="2000" dirty="0" smtClean="0">
                <a:solidFill>
                  <a:schemeClr val="tx1"/>
                </a:solidFill>
              </a:rPr>
              <a:t>for example</a:t>
            </a:r>
            <a:r>
              <a:rPr lang="en-US" sz="2000" dirty="0">
                <a:solidFill>
                  <a:schemeClr val="tx1"/>
                </a:solidFill>
              </a:rPr>
              <a:t>, extraversion, is dominant and conscious, while the other attitude </a:t>
            </a:r>
            <a:r>
              <a:rPr lang="en-US" sz="2000" dirty="0" smtClean="0">
                <a:solidFill>
                  <a:schemeClr val="tx1"/>
                </a:solidFill>
              </a:rPr>
              <a:t>is subordinate </a:t>
            </a:r>
            <a:r>
              <a:rPr lang="en-US" sz="2000" dirty="0">
                <a:solidFill>
                  <a:schemeClr val="tx1"/>
                </a:solidFill>
              </a:rPr>
              <a:t>and unconscious. The subordinate attitude compensates for </a:t>
            </a:r>
            <a:r>
              <a:rPr lang="en-US" sz="2000" dirty="0" smtClean="0">
                <a:solidFill>
                  <a:schemeClr val="tx1"/>
                </a:solidFill>
              </a:rPr>
              <a:t>the dominant </a:t>
            </a:r>
            <a:r>
              <a:rPr lang="en-US" sz="2000" dirty="0">
                <a:solidFill>
                  <a:schemeClr val="tx1"/>
                </a:solidFill>
              </a:rPr>
              <a:t>attitude and vice versa</a:t>
            </a:r>
            <a:r>
              <a:rPr lang="en-US" sz="2000" dirty="0" smtClean="0">
                <a:solidFill>
                  <a:schemeClr val="tx1"/>
                </a:solidFill>
              </a:rPr>
              <a:t>.</a:t>
            </a:r>
          </a:p>
          <a:p>
            <a:pPr marL="342900" indent="-342900" algn="just">
              <a:buFont typeface="Wingdings" panose="05000000000000000000" pitchFamily="2" charset="2"/>
              <a:buChar char="ü"/>
            </a:pPr>
            <a:endParaRPr lang="en-US" sz="2000" dirty="0" smtClean="0">
              <a:solidFill>
                <a:schemeClr val="tx1"/>
              </a:solidFill>
            </a:endParaRPr>
          </a:p>
          <a:p>
            <a:pPr marL="342900" indent="-342900" algn="just">
              <a:buFont typeface="Wingdings" panose="05000000000000000000" pitchFamily="2" charset="2"/>
              <a:buChar char="ü"/>
            </a:pPr>
            <a:r>
              <a:rPr lang="en-US" sz="2000" dirty="0">
                <a:solidFill>
                  <a:schemeClr val="tx1"/>
                </a:solidFill>
              </a:rPr>
              <a:t>However, </a:t>
            </a:r>
            <a:r>
              <a:rPr lang="en-US" sz="2000" dirty="0" smtClean="0">
                <a:solidFill>
                  <a:schemeClr val="tx1"/>
                </a:solidFill>
              </a:rPr>
              <a:t>this does </a:t>
            </a:r>
            <a:r>
              <a:rPr lang="en-US" sz="2000" dirty="0">
                <a:solidFill>
                  <a:schemeClr val="tx1"/>
                </a:solidFill>
              </a:rPr>
              <a:t>not mean that one attitude is healthy and the other not. Both may </a:t>
            </a:r>
            <a:r>
              <a:rPr lang="en-US" sz="2000" dirty="0" smtClean="0">
                <a:solidFill>
                  <a:schemeClr val="tx1"/>
                </a:solidFill>
              </a:rPr>
              <a:t>have positive </a:t>
            </a:r>
            <a:r>
              <a:rPr lang="en-US" sz="2000" dirty="0">
                <a:solidFill>
                  <a:schemeClr val="tx1"/>
                </a:solidFill>
              </a:rPr>
              <a:t>and negative consequences for development. Introversion may be </a:t>
            </a:r>
            <a:r>
              <a:rPr lang="en-US" sz="2000" dirty="0" smtClean="0">
                <a:solidFill>
                  <a:srgbClr val="C00000"/>
                </a:solidFill>
              </a:rPr>
              <a:t>positive</a:t>
            </a:r>
            <a:r>
              <a:rPr lang="en-US" sz="2000" dirty="0" smtClean="0">
                <a:solidFill>
                  <a:schemeClr val="tx1"/>
                </a:solidFill>
              </a:rPr>
              <a:t> or </a:t>
            </a:r>
            <a:r>
              <a:rPr lang="en-US" sz="2000" dirty="0" smtClean="0">
                <a:solidFill>
                  <a:srgbClr val="C00000"/>
                </a:solidFill>
              </a:rPr>
              <a:t>negative</a:t>
            </a:r>
            <a:r>
              <a:rPr lang="en-US" sz="2000" dirty="0" smtClean="0">
                <a:solidFill>
                  <a:schemeClr val="tx1"/>
                </a:solidFill>
              </a:rPr>
              <a:t>. Similarly</a:t>
            </a:r>
            <a:r>
              <a:rPr lang="en-US" sz="2000" dirty="0">
                <a:solidFill>
                  <a:schemeClr val="tx1"/>
                </a:solidFill>
              </a:rPr>
              <a:t>, extraversion may be </a:t>
            </a:r>
            <a:r>
              <a:rPr lang="en-US" sz="2000" dirty="0">
                <a:solidFill>
                  <a:srgbClr val="C00000"/>
                </a:solidFill>
              </a:rPr>
              <a:t>positive</a:t>
            </a:r>
            <a:r>
              <a:rPr lang="en-US" sz="2000" dirty="0">
                <a:solidFill>
                  <a:schemeClr val="tx1"/>
                </a:solidFill>
              </a:rPr>
              <a:t> </a:t>
            </a:r>
            <a:r>
              <a:rPr lang="en-US" sz="2000" dirty="0" smtClean="0">
                <a:solidFill>
                  <a:schemeClr val="tx1"/>
                </a:solidFill>
              </a:rPr>
              <a:t>or </a:t>
            </a:r>
            <a:r>
              <a:rPr lang="en-US" sz="2000" dirty="0" smtClean="0">
                <a:solidFill>
                  <a:srgbClr val="C00000"/>
                </a:solidFill>
              </a:rPr>
              <a:t>negative.</a:t>
            </a:r>
            <a:endParaRPr lang="en-US" sz="2000" dirty="0">
              <a:solidFill>
                <a:srgbClr val="C00000"/>
              </a:solidFill>
            </a:endParaRPr>
          </a:p>
        </p:txBody>
      </p:sp>
      <p:sp>
        <p:nvSpPr>
          <p:cNvPr id="2" name="Date Placeholder 1"/>
          <p:cNvSpPr>
            <a:spLocks noGrp="1"/>
          </p:cNvSpPr>
          <p:nvPr>
            <p:ph type="dt" sz="half" idx="10"/>
          </p:nvPr>
        </p:nvSpPr>
        <p:spPr/>
        <p:txBody>
          <a:bodyPr/>
          <a:lstStyle/>
          <a:p>
            <a:fld id="{EB7FE93A-D88E-445D-AC93-39EF3A533147}"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23</a:t>
            </a:fld>
            <a:endParaRPr lang="en-US"/>
          </a:p>
        </p:txBody>
      </p:sp>
    </p:spTree>
    <p:extLst>
      <p:ext uri="{BB962C8B-B14F-4D97-AF65-F5344CB8AC3E}">
        <p14:creationId xmlns:p14="http://schemas.microsoft.com/office/powerpoint/2010/main" val="3049504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0951" y="922638"/>
            <a:ext cx="8950883" cy="1359243"/>
          </a:xfrm>
        </p:spPr>
        <p:txBody>
          <a:bodyPr>
            <a:normAutofit fontScale="90000"/>
          </a:bodyPr>
          <a:lstStyle/>
          <a:p>
            <a:r>
              <a:rPr lang="en-US" sz="3200" b="1" dirty="0" smtClean="0"/>
              <a:t>Self-assess: Your preference</a:t>
            </a:r>
            <a:r>
              <a:rPr lang="en-US" sz="3200" b="1" dirty="0">
                <a:solidFill>
                  <a:schemeClr val="tx1"/>
                </a:solidFill>
                <a:latin typeface="Helvetica Neue"/>
              </a:rPr>
              <a:t>?</a:t>
            </a:r>
            <a:r>
              <a:rPr lang="en-US" sz="3200" b="1" dirty="0">
                <a:solidFill>
                  <a:schemeClr val="tx1"/>
                </a:solidFill>
              </a:rPr>
              <a:t/>
            </a:r>
            <a:br>
              <a:rPr lang="en-US" sz="3200" b="1" dirty="0">
                <a:solidFill>
                  <a:schemeClr val="tx1"/>
                </a:solidFill>
              </a:rPr>
            </a:br>
            <a:r>
              <a:rPr lang="en-US" dirty="0" smtClean="0"/>
              <a:t> </a:t>
            </a:r>
            <a:endParaRPr lang="en-US" dirty="0"/>
          </a:p>
        </p:txBody>
      </p:sp>
      <p:sp>
        <p:nvSpPr>
          <p:cNvPr id="3" name="Subtitle 2"/>
          <p:cNvSpPr>
            <a:spLocks noGrp="1"/>
          </p:cNvSpPr>
          <p:nvPr>
            <p:ph type="subTitle" idx="1"/>
          </p:nvPr>
        </p:nvSpPr>
        <p:spPr>
          <a:xfrm>
            <a:off x="2726725" y="1425147"/>
            <a:ext cx="9403963" cy="4569132"/>
          </a:xfrm>
        </p:spPr>
        <p:txBody>
          <a:bodyPr/>
          <a:lstStyle/>
          <a:p>
            <a:endParaRPr lang="en-US" dirty="0" smtClean="0"/>
          </a:p>
          <a:p>
            <a:endParaRPr lang="en-US" dirty="0"/>
          </a:p>
          <a:p>
            <a:endParaRPr lang="en-US" dirty="0" smtClean="0"/>
          </a:p>
          <a:p>
            <a:endParaRPr lang="en-US" dirty="0"/>
          </a:p>
          <a:p>
            <a:r>
              <a:rPr lang="en-US" sz="2000" b="1" dirty="0" smtClean="0">
                <a:solidFill>
                  <a:srgbClr val="C00000"/>
                </a:solidFill>
              </a:rPr>
              <a:t>Extravert                                                               Introvert </a:t>
            </a:r>
            <a:endParaRPr lang="en-US" sz="2000" b="1" dirty="0">
              <a:solidFill>
                <a:srgbClr val="C00000"/>
              </a:solidFill>
            </a:endParaRPr>
          </a:p>
        </p:txBody>
      </p:sp>
      <p:cxnSp>
        <p:nvCxnSpPr>
          <p:cNvPr id="10" name="Straight Arrow Connector 9"/>
          <p:cNvCxnSpPr/>
          <p:nvPr/>
        </p:nvCxnSpPr>
        <p:spPr>
          <a:xfrm>
            <a:off x="4473147" y="3295136"/>
            <a:ext cx="36328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D77208FB-E05B-4A15-ACA9-EFCB9D1B7C91}"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24</a:t>
            </a:fld>
            <a:endParaRPr lang="en-US"/>
          </a:p>
        </p:txBody>
      </p:sp>
    </p:spTree>
    <p:extLst>
      <p:ext uri="{BB962C8B-B14F-4D97-AF65-F5344CB8AC3E}">
        <p14:creationId xmlns:p14="http://schemas.microsoft.com/office/powerpoint/2010/main" val="199336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7980" y="249196"/>
            <a:ext cx="8915399" cy="648730"/>
          </a:xfrm>
        </p:spPr>
        <p:txBody>
          <a:bodyPr>
            <a:normAutofit/>
          </a:bodyPr>
          <a:lstStyle/>
          <a:p>
            <a:r>
              <a:rPr lang="en-US" sz="3200" b="1" dirty="0" smtClean="0"/>
              <a:t>Sensing – Intuitive (S-N)</a:t>
            </a:r>
            <a:endParaRPr lang="en-US" sz="3200" b="1" dirty="0"/>
          </a:p>
        </p:txBody>
      </p:sp>
      <p:sp>
        <p:nvSpPr>
          <p:cNvPr id="3" name="Subtitle 2"/>
          <p:cNvSpPr>
            <a:spLocks noGrp="1"/>
          </p:cNvSpPr>
          <p:nvPr>
            <p:ph type="subTitle" idx="1"/>
          </p:nvPr>
        </p:nvSpPr>
        <p:spPr>
          <a:xfrm>
            <a:off x="2243224" y="1054443"/>
            <a:ext cx="8915399" cy="5041557"/>
          </a:xfrm>
        </p:spPr>
        <p:txBody>
          <a:bodyPr>
            <a:normAutofit fontScale="92500" lnSpcReduction="20000"/>
          </a:bodyPr>
          <a:lstStyle/>
          <a:p>
            <a:r>
              <a:rPr lang="en-US" sz="1600" b="1" dirty="0" smtClean="0">
                <a:solidFill>
                  <a:srgbClr val="C00000"/>
                </a:solidFill>
              </a:rPr>
              <a:t>This scale suggests how people take in information and ways that they become aware of the things, people, events, or ideas. It has biggest impact on how people learn. </a:t>
            </a:r>
          </a:p>
          <a:p>
            <a:endParaRPr lang="en-US" sz="1600" b="1" dirty="0" smtClean="0">
              <a:solidFill>
                <a:srgbClr val="C00000"/>
              </a:solidFill>
            </a:endParaRPr>
          </a:p>
          <a:p>
            <a:r>
              <a:rPr lang="en-US" sz="1600" b="1" dirty="0" smtClean="0">
                <a:solidFill>
                  <a:schemeClr val="tx1"/>
                </a:solidFill>
              </a:rPr>
              <a:t>Sensing (S): </a:t>
            </a:r>
          </a:p>
          <a:p>
            <a:pPr marL="285750" indent="-285750">
              <a:buFont typeface="Wingdings" panose="05000000000000000000" pitchFamily="2" charset="2"/>
              <a:buChar char="§"/>
            </a:pPr>
            <a:r>
              <a:rPr lang="en-US" sz="1700" dirty="0" smtClean="0">
                <a:solidFill>
                  <a:schemeClr val="tx1"/>
                </a:solidFill>
              </a:rPr>
              <a:t>Sensing (S) people rely heavily on their five sense to take in information. </a:t>
            </a:r>
          </a:p>
          <a:p>
            <a:pPr marL="285750" indent="-285750">
              <a:buFont typeface="Wingdings" panose="05000000000000000000" pitchFamily="2" charset="2"/>
              <a:buChar char="§"/>
            </a:pPr>
            <a:endParaRPr lang="en-US" sz="1700" dirty="0" smtClean="0">
              <a:solidFill>
                <a:schemeClr val="tx1"/>
              </a:solidFill>
            </a:endParaRPr>
          </a:p>
          <a:p>
            <a:pPr marL="285750" indent="-285750">
              <a:buFont typeface="Wingdings" panose="05000000000000000000" pitchFamily="2" charset="2"/>
              <a:buChar char="§"/>
            </a:pPr>
            <a:r>
              <a:rPr lang="en-US" sz="1700" dirty="0" smtClean="0">
                <a:solidFill>
                  <a:schemeClr val="tx1"/>
                </a:solidFill>
              </a:rPr>
              <a:t>They take in information that is real and tangible – </a:t>
            </a:r>
            <a:r>
              <a:rPr lang="en-US" sz="1700" b="1" dirty="0" smtClean="0">
                <a:solidFill>
                  <a:srgbClr val="C00000"/>
                </a:solidFill>
              </a:rPr>
              <a:t>What is actually happening.</a:t>
            </a:r>
          </a:p>
          <a:p>
            <a:pPr marL="285750" indent="-285750">
              <a:buFont typeface="Wingdings" panose="05000000000000000000" pitchFamily="2" charset="2"/>
              <a:buChar char="§"/>
            </a:pPr>
            <a:endParaRPr lang="en-US" sz="1700" b="1" dirty="0" smtClean="0">
              <a:solidFill>
                <a:srgbClr val="C00000"/>
              </a:solidFill>
            </a:endParaRPr>
          </a:p>
          <a:p>
            <a:pPr marL="285750" indent="-285750">
              <a:buFont typeface="Wingdings" panose="05000000000000000000" pitchFamily="2" charset="2"/>
              <a:buChar char="§"/>
            </a:pPr>
            <a:r>
              <a:rPr lang="en-US" sz="1700" dirty="0" smtClean="0">
                <a:solidFill>
                  <a:schemeClr val="tx1"/>
                </a:solidFill>
              </a:rPr>
              <a:t>They are interested in what is real, immediate, practical, and observable by the senses.</a:t>
            </a:r>
          </a:p>
          <a:p>
            <a:pPr marL="285750" indent="-285750">
              <a:buFont typeface="Wingdings" panose="05000000000000000000" pitchFamily="2" charset="2"/>
              <a:buChar char="§"/>
            </a:pPr>
            <a:endParaRPr lang="en-US" sz="1700" dirty="0" smtClean="0">
              <a:solidFill>
                <a:schemeClr val="tx1"/>
              </a:solidFill>
            </a:endParaRPr>
          </a:p>
          <a:p>
            <a:pPr marL="285750" indent="-285750">
              <a:buFont typeface="Wingdings" panose="05000000000000000000" pitchFamily="2" charset="2"/>
              <a:buChar char="§"/>
            </a:pPr>
            <a:r>
              <a:rPr lang="en-US" sz="1700" dirty="0" smtClean="0">
                <a:solidFill>
                  <a:schemeClr val="tx1"/>
                </a:solidFill>
              </a:rPr>
              <a:t>They are observant about the specifics of what is going on around them and are especially attuned to practical realities, and therefore they are practical and realistic. </a:t>
            </a:r>
          </a:p>
          <a:p>
            <a:pPr marL="285750" indent="-285750">
              <a:buFont typeface="Wingdings" panose="05000000000000000000" pitchFamily="2" charset="2"/>
              <a:buChar char="§"/>
            </a:pPr>
            <a:endParaRPr lang="en-US" sz="1700" dirty="0" smtClean="0">
              <a:solidFill>
                <a:schemeClr val="tx1"/>
              </a:solidFill>
            </a:endParaRPr>
          </a:p>
          <a:p>
            <a:pPr marL="285750" indent="-285750">
              <a:buFont typeface="Wingdings" panose="05000000000000000000" pitchFamily="2" charset="2"/>
              <a:buChar char="§"/>
            </a:pPr>
            <a:r>
              <a:rPr lang="en-US" sz="1700" dirty="0" smtClean="0">
                <a:solidFill>
                  <a:schemeClr val="tx1"/>
                </a:solidFill>
              </a:rPr>
              <a:t>They focus on details and may ignore the big picture.</a:t>
            </a:r>
          </a:p>
          <a:p>
            <a:pPr marL="285750" indent="-285750">
              <a:buFont typeface="Wingdings" panose="05000000000000000000" pitchFamily="2" charset="2"/>
              <a:buChar char="§"/>
            </a:pPr>
            <a:endParaRPr lang="en-US" sz="1700" dirty="0" smtClean="0">
              <a:solidFill>
                <a:schemeClr val="tx1"/>
              </a:solidFill>
            </a:endParaRPr>
          </a:p>
          <a:p>
            <a:pPr marL="285750" indent="-285750">
              <a:buFont typeface="Wingdings" panose="05000000000000000000" pitchFamily="2" charset="2"/>
              <a:buChar char="§"/>
            </a:pPr>
            <a:r>
              <a:rPr lang="en-US" sz="1700" dirty="0">
                <a:solidFill>
                  <a:schemeClr val="tx1"/>
                </a:solidFill>
              </a:rPr>
              <a:t>T</a:t>
            </a:r>
            <a:r>
              <a:rPr lang="en-US" sz="1700" dirty="0" smtClean="0">
                <a:solidFill>
                  <a:schemeClr val="tx1"/>
                </a:solidFill>
              </a:rPr>
              <a:t>hey would rather do than think.</a:t>
            </a:r>
          </a:p>
        </p:txBody>
      </p:sp>
      <p:sp>
        <p:nvSpPr>
          <p:cNvPr id="4" name="Date Placeholder 3"/>
          <p:cNvSpPr>
            <a:spLocks noGrp="1"/>
          </p:cNvSpPr>
          <p:nvPr>
            <p:ph type="dt" sz="half" idx="10"/>
          </p:nvPr>
        </p:nvSpPr>
        <p:spPr/>
        <p:txBody>
          <a:bodyPr/>
          <a:lstStyle/>
          <a:p>
            <a:fld id="{C8CFCF4F-5567-45C0-A49D-B0860D37CF1C}"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25</a:t>
            </a:fld>
            <a:endParaRPr lang="en-US"/>
          </a:p>
        </p:txBody>
      </p:sp>
    </p:spTree>
    <p:extLst>
      <p:ext uri="{BB962C8B-B14F-4D97-AF65-F5344CB8AC3E}">
        <p14:creationId xmlns:p14="http://schemas.microsoft.com/office/powerpoint/2010/main" val="4191606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7879" y="488095"/>
            <a:ext cx="8915399" cy="821724"/>
          </a:xfrm>
        </p:spPr>
        <p:txBody>
          <a:bodyPr>
            <a:normAutofit/>
          </a:bodyPr>
          <a:lstStyle/>
          <a:p>
            <a:r>
              <a:rPr lang="en-US" sz="3200" b="1" dirty="0" smtClean="0"/>
              <a:t>Intuitive (N):</a:t>
            </a:r>
            <a:endParaRPr lang="en-US" sz="3200" b="1" dirty="0"/>
          </a:p>
        </p:txBody>
      </p:sp>
      <p:sp>
        <p:nvSpPr>
          <p:cNvPr id="3" name="Subtitle 2"/>
          <p:cNvSpPr>
            <a:spLocks noGrp="1"/>
          </p:cNvSpPr>
          <p:nvPr>
            <p:ph type="subTitle" idx="1"/>
          </p:nvPr>
        </p:nvSpPr>
        <p:spPr>
          <a:xfrm>
            <a:off x="2232452" y="1614617"/>
            <a:ext cx="9206255" cy="4250724"/>
          </a:xfrm>
        </p:spPr>
        <p:txBody>
          <a:bodyPr>
            <a:normAutofit/>
          </a:bodyPr>
          <a:lstStyle/>
          <a:p>
            <a:pPr marL="285750" indent="-285750">
              <a:buFont typeface="Wingdings" panose="05000000000000000000" pitchFamily="2" charset="2"/>
              <a:buChar char="§"/>
            </a:pPr>
            <a:r>
              <a:rPr lang="en-US" dirty="0" smtClean="0">
                <a:solidFill>
                  <a:schemeClr val="tx1"/>
                </a:solidFill>
              </a:rPr>
              <a:t>Intuitive (N) people trust their gut feelings and intuition and look for the ‘big picture’.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Since they see the big picture, they often ignore the details.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are interested in future possibilities, implicit meanings, abstract, and symbolic or theoretical patterns suggested by insight.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would rather think than do.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a:solidFill>
                  <a:schemeClr val="tx1"/>
                </a:solidFill>
              </a:rPr>
              <a:t>It differs from sensation in that it is more </a:t>
            </a:r>
            <a:r>
              <a:rPr lang="en-US" dirty="0" smtClean="0">
                <a:solidFill>
                  <a:schemeClr val="tx1"/>
                </a:solidFill>
              </a:rPr>
              <a:t>creative.</a:t>
            </a:r>
            <a:endParaRPr lang="en-US" dirty="0">
              <a:solidFill>
                <a:schemeClr val="tx1"/>
              </a:solidFill>
            </a:endParaRPr>
          </a:p>
        </p:txBody>
      </p:sp>
      <p:sp>
        <p:nvSpPr>
          <p:cNvPr id="4" name="Date Placeholder 3"/>
          <p:cNvSpPr>
            <a:spLocks noGrp="1"/>
          </p:cNvSpPr>
          <p:nvPr>
            <p:ph type="dt" sz="half" idx="10"/>
          </p:nvPr>
        </p:nvSpPr>
        <p:spPr/>
        <p:txBody>
          <a:bodyPr/>
          <a:lstStyle/>
          <a:p>
            <a:fld id="{383E100A-1E99-40DD-8B24-12F1883F040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26</a:t>
            </a:fld>
            <a:endParaRPr lang="en-US"/>
          </a:p>
        </p:txBody>
      </p:sp>
    </p:spTree>
    <p:extLst>
      <p:ext uri="{BB962C8B-B14F-4D97-AF65-F5344CB8AC3E}">
        <p14:creationId xmlns:p14="http://schemas.microsoft.com/office/powerpoint/2010/main" val="1011568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835569" y="1037968"/>
            <a:ext cx="7783003" cy="4473146"/>
          </a:xfrm>
          <a:prstGeom prst="rect">
            <a:avLst/>
          </a:prstGeom>
        </p:spPr>
      </p:pic>
      <p:sp>
        <p:nvSpPr>
          <p:cNvPr id="4" name="Date Placeholder 3"/>
          <p:cNvSpPr>
            <a:spLocks noGrp="1"/>
          </p:cNvSpPr>
          <p:nvPr>
            <p:ph type="dt" sz="half" idx="10"/>
          </p:nvPr>
        </p:nvSpPr>
        <p:spPr/>
        <p:txBody>
          <a:bodyPr/>
          <a:lstStyle/>
          <a:p>
            <a:fld id="{3FCB1E00-6E23-460D-AC9E-9F06B3E3CF5D}"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27</a:t>
            </a:fld>
            <a:endParaRPr lang="en-US"/>
          </a:p>
        </p:txBody>
      </p:sp>
    </p:spTree>
    <p:extLst>
      <p:ext uri="{BB962C8B-B14F-4D97-AF65-F5344CB8AC3E}">
        <p14:creationId xmlns:p14="http://schemas.microsoft.com/office/powerpoint/2010/main" val="2397179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3373" y="1342768"/>
            <a:ext cx="6820929" cy="1169774"/>
          </a:xfrm>
        </p:spPr>
        <p:txBody>
          <a:bodyPr>
            <a:normAutofit fontScale="90000"/>
          </a:bodyPr>
          <a:lstStyle/>
          <a:p>
            <a:r>
              <a:rPr lang="en-US" sz="2900" b="1" dirty="0">
                <a:solidFill>
                  <a:prstClr val="black">
                    <a:lumMod val="85000"/>
                    <a:lumOff val="15000"/>
                  </a:prstClr>
                </a:solidFill>
              </a:rPr>
              <a:t>Self-assess: Your preference</a:t>
            </a:r>
            <a:r>
              <a:rPr lang="en-US" sz="2900" b="1" dirty="0">
                <a:solidFill>
                  <a:prstClr val="black"/>
                </a:solidFill>
                <a:latin typeface="Helvetica Neue"/>
              </a:rPr>
              <a:t>?</a:t>
            </a:r>
            <a:r>
              <a:rPr lang="en-US" sz="2900" b="1" dirty="0">
                <a:solidFill>
                  <a:prstClr val="black"/>
                </a:solidFill>
              </a:rPr>
              <a:t/>
            </a:r>
            <a:br>
              <a:rPr lang="en-US" sz="2900" b="1" dirty="0">
                <a:solidFill>
                  <a:prstClr val="black"/>
                </a:solidFill>
              </a:rPr>
            </a:br>
            <a:endParaRPr lang="en-US" dirty="0"/>
          </a:p>
        </p:txBody>
      </p:sp>
      <p:sp>
        <p:nvSpPr>
          <p:cNvPr id="3" name="Subtitle 2"/>
          <p:cNvSpPr>
            <a:spLocks noGrp="1"/>
          </p:cNvSpPr>
          <p:nvPr>
            <p:ph type="subTitle" idx="1"/>
          </p:nvPr>
        </p:nvSpPr>
        <p:spPr>
          <a:xfrm>
            <a:off x="2809103" y="2306596"/>
            <a:ext cx="8901455" cy="3564116"/>
          </a:xfrm>
        </p:spPr>
        <p:txBody>
          <a:bodyPr/>
          <a:lstStyle/>
          <a:p>
            <a:endParaRPr lang="en-US" dirty="0" smtClean="0"/>
          </a:p>
          <a:p>
            <a:endParaRPr lang="en-US" dirty="0"/>
          </a:p>
          <a:p>
            <a:r>
              <a:rPr lang="en-US" sz="2000" b="1" dirty="0" smtClean="0">
                <a:solidFill>
                  <a:srgbClr val="C00000"/>
                </a:solidFill>
              </a:rPr>
              <a:t>Sensing                                                       Intuitive </a:t>
            </a:r>
            <a:endParaRPr lang="en-US" sz="2000" b="1" dirty="0">
              <a:solidFill>
                <a:srgbClr val="C00000"/>
              </a:solidFill>
            </a:endParaRPr>
          </a:p>
        </p:txBody>
      </p:sp>
      <p:cxnSp>
        <p:nvCxnSpPr>
          <p:cNvPr id="4" name="Straight Arrow Connector 3"/>
          <p:cNvCxnSpPr/>
          <p:nvPr/>
        </p:nvCxnSpPr>
        <p:spPr>
          <a:xfrm>
            <a:off x="3995352" y="3336326"/>
            <a:ext cx="36328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B3061A0-1F08-493E-BACB-51E81A0E042B}" type="datetime1">
              <a:rPr lang="en-US" smtClean="0"/>
              <a:t>1/31/2020</a:t>
            </a:fld>
            <a:endParaRPr lang="en-US"/>
          </a:p>
        </p:txBody>
      </p:sp>
      <p:sp>
        <p:nvSpPr>
          <p:cNvPr id="6" name="Slide Number Placeholder 5"/>
          <p:cNvSpPr>
            <a:spLocks noGrp="1"/>
          </p:cNvSpPr>
          <p:nvPr>
            <p:ph type="sldNum" sz="quarter" idx="12"/>
          </p:nvPr>
        </p:nvSpPr>
        <p:spPr/>
        <p:txBody>
          <a:bodyPr/>
          <a:lstStyle/>
          <a:p>
            <a:fld id="{6A937011-4E85-4D08-8F35-C869B4B756A5}" type="slidenum">
              <a:rPr lang="en-US" smtClean="0"/>
              <a:t>28</a:t>
            </a:fld>
            <a:endParaRPr lang="en-US"/>
          </a:p>
        </p:txBody>
      </p:sp>
    </p:spTree>
    <p:extLst>
      <p:ext uri="{BB962C8B-B14F-4D97-AF65-F5344CB8AC3E}">
        <p14:creationId xmlns:p14="http://schemas.microsoft.com/office/powerpoint/2010/main" val="961030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546" y="315098"/>
            <a:ext cx="8852028" cy="731108"/>
          </a:xfrm>
        </p:spPr>
        <p:txBody>
          <a:bodyPr>
            <a:normAutofit/>
          </a:bodyPr>
          <a:lstStyle/>
          <a:p>
            <a:r>
              <a:rPr lang="en-US" sz="3200" b="1" dirty="0" smtClean="0"/>
              <a:t>Thinking – Feeling (T-F)</a:t>
            </a:r>
            <a:endParaRPr lang="en-US" sz="3200" b="1" dirty="0"/>
          </a:p>
        </p:txBody>
      </p:sp>
      <p:sp>
        <p:nvSpPr>
          <p:cNvPr id="3" name="Subtitle 2"/>
          <p:cNvSpPr>
            <a:spLocks noGrp="1"/>
          </p:cNvSpPr>
          <p:nvPr>
            <p:ph type="subTitle" idx="1"/>
          </p:nvPr>
        </p:nvSpPr>
        <p:spPr>
          <a:xfrm>
            <a:off x="2339546" y="1136822"/>
            <a:ext cx="9531178" cy="4868561"/>
          </a:xfrm>
        </p:spPr>
        <p:txBody>
          <a:bodyPr>
            <a:normAutofit lnSpcReduction="10000"/>
          </a:bodyPr>
          <a:lstStyle/>
          <a:p>
            <a:r>
              <a:rPr lang="en-US" b="1" dirty="0" smtClean="0">
                <a:solidFill>
                  <a:srgbClr val="C00000"/>
                </a:solidFill>
              </a:rPr>
              <a:t>This scale explains the way people evaluate and come to conclusions about information and how they make decisions. </a:t>
            </a:r>
          </a:p>
          <a:p>
            <a:endParaRPr lang="en-US" b="1" dirty="0" smtClean="0">
              <a:solidFill>
                <a:srgbClr val="C00000"/>
              </a:solidFill>
            </a:endParaRPr>
          </a:p>
          <a:p>
            <a:r>
              <a:rPr lang="en-US" b="1" dirty="0" smtClean="0">
                <a:solidFill>
                  <a:schemeClr val="tx1"/>
                </a:solidFill>
              </a:rPr>
              <a:t>Thinking (T):</a:t>
            </a:r>
          </a:p>
          <a:p>
            <a:pPr marL="342900" indent="-342900">
              <a:buFont typeface="Wingdings" panose="05000000000000000000" pitchFamily="2" charset="2"/>
              <a:buChar char="§"/>
            </a:pPr>
            <a:r>
              <a:rPr lang="en-US" dirty="0" smtClean="0">
                <a:solidFill>
                  <a:schemeClr val="tx1"/>
                </a:solidFill>
              </a:rPr>
              <a:t>Thinking (T) people look at the logical consequences of a choice or action and decide on the basis of logic, analysis, and reason.</a:t>
            </a:r>
          </a:p>
          <a:p>
            <a:pPr marL="342900" indent="-342900">
              <a:buFont typeface="Wingdings" panose="05000000000000000000" pitchFamily="2" charset="2"/>
              <a:buChar char="§"/>
            </a:pPr>
            <a:endParaRPr lang="en-US" dirty="0" smtClean="0">
              <a:solidFill>
                <a:schemeClr val="tx1"/>
              </a:solidFill>
            </a:endParaRPr>
          </a:p>
          <a:p>
            <a:pPr marL="342900" indent="-342900">
              <a:buFont typeface="Wingdings" panose="05000000000000000000" pitchFamily="2" charset="2"/>
              <a:buChar char="§"/>
            </a:pPr>
            <a:r>
              <a:rPr lang="en-US" dirty="0" smtClean="0">
                <a:solidFill>
                  <a:schemeClr val="tx1"/>
                </a:solidFill>
              </a:rPr>
              <a:t>They analyze to identify what’s wrong with something so they can solve the problem. </a:t>
            </a:r>
          </a:p>
          <a:p>
            <a:pPr marL="342900" indent="-342900">
              <a:buFont typeface="Wingdings" panose="05000000000000000000" pitchFamily="2" charset="2"/>
              <a:buChar char="§"/>
            </a:pPr>
            <a:endParaRPr lang="en-US" dirty="0" smtClean="0">
              <a:solidFill>
                <a:schemeClr val="tx1"/>
              </a:solidFill>
            </a:endParaRPr>
          </a:p>
          <a:p>
            <a:pPr marL="342900" indent="-342900">
              <a:buFont typeface="Wingdings" panose="05000000000000000000" pitchFamily="2" charset="2"/>
              <a:buChar char="§"/>
            </a:pPr>
            <a:r>
              <a:rPr lang="en-US" dirty="0" smtClean="0">
                <a:solidFill>
                  <a:schemeClr val="tx1"/>
                </a:solidFill>
              </a:rPr>
              <a:t>They strive to find a standard or principle that they will apply in similar situations.</a:t>
            </a:r>
          </a:p>
          <a:p>
            <a:pPr marL="342900" indent="-342900">
              <a:buFont typeface="Wingdings" panose="05000000000000000000" pitchFamily="2" charset="2"/>
              <a:buChar char="§"/>
            </a:pPr>
            <a:endParaRPr lang="en-US" dirty="0" smtClean="0">
              <a:solidFill>
                <a:schemeClr val="tx1"/>
              </a:solidFill>
            </a:endParaRPr>
          </a:p>
          <a:p>
            <a:pPr marL="342900" indent="-342900">
              <a:buFont typeface="Wingdings" panose="05000000000000000000" pitchFamily="2" charset="2"/>
              <a:buChar char="§"/>
            </a:pPr>
            <a:r>
              <a:rPr lang="en-US" dirty="0" smtClean="0">
                <a:solidFill>
                  <a:schemeClr val="tx1"/>
                </a:solidFill>
              </a:rPr>
              <a:t>They follow their mind rather than their heart and sometimes appear blunt and uncaring about the feelings of others. </a:t>
            </a:r>
            <a:endParaRPr lang="en-US" dirty="0">
              <a:solidFill>
                <a:schemeClr val="tx1"/>
              </a:solidFill>
            </a:endParaRPr>
          </a:p>
        </p:txBody>
      </p:sp>
      <p:sp>
        <p:nvSpPr>
          <p:cNvPr id="4" name="Date Placeholder 3"/>
          <p:cNvSpPr>
            <a:spLocks noGrp="1"/>
          </p:cNvSpPr>
          <p:nvPr>
            <p:ph type="dt" sz="half" idx="10"/>
          </p:nvPr>
        </p:nvSpPr>
        <p:spPr/>
        <p:txBody>
          <a:bodyPr/>
          <a:lstStyle/>
          <a:p>
            <a:fld id="{9076456A-0C21-4295-AE83-9DCE9FC45CC1}"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29</a:t>
            </a:fld>
            <a:endParaRPr lang="en-US"/>
          </a:p>
        </p:txBody>
      </p:sp>
    </p:spTree>
    <p:extLst>
      <p:ext uri="{BB962C8B-B14F-4D97-AF65-F5344CB8AC3E}">
        <p14:creationId xmlns:p14="http://schemas.microsoft.com/office/powerpoint/2010/main" val="310750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78659" y="1853513"/>
            <a:ext cx="5700583" cy="238897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800" b="1" dirty="0" smtClean="0"/>
              <a:t>Learning</a:t>
            </a:r>
            <a:r>
              <a:rPr lang="en-US" dirty="0" smtClean="0"/>
              <a:t> </a:t>
            </a:r>
            <a:endParaRPr lang="en-US" dirty="0"/>
          </a:p>
        </p:txBody>
      </p:sp>
      <p:sp>
        <p:nvSpPr>
          <p:cNvPr id="2" name="Date Placeholder 1"/>
          <p:cNvSpPr>
            <a:spLocks noGrp="1"/>
          </p:cNvSpPr>
          <p:nvPr>
            <p:ph type="dt" sz="half" idx="10"/>
          </p:nvPr>
        </p:nvSpPr>
        <p:spPr/>
        <p:txBody>
          <a:bodyPr/>
          <a:lstStyle/>
          <a:p>
            <a:fld id="{8E2C222E-277E-432D-BA61-566FA515E51F}" type="datetime1">
              <a:rPr lang="en-US" smtClean="0"/>
              <a:t>1/31/2020</a:t>
            </a:fld>
            <a:endParaRPr lang="en-US"/>
          </a:p>
        </p:txBody>
      </p:sp>
      <p:sp>
        <p:nvSpPr>
          <p:cNvPr id="3" name="Slide Number Placeholder 2"/>
          <p:cNvSpPr>
            <a:spLocks noGrp="1"/>
          </p:cNvSpPr>
          <p:nvPr>
            <p:ph type="sldNum" sz="quarter" idx="12"/>
          </p:nvPr>
        </p:nvSpPr>
        <p:spPr/>
        <p:txBody>
          <a:bodyPr/>
          <a:lstStyle/>
          <a:p>
            <a:fld id="{6A937011-4E85-4D08-8F35-C869B4B756A5}" type="slidenum">
              <a:rPr lang="en-US" smtClean="0"/>
              <a:t>3</a:t>
            </a:fld>
            <a:endParaRPr lang="en-US"/>
          </a:p>
        </p:txBody>
      </p:sp>
    </p:spTree>
    <p:extLst>
      <p:ext uri="{BB962C8B-B14F-4D97-AF65-F5344CB8AC3E}">
        <p14:creationId xmlns:p14="http://schemas.microsoft.com/office/powerpoint/2010/main" val="349108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1427" y="496330"/>
            <a:ext cx="8915399" cy="780535"/>
          </a:xfrm>
        </p:spPr>
        <p:txBody>
          <a:bodyPr>
            <a:normAutofit/>
          </a:bodyPr>
          <a:lstStyle/>
          <a:p>
            <a:r>
              <a:rPr lang="en-US" sz="3200" b="1" dirty="0" smtClean="0"/>
              <a:t>Feeling (F): </a:t>
            </a:r>
            <a:endParaRPr lang="en-US" sz="3200" b="1" dirty="0"/>
          </a:p>
        </p:txBody>
      </p:sp>
      <p:sp>
        <p:nvSpPr>
          <p:cNvPr id="3" name="Subtitle 2"/>
          <p:cNvSpPr>
            <a:spLocks noGrp="1"/>
          </p:cNvSpPr>
          <p:nvPr>
            <p:ph type="subTitle" idx="1"/>
          </p:nvPr>
        </p:nvSpPr>
        <p:spPr>
          <a:xfrm>
            <a:off x="2273643" y="1713471"/>
            <a:ext cx="9230969" cy="4324864"/>
          </a:xfrm>
        </p:spPr>
        <p:txBody>
          <a:bodyPr>
            <a:normAutofit fontScale="92500" lnSpcReduction="10000"/>
          </a:bodyPr>
          <a:lstStyle/>
          <a:p>
            <a:pPr marL="285750" indent="-285750">
              <a:buFont typeface="Wingdings" panose="05000000000000000000" pitchFamily="2" charset="2"/>
              <a:buChar char="§"/>
            </a:pPr>
            <a:r>
              <a:rPr lang="en-US" dirty="0" smtClean="0">
                <a:solidFill>
                  <a:schemeClr val="tx1"/>
                </a:solidFill>
              </a:rPr>
              <a:t>Feeling (F) people decide on the basis of their feelings, personal likes and dislikes.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Feeling people, when making decisions, like to consider what is important to them and to others involved.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Appreciating and supporting others energizes them.</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strive to create harmony and treat each person as a unique individual.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want others to like them so find it difficult to say no or disagree with others.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feel rewarded when they can help others. </a:t>
            </a:r>
            <a:endParaRPr lang="en-US" dirty="0">
              <a:solidFill>
                <a:schemeClr val="tx1"/>
              </a:solidFill>
            </a:endParaRPr>
          </a:p>
        </p:txBody>
      </p:sp>
      <p:sp>
        <p:nvSpPr>
          <p:cNvPr id="4" name="Date Placeholder 3"/>
          <p:cNvSpPr>
            <a:spLocks noGrp="1"/>
          </p:cNvSpPr>
          <p:nvPr>
            <p:ph type="dt" sz="half" idx="10"/>
          </p:nvPr>
        </p:nvSpPr>
        <p:spPr/>
        <p:txBody>
          <a:bodyPr/>
          <a:lstStyle/>
          <a:p>
            <a:fld id="{1CC8AB38-5A10-413D-A063-FE71FC20F745}"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30</a:t>
            </a:fld>
            <a:endParaRPr lang="en-US"/>
          </a:p>
        </p:txBody>
      </p:sp>
    </p:spTree>
    <p:extLst>
      <p:ext uri="{BB962C8B-B14F-4D97-AF65-F5344CB8AC3E}">
        <p14:creationId xmlns:p14="http://schemas.microsoft.com/office/powerpoint/2010/main" val="330464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669059" y="1275079"/>
            <a:ext cx="8023655" cy="4161893"/>
          </a:xfrm>
          <a:prstGeom prst="rect">
            <a:avLst/>
          </a:prstGeom>
        </p:spPr>
      </p:pic>
      <p:sp>
        <p:nvSpPr>
          <p:cNvPr id="4" name="Date Placeholder 3"/>
          <p:cNvSpPr>
            <a:spLocks noGrp="1"/>
          </p:cNvSpPr>
          <p:nvPr>
            <p:ph type="dt" sz="half" idx="10"/>
          </p:nvPr>
        </p:nvSpPr>
        <p:spPr/>
        <p:txBody>
          <a:bodyPr/>
          <a:lstStyle/>
          <a:p>
            <a:fld id="{3FCB1E00-6E23-460D-AC9E-9F06B3E3CF5D}"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31</a:t>
            </a:fld>
            <a:endParaRPr lang="en-US"/>
          </a:p>
        </p:txBody>
      </p:sp>
    </p:spTree>
    <p:extLst>
      <p:ext uri="{BB962C8B-B14F-4D97-AF65-F5344CB8AC3E}">
        <p14:creationId xmlns:p14="http://schemas.microsoft.com/office/powerpoint/2010/main" val="4201123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6528" y="1614616"/>
            <a:ext cx="8915399" cy="839695"/>
          </a:xfrm>
        </p:spPr>
        <p:txBody>
          <a:bodyPr/>
          <a:lstStyle/>
          <a:p>
            <a:r>
              <a:rPr lang="en-US" sz="2600" b="1" dirty="0">
                <a:solidFill>
                  <a:prstClr val="black">
                    <a:lumMod val="85000"/>
                    <a:lumOff val="15000"/>
                  </a:prstClr>
                </a:solidFill>
              </a:rPr>
              <a:t>Self-assess: Your </a:t>
            </a:r>
            <a:r>
              <a:rPr lang="en-US" sz="2600" b="1" dirty="0" smtClean="0">
                <a:solidFill>
                  <a:prstClr val="black">
                    <a:lumMod val="85000"/>
                    <a:lumOff val="15000"/>
                  </a:prstClr>
                </a:solidFill>
              </a:rPr>
              <a:t>preference? </a:t>
            </a:r>
            <a:endParaRPr lang="en-US" dirty="0"/>
          </a:p>
        </p:txBody>
      </p:sp>
      <p:sp>
        <p:nvSpPr>
          <p:cNvPr id="3" name="Subtitle 2"/>
          <p:cNvSpPr>
            <a:spLocks noGrp="1"/>
          </p:cNvSpPr>
          <p:nvPr>
            <p:ph type="subTitle" idx="1"/>
          </p:nvPr>
        </p:nvSpPr>
        <p:spPr>
          <a:xfrm>
            <a:off x="2652584" y="3196281"/>
            <a:ext cx="8852028" cy="2707381"/>
          </a:xfrm>
        </p:spPr>
        <p:txBody>
          <a:bodyPr/>
          <a:lstStyle/>
          <a:p>
            <a:endParaRPr lang="en-US" dirty="0" smtClean="0"/>
          </a:p>
          <a:p>
            <a:r>
              <a:rPr lang="en-US" sz="2000" b="1" dirty="0" smtClean="0">
                <a:solidFill>
                  <a:srgbClr val="C00000"/>
                </a:solidFill>
              </a:rPr>
              <a:t>   Thinking                                                            Feeling </a:t>
            </a:r>
            <a:endParaRPr lang="en-US" sz="2000" b="1" dirty="0">
              <a:solidFill>
                <a:srgbClr val="C00000"/>
              </a:solidFill>
            </a:endParaRPr>
          </a:p>
        </p:txBody>
      </p:sp>
      <p:cxnSp>
        <p:nvCxnSpPr>
          <p:cNvPr id="4" name="Straight Arrow Connector 3"/>
          <p:cNvCxnSpPr/>
          <p:nvPr/>
        </p:nvCxnSpPr>
        <p:spPr>
          <a:xfrm>
            <a:off x="4341342" y="3838834"/>
            <a:ext cx="36328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0C69DFE5-BE04-4B03-87FB-8E60C530B437}" type="datetime1">
              <a:rPr lang="en-US" smtClean="0"/>
              <a:t>1/31/2020</a:t>
            </a:fld>
            <a:endParaRPr lang="en-US"/>
          </a:p>
        </p:txBody>
      </p:sp>
      <p:sp>
        <p:nvSpPr>
          <p:cNvPr id="6" name="Slide Number Placeholder 5"/>
          <p:cNvSpPr>
            <a:spLocks noGrp="1"/>
          </p:cNvSpPr>
          <p:nvPr>
            <p:ph type="sldNum" sz="quarter" idx="12"/>
          </p:nvPr>
        </p:nvSpPr>
        <p:spPr/>
        <p:txBody>
          <a:bodyPr/>
          <a:lstStyle/>
          <a:p>
            <a:fld id="{6A937011-4E85-4D08-8F35-C869B4B756A5}" type="slidenum">
              <a:rPr lang="en-US" smtClean="0"/>
              <a:t>32</a:t>
            </a:fld>
            <a:endParaRPr lang="en-US"/>
          </a:p>
        </p:txBody>
      </p:sp>
    </p:spTree>
    <p:extLst>
      <p:ext uri="{BB962C8B-B14F-4D97-AF65-F5344CB8AC3E}">
        <p14:creationId xmlns:p14="http://schemas.microsoft.com/office/powerpoint/2010/main" val="676741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4259" y="249195"/>
            <a:ext cx="8934407" cy="722870"/>
          </a:xfrm>
        </p:spPr>
        <p:txBody>
          <a:bodyPr>
            <a:normAutofit/>
          </a:bodyPr>
          <a:lstStyle/>
          <a:p>
            <a:r>
              <a:rPr lang="en-US" sz="3200" b="1" dirty="0" smtClean="0"/>
              <a:t>Judging – Perceiving (J-P)</a:t>
            </a:r>
            <a:endParaRPr lang="en-US" sz="3200" b="1" dirty="0"/>
          </a:p>
        </p:txBody>
      </p:sp>
      <p:sp>
        <p:nvSpPr>
          <p:cNvPr id="3" name="Subtitle 2"/>
          <p:cNvSpPr>
            <a:spLocks noGrp="1"/>
          </p:cNvSpPr>
          <p:nvPr>
            <p:ph type="subTitle" idx="1"/>
          </p:nvPr>
        </p:nvSpPr>
        <p:spPr>
          <a:xfrm>
            <a:off x="2267699" y="1046205"/>
            <a:ext cx="9127525" cy="4950940"/>
          </a:xfrm>
        </p:spPr>
        <p:txBody>
          <a:bodyPr>
            <a:normAutofit fontScale="92500" lnSpcReduction="10000"/>
          </a:bodyPr>
          <a:lstStyle/>
          <a:p>
            <a:r>
              <a:rPr lang="en-US" b="1" dirty="0" smtClean="0">
                <a:solidFill>
                  <a:srgbClr val="C00000"/>
                </a:solidFill>
              </a:rPr>
              <a:t>This range suggests the type of life style and work habits people prefer. </a:t>
            </a:r>
          </a:p>
          <a:p>
            <a:endParaRPr lang="en-US" b="1" dirty="0" smtClean="0">
              <a:solidFill>
                <a:srgbClr val="C00000"/>
              </a:solidFill>
            </a:endParaRPr>
          </a:p>
          <a:p>
            <a:r>
              <a:rPr lang="en-US" b="1" dirty="0" smtClean="0">
                <a:solidFill>
                  <a:schemeClr val="tx1"/>
                </a:solidFill>
              </a:rPr>
              <a:t>Judging (J): </a:t>
            </a:r>
          </a:p>
          <a:p>
            <a:pPr marL="285750" indent="-285750">
              <a:buFont typeface="Wingdings" panose="05000000000000000000" pitchFamily="2" charset="2"/>
              <a:buChar char="§"/>
            </a:pPr>
            <a:r>
              <a:rPr lang="en-US" dirty="0" smtClean="0">
                <a:solidFill>
                  <a:schemeClr val="tx1"/>
                </a:solidFill>
              </a:rPr>
              <a:t>Judging (J) people like to live in a planned, orderly way, seeking to regulate and manage their lives.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want to make decisions, come to conclusions, and move on.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tend to be structured and organized and like to have things settled.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Getting things done energizes them.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focus on completing the task, only want to know the essentials, and take actions quickly (sometimes too quickly). </a:t>
            </a:r>
            <a:endParaRPr lang="en-US" dirty="0">
              <a:solidFill>
                <a:schemeClr val="tx1"/>
              </a:solidFill>
            </a:endParaRPr>
          </a:p>
        </p:txBody>
      </p:sp>
      <p:sp>
        <p:nvSpPr>
          <p:cNvPr id="4" name="Date Placeholder 3"/>
          <p:cNvSpPr>
            <a:spLocks noGrp="1"/>
          </p:cNvSpPr>
          <p:nvPr>
            <p:ph type="dt" sz="half" idx="10"/>
          </p:nvPr>
        </p:nvSpPr>
        <p:spPr/>
        <p:txBody>
          <a:bodyPr/>
          <a:lstStyle/>
          <a:p>
            <a:fld id="{BE4915BF-D821-4AB6-B5FE-4FCBB6D1162E}"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33</a:t>
            </a:fld>
            <a:endParaRPr lang="en-US"/>
          </a:p>
        </p:txBody>
      </p:sp>
    </p:spTree>
    <p:extLst>
      <p:ext uri="{BB962C8B-B14F-4D97-AF65-F5344CB8AC3E}">
        <p14:creationId xmlns:p14="http://schemas.microsoft.com/office/powerpoint/2010/main" val="1571363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2539" y="381001"/>
            <a:ext cx="8810839" cy="558114"/>
          </a:xfrm>
        </p:spPr>
        <p:txBody>
          <a:bodyPr>
            <a:normAutofit fontScale="90000"/>
          </a:bodyPr>
          <a:lstStyle/>
          <a:p>
            <a:r>
              <a:rPr lang="en-US" sz="3200" b="1" dirty="0" smtClean="0"/>
              <a:t>Perceiving (P): </a:t>
            </a:r>
            <a:endParaRPr lang="en-US" sz="3200" b="1" dirty="0"/>
          </a:p>
        </p:txBody>
      </p:sp>
      <p:sp>
        <p:nvSpPr>
          <p:cNvPr id="3" name="Subtitle 2"/>
          <p:cNvSpPr>
            <a:spLocks noGrp="1"/>
          </p:cNvSpPr>
          <p:nvPr>
            <p:ph type="subTitle" idx="1"/>
          </p:nvPr>
        </p:nvSpPr>
        <p:spPr>
          <a:xfrm>
            <a:off x="2347784" y="1120346"/>
            <a:ext cx="9156828" cy="4783317"/>
          </a:xfrm>
        </p:spPr>
        <p:txBody>
          <a:bodyPr>
            <a:normAutofit lnSpcReduction="10000"/>
          </a:bodyPr>
          <a:lstStyle/>
          <a:p>
            <a:pPr marL="285750" indent="-285750">
              <a:buFont typeface="Wingdings" panose="05000000000000000000" pitchFamily="2" charset="2"/>
              <a:buChar char="§"/>
            </a:pPr>
            <a:r>
              <a:rPr lang="en-US" dirty="0" smtClean="0">
                <a:solidFill>
                  <a:schemeClr val="tx1"/>
                </a:solidFill>
              </a:rPr>
              <a:t>Perceiving (P) people enjoy being curious and open to changes, prefer to keep options open in case something better turns up.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are spontaneous and don’t like to be boxed in by deadlines or plans.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like to postpone action and seek more data, gathering more information before making decisions. </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prefer to stay open to new information and last-minute options.</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work at many things at once.</a:t>
            </a:r>
          </a:p>
          <a:p>
            <a:pPr marL="285750" indent="-285750">
              <a:buFont typeface="Wingdings" panose="05000000000000000000" pitchFamily="2" charset="2"/>
              <a:buChar char="§"/>
            </a:pP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are flexible and often good in emergencies when plans are disrupted. </a:t>
            </a:r>
            <a:endParaRPr lang="en-US" dirty="0">
              <a:solidFill>
                <a:schemeClr val="tx1"/>
              </a:solidFill>
            </a:endParaRPr>
          </a:p>
        </p:txBody>
      </p:sp>
      <p:sp>
        <p:nvSpPr>
          <p:cNvPr id="4" name="Date Placeholder 3"/>
          <p:cNvSpPr>
            <a:spLocks noGrp="1"/>
          </p:cNvSpPr>
          <p:nvPr>
            <p:ph type="dt" sz="half" idx="10"/>
          </p:nvPr>
        </p:nvSpPr>
        <p:spPr/>
        <p:txBody>
          <a:bodyPr/>
          <a:lstStyle/>
          <a:p>
            <a:fld id="{DEDBB7BC-F18A-47F4-878C-8F78FDAD0E16}"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34</a:t>
            </a:fld>
            <a:endParaRPr lang="en-US"/>
          </a:p>
        </p:txBody>
      </p:sp>
    </p:spTree>
    <p:extLst>
      <p:ext uri="{BB962C8B-B14F-4D97-AF65-F5344CB8AC3E}">
        <p14:creationId xmlns:p14="http://schemas.microsoft.com/office/powerpoint/2010/main" val="3667368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90351" y="2446638"/>
            <a:ext cx="8913124" cy="2706993"/>
          </a:xfrm>
          <a:prstGeom prst="rect">
            <a:avLst/>
          </a:prstGeom>
        </p:spPr>
      </p:pic>
      <p:pic>
        <p:nvPicPr>
          <p:cNvPr id="5" name="Picture 4"/>
          <p:cNvPicPr>
            <a:picLocks noChangeAspect="1"/>
          </p:cNvPicPr>
          <p:nvPr/>
        </p:nvPicPr>
        <p:blipFill>
          <a:blip r:embed="rId3"/>
          <a:stretch>
            <a:fillRect/>
          </a:stretch>
        </p:blipFill>
        <p:spPr>
          <a:xfrm>
            <a:off x="2866768" y="1418673"/>
            <a:ext cx="6417275" cy="4306623"/>
          </a:xfrm>
          <a:prstGeom prst="rect">
            <a:avLst/>
          </a:prstGeom>
        </p:spPr>
      </p:pic>
      <p:sp>
        <p:nvSpPr>
          <p:cNvPr id="2" name="Date Placeholder 1"/>
          <p:cNvSpPr>
            <a:spLocks noGrp="1"/>
          </p:cNvSpPr>
          <p:nvPr>
            <p:ph type="dt" sz="half" idx="10"/>
          </p:nvPr>
        </p:nvSpPr>
        <p:spPr/>
        <p:txBody>
          <a:bodyPr/>
          <a:lstStyle/>
          <a:p>
            <a:fld id="{FECAAECC-A2EA-40F1-A2E1-07B097377C38}" type="datetime1">
              <a:rPr lang="en-US" smtClean="0"/>
              <a:t>1/31/2020</a:t>
            </a:fld>
            <a:endParaRPr lang="en-US"/>
          </a:p>
        </p:txBody>
      </p:sp>
      <p:sp>
        <p:nvSpPr>
          <p:cNvPr id="3" name="Slide Number Placeholder 2"/>
          <p:cNvSpPr>
            <a:spLocks noGrp="1"/>
          </p:cNvSpPr>
          <p:nvPr>
            <p:ph type="sldNum" sz="quarter" idx="12"/>
          </p:nvPr>
        </p:nvSpPr>
        <p:spPr/>
        <p:txBody>
          <a:bodyPr/>
          <a:lstStyle/>
          <a:p>
            <a:fld id="{6A937011-4E85-4D08-8F35-C869B4B756A5}" type="slidenum">
              <a:rPr lang="en-US" smtClean="0"/>
              <a:t>35</a:t>
            </a:fld>
            <a:endParaRPr lang="en-US"/>
          </a:p>
        </p:txBody>
      </p:sp>
    </p:spTree>
    <p:extLst>
      <p:ext uri="{BB962C8B-B14F-4D97-AF65-F5344CB8AC3E}">
        <p14:creationId xmlns:p14="http://schemas.microsoft.com/office/powerpoint/2010/main" val="3282959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060822" y="1152907"/>
            <a:ext cx="7673081" cy="4423719"/>
          </a:xfrm>
          <a:prstGeom prst="rect">
            <a:avLst/>
          </a:prstGeom>
        </p:spPr>
      </p:pic>
      <p:sp>
        <p:nvSpPr>
          <p:cNvPr id="4" name="Date Placeholder 3"/>
          <p:cNvSpPr>
            <a:spLocks noGrp="1"/>
          </p:cNvSpPr>
          <p:nvPr>
            <p:ph type="dt" sz="half" idx="10"/>
          </p:nvPr>
        </p:nvSpPr>
        <p:spPr/>
        <p:txBody>
          <a:bodyPr/>
          <a:lstStyle/>
          <a:p>
            <a:fld id="{3FCB1E00-6E23-460D-AC9E-9F06B3E3CF5D}"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36</a:t>
            </a:fld>
            <a:endParaRPr lang="en-US"/>
          </a:p>
        </p:txBody>
      </p:sp>
    </p:spTree>
    <p:extLst>
      <p:ext uri="{BB962C8B-B14F-4D97-AF65-F5344CB8AC3E}">
        <p14:creationId xmlns:p14="http://schemas.microsoft.com/office/powerpoint/2010/main" val="240028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6601" y="1615182"/>
            <a:ext cx="8915399" cy="922073"/>
          </a:xfrm>
        </p:spPr>
        <p:txBody>
          <a:bodyPr/>
          <a:lstStyle/>
          <a:p>
            <a:r>
              <a:rPr lang="en-US" sz="2600" b="1" dirty="0">
                <a:solidFill>
                  <a:prstClr val="black">
                    <a:lumMod val="85000"/>
                    <a:lumOff val="15000"/>
                  </a:prstClr>
                </a:solidFill>
              </a:rPr>
              <a:t>Self-assess: Your </a:t>
            </a:r>
            <a:r>
              <a:rPr lang="en-US" sz="2600" b="1" dirty="0" smtClean="0">
                <a:solidFill>
                  <a:prstClr val="black">
                    <a:lumMod val="85000"/>
                    <a:lumOff val="15000"/>
                  </a:prstClr>
                </a:solidFill>
              </a:rPr>
              <a:t>preference? </a:t>
            </a:r>
            <a:endParaRPr lang="en-US" dirty="0"/>
          </a:p>
        </p:txBody>
      </p:sp>
      <p:sp>
        <p:nvSpPr>
          <p:cNvPr id="3" name="Subtitle 2"/>
          <p:cNvSpPr>
            <a:spLocks noGrp="1"/>
          </p:cNvSpPr>
          <p:nvPr>
            <p:ph type="subTitle" idx="1"/>
          </p:nvPr>
        </p:nvSpPr>
        <p:spPr>
          <a:xfrm>
            <a:off x="2751437" y="2468668"/>
            <a:ext cx="8707395" cy="2987468"/>
          </a:xfrm>
        </p:spPr>
        <p:txBody>
          <a:bodyPr/>
          <a:lstStyle/>
          <a:p>
            <a:endParaRPr lang="en-US" dirty="0" smtClean="0"/>
          </a:p>
          <a:p>
            <a:endParaRPr lang="en-US" dirty="0"/>
          </a:p>
          <a:p>
            <a:endParaRPr lang="en-US" dirty="0" smtClean="0"/>
          </a:p>
          <a:p>
            <a:r>
              <a:rPr lang="en-US" sz="2000" b="1" dirty="0" smtClean="0">
                <a:solidFill>
                  <a:srgbClr val="C00000"/>
                </a:solidFill>
              </a:rPr>
              <a:t>      Judging                                                      Perceiving </a:t>
            </a:r>
            <a:endParaRPr lang="en-US" sz="2000" b="1" dirty="0">
              <a:solidFill>
                <a:srgbClr val="C00000"/>
              </a:solidFill>
            </a:endParaRPr>
          </a:p>
        </p:txBody>
      </p:sp>
      <p:cxnSp>
        <p:nvCxnSpPr>
          <p:cNvPr id="4" name="Straight Arrow Connector 3"/>
          <p:cNvCxnSpPr/>
          <p:nvPr/>
        </p:nvCxnSpPr>
        <p:spPr>
          <a:xfrm>
            <a:off x="4333104" y="3871786"/>
            <a:ext cx="363288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B8D42C0-148D-4150-A38D-2CF98054C203}" type="datetime1">
              <a:rPr lang="en-US" smtClean="0"/>
              <a:t>1/31/2020</a:t>
            </a:fld>
            <a:endParaRPr lang="en-US"/>
          </a:p>
        </p:txBody>
      </p:sp>
      <p:sp>
        <p:nvSpPr>
          <p:cNvPr id="6" name="Slide Number Placeholder 5"/>
          <p:cNvSpPr>
            <a:spLocks noGrp="1"/>
          </p:cNvSpPr>
          <p:nvPr>
            <p:ph type="sldNum" sz="quarter" idx="12"/>
          </p:nvPr>
        </p:nvSpPr>
        <p:spPr/>
        <p:txBody>
          <a:bodyPr/>
          <a:lstStyle/>
          <a:p>
            <a:fld id="{6A937011-4E85-4D08-8F35-C869B4B756A5}" type="slidenum">
              <a:rPr lang="en-US" smtClean="0"/>
              <a:t>37</a:t>
            </a:fld>
            <a:endParaRPr lang="en-US"/>
          </a:p>
        </p:txBody>
      </p:sp>
    </p:spTree>
    <p:extLst>
      <p:ext uri="{BB962C8B-B14F-4D97-AF65-F5344CB8AC3E}">
        <p14:creationId xmlns:p14="http://schemas.microsoft.com/office/powerpoint/2010/main" val="451269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9356" y="549969"/>
            <a:ext cx="8942644" cy="866939"/>
          </a:xfrm>
        </p:spPr>
        <p:txBody>
          <a:bodyPr/>
          <a:lstStyle/>
          <a:p>
            <a:r>
              <a:rPr lang="en-US" b="1" u="sng" dirty="0">
                <a:solidFill>
                  <a:schemeClr val="tx1"/>
                </a:solidFill>
                <a:latin typeface="Arial" panose="020B0604020202020204" pitchFamily="34" charset="0"/>
              </a:rPr>
              <a:t>The 16 personality types</a:t>
            </a:r>
            <a:endParaRPr lang="en-US" u="sng" dirty="0">
              <a:solidFill>
                <a:schemeClr val="tx1"/>
              </a:solidFill>
            </a:endParaRPr>
          </a:p>
        </p:txBody>
      </p:sp>
      <p:pic>
        <p:nvPicPr>
          <p:cNvPr id="8" name="Content Placeholder 7"/>
          <p:cNvPicPr>
            <a:picLocks noGrp="1" noChangeAspect="1"/>
          </p:cNvPicPr>
          <p:nvPr>
            <p:ph idx="1"/>
          </p:nvPr>
        </p:nvPicPr>
        <p:blipFill>
          <a:blip r:embed="rId2"/>
          <a:stretch>
            <a:fillRect/>
          </a:stretch>
        </p:blipFill>
        <p:spPr>
          <a:xfrm>
            <a:off x="2332818" y="1631092"/>
            <a:ext cx="8516414" cy="4308390"/>
          </a:xfrm>
          <a:prstGeom prst="rect">
            <a:avLst/>
          </a:prstGeom>
        </p:spPr>
      </p:pic>
      <p:sp>
        <p:nvSpPr>
          <p:cNvPr id="3" name="Date Placeholder 2"/>
          <p:cNvSpPr>
            <a:spLocks noGrp="1"/>
          </p:cNvSpPr>
          <p:nvPr>
            <p:ph type="dt" sz="half" idx="10"/>
          </p:nvPr>
        </p:nvSpPr>
        <p:spPr/>
        <p:txBody>
          <a:bodyPr/>
          <a:lstStyle/>
          <a:p>
            <a:fld id="{66E0C6F9-20E5-436D-A295-4B7830AFF817}"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38</a:t>
            </a:fld>
            <a:endParaRPr lang="en-US"/>
          </a:p>
        </p:txBody>
      </p:sp>
    </p:spTree>
    <p:extLst>
      <p:ext uri="{BB962C8B-B14F-4D97-AF65-F5344CB8AC3E}">
        <p14:creationId xmlns:p14="http://schemas.microsoft.com/office/powerpoint/2010/main" val="2102051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9017" y="389238"/>
            <a:ext cx="8786125" cy="582827"/>
          </a:xfrm>
        </p:spPr>
        <p:txBody>
          <a:bodyPr>
            <a:normAutofit/>
          </a:bodyPr>
          <a:lstStyle/>
          <a:p>
            <a:r>
              <a:rPr lang="en-US" sz="3200" b="1" u="sng" dirty="0" smtClean="0"/>
              <a:t>Personality types and learning patterns </a:t>
            </a:r>
            <a:endParaRPr lang="en-US" sz="3200" b="1" u="sng" dirty="0"/>
          </a:p>
        </p:txBody>
      </p:sp>
      <p:sp>
        <p:nvSpPr>
          <p:cNvPr id="3" name="Subtitle 2"/>
          <p:cNvSpPr>
            <a:spLocks noGrp="1"/>
          </p:cNvSpPr>
          <p:nvPr>
            <p:ph type="subTitle" idx="1"/>
          </p:nvPr>
        </p:nvSpPr>
        <p:spPr>
          <a:xfrm>
            <a:off x="2150076" y="1150511"/>
            <a:ext cx="9165066" cy="5165124"/>
          </a:xfrm>
        </p:spPr>
        <p:txBody>
          <a:bodyPr>
            <a:normAutofit/>
          </a:bodyPr>
          <a:lstStyle/>
          <a:p>
            <a:pPr>
              <a:lnSpc>
                <a:spcPct val="107000"/>
              </a:lnSpc>
              <a:spcBef>
                <a:spcPts val="0"/>
              </a:spcBef>
              <a:spcAft>
                <a:spcPts val="800"/>
              </a:spcAft>
            </a:pPr>
            <a:endParaRPr lang="en-US" b="1" u="sng"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b="1" u="sng" dirty="0" smtClean="0">
                <a:solidFill>
                  <a:srgbClr val="222222"/>
                </a:solidFill>
                <a:latin typeface="+mj-lt"/>
                <a:ea typeface="Calibri" panose="020F0502020204030204" pitchFamily="34" charset="0"/>
                <a:cs typeface="Times New Roman" panose="02020603050405020304" pitchFamily="18" charset="0"/>
              </a:rPr>
              <a:t>Extraverted Type and </a:t>
            </a:r>
            <a:r>
              <a:rPr lang="en-US" b="1" u="sng" dirty="0">
                <a:solidFill>
                  <a:srgbClr val="222222"/>
                </a:solidFill>
                <a:latin typeface="+mj-lt"/>
                <a:ea typeface="Calibri" panose="020F0502020204030204" pitchFamily="34" charset="0"/>
                <a:cs typeface="Times New Roman" panose="02020603050405020304" pitchFamily="18" charset="0"/>
              </a:rPr>
              <a:t>Learning </a:t>
            </a:r>
            <a:r>
              <a:rPr lang="en-US" b="1" u="sng" dirty="0" smtClean="0">
                <a:solidFill>
                  <a:srgbClr val="222222"/>
                </a:solidFill>
                <a:latin typeface="+mj-lt"/>
                <a:ea typeface="Calibri" panose="020F0502020204030204" pitchFamily="34" charset="0"/>
                <a:cs typeface="Times New Roman" panose="02020603050405020304" pitchFamily="18" charset="0"/>
              </a:rPr>
              <a:t>Style</a:t>
            </a:r>
          </a:p>
          <a:p>
            <a:pPr marL="285750" indent="-285750">
              <a:buFont typeface="Wingdings" panose="05000000000000000000" pitchFamily="2" charset="2"/>
              <a:buChar char="ü"/>
            </a:pPr>
            <a:r>
              <a:rPr lang="en-US" dirty="0" smtClean="0">
                <a:solidFill>
                  <a:schemeClr val="tx1"/>
                </a:solidFill>
              </a:rPr>
              <a:t>Extraverted </a:t>
            </a:r>
            <a:r>
              <a:rPr lang="en-US" dirty="0">
                <a:solidFill>
                  <a:schemeClr val="tx1"/>
                </a:solidFill>
              </a:rPr>
              <a:t>types learn best by talking and physically engaging the environment</a:t>
            </a:r>
            <a:r>
              <a:rPr lang="en-US" dirty="0" smtClean="0">
                <a:solidFill>
                  <a:schemeClr val="tx1"/>
                </a:solidFill>
              </a:rPr>
              <a:t>.</a:t>
            </a:r>
          </a:p>
          <a:p>
            <a:pPr marL="285750" indent="-285750">
              <a:buFont typeface="Wingdings" panose="05000000000000000000" pitchFamily="2" charset="2"/>
              <a:buChar char="ü"/>
            </a:pPr>
            <a:r>
              <a:rPr lang="en-US" dirty="0" smtClean="0">
                <a:solidFill>
                  <a:schemeClr val="tx1"/>
                </a:solidFill>
              </a:rPr>
              <a:t>Talking </a:t>
            </a:r>
            <a:r>
              <a:rPr lang="en-US" dirty="0">
                <a:solidFill>
                  <a:schemeClr val="tx1"/>
                </a:solidFill>
              </a:rPr>
              <a:t>helps their thoughts to form and become clear</a:t>
            </a:r>
            <a:r>
              <a:rPr lang="en-US" dirty="0" smtClean="0">
                <a:solidFill>
                  <a:schemeClr val="tx1"/>
                </a:solidFill>
              </a:rPr>
              <a:t>.</a:t>
            </a:r>
          </a:p>
          <a:p>
            <a:pPr marL="285750" indent="-285750">
              <a:buFont typeface="Wingdings" panose="05000000000000000000" pitchFamily="2" charset="2"/>
              <a:buChar char="ü"/>
            </a:pPr>
            <a:r>
              <a:rPr lang="en-US" dirty="0" smtClean="0">
                <a:solidFill>
                  <a:schemeClr val="tx1"/>
                </a:solidFill>
              </a:rPr>
              <a:t>Their </a:t>
            </a:r>
            <a:r>
              <a:rPr lang="en-US" dirty="0">
                <a:solidFill>
                  <a:schemeClr val="tx1"/>
                </a:solidFill>
              </a:rPr>
              <a:t>attention will naturally flow towards external things and events</a:t>
            </a:r>
            <a:r>
              <a:rPr lang="en-US" dirty="0" smtClean="0">
                <a:solidFill>
                  <a:schemeClr val="tx1"/>
                </a:solidFill>
              </a:rPr>
              <a:t>.</a:t>
            </a:r>
          </a:p>
          <a:p>
            <a:pPr marL="285750" indent="-285750">
              <a:buFont typeface="Wingdings" panose="05000000000000000000" pitchFamily="2" charset="2"/>
              <a:buChar char="ü"/>
            </a:pPr>
            <a:endParaRPr lang="en-US" dirty="0">
              <a:solidFill>
                <a:schemeClr val="tx1"/>
              </a:solidFill>
            </a:endParaRPr>
          </a:p>
          <a:p>
            <a:r>
              <a:rPr lang="en-US" b="1" dirty="0">
                <a:solidFill>
                  <a:schemeClr val="tx1"/>
                </a:solidFill>
              </a:rPr>
              <a:t>Extraverted Types in the </a:t>
            </a:r>
            <a:r>
              <a:rPr lang="en-US" b="1" dirty="0" smtClean="0">
                <a:solidFill>
                  <a:schemeClr val="tx1"/>
                </a:solidFill>
              </a:rPr>
              <a:t>Classroom</a:t>
            </a:r>
          </a:p>
          <a:p>
            <a:pPr marL="285750" indent="-285750">
              <a:buFont typeface="Wingdings" panose="05000000000000000000" pitchFamily="2" charset="2"/>
              <a:buChar char="§"/>
            </a:pPr>
            <a:r>
              <a:rPr lang="en-US" dirty="0" smtClean="0">
                <a:solidFill>
                  <a:schemeClr val="tx1"/>
                </a:solidFill>
              </a:rPr>
              <a:t>Extraverted </a:t>
            </a:r>
            <a:r>
              <a:rPr lang="en-US" dirty="0">
                <a:solidFill>
                  <a:schemeClr val="tx1"/>
                </a:solidFill>
              </a:rPr>
              <a:t>students work best in classrooms that allow time for discussion, talking and/or working with a group</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Since </a:t>
            </a:r>
            <a:r>
              <a:rPr lang="en-US" dirty="0">
                <a:solidFill>
                  <a:schemeClr val="tx1"/>
                </a:solidFill>
              </a:rPr>
              <a:t>they are action oriented, </a:t>
            </a:r>
            <a:r>
              <a:rPr lang="en-US" dirty="0" err="1">
                <a:solidFill>
                  <a:schemeClr val="tx1"/>
                </a:solidFill>
              </a:rPr>
              <a:t>Es</a:t>
            </a:r>
            <a:r>
              <a:rPr lang="en-US" dirty="0">
                <a:solidFill>
                  <a:schemeClr val="tx1"/>
                </a:solidFill>
              </a:rPr>
              <a:t> do well with activities involving some type of physical activity. </a:t>
            </a: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They </a:t>
            </a:r>
            <a:r>
              <a:rPr lang="en-US" dirty="0">
                <a:solidFill>
                  <a:schemeClr val="tx1"/>
                </a:solidFill>
              </a:rPr>
              <a:t>sometimes find listening difficult and need to talk to work out their ideas.</a:t>
            </a:r>
          </a:p>
          <a:p>
            <a:endParaRPr lang="en-US" dirty="0">
              <a:solidFill>
                <a:schemeClr val="tx1"/>
              </a:solidFill>
            </a:endParaRPr>
          </a:p>
        </p:txBody>
      </p:sp>
      <p:sp>
        <p:nvSpPr>
          <p:cNvPr id="4" name="Date Placeholder 3"/>
          <p:cNvSpPr>
            <a:spLocks noGrp="1"/>
          </p:cNvSpPr>
          <p:nvPr>
            <p:ph type="dt" sz="half" idx="10"/>
          </p:nvPr>
        </p:nvSpPr>
        <p:spPr/>
        <p:txBody>
          <a:bodyPr/>
          <a:lstStyle/>
          <a:p>
            <a:fld id="{655042B3-1292-48B5-822D-AA3A4C9AE894}"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39</a:t>
            </a:fld>
            <a:endParaRPr lang="en-US"/>
          </a:p>
        </p:txBody>
      </p:sp>
    </p:spTree>
    <p:extLst>
      <p:ext uri="{BB962C8B-B14F-4D97-AF65-F5344CB8AC3E}">
        <p14:creationId xmlns:p14="http://schemas.microsoft.com/office/powerpoint/2010/main" val="160323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1945" y="397476"/>
            <a:ext cx="8901456" cy="1315995"/>
          </a:xfrm>
        </p:spPr>
        <p:txBody>
          <a:bodyPr>
            <a:normAutofit/>
          </a:bodyPr>
          <a:lstStyle/>
          <a:p>
            <a:r>
              <a:rPr lang="en-US" sz="3200" b="1" dirty="0" smtClean="0"/>
              <a:t>Definition of Learning</a:t>
            </a:r>
            <a:endParaRPr lang="en-US" sz="3200" b="1" dirty="0"/>
          </a:p>
        </p:txBody>
      </p:sp>
      <p:sp>
        <p:nvSpPr>
          <p:cNvPr id="3" name="Subtitle 2"/>
          <p:cNvSpPr>
            <a:spLocks noGrp="1"/>
          </p:cNvSpPr>
          <p:nvPr>
            <p:ph type="subTitle" idx="1"/>
          </p:nvPr>
        </p:nvSpPr>
        <p:spPr>
          <a:xfrm>
            <a:off x="2232454" y="2075935"/>
            <a:ext cx="9638269" cy="3827728"/>
          </a:xfrm>
        </p:spPr>
        <p:txBody>
          <a:bodyPr/>
          <a:lstStyle/>
          <a:p>
            <a:r>
              <a:rPr lang="en-US" i="1" u="sng" dirty="0" smtClean="0">
                <a:solidFill>
                  <a:srgbClr val="C00000"/>
                </a:solidFill>
                <a:latin typeface="+mj-lt"/>
              </a:rPr>
              <a:t>Learning is </a:t>
            </a:r>
            <a:r>
              <a:rPr lang="en-US" i="1" u="sng" dirty="0">
                <a:solidFill>
                  <a:srgbClr val="C00000"/>
                </a:solidFill>
                <a:latin typeface="+mj-lt"/>
              </a:rPr>
              <a:t>a relatively permanent change in behavior that results from </a:t>
            </a:r>
            <a:r>
              <a:rPr lang="en-US" i="1" u="sng" dirty="0" smtClean="0">
                <a:solidFill>
                  <a:srgbClr val="C00000"/>
                </a:solidFill>
                <a:latin typeface="+mj-lt"/>
              </a:rPr>
              <a:t>experience.</a:t>
            </a:r>
          </a:p>
          <a:p>
            <a:endParaRPr lang="en-US" i="1" u="sng" dirty="0" smtClean="0">
              <a:solidFill>
                <a:srgbClr val="C00000"/>
              </a:solidFill>
              <a:latin typeface="+mj-lt"/>
            </a:endParaRPr>
          </a:p>
          <a:p>
            <a:r>
              <a:rPr lang="en-US" b="1" dirty="0" smtClean="0">
                <a:solidFill>
                  <a:schemeClr val="tx1"/>
                </a:solidFill>
                <a:latin typeface="+mj-lt"/>
              </a:rPr>
              <a:t>Gales</a:t>
            </a:r>
            <a:r>
              <a:rPr lang="en-US" dirty="0">
                <a:solidFill>
                  <a:schemeClr val="tx1"/>
                </a:solidFill>
                <a:latin typeface="+mj-lt"/>
              </a:rPr>
              <a:t> defined Learning as the </a:t>
            </a:r>
            <a:r>
              <a:rPr lang="en-US" dirty="0" smtClean="0">
                <a:solidFill>
                  <a:schemeClr val="tx1"/>
                </a:solidFill>
                <a:latin typeface="+mj-lt"/>
              </a:rPr>
              <a:t>behavioral </a:t>
            </a:r>
            <a:r>
              <a:rPr lang="en-US" dirty="0">
                <a:solidFill>
                  <a:schemeClr val="tx1"/>
                </a:solidFill>
                <a:latin typeface="+mj-lt"/>
              </a:rPr>
              <a:t>modification which occurs as a result of experience as well as </a:t>
            </a:r>
            <a:r>
              <a:rPr lang="en-US" dirty="0" smtClean="0">
                <a:solidFill>
                  <a:schemeClr val="tx1"/>
                </a:solidFill>
                <a:latin typeface="+mj-lt"/>
              </a:rPr>
              <a:t>training.</a:t>
            </a:r>
            <a:r>
              <a:rPr lang="en-US" dirty="0">
                <a:solidFill>
                  <a:schemeClr val="tx1"/>
                </a:solidFill>
                <a:latin typeface="+mj-lt"/>
              </a:rPr>
              <a:t> </a:t>
            </a:r>
            <a:endParaRPr lang="en-US" dirty="0" smtClean="0">
              <a:solidFill>
                <a:schemeClr val="tx1"/>
              </a:solidFill>
              <a:latin typeface="+mj-lt"/>
            </a:endParaRPr>
          </a:p>
          <a:p>
            <a:r>
              <a:rPr lang="en-US" b="1" dirty="0" smtClean="0">
                <a:solidFill>
                  <a:schemeClr val="tx1"/>
                </a:solidFill>
                <a:latin typeface="+mj-lt"/>
              </a:rPr>
              <a:t>Crow </a:t>
            </a:r>
            <a:r>
              <a:rPr lang="en-US" b="1" dirty="0">
                <a:solidFill>
                  <a:schemeClr val="tx1"/>
                </a:solidFill>
                <a:latin typeface="+mj-lt"/>
              </a:rPr>
              <a:t>and Crow</a:t>
            </a:r>
            <a:r>
              <a:rPr lang="en-US" dirty="0">
                <a:solidFill>
                  <a:schemeClr val="tx1"/>
                </a:solidFill>
                <a:latin typeface="+mj-lt"/>
              </a:rPr>
              <a:t> defined learning as the process of acquisition of knowledge, habits and attitudes. </a:t>
            </a:r>
            <a:endParaRPr lang="en-US" dirty="0" smtClean="0">
              <a:solidFill>
                <a:schemeClr val="tx1"/>
              </a:solidFill>
              <a:latin typeface="+mj-lt"/>
            </a:endParaRPr>
          </a:p>
          <a:p>
            <a:r>
              <a:rPr lang="en-US" dirty="0" smtClean="0">
                <a:solidFill>
                  <a:schemeClr val="tx1"/>
                </a:solidFill>
                <a:latin typeface="+mj-lt"/>
              </a:rPr>
              <a:t>According </a:t>
            </a:r>
            <a:r>
              <a:rPr lang="en-US" dirty="0">
                <a:solidFill>
                  <a:schemeClr val="tx1"/>
                </a:solidFill>
                <a:latin typeface="+mj-lt"/>
              </a:rPr>
              <a:t>to </a:t>
            </a:r>
            <a:r>
              <a:rPr lang="en-US" b="1" dirty="0">
                <a:solidFill>
                  <a:schemeClr val="tx1"/>
                </a:solidFill>
                <a:latin typeface="+mj-lt"/>
              </a:rPr>
              <a:t>E.A, Peel</a:t>
            </a:r>
            <a:r>
              <a:rPr lang="en-US" dirty="0">
                <a:solidFill>
                  <a:schemeClr val="tx1"/>
                </a:solidFill>
                <a:latin typeface="+mj-lt"/>
              </a:rPr>
              <a:t>, Learning can be described as a change in the individual which takes place as a result of the environmental change. </a:t>
            </a:r>
            <a:endParaRPr lang="en-US" dirty="0" smtClean="0">
              <a:solidFill>
                <a:schemeClr val="tx1"/>
              </a:solidFill>
              <a:latin typeface="+mj-lt"/>
            </a:endParaRPr>
          </a:p>
          <a:p>
            <a:r>
              <a:rPr lang="en-US" b="1" dirty="0" smtClean="0">
                <a:solidFill>
                  <a:schemeClr val="tx1"/>
                </a:solidFill>
                <a:latin typeface="+mj-lt"/>
              </a:rPr>
              <a:t>H.J</a:t>
            </a:r>
            <a:r>
              <a:rPr lang="en-US" b="1" dirty="0">
                <a:solidFill>
                  <a:schemeClr val="tx1"/>
                </a:solidFill>
                <a:latin typeface="+mj-lt"/>
              </a:rPr>
              <a:t>. </a:t>
            </a:r>
            <a:r>
              <a:rPr lang="en-US" b="1" dirty="0" err="1">
                <a:solidFill>
                  <a:schemeClr val="tx1"/>
                </a:solidFill>
                <a:latin typeface="+mj-lt"/>
              </a:rPr>
              <a:t>Klausmeir</a:t>
            </a:r>
            <a:r>
              <a:rPr lang="en-US" dirty="0">
                <a:solidFill>
                  <a:schemeClr val="tx1"/>
                </a:solidFill>
                <a:latin typeface="+mj-lt"/>
              </a:rPr>
              <a:t> </a:t>
            </a:r>
            <a:r>
              <a:rPr lang="en-US" dirty="0">
                <a:solidFill>
                  <a:srgbClr val="000000"/>
                </a:solidFill>
                <a:latin typeface="+mj-lt"/>
              </a:rPr>
              <a:t>described Learning as a process which leads to some </a:t>
            </a:r>
            <a:r>
              <a:rPr lang="en-US" dirty="0" smtClean="0">
                <a:solidFill>
                  <a:srgbClr val="000000"/>
                </a:solidFill>
                <a:latin typeface="+mj-lt"/>
              </a:rPr>
              <a:t>behavioral </a:t>
            </a:r>
            <a:r>
              <a:rPr lang="en-US" dirty="0">
                <a:solidFill>
                  <a:srgbClr val="000000"/>
                </a:solidFill>
                <a:latin typeface="+mj-lt"/>
              </a:rPr>
              <a:t>change as a result of some experience, training, observation, activity, etc.</a:t>
            </a:r>
            <a:endParaRPr lang="en-US" dirty="0">
              <a:latin typeface="+mj-lt"/>
            </a:endParaRPr>
          </a:p>
        </p:txBody>
      </p:sp>
      <p:sp>
        <p:nvSpPr>
          <p:cNvPr id="4" name="Date Placeholder 3"/>
          <p:cNvSpPr>
            <a:spLocks noGrp="1"/>
          </p:cNvSpPr>
          <p:nvPr>
            <p:ph type="dt" sz="half" idx="10"/>
          </p:nvPr>
        </p:nvSpPr>
        <p:spPr/>
        <p:txBody>
          <a:bodyPr/>
          <a:lstStyle/>
          <a:p>
            <a:fld id="{4F70D304-D2C3-40D1-AE08-DE77556F4240}"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a:t>
            </a:fld>
            <a:endParaRPr lang="en-US"/>
          </a:p>
        </p:txBody>
      </p:sp>
    </p:spTree>
    <p:extLst>
      <p:ext uri="{BB962C8B-B14F-4D97-AF65-F5344CB8AC3E}">
        <p14:creationId xmlns:p14="http://schemas.microsoft.com/office/powerpoint/2010/main" val="53507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7330" y="488092"/>
            <a:ext cx="8915399" cy="640492"/>
          </a:xfrm>
        </p:spPr>
        <p:txBody>
          <a:bodyPr>
            <a:normAutofit/>
          </a:bodyPr>
          <a:lstStyle/>
          <a:p>
            <a:r>
              <a:rPr lang="en-US" sz="1800" b="1" u="sng" dirty="0">
                <a:solidFill>
                  <a:srgbClr val="000000"/>
                </a:solidFill>
              </a:rPr>
              <a:t>Introverted Types </a:t>
            </a:r>
            <a:r>
              <a:rPr lang="en-US" sz="1800" b="1" u="sng" dirty="0" smtClean="0">
                <a:solidFill>
                  <a:srgbClr val="000000"/>
                </a:solidFill>
              </a:rPr>
              <a:t>and Learning Style </a:t>
            </a:r>
            <a:endParaRPr lang="en-US" sz="1800" b="1" u="sng" dirty="0"/>
          </a:p>
        </p:txBody>
      </p:sp>
      <p:sp>
        <p:nvSpPr>
          <p:cNvPr id="3" name="Subtitle 2"/>
          <p:cNvSpPr>
            <a:spLocks noGrp="1"/>
          </p:cNvSpPr>
          <p:nvPr>
            <p:ph type="subTitle" idx="1"/>
          </p:nvPr>
        </p:nvSpPr>
        <p:spPr>
          <a:xfrm>
            <a:off x="2405449" y="1408671"/>
            <a:ext cx="9099163" cy="4901514"/>
          </a:xfrm>
        </p:spPr>
        <p:txBody>
          <a:bodyPr>
            <a:normAutofit lnSpcReduction="10000"/>
          </a:bodyPr>
          <a:lstStyle/>
          <a:p>
            <a:pPr marL="285750" indent="-285750" algn="just">
              <a:buFont typeface="Wingdings" panose="05000000000000000000" pitchFamily="2" charset="2"/>
              <a:buChar char="ü"/>
            </a:pPr>
            <a:r>
              <a:rPr lang="en-US" dirty="0" smtClean="0">
                <a:solidFill>
                  <a:schemeClr val="tx1"/>
                </a:solidFill>
                <a:latin typeface="+mj-lt"/>
              </a:rPr>
              <a:t>Introverts </a:t>
            </a:r>
            <a:r>
              <a:rPr lang="en-US" dirty="0">
                <a:solidFill>
                  <a:schemeClr val="tx1"/>
                </a:solidFill>
                <a:latin typeface="+mj-lt"/>
              </a:rPr>
              <a:t>learn best through quiet, mental reflection</a:t>
            </a:r>
            <a:r>
              <a:rPr lang="en-US" dirty="0" smtClean="0">
                <a:solidFill>
                  <a:schemeClr val="tx1"/>
                </a:solidFill>
                <a:latin typeface="+mj-lt"/>
              </a:rPr>
              <a:t>.</a:t>
            </a:r>
          </a:p>
          <a:p>
            <a:pPr marL="285750" indent="-285750" algn="just">
              <a:buFont typeface="Wingdings" panose="05000000000000000000" pitchFamily="2" charset="2"/>
              <a:buChar char="ü"/>
            </a:pPr>
            <a:r>
              <a:rPr lang="en-US" dirty="0" smtClean="0">
                <a:solidFill>
                  <a:schemeClr val="tx1"/>
                </a:solidFill>
                <a:latin typeface="+mj-lt"/>
              </a:rPr>
              <a:t>Their </a:t>
            </a:r>
            <a:r>
              <a:rPr lang="en-US" dirty="0">
                <a:solidFill>
                  <a:schemeClr val="tx1"/>
                </a:solidFill>
                <a:latin typeface="+mj-lt"/>
              </a:rPr>
              <a:t>attention will naturally flow inward to their own thoughts, ideas and impressions</a:t>
            </a:r>
            <a:r>
              <a:rPr lang="en-US" dirty="0" smtClean="0">
                <a:solidFill>
                  <a:schemeClr val="tx1"/>
                </a:solidFill>
                <a:latin typeface="+mj-lt"/>
              </a:rPr>
              <a:t>.</a:t>
            </a:r>
          </a:p>
          <a:p>
            <a:pPr marL="285750" indent="-285750" algn="just">
              <a:buFont typeface="Wingdings" panose="05000000000000000000" pitchFamily="2" charset="2"/>
              <a:buChar char="ü"/>
            </a:pPr>
            <a:endParaRPr lang="en-US" dirty="0">
              <a:solidFill>
                <a:schemeClr val="tx1"/>
              </a:solidFill>
              <a:latin typeface="+mj-lt"/>
            </a:endParaRPr>
          </a:p>
          <a:p>
            <a:r>
              <a:rPr lang="en-US" b="1" dirty="0">
                <a:solidFill>
                  <a:schemeClr val="tx1"/>
                </a:solidFill>
                <a:latin typeface="+mj-lt"/>
              </a:rPr>
              <a:t>Introverted Types in the </a:t>
            </a:r>
            <a:r>
              <a:rPr lang="en-US" b="1" dirty="0" smtClean="0">
                <a:solidFill>
                  <a:schemeClr val="tx1"/>
                </a:solidFill>
                <a:latin typeface="+mj-lt"/>
              </a:rPr>
              <a:t>Classroom</a:t>
            </a:r>
          </a:p>
          <a:p>
            <a:pPr marL="285750" indent="-285750" algn="just">
              <a:buFont typeface="Wingdings" panose="05000000000000000000" pitchFamily="2" charset="2"/>
              <a:buChar char="§"/>
            </a:pPr>
            <a:r>
              <a:rPr lang="en-US" dirty="0" smtClean="0">
                <a:solidFill>
                  <a:schemeClr val="tx1"/>
                </a:solidFill>
                <a:latin typeface="+mj-lt"/>
              </a:rPr>
              <a:t>Introverted </a:t>
            </a:r>
            <a:r>
              <a:rPr lang="en-US" dirty="0">
                <a:solidFill>
                  <a:schemeClr val="tx1"/>
                </a:solidFill>
                <a:latin typeface="+mj-lt"/>
              </a:rPr>
              <a:t>students tend to enjoy reading, lectures, and written over oral work. </a:t>
            </a:r>
            <a:endParaRPr lang="en-US" dirty="0" smtClean="0">
              <a:solidFill>
                <a:schemeClr val="tx1"/>
              </a:solidFill>
              <a:latin typeface="+mj-lt"/>
            </a:endParaRPr>
          </a:p>
          <a:p>
            <a:pPr marL="285750" indent="-285750" algn="just">
              <a:buFont typeface="Wingdings" panose="05000000000000000000" pitchFamily="2" charset="2"/>
              <a:buChar char="§"/>
            </a:pPr>
            <a:r>
              <a:rPr lang="en-US" dirty="0" smtClean="0">
                <a:solidFill>
                  <a:schemeClr val="tx1"/>
                </a:solidFill>
                <a:latin typeface="+mj-lt"/>
              </a:rPr>
              <a:t>They </a:t>
            </a:r>
            <a:r>
              <a:rPr lang="en-US" dirty="0">
                <a:solidFill>
                  <a:schemeClr val="tx1"/>
                </a:solidFill>
                <a:latin typeface="+mj-lt"/>
              </a:rPr>
              <a:t>prefer to work independently, do well at verbal reasoning, and need time for </a:t>
            </a:r>
            <a:r>
              <a:rPr lang="en-US" dirty="0" smtClean="0">
                <a:solidFill>
                  <a:schemeClr val="tx1"/>
                </a:solidFill>
                <a:latin typeface="+mj-lt"/>
              </a:rPr>
              <a:t>internal(mental) </a:t>
            </a:r>
            <a:r>
              <a:rPr lang="en-US" dirty="0">
                <a:solidFill>
                  <a:schemeClr val="tx1"/>
                </a:solidFill>
                <a:latin typeface="+mj-lt"/>
              </a:rPr>
              <a:t>processing. </a:t>
            </a:r>
            <a:endParaRPr lang="en-US" dirty="0" smtClean="0">
              <a:solidFill>
                <a:schemeClr val="tx1"/>
              </a:solidFill>
              <a:latin typeface="+mj-lt"/>
            </a:endParaRPr>
          </a:p>
          <a:p>
            <a:pPr marL="285750" indent="-285750" algn="just">
              <a:buFont typeface="Wingdings" panose="05000000000000000000" pitchFamily="2" charset="2"/>
              <a:buChar char="§"/>
            </a:pPr>
            <a:r>
              <a:rPr lang="en-US" dirty="0" smtClean="0">
                <a:solidFill>
                  <a:schemeClr val="tx1"/>
                </a:solidFill>
                <a:latin typeface="+mj-lt"/>
              </a:rPr>
              <a:t>They </a:t>
            </a:r>
            <a:r>
              <a:rPr lang="en-US" dirty="0">
                <a:solidFill>
                  <a:schemeClr val="tx1"/>
                </a:solidFill>
                <a:latin typeface="+mj-lt"/>
              </a:rPr>
              <a:t>enjoy listening to others talk about a topic while privately processing the information. </a:t>
            </a:r>
            <a:endParaRPr lang="en-US" dirty="0" smtClean="0">
              <a:solidFill>
                <a:schemeClr val="tx1"/>
              </a:solidFill>
              <a:latin typeface="+mj-lt"/>
            </a:endParaRPr>
          </a:p>
          <a:p>
            <a:pPr marL="285750" indent="-285750" algn="just">
              <a:buFont typeface="Wingdings" panose="05000000000000000000" pitchFamily="2" charset="2"/>
              <a:buChar char="§"/>
            </a:pPr>
            <a:r>
              <a:rPr lang="en-US" dirty="0" smtClean="0">
                <a:solidFill>
                  <a:schemeClr val="tx1"/>
                </a:solidFill>
                <a:latin typeface="+mj-lt"/>
              </a:rPr>
              <a:t>Introverts </a:t>
            </a:r>
            <a:r>
              <a:rPr lang="en-US" dirty="0">
                <a:solidFill>
                  <a:schemeClr val="tx1"/>
                </a:solidFill>
                <a:latin typeface="+mj-lt"/>
              </a:rPr>
              <a:t>may encounter difficulty with instructors who speak quickly without allowing time for mental processing. </a:t>
            </a:r>
            <a:endParaRPr lang="en-US" dirty="0" smtClean="0">
              <a:solidFill>
                <a:schemeClr val="tx1"/>
              </a:solidFill>
              <a:latin typeface="+mj-lt"/>
            </a:endParaRPr>
          </a:p>
          <a:p>
            <a:pPr marL="285750" indent="-285750" algn="just">
              <a:buFont typeface="Wingdings" panose="05000000000000000000" pitchFamily="2" charset="2"/>
              <a:buChar char="§"/>
            </a:pPr>
            <a:r>
              <a:rPr lang="en-US" dirty="0" smtClean="0">
                <a:solidFill>
                  <a:schemeClr val="tx1"/>
                </a:solidFill>
                <a:latin typeface="+mj-lt"/>
              </a:rPr>
              <a:t>They </a:t>
            </a:r>
            <a:r>
              <a:rPr lang="en-US" dirty="0">
                <a:solidFill>
                  <a:schemeClr val="tx1"/>
                </a:solidFill>
                <a:latin typeface="+mj-lt"/>
              </a:rPr>
              <a:t>are often uncomfortable in discussion groups, may find it difficult to remember names, and hesitate to speak up in class.</a:t>
            </a:r>
            <a:endParaRPr lang="en-US" b="0" i="0" dirty="0">
              <a:solidFill>
                <a:schemeClr val="tx1"/>
              </a:solidFill>
              <a:effectLst/>
              <a:latin typeface="+mj-lt"/>
            </a:endParaRPr>
          </a:p>
        </p:txBody>
      </p:sp>
      <p:sp>
        <p:nvSpPr>
          <p:cNvPr id="4" name="Date Placeholder 3"/>
          <p:cNvSpPr>
            <a:spLocks noGrp="1"/>
          </p:cNvSpPr>
          <p:nvPr>
            <p:ph type="dt" sz="half" idx="10"/>
          </p:nvPr>
        </p:nvSpPr>
        <p:spPr/>
        <p:txBody>
          <a:bodyPr/>
          <a:lstStyle/>
          <a:p>
            <a:fld id="{1CFF0C62-DB97-4AF5-A2A0-8A84610988D3}"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40</a:t>
            </a:fld>
            <a:endParaRPr lang="en-US"/>
          </a:p>
        </p:txBody>
      </p:sp>
    </p:spTree>
    <p:extLst>
      <p:ext uri="{BB962C8B-B14F-4D97-AF65-F5344CB8AC3E}">
        <p14:creationId xmlns:p14="http://schemas.microsoft.com/office/powerpoint/2010/main" val="1522769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00649" y="642551"/>
            <a:ext cx="9794789" cy="5858282"/>
          </a:xfrm>
        </p:spPr>
        <p:txBody>
          <a:bodyPr>
            <a:normAutofit lnSpcReduction="10000"/>
          </a:bodyPr>
          <a:lstStyle/>
          <a:p>
            <a:r>
              <a:rPr lang="en-US" b="1" u="sng" dirty="0">
                <a:solidFill>
                  <a:srgbClr val="000000"/>
                </a:solidFill>
                <a:latin typeface="+mj-lt"/>
              </a:rPr>
              <a:t>Sensing Types </a:t>
            </a:r>
            <a:r>
              <a:rPr lang="en-US" b="1" u="sng" dirty="0" smtClean="0">
                <a:solidFill>
                  <a:srgbClr val="000000"/>
                </a:solidFill>
                <a:latin typeface="+mj-lt"/>
              </a:rPr>
              <a:t>and Learning Style </a:t>
            </a:r>
          </a:p>
          <a:p>
            <a:pPr marL="285750" indent="-285750" algn="just">
              <a:buFont typeface="Wingdings" panose="05000000000000000000" pitchFamily="2" charset="2"/>
              <a:buChar char="ü"/>
            </a:pPr>
            <a:r>
              <a:rPr lang="en-US" dirty="0">
                <a:solidFill>
                  <a:schemeClr val="tx1"/>
                </a:solidFill>
              </a:rPr>
              <a:t>Sensing types like concrete facts, organization, and structure. </a:t>
            </a:r>
            <a:endParaRPr lang="en-US" dirty="0" smtClean="0">
              <a:solidFill>
                <a:schemeClr val="tx1"/>
              </a:solidFill>
            </a:endParaRPr>
          </a:p>
          <a:p>
            <a:pPr marL="285750" indent="-285750" algn="just">
              <a:buFont typeface="Wingdings" panose="05000000000000000000" pitchFamily="2" charset="2"/>
              <a:buChar char="ü"/>
            </a:pPr>
            <a:r>
              <a:rPr lang="en-US" dirty="0" smtClean="0">
                <a:solidFill>
                  <a:schemeClr val="tx1"/>
                </a:solidFill>
              </a:rPr>
              <a:t>They are </a:t>
            </a:r>
            <a:r>
              <a:rPr lang="en-US" dirty="0">
                <a:solidFill>
                  <a:schemeClr val="tx1"/>
                </a:solidFill>
              </a:rPr>
              <a:t>good at memorization and are relatively conventional</a:t>
            </a:r>
            <a:r>
              <a:rPr lang="en-US" dirty="0" smtClean="0"/>
              <a:t>.</a:t>
            </a:r>
          </a:p>
          <a:p>
            <a:pPr marL="285750" indent="-285750" algn="just">
              <a:buFont typeface="Wingdings" panose="05000000000000000000" pitchFamily="2" charset="2"/>
              <a:buChar char="ü"/>
            </a:pPr>
            <a:endParaRPr lang="en-US" dirty="0" smtClean="0"/>
          </a:p>
          <a:p>
            <a:pPr algn="just"/>
            <a:r>
              <a:rPr lang="en-US" b="1" dirty="0" smtClean="0">
                <a:solidFill>
                  <a:schemeClr val="tx1"/>
                </a:solidFill>
                <a:latin typeface="+mj-lt"/>
              </a:rPr>
              <a:t>Sensing Types in the Classroom</a:t>
            </a:r>
          </a:p>
          <a:p>
            <a:pPr marL="342900" indent="-342900" algn="just">
              <a:buFont typeface="Wingdings" panose="05000000000000000000" pitchFamily="2" charset="2"/>
              <a:buChar char="ü"/>
            </a:pPr>
            <a:r>
              <a:rPr lang="en-US" sz="1900" dirty="0">
                <a:solidFill>
                  <a:schemeClr val="tx1"/>
                </a:solidFill>
                <a:latin typeface="+mj-lt"/>
              </a:rPr>
              <a:t>They like to go step by step and are best at tasks that call for carefulness, observing specifics, and have a practical interest. </a:t>
            </a:r>
            <a:endParaRPr lang="en-US" sz="1900" dirty="0" smtClean="0">
              <a:solidFill>
                <a:schemeClr val="tx1"/>
              </a:solidFill>
              <a:latin typeface="+mj-lt"/>
            </a:endParaRPr>
          </a:p>
          <a:p>
            <a:pPr marL="342900" indent="-342900" algn="just">
              <a:buFont typeface="Wingdings" panose="05000000000000000000" pitchFamily="2" charset="2"/>
              <a:buChar char="ü"/>
            </a:pPr>
            <a:r>
              <a:rPr lang="en-US" sz="1900" dirty="0" smtClean="0">
                <a:solidFill>
                  <a:schemeClr val="tx1"/>
                </a:solidFill>
                <a:latin typeface="+mj-lt"/>
              </a:rPr>
              <a:t>They </a:t>
            </a:r>
            <a:r>
              <a:rPr lang="en-US" sz="1900" dirty="0">
                <a:solidFill>
                  <a:schemeClr val="tx1"/>
                </a:solidFill>
                <a:latin typeface="+mj-lt"/>
              </a:rPr>
              <a:t>feel more comfortable using skills already learned than learning new ones and become easily frustrated and impatient with complicated situations</a:t>
            </a:r>
            <a:r>
              <a:rPr lang="en-US" sz="1900" dirty="0" smtClean="0">
                <a:solidFill>
                  <a:schemeClr val="tx1"/>
                </a:solidFill>
                <a:latin typeface="+mj-lt"/>
              </a:rPr>
              <a:t>.</a:t>
            </a:r>
          </a:p>
          <a:p>
            <a:pPr marL="342900" indent="-342900" algn="just">
              <a:buFont typeface="Wingdings" panose="05000000000000000000" pitchFamily="2" charset="2"/>
              <a:buChar char="ü"/>
            </a:pPr>
            <a:r>
              <a:rPr lang="en-US" sz="1900" dirty="0">
                <a:solidFill>
                  <a:schemeClr val="tx1"/>
                </a:solidFill>
                <a:latin typeface="+mj-lt"/>
              </a:rPr>
              <a:t>They understand ideas and theories through practical applications. </a:t>
            </a:r>
            <a:endParaRPr lang="en-US" sz="1900" dirty="0" smtClean="0">
              <a:solidFill>
                <a:schemeClr val="tx1"/>
              </a:solidFill>
              <a:latin typeface="+mj-lt"/>
            </a:endParaRPr>
          </a:p>
          <a:p>
            <a:pPr marL="342900" indent="-342900" algn="just">
              <a:buFont typeface="Wingdings" panose="05000000000000000000" pitchFamily="2" charset="2"/>
              <a:buChar char="ü"/>
            </a:pPr>
            <a:r>
              <a:rPr lang="en-US" sz="1900" dirty="0" smtClean="0">
                <a:solidFill>
                  <a:schemeClr val="tx1"/>
                </a:solidFill>
                <a:latin typeface="+mj-lt"/>
              </a:rPr>
              <a:t>They </a:t>
            </a:r>
            <a:r>
              <a:rPr lang="en-US" sz="1900" dirty="0">
                <a:solidFill>
                  <a:schemeClr val="tx1"/>
                </a:solidFill>
                <a:latin typeface="+mj-lt"/>
              </a:rPr>
              <a:t>need to start with the familiar, solid facts before they can gradually move toward abstract concepts and principles. </a:t>
            </a:r>
            <a:endParaRPr lang="en-US" sz="1900" dirty="0" smtClean="0">
              <a:solidFill>
                <a:schemeClr val="tx1"/>
              </a:solidFill>
              <a:latin typeface="+mj-lt"/>
            </a:endParaRPr>
          </a:p>
          <a:p>
            <a:pPr marL="342900" indent="-342900" algn="just">
              <a:buFont typeface="Wingdings" panose="05000000000000000000" pitchFamily="2" charset="2"/>
              <a:buChar char="ü"/>
            </a:pPr>
            <a:r>
              <a:rPr lang="en-US" sz="1900" dirty="0" smtClean="0">
                <a:solidFill>
                  <a:schemeClr val="tx1"/>
                </a:solidFill>
                <a:latin typeface="+mj-lt"/>
              </a:rPr>
              <a:t>Sensing </a:t>
            </a:r>
            <a:r>
              <a:rPr lang="en-US" sz="1900" dirty="0">
                <a:solidFill>
                  <a:schemeClr val="tx1"/>
                </a:solidFill>
                <a:latin typeface="+mj-lt"/>
              </a:rPr>
              <a:t>students like outlines, clear guidelines, and specifics. </a:t>
            </a:r>
            <a:endParaRPr lang="en-US" sz="1900" dirty="0" smtClean="0">
              <a:solidFill>
                <a:schemeClr val="tx1"/>
              </a:solidFill>
              <a:latin typeface="+mj-lt"/>
            </a:endParaRPr>
          </a:p>
          <a:p>
            <a:pPr marL="342900" indent="-342900" algn="just">
              <a:buFont typeface="Wingdings" panose="05000000000000000000" pitchFamily="2" charset="2"/>
              <a:buChar char="ü"/>
            </a:pPr>
            <a:r>
              <a:rPr lang="en-US" sz="1900" dirty="0" smtClean="0">
                <a:solidFill>
                  <a:schemeClr val="tx1"/>
                </a:solidFill>
                <a:latin typeface="+mj-lt"/>
              </a:rPr>
              <a:t>Sensing </a:t>
            </a:r>
            <a:r>
              <a:rPr lang="en-US" sz="1900" dirty="0">
                <a:solidFill>
                  <a:schemeClr val="tx1"/>
                </a:solidFill>
                <a:latin typeface="+mj-lt"/>
              </a:rPr>
              <a:t>students read the question several times before answering it to be certain they understand it</a:t>
            </a:r>
            <a:r>
              <a:rPr lang="en-US" sz="1900" dirty="0" smtClean="0">
                <a:solidFill>
                  <a:schemeClr val="tx1"/>
                </a:solidFill>
                <a:latin typeface="+mj-lt"/>
              </a:rPr>
              <a:t>.</a:t>
            </a:r>
          </a:p>
          <a:p>
            <a:pPr marL="342900" indent="-342900" algn="just">
              <a:buFont typeface="Wingdings" panose="05000000000000000000" pitchFamily="2" charset="2"/>
              <a:buChar char="ü"/>
            </a:pPr>
            <a:r>
              <a:rPr lang="en-US" sz="1900" dirty="0">
                <a:solidFill>
                  <a:schemeClr val="tx1"/>
                </a:solidFill>
                <a:latin typeface="+mj-lt"/>
              </a:rPr>
              <a:t>They often have difficulty with theory.</a:t>
            </a:r>
            <a:endParaRPr lang="en-US" sz="1900" b="1" dirty="0">
              <a:solidFill>
                <a:schemeClr val="tx1"/>
              </a:solidFill>
              <a:latin typeface="+mj-lt"/>
            </a:endParaRPr>
          </a:p>
        </p:txBody>
      </p:sp>
      <p:sp>
        <p:nvSpPr>
          <p:cNvPr id="4" name="Date Placeholder 3"/>
          <p:cNvSpPr>
            <a:spLocks noGrp="1"/>
          </p:cNvSpPr>
          <p:nvPr>
            <p:ph type="dt" sz="half" idx="10"/>
          </p:nvPr>
        </p:nvSpPr>
        <p:spPr/>
        <p:txBody>
          <a:bodyPr/>
          <a:lstStyle/>
          <a:p>
            <a:fld id="{9C6D32FD-2CC8-466F-8DED-36552F9267E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41</a:t>
            </a:fld>
            <a:endParaRPr lang="en-US"/>
          </a:p>
        </p:txBody>
      </p:sp>
    </p:spTree>
    <p:extLst>
      <p:ext uri="{BB962C8B-B14F-4D97-AF65-F5344CB8AC3E}">
        <p14:creationId xmlns:p14="http://schemas.microsoft.com/office/powerpoint/2010/main" val="32272240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93556" y="428367"/>
            <a:ext cx="9901882" cy="6137190"/>
          </a:xfrm>
        </p:spPr>
        <p:txBody>
          <a:bodyPr>
            <a:normAutofit/>
          </a:bodyPr>
          <a:lstStyle/>
          <a:p>
            <a:r>
              <a:rPr lang="en-US" b="1" u="sng" dirty="0" smtClean="0">
                <a:solidFill>
                  <a:schemeClr val="tx1"/>
                </a:solidFill>
              </a:rPr>
              <a:t>Intuitive Types and Learning Styles</a:t>
            </a:r>
          </a:p>
          <a:p>
            <a:pPr marL="285750" indent="-285750" algn="just">
              <a:buFont typeface="Wingdings" panose="05000000000000000000" pitchFamily="2" charset="2"/>
              <a:buChar char="ü"/>
            </a:pPr>
            <a:r>
              <a:rPr lang="en-US" dirty="0" smtClean="0">
                <a:solidFill>
                  <a:schemeClr val="tx1"/>
                </a:solidFill>
                <a:latin typeface="+mj-lt"/>
              </a:rPr>
              <a:t>Intuitive </a:t>
            </a:r>
            <a:r>
              <a:rPr lang="en-US" dirty="0">
                <a:solidFill>
                  <a:schemeClr val="tx1"/>
                </a:solidFill>
                <a:latin typeface="+mj-lt"/>
              </a:rPr>
              <a:t>types want to know the theory before deciding that facts are important, focusing on general concepts more than details and practical matters.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quickly see associations and meanings, relying more on insight than observation. </a:t>
            </a:r>
            <a:endParaRPr lang="en-US" dirty="0" smtClean="0">
              <a:solidFill>
                <a:schemeClr val="tx1"/>
              </a:solidFill>
              <a:latin typeface="+mj-lt"/>
            </a:endParaRPr>
          </a:p>
          <a:p>
            <a:pPr marL="285750" indent="-285750" algn="just">
              <a:buFont typeface="Wingdings" panose="05000000000000000000" pitchFamily="2" charset="2"/>
              <a:buChar char="ü"/>
            </a:pPr>
            <a:endParaRPr lang="en-US" dirty="0" smtClean="0">
              <a:solidFill>
                <a:schemeClr val="tx1"/>
              </a:solidFill>
              <a:latin typeface="+mj-lt"/>
            </a:endParaRPr>
          </a:p>
          <a:p>
            <a:pPr algn="just"/>
            <a:r>
              <a:rPr lang="en-US" b="1" dirty="0" smtClean="0">
                <a:solidFill>
                  <a:schemeClr val="tx1"/>
                </a:solidFill>
                <a:latin typeface="+mj-lt"/>
              </a:rPr>
              <a:t>Intuitive Types in the Classroom</a:t>
            </a:r>
          </a:p>
          <a:p>
            <a:pPr marL="285750" indent="-285750" algn="just">
              <a:buFont typeface="Wingdings" panose="05000000000000000000" pitchFamily="2" charset="2"/>
              <a:buChar char="ü"/>
            </a:pPr>
            <a:r>
              <a:rPr lang="en-US" dirty="0">
                <a:solidFill>
                  <a:schemeClr val="tx1"/>
                </a:solidFill>
                <a:latin typeface="+mj-lt"/>
              </a:rPr>
              <a:t>They are creative, innovative and work with bursts of energy.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desire only a general outline, and enjoy new material.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are best with tasks that appeal to their intellectual interests and call for grasping general concepts, seeing relationships, and using imagination</a:t>
            </a:r>
            <a:r>
              <a:rPr lang="en-US" dirty="0" smtClean="0">
                <a:solidFill>
                  <a:schemeClr val="tx1"/>
                </a:solidFill>
                <a:latin typeface="+mj-lt"/>
              </a:rPr>
              <a:t>.</a:t>
            </a:r>
          </a:p>
          <a:p>
            <a:pPr marL="285750" indent="-285750" algn="just">
              <a:buFont typeface="Wingdings" panose="05000000000000000000" pitchFamily="2" charset="2"/>
              <a:buChar char="ü"/>
            </a:pPr>
            <a:r>
              <a:rPr lang="en-US" dirty="0">
                <a:solidFill>
                  <a:schemeClr val="tx1"/>
                </a:solidFill>
                <a:latin typeface="+mj-lt"/>
              </a:rPr>
              <a:t>Intuitive students may not read a test question all the way through, sometimes missing a key part, because they act on their hunches.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Once </a:t>
            </a:r>
            <a:r>
              <a:rPr lang="en-US" dirty="0">
                <a:solidFill>
                  <a:schemeClr val="tx1"/>
                </a:solidFill>
                <a:latin typeface="+mj-lt"/>
              </a:rPr>
              <a:t>they understand a concept or skill, they may find continued repetition or practice boring.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might become frustrated with instructors who pace the material too slowly for them</a:t>
            </a:r>
            <a:r>
              <a:rPr lang="en-US" dirty="0">
                <a:solidFill>
                  <a:schemeClr val="tx1"/>
                </a:solidFill>
                <a:latin typeface="Times New Roman" panose="02020603050405020304" pitchFamily="18" charset="0"/>
              </a:rPr>
              <a:t>. </a:t>
            </a:r>
            <a:endParaRPr lang="en-US" dirty="0">
              <a:solidFill>
                <a:schemeClr val="tx1"/>
              </a:solidFill>
            </a:endParaRPr>
          </a:p>
        </p:txBody>
      </p:sp>
      <p:sp>
        <p:nvSpPr>
          <p:cNvPr id="4" name="Date Placeholder 3"/>
          <p:cNvSpPr>
            <a:spLocks noGrp="1"/>
          </p:cNvSpPr>
          <p:nvPr>
            <p:ph type="dt" sz="half" idx="10"/>
          </p:nvPr>
        </p:nvSpPr>
        <p:spPr/>
        <p:txBody>
          <a:bodyPr/>
          <a:lstStyle/>
          <a:p>
            <a:fld id="{9C6D32FD-2CC8-466F-8DED-36552F9267E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42</a:t>
            </a:fld>
            <a:endParaRPr lang="en-US"/>
          </a:p>
        </p:txBody>
      </p:sp>
    </p:spTree>
    <p:extLst>
      <p:ext uri="{BB962C8B-B14F-4D97-AF65-F5344CB8AC3E}">
        <p14:creationId xmlns:p14="http://schemas.microsoft.com/office/powerpoint/2010/main" val="21165954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39547" y="724930"/>
            <a:ext cx="9165066" cy="5585253"/>
          </a:xfrm>
        </p:spPr>
        <p:txBody>
          <a:bodyPr>
            <a:normAutofit/>
          </a:bodyPr>
          <a:lstStyle/>
          <a:p>
            <a:pPr algn="just"/>
            <a:r>
              <a:rPr lang="en-US" b="1" u="sng" dirty="0" smtClean="0">
                <a:solidFill>
                  <a:schemeClr val="tx1"/>
                </a:solidFill>
                <a:latin typeface="+mj-lt"/>
              </a:rPr>
              <a:t>Thinking Types and Learning Styles </a:t>
            </a:r>
          </a:p>
          <a:p>
            <a:pPr marL="285750" indent="-285750" algn="just">
              <a:buFont typeface="Wingdings" panose="05000000000000000000" pitchFamily="2" charset="2"/>
              <a:buChar char="ü"/>
            </a:pPr>
            <a:r>
              <a:rPr lang="en-US" dirty="0">
                <a:solidFill>
                  <a:schemeClr val="tx1"/>
                </a:solidFill>
                <a:latin typeface="+mj-lt"/>
              </a:rPr>
              <a:t>Thinking types use logical analysis to understand material</a:t>
            </a:r>
            <a:r>
              <a:rPr lang="en-US" dirty="0" smtClean="0">
                <a:solidFill>
                  <a:schemeClr val="tx1"/>
                </a:solidFill>
                <a:latin typeface="+mj-lt"/>
              </a:rPr>
              <a:t>.</a:t>
            </a: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analyze experiences and material to find logical principles underlying them, and they analyze problems to bring logical order out of </a:t>
            </a:r>
            <a:r>
              <a:rPr lang="en-US" dirty="0" smtClean="0">
                <a:solidFill>
                  <a:schemeClr val="tx1"/>
                </a:solidFill>
                <a:latin typeface="+mj-lt"/>
              </a:rPr>
              <a:t>confusion</a:t>
            </a:r>
          </a:p>
          <a:p>
            <a:pPr marL="285750" indent="-285750" algn="just">
              <a:buFont typeface="Wingdings" panose="05000000000000000000" pitchFamily="2" charset="2"/>
              <a:buChar char="ü"/>
            </a:pPr>
            <a:endParaRPr lang="en-US" dirty="0" smtClean="0">
              <a:solidFill>
                <a:schemeClr val="tx1"/>
              </a:solidFill>
              <a:latin typeface="+mj-lt"/>
            </a:endParaRPr>
          </a:p>
          <a:p>
            <a:pPr algn="just"/>
            <a:r>
              <a:rPr lang="en-US" b="1" dirty="0" smtClean="0">
                <a:solidFill>
                  <a:schemeClr val="tx1"/>
                </a:solidFill>
                <a:latin typeface="+mj-lt"/>
              </a:rPr>
              <a:t>Thinking Types in the Classroom</a:t>
            </a: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naturally critique things, making them good at problem solving when they can analyze to identify what’s wrong with something.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focus on tasks and do best with objective material to study and enjoy going into depth.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strive to get a sense of mastery over the material being studied</a:t>
            </a:r>
            <a:r>
              <a:rPr lang="en-US" dirty="0" smtClean="0">
                <a:solidFill>
                  <a:schemeClr val="tx1"/>
                </a:solidFill>
                <a:latin typeface="+mj-lt"/>
              </a:rPr>
              <a:t>.</a:t>
            </a: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may have difficulty with instructors who do not present material in a logical order. </a:t>
            </a:r>
            <a:endParaRPr lang="en-US" dirty="0" smtClean="0">
              <a:solidFill>
                <a:schemeClr val="tx1"/>
              </a:solidFill>
              <a:latin typeface="+mj-lt"/>
            </a:endParaRPr>
          </a:p>
          <a:p>
            <a:pPr marL="285750" indent="-285750" algn="just">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like clear course and topic objectives that are precise and action-oriented. </a:t>
            </a:r>
            <a:endParaRPr lang="en-US" b="1" u="sng" dirty="0">
              <a:solidFill>
                <a:schemeClr val="tx1"/>
              </a:solidFill>
              <a:latin typeface="+mj-lt"/>
            </a:endParaRPr>
          </a:p>
        </p:txBody>
      </p:sp>
      <p:sp>
        <p:nvSpPr>
          <p:cNvPr id="4" name="Date Placeholder 3"/>
          <p:cNvSpPr>
            <a:spLocks noGrp="1"/>
          </p:cNvSpPr>
          <p:nvPr>
            <p:ph type="dt" sz="half" idx="10"/>
          </p:nvPr>
        </p:nvSpPr>
        <p:spPr/>
        <p:txBody>
          <a:bodyPr/>
          <a:lstStyle/>
          <a:p>
            <a:fld id="{9C6D32FD-2CC8-466F-8DED-36552F9267E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43</a:t>
            </a:fld>
            <a:endParaRPr lang="en-US"/>
          </a:p>
        </p:txBody>
      </p:sp>
    </p:spTree>
    <p:extLst>
      <p:ext uri="{BB962C8B-B14F-4D97-AF65-F5344CB8AC3E}">
        <p14:creationId xmlns:p14="http://schemas.microsoft.com/office/powerpoint/2010/main" val="38858393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1881" y="939115"/>
            <a:ext cx="9605319" cy="5305166"/>
          </a:xfrm>
        </p:spPr>
        <p:txBody>
          <a:bodyPr>
            <a:normAutofit/>
          </a:bodyPr>
          <a:lstStyle/>
          <a:p>
            <a:r>
              <a:rPr lang="en-US" b="1" u="sng" dirty="0" smtClean="0">
                <a:solidFill>
                  <a:schemeClr val="tx1"/>
                </a:solidFill>
                <a:latin typeface="+mj-lt"/>
              </a:rPr>
              <a:t>Feeling Types and Learning Styles</a:t>
            </a:r>
          </a:p>
          <a:p>
            <a:pPr marL="285750" indent="-285750">
              <a:buFont typeface="Wingdings" panose="05000000000000000000" pitchFamily="2" charset="2"/>
              <a:buChar char="ü"/>
            </a:pPr>
            <a:r>
              <a:rPr lang="en-US" dirty="0" smtClean="0">
                <a:solidFill>
                  <a:schemeClr val="tx1"/>
                </a:solidFill>
                <a:latin typeface="+mj-lt"/>
              </a:rPr>
              <a:t>Feeling </a:t>
            </a:r>
            <a:r>
              <a:rPr lang="en-US" dirty="0">
                <a:solidFill>
                  <a:schemeClr val="tx1"/>
                </a:solidFill>
                <a:latin typeface="+mj-lt"/>
              </a:rPr>
              <a:t>types look for a personal connection in classroom material, seeking to relate ideas and concepts to personal </a:t>
            </a:r>
            <a:r>
              <a:rPr lang="en-US" dirty="0" smtClean="0">
                <a:solidFill>
                  <a:schemeClr val="tx1"/>
                </a:solidFill>
                <a:latin typeface="+mj-lt"/>
              </a:rPr>
              <a:t>experiences.</a:t>
            </a:r>
          </a:p>
          <a:p>
            <a:pPr marL="285750" indent="-285750">
              <a:buFont typeface="Wingdings" panose="05000000000000000000" pitchFamily="2" charset="2"/>
              <a:buChar char="ü"/>
            </a:pPr>
            <a:endParaRPr lang="en-US" dirty="0" smtClean="0">
              <a:solidFill>
                <a:schemeClr val="tx1"/>
              </a:solidFill>
              <a:latin typeface="+mj-lt"/>
            </a:endParaRPr>
          </a:p>
          <a:p>
            <a:r>
              <a:rPr lang="en-US" b="1" dirty="0" smtClean="0">
                <a:solidFill>
                  <a:schemeClr val="tx1"/>
                </a:solidFill>
                <a:latin typeface="+mj-lt"/>
              </a:rPr>
              <a:t>Feeling Types in the Classroom</a:t>
            </a: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enjoy working in groups as long as individual relationships develop</a:t>
            </a:r>
            <a:r>
              <a:rPr lang="en-US" dirty="0" smtClean="0">
                <a:solidFill>
                  <a:schemeClr val="tx1"/>
                </a:solidFill>
                <a:latin typeface="+mj-lt"/>
              </a:rPr>
              <a:t>.</a:t>
            </a: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learn well by helping others and responding to their needs, and they study well with others. </a:t>
            </a:r>
            <a:endParaRPr lang="en-US" dirty="0" smtClean="0">
              <a:solidFill>
                <a:schemeClr val="tx1"/>
              </a:solidFill>
              <a:latin typeface="+mj-lt"/>
            </a:endParaRPr>
          </a:p>
          <a:p>
            <a:pPr marL="285750" indent="-285750">
              <a:buFont typeface="Wingdings" panose="05000000000000000000" pitchFamily="2" charset="2"/>
              <a:buChar char="ü"/>
            </a:pPr>
            <a:r>
              <a:rPr lang="en-US" dirty="0" smtClean="0">
                <a:solidFill>
                  <a:schemeClr val="tx1"/>
                </a:solidFill>
                <a:latin typeface="+mj-lt"/>
              </a:rPr>
              <a:t>Feeling types </a:t>
            </a:r>
            <a:r>
              <a:rPr lang="en-US" dirty="0">
                <a:solidFill>
                  <a:schemeClr val="tx1"/>
                </a:solidFill>
                <a:latin typeface="+mj-lt"/>
              </a:rPr>
              <a:t>do best with topics of study they care about and might have difficulty with topics that do not relate to people or relationships. </a:t>
            </a:r>
            <a:endParaRPr lang="en-US" dirty="0" smtClean="0">
              <a:solidFill>
                <a:schemeClr val="tx1"/>
              </a:solidFill>
              <a:latin typeface="+mj-lt"/>
            </a:endParaRP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need to develop a personal rapport with the instructor and receive feedback and encouragement. </a:t>
            </a:r>
            <a:endParaRPr lang="en-US" dirty="0" smtClean="0">
              <a:solidFill>
                <a:schemeClr val="tx1"/>
              </a:solidFill>
              <a:latin typeface="+mj-lt"/>
            </a:endParaRP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may have difficulty with instructors who appear impersonal or detached.</a:t>
            </a:r>
            <a:endParaRPr lang="en-US" b="1" u="sng" dirty="0">
              <a:solidFill>
                <a:schemeClr val="tx1"/>
              </a:solidFill>
              <a:latin typeface="+mj-lt"/>
            </a:endParaRPr>
          </a:p>
        </p:txBody>
      </p:sp>
      <p:sp>
        <p:nvSpPr>
          <p:cNvPr id="4" name="Date Placeholder 3"/>
          <p:cNvSpPr>
            <a:spLocks noGrp="1"/>
          </p:cNvSpPr>
          <p:nvPr>
            <p:ph type="dt" sz="half" idx="10"/>
          </p:nvPr>
        </p:nvSpPr>
        <p:spPr/>
        <p:txBody>
          <a:bodyPr/>
          <a:lstStyle/>
          <a:p>
            <a:fld id="{9C6D32FD-2CC8-466F-8DED-36552F9267E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44</a:t>
            </a:fld>
            <a:endParaRPr lang="en-US"/>
          </a:p>
        </p:txBody>
      </p:sp>
    </p:spTree>
    <p:extLst>
      <p:ext uri="{BB962C8B-B14F-4D97-AF65-F5344CB8AC3E}">
        <p14:creationId xmlns:p14="http://schemas.microsoft.com/office/powerpoint/2010/main" val="8926021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84175" y="928090"/>
            <a:ext cx="9156828" cy="5387545"/>
          </a:xfrm>
        </p:spPr>
        <p:txBody>
          <a:bodyPr/>
          <a:lstStyle/>
          <a:p>
            <a:pPr algn="just"/>
            <a:r>
              <a:rPr lang="en-US" b="1" u="sng" dirty="0" smtClean="0">
                <a:solidFill>
                  <a:schemeClr val="tx1"/>
                </a:solidFill>
              </a:rPr>
              <a:t>Judging Types and Learning Styles</a:t>
            </a:r>
          </a:p>
          <a:p>
            <a:pPr marL="285750" indent="-285750" algn="just">
              <a:buFont typeface="Wingdings" panose="05000000000000000000" pitchFamily="2" charset="2"/>
              <a:buChar char="ü"/>
            </a:pPr>
            <a:r>
              <a:rPr lang="en-US" dirty="0">
                <a:solidFill>
                  <a:schemeClr val="tx1"/>
                </a:solidFill>
              </a:rPr>
              <a:t>Judging types plan their work and stick to the plan, often getting work done early. </a:t>
            </a:r>
            <a:endParaRPr lang="en-US" dirty="0" smtClean="0">
              <a:solidFill>
                <a:schemeClr val="tx1"/>
              </a:solidFill>
            </a:endParaRPr>
          </a:p>
          <a:p>
            <a:pPr marL="285750" indent="-285750" algn="just">
              <a:buFont typeface="Wingdings" panose="05000000000000000000" pitchFamily="2" charset="2"/>
              <a:buChar char="ü"/>
            </a:pPr>
            <a:endParaRPr lang="en-US" dirty="0" smtClean="0">
              <a:solidFill>
                <a:schemeClr val="tx1"/>
              </a:solidFill>
            </a:endParaRPr>
          </a:p>
          <a:p>
            <a:pPr algn="just"/>
            <a:r>
              <a:rPr lang="en-US" b="1" dirty="0" smtClean="0">
                <a:solidFill>
                  <a:schemeClr val="tx1"/>
                </a:solidFill>
              </a:rPr>
              <a:t>Judging Types in the Classroom</a:t>
            </a:r>
          </a:p>
          <a:p>
            <a:pPr marL="285750" indent="-285750" algn="just">
              <a:buFont typeface="Wingdings" panose="05000000000000000000" pitchFamily="2" charset="2"/>
              <a:buChar char="ü"/>
            </a:pPr>
            <a:r>
              <a:rPr lang="en-US" dirty="0">
                <a:solidFill>
                  <a:schemeClr val="tx1"/>
                </a:solidFill>
              </a:rPr>
              <a:t>They do well with formalized instruction and defined tasks. </a:t>
            </a:r>
            <a:endParaRPr lang="en-US" dirty="0" smtClean="0">
              <a:solidFill>
                <a:schemeClr val="tx1"/>
              </a:solidFill>
            </a:endParaRPr>
          </a:p>
          <a:p>
            <a:pPr marL="285750" indent="-285750" algn="just">
              <a:buFont typeface="Wingdings" panose="05000000000000000000" pitchFamily="2" charset="2"/>
              <a:buChar char="ü"/>
            </a:pPr>
            <a:r>
              <a:rPr lang="en-US" dirty="0" smtClean="0">
                <a:solidFill>
                  <a:schemeClr val="tx1"/>
                </a:solidFill>
              </a:rPr>
              <a:t>They </a:t>
            </a:r>
            <a:r>
              <a:rPr lang="en-US" dirty="0">
                <a:solidFill>
                  <a:schemeClr val="tx1"/>
                </a:solidFill>
              </a:rPr>
              <a:t>meet deadlines, like planning, and prefer to work on only one thing at a time. </a:t>
            </a:r>
            <a:endParaRPr lang="en-US" dirty="0" smtClean="0">
              <a:solidFill>
                <a:schemeClr val="tx1"/>
              </a:solidFill>
            </a:endParaRPr>
          </a:p>
          <a:p>
            <a:pPr marL="285750" indent="-285750" algn="just">
              <a:buFont typeface="Wingdings" panose="05000000000000000000" pitchFamily="2" charset="2"/>
              <a:buChar char="ü"/>
            </a:pPr>
            <a:r>
              <a:rPr lang="en-US" dirty="0" smtClean="0">
                <a:solidFill>
                  <a:schemeClr val="tx1"/>
                </a:solidFill>
              </a:rPr>
              <a:t>They </a:t>
            </a:r>
            <a:r>
              <a:rPr lang="en-US" dirty="0">
                <a:solidFill>
                  <a:schemeClr val="tx1"/>
                </a:solidFill>
              </a:rPr>
              <a:t>avoid last-minute stresses and don’t work well under last-minute pressure. </a:t>
            </a:r>
            <a:endParaRPr lang="en-US" dirty="0" smtClean="0">
              <a:solidFill>
                <a:schemeClr val="tx1"/>
              </a:solidFill>
            </a:endParaRPr>
          </a:p>
          <a:p>
            <a:pPr marL="285750" indent="-285750" algn="just">
              <a:buFont typeface="Wingdings" panose="05000000000000000000" pitchFamily="2" charset="2"/>
              <a:buChar char="ü"/>
            </a:pPr>
            <a:r>
              <a:rPr lang="en-US" dirty="0" smtClean="0">
                <a:solidFill>
                  <a:schemeClr val="tx1"/>
                </a:solidFill>
              </a:rPr>
              <a:t>They </a:t>
            </a:r>
            <a:r>
              <a:rPr lang="en-US" dirty="0">
                <a:solidFill>
                  <a:schemeClr val="tx1"/>
                </a:solidFill>
              </a:rPr>
              <a:t>dislike surprises and thrive on order</a:t>
            </a:r>
            <a:r>
              <a:rPr lang="en-US" dirty="0" smtClean="0">
                <a:solidFill>
                  <a:schemeClr val="tx1"/>
                </a:solidFill>
              </a:rPr>
              <a:t>.</a:t>
            </a:r>
          </a:p>
          <a:p>
            <a:pPr marL="285750" indent="-285750" algn="just">
              <a:buFont typeface="Wingdings" panose="05000000000000000000" pitchFamily="2" charset="2"/>
              <a:buChar char="ü"/>
            </a:pPr>
            <a:r>
              <a:rPr lang="en-US" dirty="0" smtClean="0">
                <a:solidFill>
                  <a:schemeClr val="tx1"/>
                </a:solidFill>
              </a:rPr>
              <a:t> </a:t>
            </a:r>
            <a:r>
              <a:rPr lang="en-US" dirty="0">
                <a:solidFill>
                  <a:schemeClr val="tx1"/>
                </a:solidFill>
              </a:rPr>
              <a:t>They want to know what they are accountable for and by what standards they will be graded. </a:t>
            </a:r>
            <a:endParaRPr lang="en-US" dirty="0" smtClean="0">
              <a:solidFill>
                <a:schemeClr val="tx1"/>
              </a:solidFill>
            </a:endParaRPr>
          </a:p>
          <a:p>
            <a:pPr marL="285750" indent="-285750" algn="just">
              <a:buFont typeface="Wingdings" panose="05000000000000000000" pitchFamily="2" charset="2"/>
              <a:buChar char="ü"/>
            </a:pPr>
            <a:r>
              <a:rPr lang="en-US" dirty="0" smtClean="0">
                <a:solidFill>
                  <a:schemeClr val="tx1"/>
                </a:solidFill>
              </a:rPr>
              <a:t>They </a:t>
            </a:r>
            <a:r>
              <a:rPr lang="en-US" dirty="0">
                <a:solidFill>
                  <a:schemeClr val="tx1"/>
                </a:solidFill>
              </a:rPr>
              <a:t>treat assignments seriously.</a:t>
            </a:r>
            <a:endParaRPr lang="en-US" b="1" dirty="0" smtClean="0">
              <a:solidFill>
                <a:schemeClr val="tx1"/>
              </a:solidFill>
            </a:endParaRPr>
          </a:p>
          <a:p>
            <a:endParaRPr lang="en-US" b="1" u="sng" dirty="0" smtClean="0">
              <a:solidFill>
                <a:schemeClr val="tx1"/>
              </a:solidFill>
            </a:endParaRPr>
          </a:p>
          <a:p>
            <a:endParaRPr lang="en-US" dirty="0"/>
          </a:p>
        </p:txBody>
      </p:sp>
      <p:sp>
        <p:nvSpPr>
          <p:cNvPr id="4" name="Date Placeholder 3"/>
          <p:cNvSpPr>
            <a:spLocks noGrp="1"/>
          </p:cNvSpPr>
          <p:nvPr>
            <p:ph type="dt" sz="half" idx="10"/>
          </p:nvPr>
        </p:nvSpPr>
        <p:spPr/>
        <p:txBody>
          <a:bodyPr/>
          <a:lstStyle/>
          <a:p>
            <a:fld id="{9C6D32FD-2CC8-466F-8DED-36552F9267E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45</a:t>
            </a:fld>
            <a:endParaRPr lang="en-US"/>
          </a:p>
        </p:txBody>
      </p:sp>
    </p:spTree>
    <p:extLst>
      <p:ext uri="{BB962C8B-B14F-4D97-AF65-F5344CB8AC3E}">
        <p14:creationId xmlns:p14="http://schemas.microsoft.com/office/powerpoint/2010/main" val="563639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1838" y="387179"/>
            <a:ext cx="10050162" cy="5615338"/>
          </a:xfrm>
        </p:spPr>
        <p:txBody>
          <a:bodyPr>
            <a:noAutofit/>
          </a:bodyPr>
          <a:lstStyle/>
          <a:p>
            <a:r>
              <a:rPr lang="en-US" b="1" u="sng" dirty="0" smtClean="0">
                <a:solidFill>
                  <a:schemeClr val="tx1"/>
                </a:solidFill>
                <a:latin typeface="+mj-lt"/>
              </a:rPr>
              <a:t>Perceiving Types and Learning Styles</a:t>
            </a:r>
          </a:p>
          <a:p>
            <a:pPr marL="285750" indent="-285750">
              <a:buFont typeface="Wingdings" panose="05000000000000000000" pitchFamily="2" charset="2"/>
              <a:buChar char="ü"/>
            </a:pPr>
            <a:r>
              <a:rPr lang="en-US" dirty="0">
                <a:solidFill>
                  <a:schemeClr val="tx1"/>
                </a:solidFill>
                <a:latin typeface="+mj-lt"/>
              </a:rPr>
              <a:t>Perceiving types start many tasks, want to know everything about each task, and often find it difficult to complete them</a:t>
            </a:r>
            <a:r>
              <a:rPr lang="en-US" dirty="0" smtClean="0">
                <a:solidFill>
                  <a:schemeClr val="tx1"/>
                </a:solidFill>
                <a:latin typeface="+mj-lt"/>
              </a:rPr>
              <a:t>.</a:t>
            </a:r>
          </a:p>
          <a:p>
            <a:pPr marL="285750" indent="-285750">
              <a:buFont typeface="Wingdings" panose="05000000000000000000" pitchFamily="2" charset="2"/>
              <a:buChar char="ü"/>
            </a:pPr>
            <a:endParaRPr lang="en-US" dirty="0" smtClean="0">
              <a:solidFill>
                <a:schemeClr val="tx1"/>
              </a:solidFill>
              <a:latin typeface="+mj-lt"/>
            </a:endParaRPr>
          </a:p>
          <a:p>
            <a:r>
              <a:rPr lang="en-US" b="1" dirty="0" smtClean="0">
                <a:solidFill>
                  <a:schemeClr val="tx1"/>
                </a:solidFill>
                <a:latin typeface="+mj-lt"/>
              </a:rPr>
              <a:t>Perceiving Types in the Classroom</a:t>
            </a:r>
          </a:p>
          <a:p>
            <a:pPr marL="285750" indent="-285750">
              <a:buFont typeface="Wingdings" panose="05000000000000000000" pitchFamily="2" charset="2"/>
              <a:buChar char="ü"/>
            </a:pPr>
            <a:r>
              <a:rPr lang="en-US" dirty="0">
                <a:solidFill>
                  <a:schemeClr val="tx1"/>
                </a:solidFill>
                <a:latin typeface="+mj-lt"/>
              </a:rPr>
              <a:t>They work in flexible </a:t>
            </a:r>
            <a:r>
              <a:rPr lang="en-US" dirty="0" smtClean="0">
                <a:solidFill>
                  <a:schemeClr val="tx1"/>
                </a:solidFill>
                <a:latin typeface="+mj-lt"/>
              </a:rPr>
              <a:t>ways</a:t>
            </a:r>
            <a:r>
              <a:rPr lang="en-US" dirty="0">
                <a:solidFill>
                  <a:schemeClr val="tx1"/>
                </a:solidFill>
                <a:latin typeface="+mj-lt"/>
              </a:rPr>
              <a:t>.</a:t>
            </a:r>
            <a:endParaRPr lang="en-US" dirty="0" smtClean="0">
              <a:solidFill>
                <a:schemeClr val="tx1"/>
              </a:solidFill>
              <a:latin typeface="+mj-lt"/>
            </a:endParaRPr>
          </a:p>
          <a:p>
            <a:pPr marL="285750" indent="-285750">
              <a:buFont typeface="Wingdings" panose="05000000000000000000" pitchFamily="2" charset="2"/>
              <a:buChar char="ü"/>
            </a:pPr>
            <a:r>
              <a:rPr lang="en-US" dirty="0">
                <a:solidFill>
                  <a:schemeClr val="tx1"/>
                </a:solidFill>
                <a:latin typeface="+mj-lt"/>
              </a:rPr>
              <a:t>Their biggest problem is procrastination. </a:t>
            </a: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are stimulated by the new and </a:t>
            </a:r>
            <a:r>
              <a:rPr lang="en-US" dirty="0" smtClean="0">
                <a:solidFill>
                  <a:schemeClr val="tx1"/>
                </a:solidFill>
                <a:latin typeface="+mj-lt"/>
              </a:rPr>
              <a:t>different ideas. </a:t>
            </a: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study best when surges of impulsive energy come to them. </a:t>
            </a:r>
            <a:endParaRPr lang="en-US" dirty="0" smtClean="0">
              <a:solidFill>
                <a:schemeClr val="tx1"/>
              </a:solidFill>
              <a:latin typeface="+mj-lt"/>
            </a:endParaRP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are good at </a:t>
            </a:r>
            <a:r>
              <a:rPr lang="en-US" dirty="0" smtClean="0">
                <a:solidFill>
                  <a:schemeClr val="tx1"/>
                </a:solidFill>
                <a:latin typeface="+mj-lt"/>
              </a:rPr>
              <a:t>casual </a:t>
            </a:r>
            <a:r>
              <a:rPr lang="en-US" dirty="0">
                <a:solidFill>
                  <a:schemeClr val="tx1"/>
                </a:solidFill>
                <a:latin typeface="+mj-lt"/>
              </a:rPr>
              <a:t>problem solving and adept at managing arising problems. </a:t>
            </a:r>
            <a:endParaRPr lang="en-US" dirty="0" smtClean="0">
              <a:solidFill>
                <a:schemeClr val="tx1"/>
              </a:solidFill>
              <a:latin typeface="+mj-lt"/>
            </a:endParaRP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may make a calendar of things to do but often won’t follow it</a:t>
            </a:r>
            <a:r>
              <a:rPr lang="en-US" dirty="0" smtClean="0">
                <a:solidFill>
                  <a:schemeClr val="tx1"/>
                </a:solidFill>
                <a:latin typeface="+mj-lt"/>
              </a:rPr>
              <a:t>.</a:t>
            </a: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feel energized by last-minute pressures and often do their best work under pressure. </a:t>
            </a:r>
            <a:endParaRPr lang="en-US" dirty="0" smtClean="0">
              <a:solidFill>
                <a:schemeClr val="tx1"/>
              </a:solidFill>
              <a:latin typeface="+mj-lt"/>
            </a:endParaRPr>
          </a:p>
          <a:p>
            <a:pPr marL="285750" indent="-285750">
              <a:buFont typeface="Wingdings" panose="05000000000000000000" pitchFamily="2" charset="2"/>
              <a:buChar char="ü"/>
            </a:pPr>
            <a:r>
              <a:rPr lang="en-US" dirty="0" smtClean="0">
                <a:solidFill>
                  <a:schemeClr val="tx1"/>
                </a:solidFill>
                <a:latin typeface="+mj-lt"/>
              </a:rPr>
              <a:t>They </a:t>
            </a:r>
            <a:r>
              <a:rPr lang="en-US" dirty="0">
                <a:solidFill>
                  <a:schemeClr val="tx1"/>
                </a:solidFill>
                <a:latin typeface="+mj-lt"/>
              </a:rPr>
              <a:t>need to find novel ways to do routine assignments to increase their interest. </a:t>
            </a:r>
            <a:endParaRPr lang="en-US" dirty="0" smtClean="0">
              <a:solidFill>
                <a:schemeClr val="tx1"/>
              </a:solidFill>
              <a:latin typeface="+mj-lt"/>
            </a:endParaRPr>
          </a:p>
          <a:p>
            <a:pPr marL="285750" indent="-285750">
              <a:buFont typeface="Wingdings" panose="05000000000000000000" pitchFamily="2" charset="2"/>
              <a:buChar char="ü"/>
            </a:pPr>
            <a:r>
              <a:rPr lang="en-US" dirty="0" smtClean="0">
                <a:solidFill>
                  <a:schemeClr val="tx1"/>
                </a:solidFill>
                <a:latin typeface="+mj-lt"/>
              </a:rPr>
              <a:t>They don’t </a:t>
            </a:r>
            <a:r>
              <a:rPr lang="en-US" dirty="0">
                <a:solidFill>
                  <a:schemeClr val="tx1"/>
                </a:solidFill>
                <a:latin typeface="+mj-lt"/>
              </a:rPr>
              <a:t>mind </a:t>
            </a:r>
            <a:r>
              <a:rPr lang="en-US" dirty="0" smtClean="0">
                <a:solidFill>
                  <a:schemeClr val="tx1"/>
                </a:solidFill>
                <a:latin typeface="+mj-lt"/>
              </a:rPr>
              <a:t>surprises.</a:t>
            </a:r>
            <a:endParaRPr lang="en-US" b="1" dirty="0">
              <a:solidFill>
                <a:schemeClr val="tx1"/>
              </a:solidFill>
              <a:latin typeface="+mj-lt"/>
            </a:endParaRPr>
          </a:p>
        </p:txBody>
      </p:sp>
      <p:sp>
        <p:nvSpPr>
          <p:cNvPr id="4" name="Date Placeholder 3"/>
          <p:cNvSpPr>
            <a:spLocks noGrp="1"/>
          </p:cNvSpPr>
          <p:nvPr>
            <p:ph type="dt" sz="half" idx="10"/>
          </p:nvPr>
        </p:nvSpPr>
        <p:spPr/>
        <p:txBody>
          <a:bodyPr/>
          <a:lstStyle/>
          <a:p>
            <a:fld id="{9C6D32FD-2CC8-466F-8DED-36552F9267E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46</a:t>
            </a:fld>
            <a:endParaRPr lang="en-US"/>
          </a:p>
        </p:txBody>
      </p:sp>
    </p:spTree>
    <p:extLst>
      <p:ext uri="{BB962C8B-B14F-4D97-AF65-F5344CB8AC3E}">
        <p14:creationId xmlns:p14="http://schemas.microsoft.com/office/powerpoint/2010/main" val="1379228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6378" y="1334530"/>
            <a:ext cx="9898235" cy="4569132"/>
          </a:xfrm>
        </p:spPr>
        <p:txBody>
          <a:bodyPr/>
          <a:lstStyle/>
          <a:p>
            <a:r>
              <a:rPr lang="en-US" b="1" u="sng" dirty="0" smtClean="0">
                <a:solidFill>
                  <a:srgbClr val="FF0000"/>
                </a:solidFill>
              </a:rPr>
              <a:t>Is frustration always bad for you?</a:t>
            </a:r>
          </a:p>
          <a:p>
            <a:r>
              <a:rPr lang="en-US" dirty="0">
                <a:solidFill>
                  <a:srgbClr val="000000"/>
                </a:solidFill>
                <a:latin typeface="arial" panose="020B0604020202020204" pitchFamily="34" charset="0"/>
              </a:rPr>
              <a:t>Frustration is not necessarily bad since it can be a useful indicator of the problems in a person's life and, as a result, it can act as a motivator to change.  However, when it results in </a:t>
            </a:r>
            <a:r>
              <a:rPr lang="en-US" dirty="0">
                <a:solidFill>
                  <a:srgbClr val="0000FF"/>
                </a:solidFill>
                <a:latin typeface="arial" panose="020B0604020202020204" pitchFamily="34" charset="0"/>
                <a:hlinkClick r:id="rId2"/>
              </a:rPr>
              <a:t>anger</a:t>
            </a:r>
            <a:r>
              <a:rPr lang="en-US" dirty="0">
                <a:solidFill>
                  <a:srgbClr val="000000"/>
                </a:solidFill>
                <a:latin typeface="arial" panose="020B0604020202020204" pitchFamily="34" charset="0"/>
              </a:rPr>
              <a:t>, irritability, </a:t>
            </a:r>
            <a:r>
              <a:rPr lang="en-US" dirty="0">
                <a:solidFill>
                  <a:srgbClr val="0000FF"/>
                </a:solidFill>
                <a:latin typeface="arial" panose="020B0604020202020204" pitchFamily="34" charset="0"/>
                <a:hlinkClick r:id="rId3"/>
              </a:rPr>
              <a:t>stress</a:t>
            </a:r>
            <a:r>
              <a:rPr lang="en-US" dirty="0">
                <a:solidFill>
                  <a:srgbClr val="000000"/>
                </a:solidFill>
                <a:latin typeface="arial" panose="020B0604020202020204" pitchFamily="34" charset="0"/>
              </a:rPr>
              <a:t>, resentment, </a:t>
            </a:r>
            <a:r>
              <a:rPr lang="en-US" dirty="0">
                <a:solidFill>
                  <a:srgbClr val="0000FF"/>
                </a:solidFill>
                <a:latin typeface="arial" panose="020B0604020202020204" pitchFamily="34" charset="0"/>
                <a:hlinkClick r:id="rId4"/>
              </a:rPr>
              <a:t>depression</a:t>
            </a:r>
            <a:r>
              <a:rPr lang="en-US" dirty="0">
                <a:solidFill>
                  <a:srgbClr val="000000"/>
                </a:solidFill>
                <a:latin typeface="arial" panose="020B0604020202020204" pitchFamily="34" charset="0"/>
              </a:rPr>
              <a:t>, or a spiral downward where we have a feeling of resignation or giving up, frustration can be destructive</a:t>
            </a:r>
            <a:r>
              <a:rPr lang="en-US" dirty="0" smtClean="0">
                <a:solidFill>
                  <a:srgbClr val="000000"/>
                </a:solidFill>
                <a:latin typeface="arial" panose="020B0604020202020204" pitchFamily="34" charset="0"/>
              </a:rPr>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7508975"/>
              </p:ext>
            </p:extLst>
          </p:nvPr>
        </p:nvGraphicFramePr>
        <p:xfrm>
          <a:off x="2792627" y="3494276"/>
          <a:ext cx="6494527" cy="3363724"/>
        </p:xfrm>
        <a:graphic>
          <a:graphicData uri="http://schemas.openxmlformats.org/drawingml/2006/table">
            <a:tbl>
              <a:tblPr/>
              <a:tblGrid>
                <a:gridCol w="3246959"/>
                <a:gridCol w="3247568"/>
              </a:tblGrid>
              <a:tr h="240266">
                <a:tc>
                  <a:txBody>
                    <a:bodyPr/>
                    <a:lstStyle/>
                    <a:p>
                      <a:pPr algn="ctr" fontAlgn="base">
                        <a:spcAft>
                          <a:spcPts val="0"/>
                        </a:spcAft>
                      </a:pPr>
                      <a:r>
                        <a:rPr lang="en-US" sz="1300" b="1" dirty="0">
                          <a:effectLst/>
                          <a:latin typeface="Times New Roman" panose="02020603050405020304" pitchFamily="18" charset="0"/>
                        </a:rPr>
                        <a:t>Intelligence</a:t>
                      </a:r>
                      <a:endParaRPr lang="en-US" dirty="0">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fontAlgn="base">
                        <a:spcAft>
                          <a:spcPts val="0"/>
                        </a:spcAft>
                      </a:pPr>
                      <a:r>
                        <a:rPr lang="en-US" sz="1300" b="1">
                          <a:effectLst/>
                          <a:latin typeface="Times New Roman" panose="02020603050405020304" pitchFamily="18" charset="0"/>
                        </a:rPr>
                        <a:t>Aptitude</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r>
              <a:tr h="480532">
                <a:tc>
                  <a:txBody>
                    <a:bodyPr/>
                    <a:lstStyle/>
                    <a:p>
                      <a:pPr indent="-228600" algn="just" fontAlgn="base">
                        <a:spcAft>
                          <a:spcPts val="0"/>
                        </a:spcAft>
                      </a:pPr>
                      <a:r>
                        <a:rPr lang="en-US" sz="1300" dirty="0">
                          <a:effectLst/>
                          <a:latin typeface="Symbol" panose="05050102010706020507" pitchFamily="18" charset="2"/>
                        </a:rPr>
                        <a:t>·</a:t>
                      </a:r>
                      <a:r>
                        <a:rPr lang="en-US" sz="700" dirty="0">
                          <a:effectLst/>
                          <a:latin typeface="Times New Roman" panose="02020603050405020304" pitchFamily="18" charset="0"/>
                        </a:rPr>
                        <a:t>        </a:t>
                      </a:r>
                      <a:r>
                        <a:rPr lang="en-US" sz="1300" dirty="0">
                          <a:effectLst/>
                          <a:latin typeface="Times New Roman" panose="02020603050405020304" pitchFamily="18" charset="0"/>
                        </a:rPr>
                        <a:t>Intelligence is General mental ability</a:t>
                      </a:r>
                      <a:endParaRPr lang="en-US" dirty="0">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Aptitude is Specific ability of a person</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r>
              <a:tr h="1441596">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The knowledge of intelligence of an individual we can predict his success in a number of situations involving mental function or activity</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The knowledge of Aptitude, on other hand, acquaints us with the specific abilities and capacities of an individual to succeed in a particular field of activity.</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r>
              <a:tr h="240266">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Wide scope</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Narrow scope</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r>
              <a:tr h="240266">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It refers to present ability</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It refers to future potentiality</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r>
              <a:tr h="720798">
                <a:tc>
                  <a:txBody>
                    <a:bodyPr/>
                    <a:lstStyle/>
                    <a:p>
                      <a:pPr indent="-228600" algn="just" fontAlgn="base">
                        <a:spcAft>
                          <a:spcPts val="0"/>
                        </a:spcAft>
                      </a:pPr>
                      <a:r>
                        <a:rPr lang="en-US" sz="1300">
                          <a:effectLst/>
                          <a:latin typeface="Symbol" panose="05050102010706020507" pitchFamily="18" charset="2"/>
                        </a:rPr>
                        <a:t>·</a:t>
                      </a:r>
                      <a:r>
                        <a:rPr lang="en-US" sz="700">
                          <a:effectLst/>
                          <a:latin typeface="Times New Roman" panose="02020603050405020304" pitchFamily="18" charset="0"/>
                        </a:rPr>
                        <a:t>        </a:t>
                      </a:r>
                      <a:r>
                        <a:rPr lang="en-US" sz="1300">
                          <a:effectLst/>
                          <a:latin typeface="Times New Roman" panose="02020603050405020304" pitchFamily="18" charset="0"/>
                        </a:rPr>
                        <a:t>It usually measured by how much a person knows and can do certain areas</a:t>
                      </a:r>
                      <a:endParaRPr lang="en-US">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indent="-228600" algn="just" fontAlgn="base">
                        <a:spcAft>
                          <a:spcPts val="0"/>
                        </a:spcAft>
                      </a:pPr>
                      <a:r>
                        <a:rPr lang="en-US" sz="1300" dirty="0">
                          <a:effectLst/>
                          <a:latin typeface="Symbol" panose="05050102010706020507" pitchFamily="18" charset="2"/>
                        </a:rPr>
                        <a:t>·</a:t>
                      </a:r>
                      <a:r>
                        <a:rPr lang="en-US" sz="700" dirty="0">
                          <a:effectLst/>
                          <a:latin typeface="Times New Roman" panose="02020603050405020304" pitchFamily="18" charset="0"/>
                        </a:rPr>
                        <a:t>        </a:t>
                      </a:r>
                      <a:r>
                        <a:rPr lang="en-US" sz="1300" dirty="0">
                          <a:effectLst/>
                          <a:latin typeface="Times New Roman" panose="02020603050405020304" pitchFamily="18" charset="0"/>
                        </a:rPr>
                        <a:t>It usually measured by how well a person can perform certain task</a:t>
                      </a:r>
                      <a:endParaRPr lang="en-US" dirty="0">
                        <a:effectLst/>
                        <a:latin typeface="inherit"/>
                      </a:endParaRPr>
                    </a:p>
                  </a:txBody>
                  <a:tcPr marL="68580" marR="68580" marT="0" marB="0">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088537" y="3059299"/>
            <a:ext cx="3366706" cy="491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sng"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Difference between Intelligence and Aptitude</a:t>
            </a:r>
            <a:endParaRPr kumimoji="0" lang="en-US" sz="8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Date Placeholder 1"/>
          <p:cNvSpPr>
            <a:spLocks noGrp="1"/>
          </p:cNvSpPr>
          <p:nvPr>
            <p:ph type="dt" sz="half" idx="10"/>
          </p:nvPr>
        </p:nvSpPr>
        <p:spPr/>
        <p:txBody>
          <a:bodyPr/>
          <a:lstStyle/>
          <a:p>
            <a:fld id="{A6535921-F37F-426C-82E0-2EF959C70A6C}" type="datetime1">
              <a:rPr lang="en-US" smtClean="0"/>
              <a:t>1/31/2020</a:t>
            </a:fld>
            <a:endParaRPr lang="en-US"/>
          </a:p>
        </p:txBody>
      </p:sp>
      <p:sp>
        <p:nvSpPr>
          <p:cNvPr id="6" name="Slide Number Placeholder 5"/>
          <p:cNvSpPr>
            <a:spLocks noGrp="1"/>
          </p:cNvSpPr>
          <p:nvPr>
            <p:ph type="sldNum" sz="quarter" idx="12"/>
          </p:nvPr>
        </p:nvSpPr>
        <p:spPr/>
        <p:txBody>
          <a:bodyPr/>
          <a:lstStyle/>
          <a:p>
            <a:fld id="{6A937011-4E85-4D08-8F35-C869B4B756A5}" type="slidenum">
              <a:rPr lang="en-US" smtClean="0"/>
              <a:t>47</a:t>
            </a:fld>
            <a:endParaRPr lang="en-US"/>
          </a:p>
        </p:txBody>
      </p:sp>
    </p:spTree>
    <p:extLst>
      <p:ext uri="{BB962C8B-B14F-4D97-AF65-F5344CB8AC3E}">
        <p14:creationId xmlns:p14="http://schemas.microsoft.com/office/powerpoint/2010/main" val="86094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604" y="1204784"/>
            <a:ext cx="8827315" cy="755822"/>
          </a:xfrm>
        </p:spPr>
        <p:txBody>
          <a:bodyPr>
            <a:normAutofit/>
          </a:bodyPr>
          <a:lstStyle/>
          <a:p>
            <a:r>
              <a:rPr lang="en-US" sz="3200" b="1" dirty="0" smtClean="0"/>
              <a:t>Factors affecting Learning </a:t>
            </a:r>
            <a:endParaRPr lang="en-US" sz="3200" b="1" dirty="0"/>
          </a:p>
        </p:txBody>
      </p:sp>
      <p:sp>
        <p:nvSpPr>
          <p:cNvPr id="3" name="Subtitle 2"/>
          <p:cNvSpPr>
            <a:spLocks noGrp="1"/>
          </p:cNvSpPr>
          <p:nvPr>
            <p:ph type="subTitle" idx="1"/>
          </p:nvPr>
        </p:nvSpPr>
        <p:spPr>
          <a:xfrm>
            <a:off x="2644346" y="2627870"/>
            <a:ext cx="8983833" cy="1891835"/>
          </a:xfrm>
        </p:spPr>
        <p:txBody>
          <a:bodyPr/>
          <a:lstStyle/>
          <a:p>
            <a:endParaRPr lang="en-US" b="1" i="1" u="sng" dirty="0" smtClean="0">
              <a:solidFill>
                <a:srgbClr val="3B3835"/>
              </a:solidFill>
              <a:latin typeface="Helvetica Neue"/>
            </a:endParaRPr>
          </a:p>
          <a:p>
            <a:r>
              <a:rPr lang="en-US" i="1" dirty="0" smtClean="0">
                <a:solidFill>
                  <a:srgbClr val="FF0000"/>
                </a:solidFill>
                <a:latin typeface="Helvetica Neue"/>
              </a:rPr>
              <a:t>      </a:t>
            </a:r>
            <a:r>
              <a:rPr lang="en-US" i="1" u="sng" dirty="0" smtClean="0">
                <a:solidFill>
                  <a:srgbClr val="C00000"/>
                </a:solidFill>
                <a:latin typeface="Helvetica Neue"/>
              </a:rPr>
              <a:t>Why </a:t>
            </a:r>
            <a:r>
              <a:rPr lang="en-US" i="1" u="sng" dirty="0">
                <a:solidFill>
                  <a:srgbClr val="C00000"/>
                </a:solidFill>
                <a:latin typeface="Helvetica Neue"/>
              </a:rPr>
              <a:t>to study about the factors affecting </a:t>
            </a:r>
            <a:r>
              <a:rPr lang="en-US" i="1" u="sng" dirty="0" smtClean="0">
                <a:solidFill>
                  <a:srgbClr val="C00000"/>
                </a:solidFill>
                <a:latin typeface="Helvetica Neue"/>
              </a:rPr>
              <a:t>learning ?</a:t>
            </a:r>
          </a:p>
        </p:txBody>
      </p:sp>
      <p:sp>
        <p:nvSpPr>
          <p:cNvPr id="4" name="Date Placeholder 3"/>
          <p:cNvSpPr>
            <a:spLocks noGrp="1"/>
          </p:cNvSpPr>
          <p:nvPr>
            <p:ph type="dt" sz="half" idx="10"/>
          </p:nvPr>
        </p:nvSpPr>
        <p:spPr/>
        <p:txBody>
          <a:bodyPr/>
          <a:lstStyle/>
          <a:p>
            <a:fld id="{BA1EFAF9-529E-435A-9A19-7F41CD15BD92}"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5</a:t>
            </a:fld>
            <a:endParaRPr lang="en-US"/>
          </a:p>
        </p:txBody>
      </p:sp>
    </p:spTree>
    <p:extLst>
      <p:ext uri="{BB962C8B-B14F-4D97-AF65-F5344CB8AC3E}">
        <p14:creationId xmlns:p14="http://schemas.microsoft.com/office/powerpoint/2010/main" val="2817114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6759" y="644611"/>
            <a:ext cx="8800070" cy="698156"/>
          </a:xfrm>
        </p:spPr>
        <p:txBody>
          <a:bodyPr>
            <a:normAutofit/>
          </a:bodyPr>
          <a:lstStyle/>
          <a:p>
            <a:r>
              <a:rPr lang="en-US" sz="3200" b="1" dirty="0" smtClean="0"/>
              <a:t>Psychological Factors</a:t>
            </a:r>
            <a:endParaRPr lang="en-US" sz="3200" b="1" dirty="0"/>
          </a:p>
        </p:txBody>
      </p:sp>
      <p:sp>
        <p:nvSpPr>
          <p:cNvPr id="3" name="Subtitle 2"/>
          <p:cNvSpPr>
            <a:spLocks noGrp="1"/>
          </p:cNvSpPr>
          <p:nvPr>
            <p:ph type="subTitle" idx="1"/>
          </p:nvPr>
        </p:nvSpPr>
        <p:spPr>
          <a:xfrm>
            <a:off x="2323072" y="1869990"/>
            <a:ext cx="9247444" cy="4173716"/>
          </a:xfrm>
        </p:spPr>
        <p:txBody>
          <a:bodyPr/>
          <a:lstStyle/>
          <a:p>
            <a:pPr marL="285750" indent="-285750">
              <a:buFont typeface="Wingdings" panose="05000000000000000000" pitchFamily="2" charset="2"/>
              <a:buChar char="ü"/>
            </a:pPr>
            <a:r>
              <a:rPr lang="en-US" dirty="0" smtClean="0">
                <a:solidFill>
                  <a:srgbClr val="3B3835"/>
                </a:solidFill>
                <a:latin typeface="Helvetica Neue"/>
              </a:rPr>
              <a:t>Readiness </a:t>
            </a:r>
            <a:r>
              <a:rPr lang="en-US" dirty="0">
                <a:solidFill>
                  <a:srgbClr val="3B3835"/>
                </a:solidFill>
                <a:latin typeface="Helvetica Neue"/>
              </a:rPr>
              <a:t>/ Preparedness </a:t>
            </a:r>
            <a:endParaRPr lang="en-US" dirty="0" smtClean="0">
              <a:solidFill>
                <a:srgbClr val="3B3835"/>
              </a:solidFill>
              <a:latin typeface="Helvetica Neue"/>
            </a:endParaRPr>
          </a:p>
          <a:p>
            <a:pPr marL="285750" indent="-285750">
              <a:buFont typeface="Wingdings" panose="05000000000000000000" pitchFamily="2" charset="2"/>
              <a:buChar char="ü"/>
            </a:pPr>
            <a:r>
              <a:rPr lang="en-US" dirty="0" smtClean="0">
                <a:solidFill>
                  <a:srgbClr val="3B3835"/>
                </a:solidFill>
                <a:latin typeface="Helvetica Neue"/>
              </a:rPr>
              <a:t>Interest </a:t>
            </a:r>
          </a:p>
          <a:p>
            <a:pPr marL="285750" indent="-285750">
              <a:buFont typeface="Wingdings" panose="05000000000000000000" pitchFamily="2" charset="2"/>
              <a:buChar char="ü"/>
            </a:pPr>
            <a:r>
              <a:rPr lang="en-US" dirty="0" smtClean="0">
                <a:solidFill>
                  <a:srgbClr val="3B3835"/>
                </a:solidFill>
                <a:latin typeface="Helvetica Neue"/>
              </a:rPr>
              <a:t>Intelligence </a:t>
            </a:r>
          </a:p>
          <a:p>
            <a:pPr marL="285750" indent="-285750">
              <a:buFont typeface="Wingdings" panose="05000000000000000000" pitchFamily="2" charset="2"/>
              <a:buChar char="ü"/>
            </a:pPr>
            <a:r>
              <a:rPr lang="en-US" dirty="0" smtClean="0">
                <a:solidFill>
                  <a:srgbClr val="3B3835"/>
                </a:solidFill>
                <a:latin typeface="Helvetica Neue"/>
              </a:rPr>
              <a:t>Motivation </a:t>
            </a:r>
          </a:p>
          <a:p>
            <a:pPr marL="285750" indent="-285750">
              <a:buFont typeface="Wingdings" panose="05000000000000000000" pitchFamily="2" charset="2"/>
              <a:buChar char="ü"/>
            </a:pPr>
            <a:r>
              <a:rPr lang="en-US" dirty="0">
                <a:solidFill>
                  <a:srgbClr val="3B3835"/>
                </a:solidFill>
                <a:latin typeface="Helvetica Neue"/>
              </a:rPr>
              <a:t>Frustration </a:t>
            </a:r>
            <a:endParaRPr lang="en-US" dirty="0" smtClean="0">
              <a:solidFill>
                <a:srgbClr val="3B3835"/>
              </a:solidFill>
              <a:latin typeface="Helvetica Neue"/>
            </a:endParaRPr>
          </a:p>
          <a:p>
            <a:pPr marL="285750" indent="-285750">
              <a:buFont typeface="Wingdings" panose="05000000000000000000" pitchFamily="2" charset="2"/>
              <a:buChar char="ü"/>
            </a:pPr>
            <a:r>
              <a:rPr lang="en-US" dirty="0" smtClean="0">
                <a:solidFill>
                  <a:srgbClr val="3B3835"/>
                </a:solidFill>
                <a:latin typeface="Helvetica Neue"/>
              </a:rPr>
              <a:t>Aptitude </a:t>
            </a:r>
          </a:p>
          <a:p>
            <a:pPr marL="285750" indent="-285750">
              <a:buFont typeface="Wingdings" panose="05000000000000000000" pitchFamily="2" charset="2"/>
              <a:buChar char="ü"/>
            </a:pPr>
            <a:r>
              <a:rPr lang="en-US" dirty="0" smtClean="0">
                <a:solidFill>
                  <a:srgbClr val="3B3835"/>
                </a:solidFill>
                <a:latin typeface="Helvetica Neue"/>
              </a:rPr>
              <a:t>Mental </a:t>
            </a:r>
            <a:r>
              <a:rPr lang="en-US" dirty="0">
                <a:solidFill>
                  <a:srgbClr val="3B3835"/>
                </a:solidFill>
                <a:latin typeface="Helvetica Neue"/>
              </a:rPr>
              <a:t>Health </a:t>
            </a:r>
            <a:endParaRPr lang="en-US" dirty="0" smtClean="0">
              <a:solidFill>
                <a:srgbClr val="3B3835"/>
              </a:solidFill>
              <a:latin typeface="Helvetica Neue"/>
            </a:endParaRPr>
          </a:p>
          <a:p>
            <a:pPr marL="285750" indent="-285750">
              <a:buFont typeface="Wingdings" panose="05000000000000000000" pitchFamily="2" charset="2"/>
              <a:buChar char="ü"/>
            </a:pPr>
            <a:r>
              <a:rPr lang="en-US" dirty="0" smtClean="0">
                <a:solidFill>
                  <a:srgbClr val="3B3835"/>
                </a:solidFill>
                <a:latin typeface="Helvetica Neue"/>
              </a:rPr>
              <a:t>Individual Differences</a:t>
            </a:r>
          </a:p>
          <a:p>
            <a:pPr marL="285750" indent="-285750">
              <a:buFont typeface="Wingdings" panose="05000000000000000000" pitchFamily="2" charset="2"/>
              <a:buChar char="ü"/>
            </a:pPr>
            <a:r>
              <a:rPr lang="en-US" dirty="0" smtClean="0">
                <a:solidFill>
                  <a:srgbClr val="3B3835"/>
                </a:solidFill>
                <a:latin typeface="Helvetica Neue"/>
              </a:rPr>
              <a:t>Rewards and Punishments </a:t>
            </a:r>
          </a:p>
        </p:txBody>
      </p:sp>
      <p:sp>
        <p:nvSpPr>
          <p:cNvPr id="4" name="Date Placeholder 3"/>
          <p:cNvSpPr>
            <a:spLocks noGrp="1"/>
          </p:cNvSpPr>
          <p:nvPr>
            <p:ph type="dt" sz="half" idx="10"/>
          </p:nvPr>
        </p:nvSpPr>
        <p:spPr/>
        <p:txBody>
          <a:bodyPr/>
          <a:lstStyle/>
          <a:p>
            <a:fld id="{2CE23ED0-BEAD-42C2-A6F6-C5E5816BE9A5}" type="datetime1">
              <a:rPr lang="en-US" smtClean="0"/>
              <a:t>1/31/2020</a:t>
            </a:fld>
            <a:endParaRPr lang="en-US"/>
          </a:p>
        </p:txBody>
      </p:sp>
      <p:sp>
        <p:nvSpPr>
          <p:cNvPr id="5" name="Slide Number Placeholder 4"/>
          <p:cNvSpPr>
            <a:spLocks noGrp="1"/>
          </p:cNvSpPr>
          <p:nvPr>
            <p:ph type="sldNum" sz="quarter" idx="12"/>
          </p:nvPr>
        </p:nvSpPr>
        <p:spPr/>
        <p:txBody>
          <a:bodyPr/>
          <a:lstStyle/>
          <a:p>
            <a:fld id="{6A937011-4E85-4D08-8F35-C869B4B756A5}" type="slidenum">
              <a:rPr lang="en-US" smtClean="0"/>
              <a:t>6</a:t>
            </a:fld>
            <a:endParaRPr lang="en-US"/>
          </a:p>
        </p:txBody>
      </p:sp>
    </p:spTree>
    <p:extLst>
      <p:ext uri="{BB962C8B-B14F-4D97-AF65-F5344CB8AC3E}">
        <p14:creationId xmlns:p14="http://schemas.microsoft.com/office/powerpoint/2010/main" val="154562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18270" y="626076"/>
            <a:ext cx="9621795" cy="6013620"/>
          </a:xfrm>
        </p:spPr>
        <p:txBody>
          <a:bodyPr>
            <a:normAutofit/>
          </a:bodyPr>
          <a:lstStyle/>
          <a:p>
            <a:pPr algn="just"/>
            <a:r>
              <a:rPr lang="en-US" b="1" u="sng" dirty="0">
                <a:solidFill>
                  <a:srgbClr val="3B3835"/>
                </a:solidFill>
                <a:latin typeface="+mj-lt"/>
              </a:rPr>
              <a:t>Readiness / Preparedness </a:t>
            </a:r>
          </a:p>
          <a:p>
            <a:pPr algn="just"/>
            <a:r>
              <a:rPr lang="en-US" dirty="0" smtClean="0">
                <a:solidFill>
                  <a:srgbClr val="3B3835"/>
                </a:solidFill>
                <a:latin typeface="+mj-lt"/>
              </a:rPr>
              <a:t>To </a:t>
            </a:r>
            <a:r>
              <a:rPr lang="en-US" dirty="0">
                <a:solidFill>
                  <a:srgbClr val="3B3835"/>
                </a:solidFill>
                <a:latin typeface="+mj-lt"/>
              </a:rPr>
              <a:t>be mentally ready to learn a skill is </a:t>
            </a:r>
            <a:r>
              <a:rPr lang="en-US" dirty="0" smtClean="0">
                <a:solidFill>
                  <a:srgbClr val="3B3835"/>
                </a:solidFill>
                <a:latin typeface="+mj-lt"/>
              </a:rPr>
              <a:t>called Readiness.</a:t>
            </a:r>
          </a:p>
          <a:p>
            <a:pPr algn="just"/>
            <a:r>
              <a:rPr lang="en-US" b="1" i="1" dirty="0" smtClean="0">
                <a:solidFill>
                  <a:srgbClr val="FF0000"/>
                </a:solidFill>
                <a:latin typeface="+mj-lt"/>
              </a:rPr>
              <a:t>Teaching is a pleasant thing and it would be pleasant only if your students are internally ready for learning</a:t>
            </a:r>
          </a:p>
          <a:p>
            <a:pPr algn="just"/>
            <a:endParaRPr lang="en-US" dirty="0" smtClean="0">
              <a:solidFill>
                <a:srgbClr val="3B3835"/>
              </a:solidFill>
              <a:latin typeface="+mj-lt"/>
            </a:endParaRPr>
          </a:p>
          <a:p>
            <a:pPr algn="just"/>
            <a:r>
              <a:rPr lang="en-US" b="1" u="sng" dirty="0" smtClean="0">
                <a:solidFill>
                  <a:schemeClr val="tx1"/>
                </a:solidFill>
                <a:latin typeface="+mj-lt"/>
              </a:rPr>
              <a:t>Interest: </a:t>
            </a:r>
          </a:p>
          <a:p>
            <a:pPr algn="just"/>
            <a:r>
              <a:rPr lang="en-US" dirty="0">
                <a:solidFill>
                  <a:schemeClr val="tx1"/>
                </a:solidFill>
                <a:latin typeface="+mj-lt"/>
              </a:rPr>
              <a:t>An interest is a subjective attitude motivating a person to perform a certain task</a:t>
            </a:r>
            <a:r>
              <a:rPr lang="en-US" dirty="0" smtClean="0">
                <a:solidFill>
                  <a:schemeClr val="tx1"/>
                </a:solidFill>
                <a:latin typeface="+mj-lt"/>
              </a:rPr>
              <a:t>.</a:t>
            </a:r>
          </a:p>
          <a:p>
            <a:pPr algn="just"/>
            <a:r>
              <a:rPr lang="en-US" dirty="0" smtClean="0">
                <a:solidFill>
                  <a:schemeClr val="tx1"/>
                </a:solidFill>
                <a:latin typeface="+mj-lt"/>
              </a:rPr>
              <a:t>Interest</a:t>
            </a:r>
            <a:r>
              <a:rPr lang="en-US" dirty="0">
                <a:solidFill>
                  <a:schemeClr val="tx1"/>
                </a:solidFill>
                <a:latin typeface="+mj-lt"/>
              </a:rPr>
              <a:t> is a feeling or emotion that causes attention to focus on an object, event, or process</a:t>
            </a:r>
            <a:r>
              <a:rPr lang="en-US" dirty="0" smtClean="0">
                <a:solidFill>
                  <a:schemeClr val="tx1"/>
                </a:solidFill>
                <a:latin typeface="+mj-lt"/>
              </a:rPr>
              <a:t>.</a:t>
            </a:r>
          </a:p>
          <a:p>
            <a:pPr algn="just"/>
            <a:endParaRPr lang="en-US" dirty="0" smtClean="0">
              <a:solidFill>
                <a:schemeClr val="tx1"/>
              </a:solidFill>
              <a:latin typeface="+mj-lt"/>
            </a:endParaRPr>
          </a:p>
          <a:p>
            <a:pPr algn="just"/>
            <a:r>
              <a:rPr lang="en-US" b="1" u="sng" dirty="0" smtClean="0">
                <a:solidFill>
                  <a:schemeClr val="tx1"/>
                </a:solidFill>
              </a:rPr>
              <a:t>Intelligence</a:t>
            </a:r>
          </a:p>
          <a:p>
            <a:pPr algn="just"/>
            <a:r>
              <a:rPr lang="en-US" dirty="0">
                <a:solidFill>
                  <a:schemeClr val="tx1"/>
                </a:solidFill>
              </a:rPr>
              <a:t>I</a:t>
            </a:r>
            <a:r>
              <a:rPr lang="en-US" dirty="0" smtClean="0">
                <a:solidFill>
                  <a:schemeClr val="tx1"/>
                </a:solidFill>
              </a:rPr>
              <a:t>ntelligence is </a:t>
            </a:r>
            <a:r>
              <a:rPr lang="en-US" dirty="0">
                <a:solidFill>
                  <a:schemeClr val="tx1"/>
                </a:solidFill>
              </a:rPr>
              <a:t>the ability to learn from experience, solve problems, and use our knowledge to adapt to new situations</a:t>
            </a:r>
            <a:r>
              <a:rPr lang="en-US" dirty="0"/>
              <a:t>. </a:t>
            </a:r>
            <a:endParaRPr lang="en-US" dirty="0" smtClean="0"/>
          </a:p>
          <a:p>
            <a:pPr algn="just"/>
            <a:endParaRPr lang="en-US" sz="1600" dirty="0">
              <a:solidFill>
                <a:schemeClr val="tx1"/>
              </a:solidFill>
              <a:latin typeface="+mj-lt"/>
            </a:endParaRPr>
          </a:p>
        </p:txBody>
      </p:sp>
      <p:sp>
        <p:nvSpPr>
          <p:cNvPr id="2" name="Date Placeholder 1"/>
          <p:cNvSpPr>
            <a:spLocks noGrp="1"/>
          </p:cNvSpPr>
          <p:nvPr>
            <p:ph type="dt" sz="half" idx="10"/>
          </p:nvPr>
        </p:nvSpPr>
        <p:spPr/>
        <p:txBody>
          <a:bodyPr/>
          <a:lstStyle/>
          <a:p>
            <a:fld id="{ED631883-847E-48A1-9F8E-3FD62304D5DD}"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7</a:t>
            </a:fld>
            <a:endParaRPr lang="en-US"/>
          </a:p>
        </p:txBody>
      </p:sp>
    </p:spTree>
    <p:extLst>
      <p:ext uri="{BB962C8B-B14F-4D97-AF65-F5344CB8AC3E}">
        <p14:creationId xmlns:p14="http://schemas.microsoft.com/office/powerpoint/2010/main" val="1888230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80734" y="461317"/>
            <a:ext cx="9209903" cy="5832391"/>
          </a:xfrm>
        </p:spPr>
        <p:txBody>
          <a:bodyPr>
            <a:normAutofit/>
          </a:bodyPr>
          <a:lstStyle/>
          <a:p>
            <a:pPr lvl="0">
              <a:buClr>
                <a:srgbClr val="A53010"/>
              </a:buClr>
            </a:pPr>
            <a:endParaRPr lang="en-US" b="1" u="sng" dirty="0" smtClean="0">
              <a:solidFill>
                <a:prstClr val="black"/>
              </a:solidFill>
            </a:endParaRPr>
          </a:p>
          <a:p>
            <a:pPr lvl="0">
              <a:buClr>
                <a:srgbClr val="A53010"/>
              </a:buClr>
            </a:pPr>
            <a:endParaRPr lang="en-US" b="1" u="sng" dirty="0">
              <a:solidFill>
                <a:prstClr val="black"/>
              </a:solidFill>
            </a:endParaRPr>
          </a:p>
          <a:p>
            <a:pPr lvl="0">
              <a:buClr>
                <a:srgbClr val="A53010"/>
              </a:buClr>
            </a:pPr>
            <a:r>
              <a:rPr lang="en-US" b="1" u="sng" dirty="0" smtClean="0">
                <a:solidFill>
                  <a:prstClr val="black"/>
                </a:solidFill>
              </a:rPr>
              <a:t>Motivation</a:t>
            </a:r>
            <a:endParaRPr lang="en-US" b="1" u="sng" dirty="0">
              <a:solidFill>
                <a:prstClr val="black"/>
              </a:solidFill>
            </a:endParaRPr>
          </a:p>
          <a:p>
            <a:pPr lvl="0">
              <a:buClr>
                <a:srgbClr val="A53010"/>
              </a:buClr>
            </a:pPr>
            <a:r>
              <a:rPr lang="en-US" dirty="0">
                <a:solidFill>
                  <a:srgbClr val="222222"/>
                </a:solidFill>
                <a:latin typeface="+mj-lt"/>
              </a:rPr>
              <a:t>Motivation is an urge to behave or act in a way that will satisfy certain conditions, such as wishes, desires, or goals.</a:t>
            </a:r>
          </a:p>
          <a:p>
            <a:pPr lvl="0">
              <a:buClr>
                <a:srgbClr val="A53010"/>
              </a:buClr>
            </a:pPr>
            <a:r>
              <a:rPr lang="en-US" dirty="0">
                <a:solidFill>
                  <a:srgbClr val="222222"/>
                </a:solidFill>
                <a:latin typeface="+mj-lt"/>
              </a:rPr>
              <a:t>Motivation is the </a:t>
            </a:r>
            <a:r>
              <a:rPr lang="en-US" dirty="0">
                <a:solidFill>
                  <a:srgbClr val="FF0000"/>
                </a:solidFill>
                <a:latin typeface="+mj-lt"/>
              </a:rPr>
              <a:t>"why" </a:t>
            </a:r>
            <a:r>
              <a:rPr lang="en-US" dirty="0">
                <a:solidFill>
                  <a:srgbClr val="222222"/>
                </a:solidFill>
                <a:latin typeface="+mj-lt"/>
              </a:rPr>
              <a:t>behind human actions. </a:t>
            </a:r>
            <a:endParaRPr lang="en-US" dirty="0" smtClean="0">
              <a:solidFill>
                <a:srgbClr val="222222"/>
              </a:solidFill>
              <a:latin typeface="+mj-lt"/>
            </a:endParaRPr>
          </a:p>
          <a:p>
            <a:pPr lvl="0">
              <a:buClr>
                <a:srgbClr val="A53010"/>
              </a:buClr>
            </a:pPr>
            <a:r>
              <a:rPr lang="en-US" dirty="0" smtClean="0">
                <a:solidFill>
                  <a:srgbClr val="FF0000"/>
                </a:solidFill>
                <a:latin typeface="+mj-lt"/>
              </a:rPr>
              <a:t>                                     </a:t>
            </a:r>
          </a:p>
          <a:p>
            <a:pPr lvl="0">
              <a:buClr>
                <a:srgbClr val="A53010"/>
              </a:buClr>
            </a:pPr>
            <a:r>
              <a:rPr lang="en-US" dirty="0" smtClean="0">
                <a:solidFill>
                  <a:srgbClr val="FF0000"/>
                </a:solidFill>
                <a:latin typeface="+mj-lt"/>
              </a:rPr>
              <a:t>                                          </a:t>
            </a:r>
            <a:r>
              <a:rPr lang="en-US" u="sng" dirty="0" smtClean="0">
                <a:solidFill>
                  <a:srgbClr val="FF0000"/>
                </a:solidFill>
                <a:latin typeface="+mj-lt"/>
              </a:rPr>
              <a:t> Extrinsic VS </a:t>
            </a:r>
            <a:r>
              <a:rPr lang="en-US" u="sng" dirty="0" smtClean="0">
                <a:solidFill>
                  <a:srgbClr val="FF0000"/>
                </a:solidFill>
              </a:rPr>
              <a:t>Intrinsic </a:t>
            </a:r>
            <a:r>
              <a:rPr lang="en-US" u="sng" dirty="0" smtClean="0">
                <a:solidFill>
                  <a:srgbClr val="FF0000"/>
                </a:solidFill>
                <a:latin typeface="+mj-lt"/>
              </a:rPr>
              <a:t>motivation </a:t>
            </a:r>
          </a:p>
          <a:p>
            <a:pPr lvl="0">
              <a:buClr>
                <a:srgbClr val="A53010"/>
              </a:buClr>
            </a:pPr>
            <a:endParaRPr lang="en-US" u="sng" dirty="0" smtClean="0">
              <a:solidFill>
                <a:srgbClr val="FF0000"/>
              </a:solidFill>
              <a:latin typeface="+mj-lt"/>
            </a:endParaRPr>
          </a:p>
          <a:p>
            <a:pPr marL="285750" lvl="0" indent="-285750">
              <a:buClr>
                <a:srgbClr val="A53010"/>
              </a:buClr>
              <a:buFont typeface="Wingdings" panose="05000000000000000000" pitchFamily="2" charset="2"/>
              <a:buChar char="ü"/>
            </a:pPr>
            <a:r>
              <a:rPr lang="en-US" u="sng" dirty="0">
                <a:solidFill>
                  <a:schemeClr val="tx1"/>
                </a:solidFill>
                <a:latin typeface="Merriweather"/>
                <a:hlinkClick r:id="rId2"/>
              </a:rPr>
              <a:t>Extrinsic motivations</a:t>
            </a:r>
            <a:r>
              <a:rPr lang="en-US" dirty="0">
                <a:solidFill>
                  <a:schemeClr val="tx1"/>
                </a:solidFill>
                <a:latin typeface="Merriweather"/>
              </a:rPr>
              <a:t> are those that arise from outside of the individual and often involve rewards such as trophies, money, social recognition, or praise</a:t>
            </a:r>
            <a:r>
              <a:rPr lang="en-US" dirty="0" smtClean="0">
                <a:solidFill>
                  <a:schemeClr val="tx1"/>
                </a:solidFill>
                <a:latin typeface="Merriweather"/>
              </a:rPr>
              <a:t>.</a:t>
            </a:r>
          </a:p>
          <a:p>
            <a:pPr marL="285750" lvl="0" indent="-285750">
              <a:buClr>
                <a:srgbClr val="A53010"/>
              </a:buClr>
              <a:buFont typeface="Wingdings" panose="05000000000000000000" pitchFamily="2" charset="2"/>
              <a:buChar char="ü"/>
            </a:pPr>
            <a:r>
              <a:rPr lang="en-US" dirty="0">
                <a:solidFill>
                  <a:schemeClr val="tx1"/>
                </a:solidFill>
                <a:latin typeface="Merriweather"/>
              </a:rPr>
              <a:t> </a:t>
            </a:r>
            <a:r>
              <a:rPr lang="en-US" u="sng" dirty="0">
                <a:solidFill>
                  <a:schemeClr val="tx1"/>
                </a:solidFill>
                <a:latin typeface="Merriweather"/>
                <a:hlinkClick r:id="rId3"/>
              </a:rPr>
              <a:t>Intrinsic motivations</a:t>
            </a:r>
            <a:r>
              <a:rPr lang="en-US" dirty="0">
                <a:solidFill>
                  <a:srgbClr val="222222"/>
                </a:solidFill>
                <a:latin typeface="Merriweather"/>
              </a:rPr>
              <a:t> are those that arise from within the </a:t>
            </a:r>
            <a:r>
              <a:rPr lang="en-US" dirty="0" smtClean="0">
                <a:solidFill>
                  <a:srgbClr val="222222"/>
                </a:solidFill>
                <a:latin typeface="Merriweather"/>
              </a:rPr>
              <a:t>individual.</a:t>
            </a:r>
          </a:p>
          <a:p>
            <a:pPr lvl="0">
              <a:buClr>
                <a:srgbClr val="A53010"/>
              </a:buClr>
            </a:pPr>
            <a:endParaRPr lang="en-US" sz="1600" dirty="0" smtClean="0">
              <a:solidFill>
                <a:srgbClr val="222222"/>
              </a:solidFill>
              <a:latin typeface="Merriweather"/>
            </a:endParaRPr>
          </a:p>
          <a:p>
            <a:pPr lvl="0" algn="just">
              <a:buClr>
                <a:srgbClr val="A53010"/>
              </a:buClr>
            </a:pPr>
            <a:endParaRPr lang="en-US" sz="1600" u="sng" dirty="0" smtClean="0">
              <a:solidFill>
                <a:schemeClr val="tx1"/>
              </a:solidFill>
              <a:latin typeface="+mj-lt"/>
            </a:endParaRPr>
          </a:p>
          <a:p>
            <a:endParaRPr lang="en-US" dirty="0">
              <a:latin typeface="+mj-lt"/>
            </a:endParaRPr>
          </a:p>
        </p:txBody>
      </p:sp>
      <p:sp>
        <p:nvSpPr>
          <p:cNvPr id="2" name="Date Placeholder 1"/>
          <p:cNvSpPr>
            <a:spLocks noGrp="1"/>
          </p:cNvSpPr>
          <p:nvPr>
            <p:ph type="dt" sz="half" idx="10"/>
          </p:nvPr>
        </p:nvSpPr>
        <p:spPr/>
        <p:txBody>
          <a:bodyPr/>
          <a:lstStyle/>
          <a:p>
            <a:fld id="{C7802F6E-2923-4D24-A7B4-16B784C7C299}"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8</a:t>
            </a:fld>
            <a:endParaRPr lang="en-US"/>
          </a:p>
        </p:txBody>
      </p:sp>
    </p:spTree>
    <p:extLst>
      <p:ext uri="{BB962C8B-B14F-4D97-AF65-F5344CB8AC3E}">
        <p14:creationId xmlns:p14="http://schemas.microsoft.com/office/powerpoint/2010/main" val="112613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84172" y="609598"/>
            <a:ext cx="9580605" cy="5222789"/>
          </a:xfrm>
        </p:spPr>
        <p:txBody>
          <a:bodyPr>
            <a:normAutofit fontScale="92500" lnSpcReduction="10000"/>
          </a:bodyPr>
          <a:lstStyle/>
          <a:p>
            <a:pPr lvl="0" algn="just">
              <a:buClr>
                <a:srgbClr val="A53010"/>
              </a:buClr>
            </a:pPr>
            <a:r>
              <a:rPr lang="en-US" sz="1900" b="1" u="sng" dirty="0">
                <a:solidFill>
                  <a:prstClr val="black"/>
                </a:solidFill>
              </a:rPr>
              <a:t>Frustration</a:t>
            </a:r>
          </a:p>
          <a:p>
            <a:pPr lvl="0" algn="just">
              <a:buClr>
                <a:srgbClr val="A53010"/>
              </a:buClr>
            </a:pPr>
            <a:r>
              <a:rPr lang="en-US" dirty="0">
                <a:solidFill>
                  <a:srgbClr val="3B3835"/>
                </a:solidFill>
              </a:rPr>
              <a:t>The feeling of being upset or annoyed, especially because of inability to change or achieve something is called frustration. </a:t>
            </a:r>
            <a:endParaRPr lang="en-US" dirty="0" smtClean="0">
              <a:solidFill>
                <a:srgbClr val="3B3835"/>
              </a:solidFill>
            </a:endParaRPr>
          </a:p>
          <a:p>
            <a:pPr lvl="0" algn="just">
              <a:buClr>
                <a:srgbClr val="A53010"/>
              </a:buClr>
            </a:pPr>
            <a:endParaRPr lang="en-US" dirty="0">
              <a:solidFill>
                <a:prstClr val="black"/>
              </a:solidFill>
            </a:endParaRPr>
          </a:p>
          <a:p>
            <a:pPr lvl="0" algn="just">
              <a:buClr>
                <a:srgbClr val="A53010"/>
              </a:buClr>
            </a:pPr>
            <a:r>
              <a:rPr lang="en-US" dirty="0">
                <a:solidFill>
                  <a:prstClr val="black"/>
                </a:solidFill>
              </a:rPr>
              <a:t>Frustration is an emotion that occurs in situations where a person is blocked from reaching a desired outcome.  </a:t>
            </a:r>
            <a:endParaRPr lang="en-US" dirty="0" smtClean="0">
              <a:solidFill>
                <a:prstClr val="black"/>
              </a:solidFill>
            </a:endParaRPr>
          </a:p>
          <a:p>
            <a:pPr lvl="0" algn="just">
              <a:buClr>
                <a:srgbClr val="A53010"/>
              </a:buClr>
            </a:pPr>
            <a:endParaRPr lang="en-US" sz="1900" dirty="0" smtClean="0">
              <a:solidFill>
                <a:srgbClr val="3B3835"/>
              </a:solidFill>
              <a:latin typeface="+mj-lt"/>
            </a:endParaRPr>
          </a:p>
          <a:p>
            <a:pPr lvl="0" algn="just">
              <a:buClr>
                <a:srgbClr val="A53010"/>
              </a:buClr>
            </a:pPr>
            <a:r>
              <a:rPr lang="en-US" sz="1900" dirty="0" smtClean="0">
                <a:solidFill>
                  <a:srgbClr val="3B3835"/>
                </a:solidFill>
                <a:latin typeface="+mj-lt"/>
              </a:rPr>
              <a:t>Frustration </a:t>
            </a:r>
            <a:r>
              <a:rPr lang="en-US" sz="1900" dirty="0">
                <a:solidFill>
                  <a:srgbClr val="3B3835"/>
                </a:solidFill>
                <a:latin typeface="+mj-lt"/>
              </a:rPr>
              <a:t>is caused by a lack of control over a situation. The best way to handle frustration is to back away from the problem, take a breath, and then approach the problem calmly and </a:t>
            </a:r>
            <a:r>
              <a:rPr lang="en-US" sz="1900" dirty="0" smtClean="0">
                <a:solidFill>
                  <a:srgbClr val="3B3835"/>
                </a:solidFill>
                <a:latin typeface="+mj-lt"/>
              </a:rPr>
              <a:t>rationally</a:t>
            </a:r>
          </a:p>
          <a:p>
            <a:pPr lvl="0" algn="just">
              <a:buClr>
                <a:srgbClr val="A53010"/>
              </a:buClr>
            </a:pPr>
            <a:endParaRPr lang="en-US" sz="1900" dirty="0" smtClean="0">
              <a:solidFill>
                <a:prstClr val="black"/>
              </a:solidFill>
              <a:latin typeface="+mj-lt"/>
            </a:endParaRPr>
          </a:p>
          <a:p>
            <a:pPr lvl="0" algn="just">
              <a:buClr>
                <a:srgbClr val="A53010"/>
              </a:buClr>
            </a:pPr>
            <a:r>
              <a:rPr lang="en-US" dirty="0" smtClean="0">
                <a:solidFill>
                  <a:prstClr val="black"/>
                </a:solidFill>
              </a:rPr>
              <a:t>In </a:t>
            </a:r>
            <a:r>
              <a:rPr lang="en-US" dirty="0">
                <a:solidFill>
                  <a:prstClr val="black"/>
                </a:solidFill>
              </a:rPr>
              <a:t>general, whenever we reach one of our goals, we feel pleased and whenever we are prevented from reaching our goals, we may succumb to frustration and feel irritable, annoyed and angry</a:t>
            </a:r>
            <a:r>
              <a:rPr lang="en-US" dirty="0" smtClean="0">
                <a:solidFill>
                  <a:prstClr val="black"/>
                </a:solidFill>
              </a:rPr>
              <a:t>.</a:t>
            </a:r>
          </a:p>
          <a:p>
            <a:pPr lvl="0" algn="just">
              <a:buClr>
                <a:srgbClr val="A53010"/>
              </a:buClr>
            </a:pPr>
            <a:endParaRPr lang="en-US" dirty="0">
              <a:solidFill>
                <a:prstClr val="black"/>
              </a:solidFill>
            </a:endParaRPr>
          </a:p>
          <a:p>
            <a:pPr lvl="0" algn="ctr">
              <a:buClr>
                <a:srgbClr val="A53010"/>
              </a:buClr>
            </a:pPr>
            <a:r>
              <a:rPr lang="en-US" sz="1500" b="1" u="sng" dirty="0" smtClean="0">
                <a:solidFill>
                  <a:srgbClr val="FF0000"/>
                </a:solidFill>
              </a:rPr>
              <a:t>IS FRUSTRATION ALWAYS BAD FOR YOU?</a:t>
            </a:r>
          </a:p>
          <a:p>
            <a:endParaRPr lang="en-US" dirty="0"/>
          </a:p>
        </p:txBody>
      </p:sp>
      <p:sp>
        <p:nvSpPr>
          <p:cNvPr id="2" name="Date Placeholder 1"/>
          <p:cNvSpPr>
            <a:spLocks noGrp="1"/>
          </p:cNvSpPr>
          <p:nvPr>
            <p:ph type="dt" sz="half" idx="10"/>
          </p:nvPr>
        </p:nvSpPr>
        <p:spPr/>
        <p:txBody>
          <a:bodyPr/>
          <a:lstStyle/>
          <a:p>
            <a:fld id="{A03A3CC7-B758-4F91-8B8F-489AF5D5D66F}" type="datetime1">
              <a:rPr lang="en-US" smtClean="0"/>
              <a:t>1/31/2020</a:t>
            </a:fld>
            <a:endParaRPr lang="en-US"/>
          </a:p>
        </p:txBody>
      </p:sp>
      <p:sp>
        <p:nvSpPr>
          <p:cNvPr id="4" name="Slide Number Placeholder 3"/>
          <p:cNvSpPr>
            <a:spLocks noGrp="1"/>
          </p:cNvSpPr>
          <p:nvPr>
            <p:ph type="sldNum" sz="quarter" idx="12"/>
          </p:nvPr>
        </p:nvSpPr>
        <p:spPr/>
        <p:txBody>
          <a:bodyPr/>
          <a:lstStyle/>
          <a:p>
            <a:fld id="{6A937011-4E85-4D08-8F35-C869B4B756A5}" type="slidenum">
              <a:rPr lang="en-US" smtClean="0"/>
              <a:t>9</a:t>
            </a:fld>
            <a:endParaRPr lang="en-US"/>
          </a:p>
        </p:txBody>
      </p:sp>
    </p:spTree>
    <p:extLst>
      <p:ext uri="{BB962C8B-B14F-4D97-AF65-F5344CB8AC3E}">
        <p14:creationId xmlns:p14="http://schemas.microsoft.com/office/powerpoint/2010/main" val="1207504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784</TotalTime>
  <Words>2736</Words>
  <Application>Microsoft Office PowerPoint</Application>
  <PresentationFormat>Widescreen</PresentationFormat>
  <Paragraphs>461</Paragraphs>
  <Slides>47</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Aharoni</vt:lpstr>
      <vt:lpstr>Arial</vt:lpstr>
      <vt:lpstr>Arial</vt:lpstr>
      <vt:lpstr>Calibri</vt:lpstr>
      <vt:lpstr>Century Gothic</vt:lpstr>
      <vt:lpstr>Georgia</vt:lpstr>
      <vt:lpstr>Helvetica Neue</vt:lpstr>
      <vt:lpstr>inherit</vt:lpstr>
      <vt:lpstr>Merriweather</vt:lpstr>
      <vt:lpstr>Symbol</vt:lpstr>
      <vt:lpstr>Times New Roman</vt:lpstr>
      <vt:lpstr>Wingdings</vt:lpstr>
      <vt:lpstr>Wingdings 3</vt:lpstr>
      <vt:lpstr>Wisp</vt:lpstr>
      <vt:lpstr>Learning </vt:lpstr>
      <vt:lpstr>Objectives: </vt:lpstr>
      <vt:lpstr>PowerPoint Presentation</vt:lpstr>
      <vt:lpstr>Definition of Learning</vt:lpstr>
      <vt:lpstr>Factors affecting Learning </vt:lpstr>
      <vt:lpstr>Psychological Factors</vt:lpstr>
      <vt:lpstr>PowerPoint Presentation</vt:lpstr>
      <vt:lpstr>PowerPoint Presentation</vt:lpstr>
      <vt:lpstr>PowerPoint Presentation</vt:lpstr>
      <vt:lpstr>PowerPoint Presentation</vt:lpstr>
      <vt:lpstr>PowerPoint Presentation</vt:lpstr>
      <vt:lpstr>PowerPoint Presentation</vt:lpstr>
      <vt:lpstr>Other factors</vt:lpstr>
      <vt:lpstr>PowerPoint Presentation</vt:lpstr>
      <vt:lpstr>PowerPoint Presentation</vt:lpstr>
      <vt:lpstr>            Teaching Method </vt:lpstr>
      <vt:lpstr>Personality types </vt:lpstr>
      <vt:lpstr>PowerPoint Presentation</vt:lpstr>
      <vt:lpstr>PowerPoint Presentation</vt:lpstr>
      <vt:lpstr>PowerPoint Presentation</vt:lpstr>
      <vt:lpstr>Extravert – Introvert (E-I)</vt:lpstr>
      <vt:lpstr>Introvert (I):</vt:lpstr>
      <vt:lpstr>PowerPoint Presentation</vt:lpstr>
      <vt:lpstr>Self-assess: Your preference?  </vt:lpstr>
      <vt:lpstr>Sensing – Intuitive (S-N)</vt:lpstr>
      <vt:lpstr>Intuitive (N):</vt:lpstr>
      <vt:lpstr>PowerPoint Presentation</vt:lpstr>
      <vt:lpstr>Self-assess: Your preference? </vt:lpstr>
      <vt:lpstr>Thinking – Feeling (T-F)</vt:lpstr>
      <vt:lpstr>Feeling (F): </vt:lpstr>
      <vt:lpstr>PowerPoint Presentation</vt:lpstr>
      <vt:lpstr>Self-assess: Your preference? </vt:lpstr>
      <vt:lpstr>Judging – Perceiving (J-P)</vt:lpstr>
      <vt:lpstr>Perceiving (P): </vt:lpstr>
      <vt:lpstr>PowerPoint Presentation</vt:lpstr>
      <vt:lpstr>PowerPoint Presentation</vt:lpstr>
      <vt:lpstr>Self-assess: Your preference? </vt:lpstr>
      <vt:lpstr>The 16 personality types</vt:lpstr>
      <vt:lpstr>Personality types and learning patterns </vt:lpstr>
      <vt:lpstr>Introverted Types and Learning Style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Saba Abid</dc:creator>
  <cp:lastModifiedBy>Ms Saba Abid</cp:lastModifiedBy>
  <cp:revision>318</cp:revision>
  <cp:lastPrinted>2020-01-24T06:22:20Z</cp:lastPrinted>
  <dcterms:created xsi:type="dcterms:W3CDTF">2020-01-15T04:11:43Z</dcterms:created>
  <dcterms:modified xsi:type="dcterms:W3CDTF">2020-01-31T06:47:01Z</dcterms:modified>
</cp:coreProperties>
</file>