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3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53" autoAdjust="0"/>
    <p:restoredTop sz="94660"/>
  </p:normalViewPr>
  <p:slideViewPr>
    <p:cSldViewPr>
      <p:cViewPr>
        <p:scale>
          <a:sx n="71" d="100"/>
          <a:sy n="71" d="100"/>
        </p:scale>
        <p:origin x="-1565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9906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Design and Analysis of Algorithms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BFS, DFS, </a:t>
            </a:r>
            <a:r>
              <a:rPr lang="en-US" altLang="zh-CN" sz="3200" dirty="0" smtClean="0"/>
              <a:t>and topological </a:t>
            </a:r>
            <a:r>
              <a:rPr lang="en-US" altLang="zh-CN" sz="3200" dirty="0"/>
              <a:t>sort</a:t>
            </a:r>
            <a:endParaRPr lang="zh-CN" altLang="en-US" sz="3200" dirty="0" smtClean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2895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From</a:t>
            </a:r>
          </a:p>
          <a:p>
            <a:pPr>
              <a:defRPr/>
            </a:pPr>
            <a:r>
              <a:rPr lang="en-US" altLang="zh-CN" dirty="0" err="1" smtClean="0"/>
              <a:t>Haidong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Presented By</a:t>
            </a:r>
            <a:br>
              <a:rPr lang="en-US" altLang="zh-CN" dirty="0" smtClean="0"/>
            </a:br>
            <a:r>
              <a:rPr lang="en-US" altLang="zh-CN" dirty="0" smtClean="0"/>
              <a:t>Muha</a:t>
            </a:r>
            <a:r>
              <a:rPr lang="en-US" altLang="zh-CN" dirty="0" smtClean="0"/>
              <a:t>mmad </a:t>
            </a:r>
            <a:r>
              <a:rPr lang="en-US" altLang="zh-CN" dirty="0" err="1" smtClean="0"/>
              <a:t>Atif</a:t>
            </a:r>
            <a:r>
              <a:rPr lang="en-US" altLang="zh-CN" dirty="0" smtClean="0"/>
              <a:t> </a:t>
            </a:r>
            <a:r>
              <a:rPr lang="en-US" altLang="zh-CN" smtClean="0"/>
              <a:t>Tahir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907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4655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BFS(           ):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059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9631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448262" y="35711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8915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4"/>
            <a:endCxn id="41" idx="0"/>
          </p:cNvCxnSpPr>
          <p:nvPr/>
        </p:nvCxnSpPr>
        <p:spPr>
          <a:xfrm flipH="1">
            <a:off x="2017758" y="4953000"/>
            <a:ext cx="376194" cy="36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 Tree: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4620907"/>
            <a:ext cx="2905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shortest paths started from vertex 1 are found</a:t>
            </a:r>
          </a:p>
          <a:p>
            <a:r>
              <a:rPr lang="en-US" dirty="0" smtClean="0"/>
              <a:t>e.g. 1 to 5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3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 animBg="1"/>
      <p:bldP spid="34" grpId="0" animBg="1"/>
      <p:bldP spid="39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41" grpId="0" animBg="1"/>
      <p:bldP spid="42" grpId="0" animBg="1"/>
      <p:bldP spid="42" grpId="1" animBg="1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BFS(           ):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 Tree: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941855" y="354639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38831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4259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45349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Shortest 2 to 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2908682">
            <a:off x="1701031" y="4621870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51065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Shortest 2 to 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 rot="3430454">
            <a:off x="1497430" y="5162469"/>
            <a:ext cx="2810414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8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3" grpId="0"/>
      <p:bldP spid="18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BFS(           ):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83980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4848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306840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 Tree: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4319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Shortest 3 to 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3493576">
            <a:off x="2434088" y="4687774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47986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Shortest 3 to 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 rot="7342308">
            <a:off x="1900737" y="4406287"/>
            <a:ext cx="2115010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58243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34195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/>
          <p:cNvSpPr/>
          <p:nvPr/>
        </p:nvSpPr>
        <p:spPr>
          <a:xfrm>
            <a:off x="38767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4361850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4834496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387535" y="51679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Curved Connector 42"/>
          <p:cNvCxnSpPr>
            <a:stCxn id="37" idx="4"/>
            <a:endCxn id="53" idx="7"/>
          </p:cNvCxnSpPr>
          <p:nvPr/>
        </p:nvCxnSpPr>
        <p:spPr>
          <a:xfrm flipH="1">
            <a:off x="2777780" y="4953000"/>
            <a:ext cx="290622" cy="281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40953" y="57728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42"/>
          <p:cNvCxnSpPr>
            <a:stCxn id="53" idx="3"/>
            <a:endCxn id="55" idx="7"/>
          </p:cNvCxnSpPr>
          <p:nvPr/>
        </p:nvCxnSpPr>
        <p:spPr>
          <a:xfrm flipH="1">
            <a:off x="2231198" y="5558213"/>
            <a:ext cx="223292" cy="281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8007" y="6345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Curved Connector 42"/>
          <p:cNvCxnSpPr>
            <a:stCxn id="55" idx="3"/>
            <a:endCxn id="57" idx="7"/>
          </p:cNvCxnSpPr>
          <p:nvPr/>
        </p:nvCxnSpPr>
        <p:spPr>
          <a:xfrm flipH="1">
            <a:off x="1708252" y="6163082"/>
            <a:ext cx="199656" cy="24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6800" y="5396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Shortest 3 to 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7829259">
            <a:off x="1295143" y="4805864"/>
            <a:ext cx="2672165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01" y="604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Shortest 3 to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 rot="7821754">
            <a:off x="708235" y="5167967"/>
            <a:ext cx="3247778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6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" grpId="0"/>
      <p:bldP spid="18" grpId="0" animBg="1"/>
      <p:bldP spid="49" grpId="0"/>
      <p:bldP spid="50" grpId="0" animBg="1"/>
      <p:bldP spid="53" grpId="0" animBg="1"/>
      <p:bldP spid="55" grpId="0" animBg="1"/>
      <p:bldP spid="57" grpId="0" animBg="1"/>
      <p:bldP spid="62" grpId="0"/>
      <p:bldP spid="63" grpId="0" animBg="1"/>
      <p:bldP spid="64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BFS Traversal</a:t>
            </a:r>
          </a:p>
          <a:p>
            <a:r>
              <a:rPr lang="en-US" b="1" dirty="0" err="1" smtClean="0"/>
              <a:t>BFS_Traversal</a:t>
            </a:r>
            <a:r>
              <a:rPr lang="en-US" dirty="0" smtClean="0"/>
              <a:t>(G)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each v in G{</a:t>
            </a:r>
          </a:p>
          <a:p>
            <a:pPr marL="400050" lvl="1" indent="0">
              <a:buNone/>
            </a:pPr>
            <a:r>
              <a:rPr lang="en-US" dirty="0" smtClean="0"/>
              <a:t>if (v has not been visited)</a:t>
            </a:r>
          </a:p>
          <a:p>
            <a:pPr marL="800100" lvl="2" indent="0">
              <a:buNone/>
            </a:pPr>
            <a:r>
              <a:rPr lang="en-US" b="1" dirty="0" smtClean="0"/>
              <a:t>BFS</a:t>
            </a:r>
            <a:r>
              <a:rPr lang="en-US" dirty="0" smtClean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058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86400" y="1701828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3687462" y="609188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326176" y="407670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4162167" y="60960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08113" y="40591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6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9705 -0.4163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0574E-6 L -0.24982 -0.4138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  <p:bldP spid="29" grpId="0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FS, DF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From a source vertex s</a:t>
            </a:r>
          </a:p>
          <a:p>
            <a:pPr lvl="1"/>
            <a:r>
              <a:rPr lang="en-US" dirty="0" smtClean="0"/>
              <a:t>Depth-firstly search explores the edges to discover every vertex that is reachable from s</a:t>
            </a:r>
          </a:p>
          <a:p>
            <a:r>
              <a:rPr lang="en-US" b="1" dirty="0"/>
              <a:t>D</a:t>
            </a:r>
            <a:r>
              <a:rPr lang="en-US" b="1" dirty="0" smtClean="0"/>
              <a:t>FS</a:t>
            </a:r>
            <a:r>
              <a:rPr lang="en-US" dirty="0" smtClean="0"/>
              <a:t>(s):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s.underDFS</a:t>
            </a:r>
            <a:r>
              <a:rPr lang="en-US" dirty="0" smtClean="0"/>
              <a:t> = true;    // grey</a:t>
            </a:r>
          </a:p>
          <a:p>
            <a:pPr marL="514350" lvl="1" indent="0">
              <a:buNone/>
            </a:pPr>
            <a:r>
              <a:rPr lang="en-US" dirty="0" smtClean="0"/>
              <a:t>for each edge &lt;s, d&gt;{</a:t>
            </a:r>
          </a:p>
          <a:p>
            <a:pPr marL="914400" lvl="2" indent="0">
              <a:buNone/>
            </a:pPr>
            <a:r>
              <a:rPr lang="en-US" dirty="0" smtClean="0"/>
              <a:t>if</a:t>
            </a:r>
            <a:r>
              <a:rPr lang="en-US" dirty="0"/>
              <a:t>(! </a:t>
            </a:r>
            <a:r>
              <a:rPr lang="en-US" dirty="0" err="1"/>
              <a:t>d.underDFS</a:t>
            </a:r>
            <a:r>
              <a:rPr lang="en-US" dirty="0"/>
              <a:t> </a:t>
            </a:r>
            <a:r>
              <a:rPr lang="en-US" dirty="0" smtClean="0"/>
              <a:t>and d has not been visited)</a:t>
            </a:r>
          </a:p>
          <a:p>
            <a:pPr marL="1371600" lvl="3" indent="0">
              <a:buNone/>
            </a:pPr>
            <a:r>
              <a:rPr lang="en-US" b="1" dirty="0" smtClean="0"/>
              <a:t>DFS</a:t>
            </a:r>
            <a:r>
              <a:rPr lang="en-US" dirty="0" smtClean="0"/>
              <a:t>(d);</a:t>
            </a:r>
            <a:endParaRPr lang="en-US" dirty="0"/>
          </a:p>
          <a:p>
            <a:pPr marL="514350" lvl="1" indent="0">
              <a:buNone/>
            </a:pPr>
            <a:r>
              <a:rPr lang="en-US" dirty="0" smtClean="0"/>
              <a:t>}</a:t>
            </a:r>
          </a:p>
          <a:p>
            <a:pPr marL="514350" lvl="1" indent="0">
              <a:buNone/>
            </a:pPr>
            <a:r>
              <a:rPr lang="en-US" dirty="0" smtClean="0"/>
              <a:t>Visit(s); // black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512170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deepest one to the current 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0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412773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/>
              <a:t>s.underDFS</a:t>
            </a:r>
            <a:r>
              <a:rPr lang="en-US" dirty="0"/>
              <a:t> = </a:t>
            </a:r>
            <a:r>
              <a:rPr lang="en-US" dirty="0" smtClean="0"/>
              <a:t>true</a:t>
            </a:r>
            <a:r>
              <a:rPr lang="en-US" dirty="0"/>
              <a:t>;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for each edge &lt;s, d&gt;{</a:t>
            </a:r>
          </a:p>
          <a:p>
            <a:pPr lvl="2"/>
            <a:r>
              <a:rPr lang="en-US" dirty="0" smtClean="0"/>
              <a:t>if((!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 err="1" smtClean="0"/>
              <a:t>.underDFS</a:t>
            </a:r>
            <a:r>
              <a:rPr lang="en-US" dirty="0" smtClean="0"/>
              <a:t> </a:t>
            </a:r>
            <a:r>
              <a:rPr lang="en-US" dirty="0"/>
              <a:t>and d has not been visited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DFS</a:t>
            </a:r>
            <a:r>
              <a:rPr lang="en-US" dirty="0" smtClean="0"/>
              <a:t>(d</a:t>
            </a:r>
            <a:r>
              <a:rPr lang="en-US" dirty="0"/>
              <a:t>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DFS(4)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DFS(2)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DFS(5)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DFS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</a:t>
            </a:r>
            <a:r>
              <a:rPr lang="en-US" dirty="0" smtClean="0"/>
              <a:t>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</a:t>
            </a:r>
            <a:r>
              <a:rPr lang="en-US" dirty="0" smtClean="0"/>
              <a:t>;</a:t>
            </a:r>
          </a:p>
          <a:p>
            <a:pPr marL="514350" lvl="1" indent="0">
              <a:buNone/>
            </a:pPr>
            <a:r>
              <a:rPr lang="en-US" dirty="0" smtClean="0"/>
              <a:t>for each edge &lt;s, d&gt;{</a:t>
            </a:r>
          </a:p>
          <a:p>
            <a:pPr lvl="2"/>
            <a:r>
              <a:rPr lang="en-US" dirty="0"/>
              <a:t>if</a:t>
            </a:r>
            <a:r>
              <a:rPr lang="en-US" dirty="0" smtClean="0"/>
              <a:t>((!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 err="1" smtClean="0"/>
              <a:t>.underDFS</a:t>
            </a:r>
            <a:r>
              <a:rPr lang="en-US" dirty="0" smtClean="0"/>
              <a:t> </a:t>
            </a:r>
            <a:r>
              <a:rPr lang="en-US" dirty="0"/>
              <a:t>and d has not been visited)</a:t>
            </a:r>
          </a:p>
          <a:p>
            <a:pPr lvl="3"/>
            <a:r>
              <a:rPr lang="en-US" b="1" dirty="0" smtClean="0"/>
              <a:t>DFS</a:t>
            </a:r>
            <a:r>
              <a:rPr lang="en-US" dirty="0" smtClean="0"/>
              <a:t>(d</a:t>
            </a:r>
            <a:r>
              <a:rPr lang="en-US" dirty="0"/>
              <a:t>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DFS(5)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DFS(4)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DFS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2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38" grpId="0" animBg="1"/>
      <p:bldP spid="41" grpId="0" animBg="1"/>
      <p:bldP spid="27" grpId="0"/>
      <p:bldP spid="28" grpId="0"/>
      <p:bldP spid="28" grpId="1"/>
      <p:bldP spid="29" grpId="0"/>
      <p:bldP spid="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</a:t>
            </a:r>
            <a:r>
              <a:rPr lang="en-US" dirty="0" smtClean="0"/>
              <a:t>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</a:t>
            </a:r>
            <a:r>
              <a:rPr lang="en-US" dirty="0" smtClean="0"/>
              <a:t>;</a:t>
            </a:r>
          </a:p>
          <a:p>
            <a:pPr marL="514350" lvl="1" indent="0">
              <a:buNone/>
            </a:pPr>
            <a:r>
              <a:rPr lang="en-US" dirty="0" smtClean="0"/>
              <a:t>for each edge &lt;s, d&gt;{</a:t>
            </a:r>
          </a:p>
          <a:p>
            <a:pPr lvl="2"/>
            <a:r>
              <a:rPr lang="en-US" dirty="0"/>
              <a:t>if</a:t>
            </a:r>
            <a:r>
              <a:rPr lang="en-US" dirty="0" smtClean="0"/>
              <a:t>((!</a:t>
            </a:r>
            <a:r>
              <a:rPr lang="en-US" dirty="0" err="1" smtClean="0"/>
              <a:t>d.underDFS</a:t>
            </a:r>
            <a:r>
              <a:rPr lang="en-US" dirty="0" smtClean="0"/>
              <a:t> </a:t>
            </a:r>
            <a:r>
              <a:rPr lang="en-US" dirty="0"/>
              <a:t>and d has not been visited)</a:t>
            </a:r>
          </a:p>
          <a:p>
            <a:pPr lvl="3"/>
            <a:r>
              <a:rPr lang="en-US" b="1" dirty="0" smtClean="0"/>
              <a:t>DFS</a:t>
            </a:r>
            <a:r>
              <a:rPr lang="en-US" dirty="0" smtClean="0"/>
              <a:t>(d</a:t>
            </a:r>
            <a:r>
              <a:rPr lang="en-US" dirty="0"/>
              <a:t>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DFS(5)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DFS(4)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238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DFS(3)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3401" y="3555484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DFS(6)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7654" y="1524000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DFS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7252" y="6096000"/>
            <a:ext cx="4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reachable vertices are exactly the same with BFS, but with a different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8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38" grpId="0" animBg="1"/>
      <p:bldP spid="41" grpId="0" animBg="1"/>
      <p:bldP spid="27" grpId="0"/>
      <p:bldP spid="27" grpId="1"/>
      <p:bldP spid="28" grpId="0"/>
      <p:bldP spid="28" grpId="1"/>
      <p:bldP spid="29" grpId="0"/>
      <p:bldP spid="29" grpId="1"/>
      <p:bldP spid="25" grpId="0"/>
      <p:bldP spid="26" grpId="0"/>
      <p:bldP spid="26" grpId="1"/>
      <p:bldP spid="30" grpId="0" animBg="1"/>
      <p:bldP spid="33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tree</a:t>
            </a:r>
          </a:p>
          <a:p>
            <a:pPr lvl="1"/>
            <a:r>
              <a:rPr lang="en-US" dirty="0" smtClean="0"/>
              <a:t>The tree constructed when a DFS is done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4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BFS and 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ambiguous terms: search, traversal</a:t>
            </a:r>
          </a:p>
          <a:p>
            <a:r>
              <a:rPr lang="en-US" dirty="0" smtClean="0"/>
              <a:t>Visit each of vertices once</a:t>
            </a:r>
          </a:p>
          <a:p>
            <a:pPr lvl="1"/>
            <a:r>
              <a:rPr lang="en-US" dirty="0" smtClean="0"/>
              <a:t>E.g.: tree walks of a binary search tree</a:t>
            </a:r>
          </a:p>
          <a:p>
            <a:pPr lvl="1"/>
            <a:r>
              <a:rPr lang="en-US" dirty="0" smtClean="0"/>
              <a:t>Traversal</a:t>
            </a:r>
          </a:p>
          <a:p>
            <a:pPr lvl="1"/>
            <a:r>
              <a:rPr lang="en-US" dirty="0" smtClean="0"/>
              <a:t>Search</a:t>
            </a:r>
          </a:p>
          <a:p>
            <a:r>
              <a:rPr lang="en-US" dirty="0" smtClean="0"/>
              <a:t>Start from a vertex, visit all the </a:t>
            </a:r>
            <a:r>
              <a:rPr lang="en-US" b="1" dirty="0" smtClean="0"/>
              <a:t>reachable</a:t>
            </a:r>
            <a:r>
              <a:rPr lang="en-US" dirty="0" smtClean="0"/>
              <a:t> vertices</a:t>
            </a:r>
          </a:p>
          <a:p>
            <a:pPr lvl="1"/>
            <a:r>
              <a:rPr lang="en-US" dirty="0" smtClean="0"/>
              <a:t>Search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DF Tree</a:t>
            </a:r>
            <a:r>
              <a:rPr lang="en-US" b="1" dirty="0" smtClean="0"/>
              <a:t> of DFS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351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115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9351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6115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cxnSp>
        <p:nvCxnSpPr>
          <p:cNvPr id="43" name="Curved Connector 42"/>
          <p:cNvCxnSpPr>
            <a:stCxn id="33" idx="4"/>
            <a:endCxn id="39" idx="0"/>
          </p:cNvCxnSpPr>
          <p:nvPr/>
        </p:nvCxnSpPr>
        <p:spPr>
          <a:xfrm rot="5400000">
            <a:off x="57827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7"/>
            <a:endCxn id="34" idx="3"/>
          </p:cNvCxnSpPr>
          <p:nvPr/>
        </p:nvCxnSpPr>
        <p:spPr>
          <a:xfrm rot="5400000" flipH="1" flipV="1">
            <a:off x="6554036" y="26889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4" idx="4"/>
            <a:endCxn id="40" idx="0"/>
          </p:cNvCxnSpPr>
          <p:nvPr/>
        </p:nvCxnSpPr>
        <p:spPr>
          <a:xfrm rot="5400000">
            <a:off x="74591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0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DF Tree of </a:t>
            </a:r>
            <a:r>
              <a:rPr lang="en-US" b="1" dirty="0" smtClean="0"/>
              <a:t>DFS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391400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7150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3914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5" name="Curved Connector 44"/>
          <p:cNvCxnSpPr>
            <a:stCxn id="42" idx="4"/>
            <a:endCxn id="44" idx="0"/>
          </p:cNvCxnSpPr>
          <p:nvPr/>
        </p:nvCxnSpPr>
        <p:spPr>
          <a:xfrm rot="5400000">
            <a:off x="7239000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2"/>
            <a:endCxn id="43" idx="6"/>
          </p:cNvCxnSpPr>
          <p:nvPr/>
        </p:nvCxnSpPr>
        <p:spPr>
          <a:xfrm rot="10800000">
            <a:off x="6172200" y="39751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43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DF Tree</a:t>
            </a:r>
            <a:r>
              <a:rPr lang="en-US" b="1" dirty="0" smtClean="0"/>
              <a:t> of DFS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25815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051479" y="2628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571845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858000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051479" y="38481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54" name="Curved Connector 53"/>
          <p:cNvCxnSpPr>
            <a:stCxn id="50" idx="4"/>
            <a:endCxn id="53" idx="0"/>
          </p:cNvCxnSpPr>
          <p:nvPr/>
        </p:nvCxnSpPr>
        <p:spPr>
          <a:xfrm rot="5400000">
            <a:off x="7899079" y="34671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3"/>
            <a:endCxn id="52" idx="7"/>
          </p:cNvCxnSpPr>
          <p:nvPr/>
        </p:nvCxnSpPr>
        <p:spPr>
          <a:xfrm rot="5400000">
            <a:off x="7259058" y="3008333"/>
            <a:ext cx="848565" cy="870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7"/>
            <a:endCxn id="49" idx="3"/>
          </p:cNvCxnSpPr>
          <p:nvPr/>
        </p:nvCxnSpPr>
        <p:spPr>
          <a:xfrm rot="5400000" flipH="1" flipV="1">
            <a:off x="5995567" y="2938323"/>
            <a:ext cx="895910" cy="962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2" idx="2"/>
            <a:endCxn id="51" idx="6"/>
          </p:cNvCxnSpPr>
          <p:nvPr/>
        </p:nvCxnSpPr>
        <p:spPr>
          <a:xfrm rot="10800000">
            <a:off x="6029046" y="4029355"/>
            <a:ext cx="8289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20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FS Traversal  // (The DFS in the textbook)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FS_Traversal</a:t>
            </a:r>
            <a:r>
              <a:rPr lang="en-US" dirty="0" smtClean="0"/>
              <a:t>(G)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each v in G{</a:t>
            </a:r>
          </a:p>
          <a:p>
            <a:pPr marL="400050" lvl="1" indent="0">
              <a:buNone/>
            </a:pPr>
            <a:r>
              <a:rPr lang="en-US" dirty="0" smtClean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</a:t>
            </a:r>
            <a:r>
              <a:rPr lang="en-US" b="1" dirty="0" smtClean="0"/>
              <a:t>FS</a:t>
            </a:r>
            <a:r>
              <a:rPr lang="en-US" dirty="0" smtClean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583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DFS(4)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DFS(2)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DFS(5)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DFS_Traversal</a:t>
            </a:r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8800" y="1318736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4745" y="2127422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DFS(3)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06916" y="3431424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DFS(6)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500575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3967399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3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  <p:bldP spid="29" grpId="0"/>
      <p:bldP spid="29" grpId="1"/>
      <p:bldP spid="30" grpId="0"/>
      <p:bldP spid="30" grpId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DAG: directed acyclic graph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4290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Dag?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70957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3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DAG: directed acyclic graph</a:t>
            </a:r>
          </a:p>
          <a:p>
            <a:pPr lvl="1"/>
            <a:r>
              <a:rPr lang="en-US" dirty="0" smtClean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Dag?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9273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Ordering in DAGs</a:t>
            </a:r>
          </a:p>
          <a:p>
            <a:pPr lvl="1"/>
            <a:r>
              <a:rPr lang="en-US" dirty="0" smtClean="0"/>
              <a:t> If there is an edge &lt;u, v&gt;, then u appears before v in the ordering</a:t>
            </a:r>
          </a:p>
        </p:txBody>
      </p:sp>
      <p:sp>
        <p:nvSpPr>
          <p:cNvPr id="4" name="Oval 3"/>
          <p:cNvSpPr/>
          <p:nvPr/>
        </p:nvSpPr>
        <p:spPr>
          <a:xfrm>
            <a:off x="27970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734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736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970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734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736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3254280" y="4191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26446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9212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5054225" y="4162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3415925" y="4124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3254280" y="5410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1186" y="6172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Dag?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3037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103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867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869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103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867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69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467576" y="254583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8579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1345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267521" y="251698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629221" y="247888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467576" y="376503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25827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058060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767188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6472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84942" y="489590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525131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73" name="Curved Connector 72"/>
          <p:cNvCxnSpPr>
            <a:stCxn id="67" idx="4"/>
            <a:endCxn id="68" idx="5"/>
          </p:cNvCxnSpPr>
          <p:nvPr/>
        </p:nvCxnSpPr>
        <p:spPr>
          <a:xfrm rot="5400000" flipH="1" flipV="1">
            <a:off x="5421755" y="4338917"/>
            <a:ext cx="91669" cy="1961429"/>
          </a:xfrm>
          <a:prstGeom prst="curvedConnector3">
            <a:avLst>
              <a:gd name="adj1" fmla="val -249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0"/>
            <a:endCxn id="70" idx="0"/>
          </p:cNvCxnSpPr>
          <p:nvPr/>
        </p:nvCxnSpPr>
        <p:spPr>
          <a:xfrm rot="5400000" flipH="1" flipV="1">
            <a:off x="4890101" y="4505041"/>
            <a:ext cx="12700" cy="8064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0"/>
            <a:endCxn id="72" idx="0"/>
          </p:cNvCxnSpPr>
          <p:nvPr/>
        </p:nvCxnSpPr>
        <p:spPr>
          <a:xfrm rot="16200000" flipH="1">
            <a:off x="2862402" y="4016938"/>
            <a:ext cx="24714" cy="1757943"/>
          </a:xfrm>
          <a:prstGeom prst="curvedConnector3">
            <a:avLst>
              <a:gd name="adj1" fmla="val -9249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9" idx="3"/>
            <a:endCxn id="71" idx="4"/>
          </p:cNvCxnSpPr>
          <p:nvPr/>
        </p:nvCxnSpPr>
        <p:spPr>
          <a:xfrm rot="16200000" flipH="1">
            <a:off x="2292945" y="4814995"/>
            <a:ext cx="79312" cy="996916"/>
          </a:xfrm>
          <a:prstGeom prst="curvedConnector3">
            <a:avLst>
              <a:gd name="adj1" fmla="val 3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6"/>
            <a:endCxn id="68" idx="2"/>
          </p:cNvCxnSpPr>
          <p:nvPr/>
        </p:nvCxnSpPr>
        <p:spPr>
          <a:xfrm flipV="1">
            <a:off x="5521926" y="5112152"/>
            <a:ext cx="536134" cy="24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0"/>
            <a:endCxn id="70" idx="1"/>
          </p:cNvCxnSpPr>
          <p:nvPr/>
        </p:nvCxnSpPr>
        <p:spPr>
          <a:xfrm rot="16200000" flipH="1">
            <a:off x="3941714" y="3785254"/>
            <a:ext cx="79312" cy="2300622"/>
          </a:xfrm>
          <a:prstGeom prst="curvedConnector3">
            <a:avLst>
              <a:gd name="adj1" fmla="val -2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62000" y="602941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all the topological sorted vertices in a line, all edges go from left to right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 smtClean="0"/>
              <a:t>How to topological sort a dag?</a:t>
            </a:r>
          </a:p>
          <a:p>
            <a:r>
              <a:rPr lang="en-US" dirty="0" smtClean="0"/>
              <a:t>Just use </a:t>
            </a:r>
            <a:r>
              <a:rPr lang="en-US" b="1" dirty="0" err="1" smtClean="0"/>
              <a:t>DFS_Traversal</a:t>
            </a:r>
            <a:endParaRPr lang="en-US" b="1" dirty="0" smtClean="0"/>
          </a:p>
          <a:p>
            <a:r>
              <a:rPr lang="en-US" dirty="0" smtClean="0"/>
              <a:t>The reverse order of </a:t>
            </a:r>
            <a:r>
              <a:rPr lang="en-US" dirty="0" err="1" smtClean="0"/>
              <a:t>DFS_Traversal</a:t>
            </a:r>
            <a:r>
              <a:rPr lang="en-US" dirty="0" smtClean="0"/>
              <a:t> is a topological sorted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2417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BFS and 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eliminate the ambiguity, in my class</a:t>
            </a:r>
          </a:p>
          <a:p>
            <a:r>
              <a:rPr lang="en-US" dirty="0" smtClean="0"/>
              <a:t>Search indicates</a:t>
            </a:r>
          </a:p>
          <a:p>
            <a:pPr lvl="1"/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r>
              <a:rPr lang="en-US" dirty="0" smtClean="0"/>
              <a:t>Traversal indicates</a:t>
            </a:r>
          </a:p>
          <a:p>
            <a:pPr lvl="1"/>
            <a:r>
              <a:rPr lang="en-US" dirty="0"/>
              <a:t>Visit each of vertices once</a:t>
            </a:r>
          </a:p>
          <a:p>
            <a:r>
              <a:rPr lang="en-US" dirty="0" smtClean="0"/>
              <a:t>However, in other materials, you may see some time “search” is considered as “traversal”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29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574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514600" y="1740587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9050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51816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8" idx="7"/>
          </p:cNvCxnSpPr>
          <p:nvPr/>
        </p:nvCxnSpPr>
        <p:spPr>
          <a:xfrm rot="5400000">
            <a:off x="4314545" y="1711732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7"/>
            <a:endCxn id="5" idx="3"/>
          </p:cNvCxnSpPr>
          <p:nvPr/>
        </p:nvCxnSpPr>
        <p:spPr>
          <a:xfrm rot="5400000" flipH="1" flipV="1">
            <a:off x="2676245" y="1673632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7" idx="6"/>
          </p:cNvCxnSpPr>
          <p:nvPr/>
        </p:nvCxnSpPr>
        <p:spPr>
          <a:xfrm rot="10800000">
            <a:off x="2514600" y="2959787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365760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DFS_Traversal</a:t>
            </a:r>
            <a:r>
              <a:rPr lang="en-US" dirty="0" smtClean="0"/>
              <a:t>(G):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590799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9544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960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71515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13312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76916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676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144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24600" y="5237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268482" y="520139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733800" y="52624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41" name="Curved Connector 40"/>
          <p:cNvCxnSpPr>
            <a:stCxn id="35" idx="4"/>
            <a:endCxn id="36" idx="5"/>
          </p:cNvCxnSpPr>
          <p:nvPr/>
        </p:nvCxnSpPr>
        <p:spPr>
          <a:xfrm rot="5400000" flipH="1" flipV="1">
            <a:off x="6398202" y="4210146"/>
            <a:ext cx="66955" cy="2852329"/>
          </a:xfrm>
          <a:prstGeom prst="curvedConnector3">
            <a:avLst>
              <a:gd name="adj1" fmla="val -34142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6"/>
            <a:endCxn id="38" idx="2"/>
          </p:cNvCxnSpPr>
          <p:nvPr/>
        </p:nvCxnSpPr>
        <p:spPr>
          <a:xfrm>
            <a:off x="5234116" y="5441188"/>
            <a:ext cx="1090484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7" idx="0"/>
            <a:endCxn id="40" idx="0"/>
          </p:cNvCxnSpPr>
          <p:nvPr/>
        </p:nvCxnSpPr>
        <p:spPr>
          <a:xfrm rot="16200000" flipH="1">
            <a:off x="2527772" y="3827816"/>
            <a:ext cx="49856" cy="2819400"/>
          </a:xfrm>
          <a:prstGeom prst="curvedConnector3">
            <a:avLst>
              <a:gd name="adj1" fmla="val -45852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3"/>
            <a:endCxn id="39" idx="4"/>
          </p:cNvCxnSpPr>
          <p:nvPr/>
        </p:nvCxnSpPr>
        <p:spPr>
          <a:xfrm rot="16200000" flipH="1">
            <a:off x="1720094" y="4864094"/>
            <a:ext cx="55766" cy="1533244"/>
          </a:xfrm>
          <a:prstGeom prst="curvedConnector3">
            <a:avLst>
              <a:gd name="adj1" fmla="val 5299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6"/>
            <a:endCxn id="36" idx="2"/>
          </p:cNvCxnSpPr>
          <p:nvPr/>
        </p:nvCxnSpPr>
        <p:spPr>
          <a:xfrm flipV="1">
            <a:off x="6781800" y="5441188"/>
            <a:ext cx="685800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  <a:endCxn id="38" idx="1"/>
          </p:cNvCxnSpPr>
          <p:nvPr/>
        </p:nvCxnSpPr>
        <p:spPr>
          <a:xfrm rot="16200000" flipH="1">
            <a:off x="4401372" y="3314626"/>
            <a:ext cx="103410" cy="3876956"/>
          </a:xfrm>
          <a:prstGeom prst="curvedConnector3">
            <a:avLst>
              <a:gd name="adj1" fmla="val -2210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7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3" grpId="0" animBg="1"/>
      <p:bldP spid="26" grpId="0" animBg="1"/>
      <p:bldP spid="29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BFS and DFS?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BFS</a:t>
            </a:r>
          </a:p>
          <a:p>
            <a:pPr lvl="1"/>
            <a:r>
              <a:rPr lang="en-US" dirty="0"/>
              <a:t>Start from a vertex, visit all the reachable vertices in a breadth first manner</a:t>
            </a:r>
          </a:p>
          <a:p>
            <a:r>
              <a:rPr lang="en-US" dirty="0" smtClean="0"/>
              <a:t>DFS</a:t>
            </a:r>
            <a:endParaRPr lang="en-US" dirty="0"/>
          </a:p>
          <a:p>
            <a:pPr lvl="1"/>
            <a:r>
              <a:rPr lang="en-US" dirty="0"/>
              <a:t>Start from a vertex, visit all the reachable vertices in a </a:t>
            </a:r>
            <a:r>
              <a:rPr lang="en-US" dirty="0" smtClean="0"/>
              <a:t>depth </a:t>
            </a:r>
            <a:r>
              <a:rPr lang="en-US" dirty="0"/>
              <a:t>first </a:t>
            </a:r>
            <a:r>
              <a:rPr lang="en-US" dirty="0" smtClean="0"/>
              <a:t>manner</a:t>
            </a:r>
          </a:p>
          <a:p>
            <a:r>
              <a:rPr lang="en-US" dirty="0" smtClean="0"/>
              <a:t>BFS or DFS based traversal</a:t>
            </a:r>
          </a:p>
          <a:p>
            <a:pPr lvl="1"/>
            <a:r>
              <a:rPr lang="en-US" dirty="0" smtClean="0"/>
              <a:t>Repeat BFS or DFS for unreachable vertices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6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BFS, BF tree and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Breadth-first search</a:t>
            </a:r>
          </a:p>
          <a:p>
            <a:pPr lvl="1"/>
            <a:r>
              <a:rPr lang="en-US" dirty="0" smtClean="0"/>
              <a:t>From a source vertex s</a:t>
            </a:r>
          </a:p>
          <a:p>
            <a:pPr lvl="1"/>
            <a:r>
              <a:rPr lang="en-US" dirty="0" smtClean="0"/>
              <a:t>Breadth-firstly explores the edges to discover every vertex that is reachable from s</a:t>
            </a:r>
          </a:p>
          <a:p>
            <a:r>
              <a:rPr lang="en-US" b="1" dirty="0" smtClean="0"/>
              <a:t>BFS</a:t>
            </a:r>
            <a:r>
              <a:rPr lang="en-US" dirty="0" smtClean="0"/>
              <a:t>(s)</a:t>
            </a:r>
          </a:p>
          <a:p>
            <a:pPr marL="457200" lvl="1" indent="0">
              <a:buNone/>
            </a:pPr>
            <a:r>
              <a:rPr lang="en-US" dirty="0" smtClean="0"/>
              <a:t>visit(s);</a:t>
            </a:r>
          </a:p>
          <a:p>
            <a:pPr marL="457200" lvl="1" indent="0">
              <a:buNone/>
            </a:pPr>
            <a:r>
              <a:rPr lang="en-US" dirty="0" err="1" smtClean="0"/>
              <a:t>queue.insert</a:t>
            </a:r>
            <a:r>
              <a:rPr lang="en-US" dirty="0" smtClean="0"/>
              <a:t>(s);</a:t>
            </a:r>
          </a:p>
          <a:p>
            <a:pPr marL="457200" lvl="1" indent="0">
              <a:buNone/>
            </a:pPr>
            <a:r>
              <a:rPr lang="en-US" dirty="0" smtClean="0"/>
              <a:t>while( queue is not empty ){</a:t>
            </a:r>
          </a:p>
          <a:p>
            <a:pPr marL="857250" lvl="2" indent="0">
              <a:buNone/>
            </a:pPr>
            <a:r>
              <a:rPr lang="en-US" dirty="0" smtClean="0"/>
              <a:t>u = </a:t>
            </a:r>
            <a:r>
              <a:rPr lang="en-US" dirty="0" err="1" smtClean="0"/>
              <a:t>queue.extractHead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 smtClean="0"/>
              <a:t>for each edge &lt;u, d&gt;{</a:t>
            </a:r>
          </a:p>
          <a:p>
            <a:pPr marL="1371600" lvl="3" indent="0">
              <a:buNone/>
            </a:pPr>
            <a:r>
              <a:rPr lang="en-US" dirty="0" smtClean="0"/>
              <a:t>if(d has not been visited)</a:t>
            </a:r>
          </a:p>
          <a:p>
            <a:pPr marL="1828800" lvl="4" indent="0">
              <a:buNone/>
            </a:pPr>
            <a:r>
              <a:rPr lang="en-US" dirty="0" smtClean="0"/>
              <a:t>visit(d);</a:t>
            </a:r>
          </a:p>
          <a:p>
            <a:pPr marL="1828800" lvl="4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queue.insert</a:t>
            </a:r>
            <a:r>
              <a:rPr lang="en-US" dirty="0" smtClean="0"/>
              <a:t>(d);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514350" lvl="1" indent="0">
              <a:buNone/>
            </a:pPr>
            <a:r>
              <a:rPr lang="en-US" dirty="0" smtClean="0"/>
              <a:t>}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0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1143" y="1273936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BFS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 smtClean="0"/>
              <a:t>queue.extractHead</a:t>
            </a:r>
            <a:r>
              <a:rPr lang="en-US" dirty="0" smtClean="0"/>
              <a:t>();</a:t>
            </a:r>
            <a:endParaRPr lang="en-US" dirty="0"/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925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082113" y="4050958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393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0821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91962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BFS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530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 smtClean="0"/>
              <a:t>queue.extractHead</a:t>
            </a:r>
            <a:r>
              <a:rPr lang="en-US" dirty="0" smtClean="0"/>
              <a:t>();</a:t>
            </a:r>
            <a:endParaRPr lang="en-US" dirty="0"/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818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391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0574E-6 L -0.00746 -0.3916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90053E-7 L -0.06111 -0.390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9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2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</a:t>
            </a:r>
            <a:r>
              <a:rPr lang="en-US" dirty="0" smtClean="0"/>
              <a:t>shortest </a:t>
            </a:r>
            <a:r>
              <a:rPr lang="en-US" dirty="0"/>
              <a:t>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Queue: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order: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5735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0307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25165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3474308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9737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7300" y="516409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that: no matter visit 5 first or visit 6 first, they are BFS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BFS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006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 smtClean="0"/>
              <a:t>queue.extractHead</a:t>
            </a:r>
            <a:r>
              <a:rPr lang="en-US" dirty="0" smtClean="0"/>
              <a:t>();</a:t>
            </a:r>
            <a:endParaRPr lang="en-US" dirty="0"/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331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6371 -0.424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0.01962 -0.4249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-0.03038 -0.4249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0835 -0.421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1335 -0.421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32" grpId="0" animBg="1"/>
      <p:bldP spid="34" grpId="0" animBg="1"/>
      <p:bldP spid="39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BFS, BF tree and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Byproducts of BFS(s)</a:t>
            </a:r>
          </a:p>
          <a:p>
            <a:pPr lvl="1"/>
            <a:r>
              <a:rPr lang="en-US" dirty="0" smtClean="0"/>
              <a:t>Breadth first tree</a:t>
            </a:r>
          </a:p>
          <a:p>
            <a:pPr lvl="2"/>
            <a:r>
              <a:rPr lang="en-US" dirty="0" smtClean="0"/>
              <a:t>The tree constructed when a BFS is done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2"/>
            <a:r>
              <a:rPr lang="en-US" dirty="0" smtClean="0"/>
              <a:t>A path with minimum number of edges from one vertex to another</a:t>
            </a:r>
          </a:p>
          <a:p>
            <a:pPr lvl="2"/>
            <a:r>
              <a:rPr lang="en-US" dirty="0" smtClean="0"/>
              <a:t>BFS(s) find out all the shortest paths from s to all its reachable vertices</a:t>
            </a: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08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1272</Words>
  <Application>Microsoft Office PowerPoint</Application>
  <PresentationFormat>On-screen Show (4:3)</PresentationFormat>
  <Paragraphs>488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What are BFS and DFS?</vt:lpstr>
      <vt:lpstr>What are BFS and DFS?</vt:lpstr>
      <vt:lpstr>What are BFS and DFS?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Tahir</cp:lastModifiedBy>
  <cp:revision>46</cp:revision>
  <dcterms:created xsi:type="dcterms:W3CDTF">2006-08-16T00:00:00Z</dcterms:created>
  <dcterms:modified xsi:type="dcterms:W3CDTF">2013-11-16T15:29:42Z</dcterms:modified>
</cp:coreProperties>
</file>