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0" r:id="rId16"/>
    <p:sldId id="269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914400" y="990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Design and Analysis of Algorithms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Minimum Spanning trees</a:t>
            </a:r>
            <a:endParaRPr lang="zh-CN" altLang="en-US" sz="3200" dirty="0" smtClean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447800" y="3048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Presented By</a:t>
            </a:r>
          </a:p>
          <a:p>
            <a:pPr>
              <a:defRPr/>
            </a:pPr>
            <a:r>
              <a:rPr lang="en-US" altLang="zh-CN" dirty="0" smtClean="0"/>
              <a:t>Dr Muhammad </a:t>
            </a:r>
            <a:r>
              <a:rPr lang="en-US" altLang="zh-CN" dirty="0" err="1" smtClean="0"/>
              <a:t>Atif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Tahir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From</a:t>
            </a:r>
          </a:p>
          <a:p>
            <a:pPr>
              <a:defRPr/>
            </a:pPr>
            <a:r>
              <a:rPr lang="en-US" altLang="zh-CN" dirty="0" err="1" smtClean="0"/>
              <a:t>Haidong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Xue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5125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minimum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edges are weighted</a:t>
            </a:r>
          </a:p>
          <a:p>
            <a:r>
              <a:rPr lang="en-US" dirty="0" smtClean="0"/>
              <a:t>A minimum spanning tree of G is:</a:t>
            </a:r>
          </a:p>
          <a:p>
            <a:pPr lvl="1"/>
            <a:r>
              <a:rPr lang="en-US" dirty="0" smtClean="0"/>
              <a:t>A spanning tree of G</a:t>
            </a:r>
          </a:p>
          <a:p>
            <a:pPr lvl="1"/>
            <a:r>
              <a:rPr lang="en-US" dirty="0" smtClean="0"/>
              <a:t>With a minimum sum of a edge weights sum among all spanning trees</a:t>
            </a:r>
            <a:endParaRPr lang="en-US" dirty="0"/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233173" y="4288858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32888" y="506448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847694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91242" y="5840938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556888" y="507160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406083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359601" y="5840938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5282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509182" y="506448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68831" y="5840938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361915" y="4408582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791562" y="4288858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954309" y="4408582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897858" y="5353521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745080" y="6010255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3176721" y="6010255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361915" y="5353521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983982" y="4458174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3120269" y="5360642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885915" y="5360642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885915" y="4408582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735110" y="4408582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761571" y="4458174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19684" y="45658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14828" y="401185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4555" y="401185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3890" y="45658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07570" y="5609865"/>
            <a:ext cx="4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027796" y="601025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3340" y="599071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28230" y="556393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79181" y="4933101"/>
            <a:ext cx="36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240295" y="53606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98584" y="53606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57735" y="470435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875396" y="506448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513221" y="4925980"/>
            <a:ext cx="4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0802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minimum spanning tree?</a:t>
            </a:r>
            <a:endParaRPr lang="en-US" dirty="0"/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1996115" y="2200340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95830" y="297596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610636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554184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319830" y="298308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169025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22543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388224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272124" y="297596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331773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1124857" y="2320064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3554504" y="2200340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4717251" y="2320064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4660800" y="3265003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3508022" y="3921737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1939663" y="3921737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1124857" y="3265003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1746924" y="2369656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1883211" y="3272124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2648857" y="3272124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2648857" y="2320064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3498052" y="2320064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4524513" y="2369656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82626" y="247733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277770" y="19233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67497" y="19233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86832" y="247733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70512" y="3521347"/>
            <a:ext cx="4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790738" y="392173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76282" y="3902193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91172" y="347542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42123" y="2844583"/>
            <a:ext cx="36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003237" y="32721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61526" y="32721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920677" y="261583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638338" y="297596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276163" y="2837462"/>
            <a:ext cx="4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7735" y="1330419"/>
            <a:ext cx="8229600" cy="726981"/>
          </a:xfrm>
        </p:spPr>
        <p:txBody>
          <a:bodyPr/>
          <a:lstStyle/>
          <a:p>
            <a:r>
              <a:rPr lang="en-US" dirty="0" smtClean="0"/>
              <a:t>Spanning trees: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19801" y="239212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weight sum of this spanning tree?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19801" y="3080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cxnSp>
        <p:nvCxnSpPr>
          <p:cNvPr id="62" name="Curved Connector 42"/>
          <p:cNvCxnSpPr>
            <a:stCxn id="64" idx="6"/>
            <a:endCxn id="67" idx="2"/>
          </p:cNvCxnSpPr>
          <p:nvPr/>
        </p:nvCxnSpPr>
        <p:spPr>
          <a:xfrm>
            <a:off x="1939898" y="4620120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9613" y="539574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4" name="Oval 63"/>
          <p:cNvSpPr/>
          <p:nvPr/>
        </p:nvSpPr>
        <p:spPr>
          <a:xfrm>
            <a:off x="1554419" y="445080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497967" y="617220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263613" y="540286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112808" y="445080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066326" y="617220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332007" y="445080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215907" y="539574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275556" y="617220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2" name="Curved Connector 42"/>
          <p:cNvCxnSpPr>
            <a:stCxn id="64" idx="3"/>
            <a:endCxn id="63" idx="7"/>
          </p:cNvCxnSpPr>
          <p:nvPr/>
        </p:nvCxnSpPr>
        <p:spPr>
          <a:xfrm flipH="1">
            <a:off x="1068640" y="4739844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urved Connector 42"/>
          <p:cNvCxnSpPr>
            <a:stCxn id="67" idx="6"/>
            <a:endCxn id="69" idx="2"/>
          </p:cNvCxnSpPr>
          <p:nvPr/>
        </p:nvCxnSpPr>
        <p:spPr>
          <a:xfrm>
            <a:off x="3498287" y="4620120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42"/>
          <p:cNvCxnSpPr>
            <a:stCxn id="69" idx="5"/>
            <a:endCxn id="70" idx="1"/>
          </p:cNvCxnSpPr>
          <p:nvPr/>
        </p:nvCxnSpPr>
        <p:spPr>
          <a:xfrm>
            <a:off x="4661034" y="4739844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42"/>
          <p:cNvCxnSpPr>
            <a:stCxn id="70" idx="3"/>
            <a:endCxn id="71" idx="7"/>
          </p:cNvCxnSpPr>
          <p:nvPr/>
        </p:nvCxnSpPr>
        <p:spPr>
          <a:xfrm flipH="1">
            <a:off x="4604583" y="5684783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Curved Connector 42"/>
          <p:cNvCxnSpPr>
            <a:stCxn id="68" idx="6"/>
            <a:endCxn id="71" idx="2"/>
          </p:cNvCxnSpPr>
          <p:nvPr/>
        </p:nvCxnSpPr>
        <p:spPr>
          <a:xfrm>
            <a:off x="3451805" y="6341517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42"/>
          <p:cNvCxnSpPr>
            <a:stCxn id="68" idx="2"/>
            <a:endCxn id="65" idx="6"/>
          </p:cNvCxnSpPr>
          <p:nvPr/>
        </p:nvCxnSpPr>
        <p:spPr>
          <a:xfrm flipH="1">
            <a:off x="1883446" y="6341517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42"/>
          <p:cNvCxnSpPr>
            <a:stCxn id="63" idx="5"/>
            <a:endCxn id="65" idx="1"/>
          </p:cNvCxnSpPr>
          <p:nvPr/>
        </p:nvCxnSpPr>
        <p:spPr>
          <a:xfrm>
            <a:off x="1068640" y="5684783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42"/>
          <p:cNvCxnSpPr>
            <a:stCxn id="64" idx="4"/>
            <a:endCxn id="65" idx="0"/>
          </p:cNvCxnSpPr>
          <p:nvPr/>
        </p:nvCxnSpPr>
        <p:spPr>
          <a:xfrm flipH="1">
            <a:off x="1690707" y="4789436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urved Connector 42"/>
          <p:cNvCxnSpPr>
            <a:stCxn id="66" idx="3"/>
            <a:endCxn id="65" idx="7"/>
          </p:cNvCxnSpPr>
          <p:nvPr/>
        </p:nvCxnSpPr>
        <p:spPr>
          <a:xfrm flipH="1">
            <a:off x="1826994" y="5691904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42"/>
          <p:cNvCxnSpPr>
            <a:stCxn id="66" idx="5"/>
            <a:endCxn id="68" idx="1"/>
          </p:cNvCxnSpPr>
          <p:nvPr/>
        </p:nvCxnSpPr>
        <p:spPr>
          <a:xfrm>
            <a:off x="2592640" y="5691904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Curved Connector 42"/>
          <p:cNvCxnSpPr>
            <a:stCxn id="67" idx="3"/>
            <a:endCxn id="66" idx="7"/>
          </p:cNvCxnSpPr>
          <p:nvPr/>
        </p:nvCxnSpPr>
        <p:spPr>
          <a:xfrm flipH="1">
            <a:off x="2592640" y="4739844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42"/>
          <p:cNvCxnSpPr>
            <a:stCxn id="67" idx="5"/>
            <a:endCxn id="71" idx="1"/>
          </p:cNvCxnSpPr>
          <p:nvPr/>
        </p:nvCxnSpPr>
        <p:spPr>
          <a:xfrm>
            <a:off x="3441835" y="4739844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Curved Connector 42"/>
          <p:cNvCxnSpPr>
            <a:stCxn id="69" idx="4"/>
            <a:endCxn id="71" idx="0"/>
          </p:cNvCxnSpPr>
          <p:nvPr/>
        </p:nvCxnSpPr>
        <p:spPr>
          <a:xfrm flipH="1">
            <a:off x="4468296" y="4789436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26409" y="489711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930615" y="48971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814295" y="5941127"/>
            <a:ext cx="4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734521" y="634151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20065" y="6321973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4955" y="5895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85906" y="5264363"/>
            <a:ext cx="36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947020" y="569190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705309" y="569190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864460" y="503561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582121" y="53957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219946" y="5257242"/>
            <a:ext cx="4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001285" y="462900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weight sum of this spanning tree?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054696" y="531119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47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97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minimum spanning tree?</a:t>
            </a:r>
            <a:endParaRPr lang="en-US" dirty="0"/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1996115" y="2200340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95830" y="297596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610636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554184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319830" y="298308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169025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22543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388224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272124" y="297596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331773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1124857" y="2320064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3554504" y="2200340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4717251" y="2320064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4660800" y="3265003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3508022" y="3921737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1939663" y="3921737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1124857" y="3265003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1746924" y="2369656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1883211" y="3272124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2648857" y="3272124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2648857" y="2320064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3498052" y="2320064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4524513" y="2369656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82626" y="247733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277770" y="19233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67497" y="19233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86832" y="247733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70512" y="3521347"/>
            <a:ext cx="4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790738" y="392173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76282" y="3902193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91172" y="347542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42123" y="2844583"/>
            <a:ext cx="36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003237" y="32721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61526" y="32721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920677" y="261583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638338" y="297596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276163" y="2837462"/>
            <a:ext cx="4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7735" y="1330419"/>
            <a:ext cx="8229600" cy="726981"/>
          </a:xfrm>
        </p:spPr>
        <p:txBody>
          <a:bodyPr/>
          <a:lstStyle/>
          <a:p>
            <a:r>
              <a:rPr lang="en-US" dirty="0" smtClean="0"/>
              <a:t>Spanning trees: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19801" y="239212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weight sum of this spanning tree?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19801" y="3080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62" name="Curved Connector 42"/>
          <p:cNvCxnSpPr>
            <a:stCxn id="64" idx="6"/>
            <a:endCxn id="67" idx="2"/>
          </p:cNvCxnSpPr>
          <p:nvPr/>
        </p:nvCxnSpPr>
        <p:spPr>
          <a:xfrm>
            <a:off x="2023732" y="4570528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23447" y="534615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4" name="Oval 63"/>
          <p:cNvSpPr/>
          <p:nvPr/>
        </p:nvSpPr>
        <p:spPr>
          <a:xfrm>
            <a:off x="1638253" y="4401211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581801" y="6122608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347447" y="5353271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196642" y="4401211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150160" y="6122608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15841" y="4401211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299741" y="534615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359390" y="6122608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2" name="Curved Connector 42"/>
          <p:cNvCxnSpPr>
            <a:stCxn id="64" idx="3"/>
            <a:endCxn id="63" idx="7"/>
          </p:cNvCxnSpPr>
          <p:nvPr/>
        </p:nvCxnSpPr>
        <p:spPr>
          <a:xfrm flipH="1">
            <a:off x="1152474" y="4690252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42"/>
          <p:cNvCxnSpPr>
            <a:stCxn id="67" idx="6"/>
            <a:endCxn id="69" idx="2"/>
          </p:cNvCxnSpPr>
          <p:nvPr/>
        </p:nvCxnSpPr>
        <p:spPr>
          <a:xfrm>
            <a:off x="3582121" y="4570528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42"/>
          <p:cNvCxnSpPr>
            <a:stCxn id="69" idx="5"/>
            <a:endCxn id="70" idx="1"/>
          </p:cNvCxnSpPr>
          <p:nvPr/>
        </p:nvCxnSpPr>
        <p:spPr>
          <a:xfrm>
            <a:off x="4744868" y="4690252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42"/>
          <p:cNvCxnSpPr>
            <a:stCxn id="70" idx="3"/>
            <a:endCxn id="71" idx="7"/>
          </p:cNvCxnSpPr>
          <p:nvPr/>
        </p:nvCxnSpPr>
        <p:spPr>
          <a:xfrm flipH="1">
            <a:off x="4688417" y="5635191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Curved Connector 42"/>
          <p:cNvCxnSpPr>
            <a:stCxn id="68" idx="6"/>
            <a:endCxn id="71" idx="2"/>
          </p:cNvCxnSpPr>
          <p:nvPr/>
        </p:nvCxnSpPr>
        <p:spPr>
          <a:xfrm>
            <a:off x="3535639" y="6291925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42"/>
          <p:cNvCxnSpPr>
            <a:stCxn id="68" idx="2"/>
            <a:endCxn id="65" idx="6"/>
          </p:cNvCxnSpPr>
          <p:nvPr/>
        </p:nvCxnSpPr>
        <p:spPr>
          <a:xfrm flipH="1">
            <a:off x="1967280" y="6291925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42"/>
          <p:cNvCxnSpPr>
            <a:stCxn id="63" idx="5"/>
            <a:endCxn id="65" idx="1"/>
          </p:cNvCxnSpPr>
          <p:nvPr/>
        </p:nvCxnSpPr>
        <p:spPr>
          <a:xfrm>
            <a:off x="1152474" y="5635191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Curved Connector 42"/>
          <p:cNvCxnSpPr>
            <a:stCxn id="64" idx="4"/>
            <a:endCxn id="65" idx="0"/>
          </p:cNvCxnSpPr>
          <p:nvPr/>
        </p:nvCxnSpPr>
        <p:spPr>
          <a:xfrm flipH="1">
            <a:off x="1774541" y="4739844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Curved Connector 42"/>
          <p:cNvCxnSpPr>
            <a:stCxn id="66" idx="3"/>
            <a:endCxn id="65" idx="7"/>
          </p:cNvCxnSpPr>
          <p:nvPr/>
        </p:nvCxnSpPr>
        <p:spPr>
          <a:xfrm flipH="1">
            <a:off x="1910828" y="5642312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Curved Connector 42"/>
          <p:cNvCxnSpPr>
            <a:stCxn id="66" idx="5"/>
            <a:endCxn id="68" idx="1"/>
          </p:cNvCxnSpPr>
          <p:nvPr/>
        </p:nvCxnSpPr>
        <p:spPr>
          <a:xfrm>
            <a:off x="2676474" y="5642312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Curved Connector 42"/>
          <p:cNvCxnSpPr>
            <a:stCxn id="67" idx="3"/>
            <a:endCxn id="66" idx="7"/>
          </p:cNvCxnSpPr>
          <p:nvPr/>
        </p:nvCxnSpPr>
        <p:spPr>
          <a:xfrm flipH="1">
            <a:off x="2676474" y="4690252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42"/>
          <p:cNvCxnSpPr>
            <a:stCxn id="67" idx="5"/>
            <a:endCxn id="71" idx="1"/>
          </p:cNvCxnSpPr>
          <p:nvPr/>
        </p:nvCxnSpPr>
        <p:spPr>
          <a:xfrm>
            <a:off x="3525669" y="4690252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urved Connector 42"/>
          <p:cNvCxnSpPr>
            <a:stCxn id="69" idx="4"/>
            <a:endCxn id="71" idx="0"/>
          </p:cNvCxnSpPr>
          <p:nvPr/>
        </p:nvCxnSpPr>
        <p:spPr>
          <a:xfrm flipH="1">
            <a:off x="4552130" y="4739844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10243" y="484752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014449" y="484752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898129" y="5891535"/>
            <a:ext cx="4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818355" y="62919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03899" y="627238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18789" y="58456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469740" y="5214771"/>
            <a:ext cx="36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2030854" y="564231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789143" y="564231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948294" y="498602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665955" y="5346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303780" y="5207650"/>
            <a:ext cx="4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085119" y="457941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weight sum of this spanning tree?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138530" y="526160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335654" y="43024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25381" y="43024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57590" y="5919311"/>
            <a:ext cx="406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2 are minimum spanning trees since there is no spanning tree with a smaller total weight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4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97" grpId="0"/>
      <p:bldP spid="98" grpId="0"/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Minimum spanning tree (MST) problem</a:t>
            </a:r>
            <a:r>
              <a:rPr lang="en-US" dirty="0" smtClean="0"/>
              <a:t>: given a undirected graph G, find a spanning tree with the minimum total edge weights. </a:t>
            </a:r>
          </a:p>
          <a:p>
            <a:r>
              <a:rPr lang="en-US" dirty="0" smtClean="0"/>
              <a:t>There are 2 classic greedy algorithms to solve this problem</a:t>
            </a:r>
          </a:p>
          <a:p>
            <a:pPr lvl="1"/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application example of MST in computer network</a:t>
            </a:r>
          </a:p>
          <a:p>
            <a:pPr lvl="1"/>
            <a:r>
              <a:rPr lang="en-US" dirty="0" smtClean="0"/>
              <a:t>What if PC3 wants to communicate with PC7?</a:t>
            </a:r>
          </a:p>
          <a:p>
            <a:pPr lvl="1"/>
            <a:r>
              <a:rPr lang="en-US" dirty="0" smtClean="0"/>
              <a:t>By a routing protocol:</a:t>
            </a:r>
          </a:p>
          <a:p>
            <a:pPr lvl="2"/>
            <a:r>
              <a:rPr lang="en-US" dirty="0" smtClean="0"/>
              <a:t>PC3 broadcasts this requirement to PC2, PC4</a:t>
            </a:r>
          </a:p>
          <a:p>
            <a:pPr lvl="2"/>
            <a:r>
              <a:rPr lang="en-US" dirty="0" smtClean="0"/>
              <a:t>PC2 broadcasts </a:t>
            </a:r>
            <a:r>
              <a:rPr lang="en-US" dirty="0"/>
              <a:t>it to </a:t>
            </a:r>
            <a:r>
              <a:rPr lang="en-US" dirty="0" smtClean="0"/>
              <a:t>PC1, PC5</a:t>
            </a:r>
          </a:p>
          <a:p>
            <a:pPr lvl="2"/>
            <a:r>
              <a:rPr lang="en-US" dirty="0" smtClean="0"/>
              <a:t>PC1 broadcasts it to PC5, PC6</a:t>
            </a:r>
          </a:p>
          <a:p>
            <a:pPr marL="914400" lvl="2" indent="0">
              <a:buNone/>
            </a:pPr>
            <a:r>
              <a:rPr lang="en-US" dirty="0" smtClean="0"/>
              <a:t>    …</a:t>
            </a:r>
          </a:p>
          <a:p>
            <a:pPr lvl="2"/>
            <a:r>
              <a:rPr lang="en-US" dirty="0" smtClean="0"/>
              <a:t>PC5 </a:t>
            </a:r>
            <a:r>
              <a:rPr lang="en-US" dirty="0"/>
              <a:t>broadcasts it to </a:t>
            </a:r>
            <a:r>
              <a:rPr lang="en-US" dirty="0" smtClean="0"/>
              <a:t>PC2</a:t>
            </a:r>
          </a:p>
          <a:p>
            <a:pPr lvl="1"/>
            <a:r>
              <a:rPr lang="en-US" dirty="0" smtClean="0"/>
              <a:t>At least, a package is in a deadlock: PC2-&gt;PC1-&gt;PC5-PC2-&gt;PC1-&gt; …………….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3905" y="3715635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98030" y="3742338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94469" y="4693231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0966" y="4749137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45330" y="3751954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13639" y="4692876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PC6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3"/>
            <a:endCxn id="4" idx="1"/>
          </p:cNvCxnSpPr>
          <p:nvPr/>
        </p:nvCxnSpPr>
        <p:spPr>
          <a:xfrm flipV="1">
            <a:off x="6093329" y="3913790"/>
            <a:ext cx="760576" cy="3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7" idx="0"/>
          </p:cNvCxnSpPr>
          <p:nvPr/>
        </p:nvCxnSpPr>
        <p:spPr>
          <a:xfrm>
            <a:off x="7127905" y="4111944"/>
            <a:ext cx="27061" cy="637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7" idx="0"/>
          </p:cNvCxnSpPr>
          <p:nvPr/>
        </p:nvCxnSpPr>
        <p:spPr>
          <a:xfrm>
            <a:off x="6093329" y="3950109"/>
            <a:ext cx="1061637" cy="799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 flipH="1">
            <a:off x="5787639" y="4148263"/>
            <a:ext cx="31691" cy="544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1"/>
          </p:cNvCxnSpPr>
          <p:nvPr/>
        </p:nvCxnSpPr>
        <p:spPr>
          <a:xfrm>
            <a:off x="7401904" y="3913790"/>
            <a:ext cx="696126" cy="267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6" idx="0"/>
          </p:cNvCxnSpPr>
          <p:nvPr/>
        </p:nvCxnSpPr>
        <p:spPr>
          <a:xfrm flipH="1">
            <a:off x="8368469" y="4138647"/>
            <a:ext cx="3561" cy="55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2000" y="6160642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and use a MST can solve this problem, since there is no cycle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45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6" grpId="0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MST algorithm can be considered as choose |V|-1 edges from E to form a minimum spanning tree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Kruskal’s</a:t>
            </a:r>
            <a:r>
              <a:rPr lang="en-US" dirty="0" smtClean="0"/>
              <a:t> algorithm and Prim’s algorithm proposed a greedy choice about how to choose a edge</a:t>
            </a:r>
          </a:p>
          <a:p>
            <a:r>
              <a:rPr lang="en-US" dirty="0" smtClean="0"/>
              <a:t>They have greedy choice property because of textbook </a:t>
            </a:r>
            <a:r>
              <a:rPr lang="en-US" b="1" dirty="0" smtClean="0"/>
              <a:t>Corollary 23.2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216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Input: G=(V, E)</a:t>
            </a:r>
          </a:p>
          <a:p>
            <a:r>
              <a:rPr lang="en-US" dirty="0" smtClean="0"/>
              <a:t>Output: a minimum spanning tree (V, A)</a:t>
            </a:r>
          </a:p>
          <a:p>
            <a:r>
              <a:rPr lang="en-US" b="1" dirty="0" err="1" smtClean="0"/>
              <a:t>Kruskal</a:t>
            </a:r>
            <a:r>
              <a:rPr lang="en-US" dirty="0" smtClean="0"/>
              <a:t> (G=(V, E))</a:t>
            </a:r>
          </a:p>
          <a:p>
            <a:pPr marL="457200" lvl="1" indent="0">
              <a:buNone/>
            </a:pPr>
            <a:r>
              <a:rPr lang="en-US" dirty="0" smtClean="0"/>
              <a:t>Set each vertices in V as a vertex set;</a:t>
            </a:r>
          </a:p>
          <a:p>
            <a:pPr marL="457200" lvl="1" indent="0">
              <a:buNone/>
            </a:pPr>
            <a:r>
              <a:rPr lang="en-US" dirty="0" smtClean="0"/>
              <a:t>Set A as an empty set;</a:t>
            </a:r>
          </a:p>
          <a:p>
            <a:pPr marL="457200" lvl="1" indent="0">
              <a:buNone/>
            </a:pPr>
            <a:r>
              <a:rPr lang="en-US" dirty="0" smtClean="0"/>
              <a:t>while (there are more than 1 vertex set){</a:t>
            </a:r>
          </a:p>
          <a:p>
            <a:pPr marL="857250" lvl="2" indent="0">
              <a:buNone/>
            </a:pPr>
            <a:r>
              <a:rPr lang="en-US" dirty="0" smtClean="0"/>
              <a:t>Add a smallest edge (u, v) to A where u, v are not in the same set (i.e. avoid cycle);</a:t>
            </a:r>
          </a:p>
          <a:p>
            <a:pPr marL="857250" lvl="2" indent="0">
              <a:buNone/>
            </a:pPr>
            <a:r>
              <a:rPr lang="en-US" dirty="0" smtClean="0"/>
              <a:t>Merge the set contains u with the set contains v;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In most of the implementations, edges are sorted on weights at the beginning, and then scan them once</a:t>
            </a:r>
          </a:p>
          <a:p>
            <a:r>
              <a:rPr lang="en-US" dirty="0" smtClean="0"/>
              <a:t>The running time = O(|</a:t>
            </a:r>
            <a:r>
              <a:rPr lang="en-US" dirty="0" err="1" smtClean="0"/>
              <a:t>E|lg|V</a:t>
            </a:r>
            <a:r>
              <a:rPr lang="en-US" dirty="0" smtClean="0"/>
              <a:t>|)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59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cxnSp>
        <p:nvCxnSpPr>
          <p:cNvPr id="5" name="Curved Connector 42"/>
          <p:cNvCxnSpPr>
            <a:stCxn id="7" idx="6"/>
            <a:endCxn id="10" idx="2"/>
          </p:cNvCxnSpPr>
          <p:nvPr/>
        </p:nvCxnSpPr>
        <p:spPr>
          <a:xfrm>
            <a:off x="1498015" y="4036700"/>
            <a:ext cx="13082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9272" y="4901793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68069" y="38478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05105" y="57678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59072" y="4909736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06225" y="38478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754381" y="57678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66063" y="38478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151924" y="4901793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103100" y="57678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5" name="Curved Connector 42"/>
          <p:cNvCxnSpPr>
            <a:stCxn id="7" idx="3"/>
            <a:endCxn id="6" idx="7"/>
          </p:cNvCxnSpPr>
          <p:nvPr/>
        </p:nvCxnSpPr>
        <p:spPr>
          <a:xfrm flipH="1">
            <a:off x="526254" y="4170235"/>
            <a:ext cx="604780" cy="7868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urved Connector 42"/>
          <p:cNvCxnSpPr>
            <a:stCxn id="10" idx="6"/>
            <a:endCxn id="12" idx="2"/>
          </p:cNvCxnSpPr>
          <p:nvPr/>
        </p:nvCxnSpPr>
        <p:spPr>
          <a:xfrm>
            <a:off x="3236170" y="4036700"/>
            <a:ext cx="92989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urved Connector 42"/>
          <p:cNvCxnSpPr>
            <a:stCxn id="12" idx="5"/>
            <a:endCxn id="13" idx="1"/>
          </p:cNvCxnSpPr>
          <p:nvPr/>
        </p:nvCxnSpPr>
        <p:spPr>
          <a:xfrm>
            <a:off x="4533045" y="4170235"/>
            <a:ext cx="681844" cy="7868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urved Connector 42"/>
          <p:cNvCxnSpPr>
            <a:stCxn id="13" idx="3"/>
            <a:endCxn id="14" idx="7"/>
          </p:cNvCxnSpPr>
          <p:nvPr/>
        </p:nvCxnSpPr>
        <p:spPr>
          <a:xfrm flipH="1">
            <a:off x="4470082" y="5224176"/>
            <a:ext cx="744807" cy="59895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urved Connector 42"/>
          <p:cNvCxnSpPr>
            <a:stCxn id="11" idx="6"/>
            <a:endCxn id="14" idx="2"/>
          </p:cNvCxnSpPr>
          <p:nvPr/>
        </p:nvCxnSpPr>
        <p:spPr>
          <a:xfrm>
            <a:off x="3184326" y="5956667"/>
            <a:ext cx="918774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urved Connector 42"/>
          <p:cNvCxnSpPr>
            <a:stCxn id="11" idx="2"/>
            <a:endCxn id="8" idx="6"/>
          </p:cNvCxnSpPr>
          <p:nvPr/>
        </p:nvCxnSpPr>
        <p:spPr>
          <a:xfrm flipH="1">
            <a:off x="1435051" y="5956667"/>
            <a:ext cx="131933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urved Connector 42"/>
          <p:cNvCxnSpPr>
            <a:stCxn id="6" idx="5"/>
            <a:endCxn id="8" idx="1"/>
          </p:cNvCxnSpPr>
          <p:nvPr/>
        </p:nvCxnSpPr>
        <p:spPr>
          <a:xfrm>
            <a:off x="526254" y="5224176"/>
            <a:ext cx="541816" cy="59895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urved Connector 42"/>
          <p:cNvCxnSpPr>
            <a:stCxn id="7" idx="4"/>
            <a:endCxn id="8" idx="0"/>
          </p:cNvCxnSpPr>
          <p:nvPr/>
        </p:nvCxnSpPr>
        <p:spPr>
          <a:xfrm flipH="1">
            <a:off x="1220079" y="4225547"/>
            <a:ext cx="62964" cy="15422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42"/>
          <p:cNvCxnSpPr>
            <a:stCxn id="9" idx="3"/>
            <a:endCxn id="8" idx="7"/>
          </p:cNvCxnSpPr>
          <p:nvPr/>
        </p:nvCxnSpPr>
        <p:spPr>
          <a:xfrm flipH="1">
            <a:off x="1372087" y="5232119"/>
            <a:ext cx="549949" cy="5910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urved Connector 42"/>
          <p:cNvCxnSpPr>
            <a:stCxn id="9" idx="5"/>
            <a:endCxn id="11" idx="1"/>
          </p:cNvCxnSpPr>
          <p:nvPr/>
        </p:nvCxnSpPr>
        <p:spPr>
          <a:xfrm>
            <a:off x="2226053" y="5232119"/>
            <a:ext cx="591292" cy="5910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urved Connector 42"/>
          <p:cNvCxnSpPr>
            <a:stCxn id="10" idx="3"/>
            <a:endCxn id="9" idx="7"/>
          </p:cNvCxnSpPr>
          <p:nvPr/>
        </p:nvCxnSpPr>
        <p:spPr>
          <a:xfrm flipH="1">
            <a:off x="2226053" y="4170235"/>
            <a:ext cx="643135" cy="79481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urved Connector 42"/>
          <p:cNvCxnSpPr>
            <a:stCxn id="10" idx="5"/>
            <a:endCxn id="14" idx="1"/>
          </p:cNvCxnSpPr>
          <p:nvPr/>
        </p:nvCxnSpPr>
        <p:spPr>
          <a:xfrm>
            <a:off x="3173206" y="4170235"/>
            <a:ext cx="992858" cy="165289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42"/>
          <p:cNvCxnSpPr>
            <a:stCxn id="12" idx="4"/>
            <a:endCxn id="14" idx="0"/>
          </p:cNvCxnSpPr>
          <p:nvPr/>
        </p:nvCxnSpPr>
        <p:spPr>
          <a:xfrm flipH="1">
            <a:off x="4318074" y="4225547"/>
            <a:ext cx="62963" cy="15422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9151" y="4345652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12160" y="3727748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3733" y="3727748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33723" y="4345651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03985" y="5510091"/>
            <a:ext cx="469697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499655" y="5956666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22035" y="593486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8683" y="5458867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0117" y="4755259"/>
            <a:ext cx="402923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05958" y="523211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351719" y="523211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529229" y="4500126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329675" y="4901793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041075" y="4747317"/>
            <a:ext cx="491968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85119" y="1143000"/>
            <a:ext cx="47817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Kruskal</a:t>
            </a:r>
            <a:r>
              <a:rPr lang="en-US" dirty="0"/>
              <a:t> (G=(V, E))</a:t>
            </a:r>
          </a:p>
          <a:p>
            <a:pPr lvl="1"/>
            <a:r>
              <a:rPr lang="en-US" dirty="0"/>
              <a:t>Set each vertices in V as a vertex set;</a:t>
            </a:r>
          </a:p>
          <a:p>
            <a:pPr lvl="1"/>
            <a:r>
              <a:rPr lang="en-US" dirty="0"/>
              <a:t>Set A as an empty set;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(there are more than 1 vertex set){</a:t>
            </a:r>
          </a:p>
          <a:p>
            <a:pPr marL="857250" lvl="2" indent="0">
              <a:buNone/>
            </a:pPr>
            <a:r>
              <a:rPr lang="en-US" dirty="0"/>
              <a:t>Add a smallest edge (u, v) to A where u, v are not in the same </a:t>
            </a:r>
            <a:r>
              <a:rPr lang="en-US" dirty="0" smtClean="0"/>
              <a:t>set;</a:t>
            </a:r>
            <a:endParaRPr lang="en-US" dirty="0"/>
          </a:p>
          <a:p>
            <a:pPr marL="857250" lvl="2" indent="0">
              <a:buNone/>
            </a:pPr>
            <a:r>
              <a:rPr lang="en-US" dirty="0"/>
              <a:t>Merge the set contains u with the set contains </a:t>
            </a:r>
            <a:r>
              <a:rPr lang="en-US" dirty="0" smtClean="0"/>
              <a:t>v;</a:t>
            </a:r>
            <a:endParaRPr lang="en-US" dirty="0"/>
          </a:p>
          <a:p>
            <a:pPr lvl="1"/>
            <a:r>
              <a:rPr lang="en-US" dirty="0"/>
              <a:t>}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7152565"/>
              </p:ext>
            </p:extLst>
          </p:nvPr>
        </p:nvGraphicFramePr>
        <p:xfrm>
          <a:off x="5638800" y="1213798"/>
          <a:ext cx="3131344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672"/>
                <a:gridCol w="1565672"/>
              </a:tblGrid>
              <a:tr h="34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(h, 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,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(g, 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,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(h,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(a, 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(b,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(d, 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(b, 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(d,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5867400" y="1676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80219" y="2057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80219" y="24406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3038" y="281110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905857" y="319210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05857" y="357534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79507" y="392009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92326" y="430109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92326" y="4684341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05145" y="505479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917964" y="543579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38" y="1618507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38" y="1988643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38" y="2371889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38" y="2759507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38" y="3129643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19" y="4232338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19" y="4615584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00" y="5331039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288132" y="6324600"/>
            <a:ext cx="379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weight: 37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677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Input: G=(V, E)</a:t>
            </a:r>
          </a:p>
          <a:p>
            <a:r>
              <a:rPr lang="en-US" dirty="0"/>
              <a:t>Output: a minimum spanning tree (V, A)</a:t>
            </a:r>
          </a:p>
          <a:p>
            <a:r>
              <a:rPr lang="en-US" b="1" dirty="0"/>
              <a:t>Prim</a:t>
            </a:r>
            <a:r>
              <a:rPr lang="en-US" dirty="0" smtClean="0"/>
              <a:t>(G</a:t>
            </a:r>
            <a:r>
              <a:rPr lang="en-US" dirty="0"/>
              <a:t>=(V, E</a:t>
            </a:r>
            <a:r>
              <a:rPr lang="en-US" dirty="0" smtClean="0"/>
              <a:t>))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Set A as an empty set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Choose a vertex as the current MST;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while (not all the vertices are added into the MST){</a:t>
            </a:r>
            <a:endParaRPr lang="en-US" dirty="0"/>
          </a:p>
          <a:p>
            <a:pPr marL="857250" lvl="2" indent="0">
              <a:buNone/>
            </a:pPr>
            <a:r>
              <a:rPr lang="en-US" dirty="0" smtClean="0"/>
              <a:t>Choose the smallest edge crossing current MST vertices and other vertices, and put it to MST 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smtClean="0"/>
              <a:t>The </a:t>
            </a:r>
            <a:r>
              <a:rPr lang="en-US" dirty="0"/>
              <a:t>running time = O(|</a:t>
            </a:r>
            <a:r>
              <a:rPr lang="en-US" dirty="0" err="1"/>
              <a:t>E|lg|V</a:t>
            </a:r>
            <a:r>
              <a:rPr lang="en-US" dirty="0"/>
              <a:t>|)</a:t>
            </a:r>
          </a:p>
        </p:txBody>
      </p:sp>
    </p:spTree>
    <p:extLst>
      <p:ext uri="{BB962C8B-B14F-4D97-AF65-F5344CB8AC3E}">
        <p14:creationId xmlns="" xmlns:p14="http://schemas.microsoft.com/office/powerpoint/2010/main" val="42130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cxnSp>
        <p:nvCxnSpPr>
          <p:cNvPr id="5" name="Curved Connector 42"/>
          <p:cNvCxnSpPr>
            <a:stCxn id="7" idx="6"/>
            <a:endCxn id="10" idx="2"/>
          </p:cNvCxnSpPr>
          <p:nvPr/>
        </p:nvCxnSpPr>
        <p:spPr>
          <a:xfrm>
            <a:off x="2554051" y="3538900"/>
            <a:ext cx="13082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15308" y="4403993"/>
            <a:ext cx="429946" cy="3776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124105" y="33500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61141" y="52700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15108" y="4411936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62261" y="33500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10417" y="52700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22099" y="33500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7960" y="4403993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59136" y="52700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5" name="Curved Connector 42"/>
          <p:cNvCxnSpPr>
            <a:stCxn id="7" idx="3"/>
            <a:endCxn id="6" idx="7"/>
          </p:cNvCxnSpPr>
          <p:nvPr/>
        </p:nvCxnSpPr>
        <p:spPr>
          <a:xfrm flipH="1">
            <a:off x="1582290" y="3672435"/>
            <a:ext cx="604780" cy="7868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urved Connector 42"/>
          <p:cNvCxnSpPr>
            <a:stCxn id="10" idx="6"/>
            <a:endCxn id="12" idx="2"/>
          </p:cNvCxnSpPr>
          <p:nvPr/>
        </p:nvCxnSpPr>
        <p:spPr>
          <a:xfrm>
            <a:off x="4292206" y="3538900"/>
            <a:ext cx="92989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urved Connector 42"/>
          <p:cNvCxnSpPr>
            <a:stCxn id="12" idx="5"/>
            <a:endCxn id="13" idx="1"/>
          </p:cNvCxnSpPr>
          <p:nvPr/>
        </p:nvCxnSpPr>
        <p:spPr>
          <a:xfrm>
            <a:off x="5589081" y="3672435"/>
            <a:ext cx="681844" cy="7868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urved Connector 42"/>
          <p:cNvCxnSpPr>
            <a:stCxn id="13" idx="3"/>
            <a:endCxn id="14" idx="7"/>
          </p:cNvCxnSpPr>
          <p:nvPr/>
        </p:nvCxnSpPr>
        <p:spPr>
          <a:xfrm flipH="1">
            <a:off x="5526118" y="4726376"/>
            <a:ext cx="744807" cy="59895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urved Connector 42"/>
          <p:cNvCxnSpPr>
            <a:stCxn id="11" idx="6"/>
            <a:endCxn id="14" idx="2"/>
          </p:cNvCxnSpPr>
          <p:nvPr/>
        </p:nvCxnSpPr>
        <p:spPr>
          <a:xfrm>
            <a:off x="4240362" y="5458867"/>
            <a:ext cx="918774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urved Connector 42"/>
          <p:cNvCxnSpPr>
            <a:stCxn id="11" idx="2"/>
            <a:endCxn id="8" idx="6"/>
          </p:cNvCxnSpPr>
          <p:nvPr/>
        </p:nvCxnSpPr>
        <p:spPr>
          <a:xfrm flipH="1">
            <a:off x="2491087" y="5458867"/>
            <a:ext cx="131933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urved Connector 42"/>
          <p:cNvCxnSpPr>
            <a:stCxn id="6" idx="5"/>
            <a:endCxn id="8" idx="1"/>
          </p:cNvCxnSpPr>
          <p:nvPr/>
        </p:nvCxnSpPr>
        <p:spPr>
          <a:xfrm>
            <a:off x="1582290" y="4726376"/>
            <a:ext cx="541816" cy="59895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urved Connector 42"/>
          <p:cNvCxnSpPr>
            <a:stCxn id="7" idx="4"/>
            <a:endCxn id="8" idx="0"/>
          </p:cNvCxnSpPr>
          <p:nvPr/>
        </p:nvCxnSpPr>
        <p:spPr>
          <a:xfrm flipH="1">
            <a:off x="2276115" y="3727747"/>
            <a:ext cx="62964" cy="15422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42"/>
          <p:cNvCxnSpPr>
            <a:stCxn id="9" idx="3"/>
            <a:endCxn id="8" idx="7"/>
          </p:cNvCxnSpPr>
          <p:nvPr/>
        </p:nvCxnSpPr>
        <p:spPr>
          <a:xfrm flipH="1">
            <a:off x="2428123" y="4734319"/>
            <a:ext cx="549949" cy="5910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urved Connector 42"/>
          <p:cNvCxnSpPr>
            <a:stCxn id="9" idx="5"/>
            <a:endCxn id="11" idx="1"/>
          </p:cNvCxnSpPr>
          <p:nvPr/>
        </p:nvCxnSpPr>
        <p:spPr>
          <a:xfrm>
            <a:off x="3282089" y="4734319"/>
            <a:ext cx="591292" cy="5910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urved Connector 42"/>
          <p:cNvCxnSpPr>
            <a:stCxn id="10" idx="3"/>
            <a:endCxn id="9" idx="7"/>
          </p:cNvCxnSpPr>
          <p:nvPr/>
        </p:nvCxnSpPr>
        <p:spPr>
          <a:xfrm flipH="1">
            <a:off x="3282089" y="3672435"/>
            <a:ext cx="643135" cy="79481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urved Connector 42"/>
          <p:cNvCxnSpPr>
            <a:stCxn id="10" idx="5"/>
            <a:endCxn id="14" idx="1"/>
          </p:cNvCxnSpPr>
          <p:nvPr/>
        </p:nvCxnSpPr>
        <p:spPr>
          <a:xfrm>
            <a:off x="4229242" y="3672435"/>
            <a:ext cx="992858" cy="165289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42"/>
          <p:cNvCxnSpPr>
            <a:stCxn id="12" idx="4"/>
            <a:endCxn id="14" idx="0"/>
          </p:cNvCxnSpPr>
          <p:nvPr/>
        </p:nvCxnSpPr>
        <p:spPr>
          <a:xfrm flipH="1">
            <a:off x="5374110" y="3727747"/>
            <a:ext cx="62963" cy="15422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35187" y="3847852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68196" y="3229948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29769" y="3229948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89759" y="3847851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60021" y="5012291"/>
            <a:ext cx="469697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555691" y="5458866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8071" y="543706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44719" y="4961067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36153" y="4257459"/>
            <a:ext cx="402923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61994" y="473431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07755" y="473431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85265" y="4002326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385711" y="4403993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97111" y="4249517"/>
            <a:ext cx="491968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374244" y="1219200"/>
            <a:ext cx="76267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Prim</a:t>
            </a:r>
            <a:r>
              <a:rPr lang="en-US" dirty="0"/>
              <a:t>(G=(V, E))</a:t>
            </a:r>
          </a:p>
          <a:p>
            <a:pPr lvl="1"/>
            <a:r>
              <a:rPr lang="en-US" dirty="0"/>
              <a:t>Set A as an empty set;</a:t>
            </a:r>
          </a:p>
          <a:p>
            <a:pPr lvl="1"/>
            <a:r>
              <a:rPr lang="en-US" dirty="0"/>
              <a:t>Choose a vertex as the current </a:t>
            </a:r>
            <a:r>
              <a:rPr lang="en-US" dirty="0" smtClean="0"/>
              <a:t>MST;</a:t>
            </a:r>
            <a:endParaRPr lang="en-US" dirty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(not all the vertices are added into the MST){</a:t>
            </a:r>
          </a:p>
          <a:p>
            <a:pPr marL="857250" lvl="2" indent="0">
              <a:buNone/>
            </a:pPr>
            <a:r>
              <a:rPr lang="en-US" dirty="0"/>
              <a:t>Choose the smallest safe edge, and put it to </a:t>
            </a:r>
            <a:r>
              <a:rPr lang="en-US" dirty="0" smtClean="0"/>
              <a:t>MST; </a:t>
            </a:r>
            <a:endParaRPr lang="en-US" dirty="0"/>
          </a:p>
          <a:p>
            <a:pPr lvl="1"/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4168" y="6096000"/>
            <a:ext cx="379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weight: 37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503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trees in undirected 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5594"/>
          </a:xfrm>
        </p:spPr>
        <p:txBody>
          <a:bodyPr>
            <a:normAutofit/>
          </a:bodyPr>
          <a:lstStyle/>
          <a:p>
            <a:r>
              <a:rPr lang="en-US" dirty="0" smtClean="0"/>
              <a:t>We are familiar with a rooted directed tree, such as:</a:t>
            </a:r>
          </a:p>
          <a:p>
            <a:pPr lvl="1"/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Heap</a:t>
            </a:r>
          </a:p>
          <a:p>
            <a:r>
              <a:rPr lang="en-US" dirty="0" smtClean="0"/>
              <a:t>They look like:</a:t>
            </a:r>
          </a:p>
          <a:p>
            <a:pPr lvl="1"/>
            <a:r>
              <a:rPr lang="en-US" dirty="0" smtClean="0"/>
              <a:t>You know which one the root is</a:t>
            </a:r>
          </a:p>
          <a:p>
            <a:pPr lvl="1"/>
            <a:r>
              <a:rPr lang="en-US" dirty="0" smtClean="0"/>
              <a:t>Who the parent is</a:t>
            </a:r>
          </a:p>
          <a:p>
            <a:pPr lvl="1"/>
            <a:r>
              <a:rPr lang="en-US" dirty="0" smtClean="0"/>
              <a:t>Who the children are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3485986" y="2579360"/>
            <a:ext cx="2097436" cy="1708383"/>
            <a:chOff x="3703056" y="3679194"/>
            <a:chExt cx="2487681" cy="2306544"/>
          </a:xfrm>
        </p:grpSpPr>
        <p:sp>
          <p:nvSpPr>
            <p:cNvPr id="4" name="Oval 3"/>
            <p:cNvSpPr/>
            <p:nvPr/>
          </p:nvSpPr>
          <p:spPr>
            <a:xfrm>
              <a:off x="5224851" y="367919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733537" y="449903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6" name="Curved Connector 42"/>
            <p:cNvCxnSpPr>
              <a:stCxn id="4" idx="4"/>
              <a:endCxn id="5" idx="1"/>
            </p:cNvCxnSpPr>
            <p:nvPr/>
          </p:nvCxnSpPr>
          <p:spPr>
            <a:xfrm>
              <a:off x="5453451" y="4136394"/>
              <a:ext cx="347041" cy="4295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772584" y="435136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1" name="Curved Connector 42"/>
            <p:cNvCxnSpPr>
              <a:stCxn id="4" idx="4"/>
              <a:endCxn id="10" idx="7"/>
            </p:cNvCxnSpPr>
            <p:nvPr/>
          </p:nvCxnSpPr>
          <p:spPr>
            <a:xfrm flipH="1">
              <a:off x="5162829" y="4136394"/>
              <a:ext cx="290622" cy="28192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26002" y="495623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3" name="Curved Connector 42"/>
            <p:cNvCxnSpPr>
              <a:stCxn id="10" idx="3"/>
              <a:endCxn id="12" idx="7"/>
            </p:cNvCxnSpPr>
            <p:nvPr/>
          </p:nvCxnSpPr>
          <p:spPr>
            <a:xfrm flipH="1">
              <a:off x="4616247" y="4741607"/>
              <a:ext cx="223292" cy="2815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03056" y="552853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Curved Connector 42"/>
            <p:cNvCxnSpPr>
              <a:stCxn id="12" idx="3"/>
              <a:endCxn id="14" idx="7"/>
            </p:cNvCxnSpPr>
            <p:nvPr/>
          </p:nvCxnSpPr>
          <p:spPr>
            <a:xfrm flipH="1">
              <a:off x="4093301" y="5346476"/>
              <a:ext cx="199656" cy="24901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3867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Prim’s algorithm and </a:t>
            </a:r>
            <a:r>
              <a:rPr lang="en-US" dirty="0" err="1" smtClean="0"/>
              <a:t>Kruskal’s</a:t>
            </a:r>
            <a:r>
              <a:rPr lang="en-US" dirty="0" smtClean="0"/>
              <a:t> algorithm have the same asymptotically running time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62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trees in undirected 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5594"/>
          </a:xfrm>
        </p:spPr>
        <p:txBody>
          <a:bodyPr>
            <a:normAutofit/>
          </a:bodyPr>
          <a:lstStyle/>
          <a:p>
            <a:r>
              <a:rPr lang="en-US" dirty="0" smtClean="0"/>
              <a:t>However, in undirected graphs, there is another definition of trees</a:t>
            </a:r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A undirected graph (V, E), where E is the set of undirected edges</a:t>
            </a:r>
          </a:p>
          <a:p>
            <a:pPr lvl="1"/>
            <a:r>
              <a:rPr lang="en-US" dirty="0" smtClean="0"/>
              <a:t>All vertices are connected</a:t>
            </a:r>
          </a:p>
          <a:p>
            <a:pPr lvl="1"/>
            <a:r>
              <a:rPr lang="en-US" dirty="0" smtClean="0"/>
              <a:t>|E|=|V|-1 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6019304" y="4276806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04644" y="545368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" name="Curved Connector 42"/>
          <p:cNvCxnSpPr>
            <a:stCxn id="10" idx="5"/>
            <a:endCxn id="5" idx="1"/>
          </p:cNvCxnSpPr>
          <p:nvPr/>
        </p:nvCxnSpPr>
        <p:spPr>
          <a:xfrm>
            <a:off x="6056958" y="5360089"/>
            <a:ext cx="504138" cy="14318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727931" y="5071048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42"/>
          <p:cNvCxnSpPr>
            <a:stCxn id="4" idx="4"/>
            <a:endCxn id="10" idx="7"/>
          </p:cNvCxnSpPr>
          <p:nvPr/>
        </p:nvCxnSpPr>
        <p:spPr>
          <a:xfrm flipH="1">
            <a:off x="6056958" y="4615439"/>
            <a:ext cx="155086" cy="50520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29549" y="560010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" name="Curved Connector 42"/>
          <p:cNvCxnSpPr>
            <a:stCxn id="10" idx="3"/>
            <a:endCxn id="12" idx="7"/>
          </p:cNvCxnSpPr>
          <p:nvPr/>
        </p:nvCxnSpPr>
        <p:spPr>
          <a:xfrm flipH="1">
            <a:off x="5458576" y="5360089"/>
            <a:ext cx="325807" cy="289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89269" y="618495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Curved Connector 42"/>
          <p:cNvCxnSpPr>
            <a:stCxn id="12" idx="3"/>
            <a:endCxn id="14" idx="7"/>
          </p:cNvCxnSpPr>
          <p:nvPr/>
        </p:nvCxnSpPr>
        <p:spPr>
          <a:xfrm flipH="1">
            <a:off x="4818296" y="5889142"/>
            <a:ext cx="367705" cy="34540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05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spanning tree?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538" y="1295400"/>
                <a:ext cx="8229600" cy="2362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Unless </a:t>
                </a:r>
                <a:r>
                  <a:rPr lang="en-US" dirty="0"/>
                  <a:t>otherwise </a:t>
                </a:r>
                <a:r>
                  <a:rPr lang="en-US" dirty="0" smtClean="0"/>
                  <a:t>specified, spanning tree is about a </a:t>
                </a:r>
                <a:r>
                  <a:rPr lang="en-US" b="1" dirty="0" smtClean="0"/>
                  <a:t>tree of a undirected graph</a:t>
                </a:r>
              </a:p>
              <a:p>
                <a:r>
                  <a:rPr lang="en-US" dirty="0" smtClean="0"/>
                  <a:t>A spanning tree of graph G=(V, E) is:</a:t>
                </a:r>
              </a:p>
              <a:p>
                <a:pPr lvl="1"/>
                <a:r>
                  <a:rPr lang="en-US" dirty="0" smtClean="0"/>
                  <a:t>A graph G’=(V’, E’),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’=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′⊆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G’ is a tree</a:t>
                </a:r>
              </a:p>
              <a:p>
                <a:r>
                  <a:rPr lang="en-US" dirty="0" smtClean="0"/>
                  <a:t>Given the following graph, are they spanning trees?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538" y="1295400"/>
                <a:ext cx="8229600" cy="2362200"/>
              </a:xfrm>
              <a:blipFill rotWithShape="1">
                <a:blip r:embed="rId2" cstate="print"/>
                <a:stretch>
                  <a:fillRect l="-1259" t="-516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2891992" y="4220019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02702" y="498852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506513" y="4050702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06513" y="606114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26702" y="49956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064902" y="4050702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74872" y="606114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84101" y="4050702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178996" y="498852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84102" y="606114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031729" y="4339743"/>
            <a:ext cx="531236" cy="6983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450381" y="4220019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endCxn id="26" idx="1"/>
          </p:cNvCxnSpPr>
          <p:nvPr/>
        </p:nvCxnSpPr>
        <p:spPr>
          <a:xfrm>
            <a:off x="5669581" y="4220018"/>
            <a:ext cx="565867" cy="81809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613129" y="5277561"/>
            <a:ext cx="622319" cy="8331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460351" y="6230457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891992" y="6230457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031729" y="5277561"/>
            <a:ext cx="531236" cy="8331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>
            <a:off x="2699253" y="4389335"/>
            <a:ext cx="0" cy="167180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835540" y="5284682"/>
            <a:ext cx="447614" cy="82605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555729" y="5284682"/>
            <a:ext cx="575595" cy="82605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555729" y="4339743"/>
            <a:ext cx="5656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393929" y="4339743"/>
            <a:ext cx="946625" cy="17709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>
            <a:off x="5476841" y="4389335"/>
            <a:ext cx="1" cy="167180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4548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Given the following graph, are they spanning trees?</a:t>
            </a:r>
            <a:endParaRPr lang="en-US" dirty="0"/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043090" y="2567461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42805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657611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01159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66805" y="335020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16000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6951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435199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9099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37874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171832" y="2687185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601479" y="2567461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764226" y="2687185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707775" y="3632124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554997" y="4288858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986638" y="4288858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171832" y="3632124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793899" y="2736777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930186" y="3639245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695832" y="3639245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695832" y="2687185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545027" y="2687185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571488" y="2736777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5494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red sub graph a tree?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25121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670147" y="5257800"/>
            <a:ext cx="3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red sub graph a spanning tree?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5021448" y="5257800"/>
                <a:ext cx="3206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. 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’ ≠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48" y="5257800"/>
                <a:ext cx="3206653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711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45451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0" grpId="0"/>
      <p:bldP spid="71" grpId="0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Given the following graph, are they spanning trees?</a:t>
            </a:r>
            <a:endParaRPr lang="en-US" dirty="0"/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043090" y="2567461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42805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657611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01159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66805" y="335020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16000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6951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435199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9099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37874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171832" y="2687185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601479" y="2567461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764226" y="2687185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707775" y="3632124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554997" y="4288858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986638" y="4288858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171832" y="3632124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793899" y="2736777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930186" y="3639245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695832" y="3639245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695832" y="2687185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545027" y="2687185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571488" y="2736777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5494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red sub graph </a:t>
            </a:r>
            <a:r>
              <a:rPr lang="en-US" dirty="0"/>
              <a:t>a</a:t>
            </a:r>
            <a:r>
              <a:rPr lang="en-US" dirty="0" smtClean="0"/>
              <a:t> tree?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625121" y="4724400"/>
                <a:ext cx="2889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No. |E|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21" y="4724400"/>
                <a:ext cx="2889533" cy="64633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89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1670147" y="5257800"/>
            <a:ext cx="3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red sub graph </a:t>
            </a:r>
            <a:r>
              <a:rPr lang="en-US" dirty="0"/>
              <a:t>a</a:t>
            </a:r>
            <a:r>
              <a:rPr lang="en-US" dirty="0" smtClean="0"/>
              <a:t> spanning tree?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856148" y="5257800"/>
                <a:ext cx="3206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It is not a tree.</a:t>
                </a:r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148" y="5257800"/>
                <a:ext cx="3206653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711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5165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0" grpId="0" animBg="1"/>
      <p:bldP spid="71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Given the following graph, are they spanning trees?</a:t>
            </a:r>
            <a:endParaRPr lang="en-US" dirty="0"/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043090" y="2567461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42805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657611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01159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66805" y="335020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16000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6951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435199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9099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37874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171832" y="2687185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601479" y="2567461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764226" y="2687185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707775" y="3632124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554997" y="4288858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986638" y="4288858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171832" y="3632124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793899" y="2736777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930186" y="3639245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695832" y="3639245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695832" y="2687185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545027" y="2687185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571488" y="2736777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5494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red sub graph a tree?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25121" y="4724400"/>
            <a:ext cx="375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Vertices are not all connected</a:t>
            </a:r>
            <a:endParaRPr lang="en-US" dirty="0"/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670147" y="5257800"/>
            <a:ext cx="3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red sub graph a spanning tree?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856148" y="5257800"/>
                <a:ext cx="3206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It is not a tree.</a:t>
                </a:r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148" y="5257800"/>
                <a:ext cx="3206653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711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8380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0" grpId="0"/>
      <p:bldP spid="71" grpId="0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Given the following graph, are they spanning trees?</a:t>
            </a:r>
            <a:endParaRPr lang="en-US" dirty="0"/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043090" y="2567461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42805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657611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01159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66805" y="335020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16000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6951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435199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9099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37874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171832" y="2687185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601479" y="2567461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764226" y="2687185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707775" y="3632124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554997" y="4288858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986638" y="4288858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171832" y="3632124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793899" y="2736777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930186" y="3639245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695832" y="3639245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695832" y="2687185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545027" y="2687185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571488" y="2736777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5494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red sub graph a tree?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62153" y="4693997"/>
            <a:ext cx="375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670147" y="5257800"/>
            <a:ext cx="3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red sub graph a spanning tree?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56148" y="5257800"/>
            <a:ext cx="320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314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Given the following graph, are they spanning trees?</a:t>
            </a:r>
            <a:endParaRPr lang="en-US" dirty="0"/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043090" y="2567461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42805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657611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01159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66805" y="335020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16000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6951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435199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9099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37874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171832" y="2687185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601479" y="2567461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764226" y="2687185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707775" y="3632124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554997" y="4288858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986638" y="4288858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171832" y="3632124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793899" y="2736777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930186" y="3639245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695832" y="3639245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695832" y="2687185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545027" y="2687185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571488" y="2736777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5494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red sub graph a tree?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62153" y="4693997"/>
            <a:ext cx="375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670147" y="5257800"/>
            <a:ext cx="3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red sub graph a spanning tree?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56148" y="5257800"/>
            <a:ext cx="320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852" y="6019800"/>
            <a:ext cx="488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could be more than one spanning trees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18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0" grpId="0"/>
      <p:bldP spid="71" grpId="0"/>
      <p:bldP spid="7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1244</Words>
  <Application>Microsoft Office PowerPoint</Application>
  <PresentationFormat>On-screen Show (4:3)</PresentationFormat>
  <Paragraphs>391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What are trees in undirected graphs?</vt:lpstr>
      <vt:lpstr>What are trees in undirected graphs?</vt:lpstr>
      <vt:lpstr>What is a spanning tree?</vt:lpstr>
      <vt:lpstr>What is a spanning tree?</vt:lpstr>
      <vt:lpstr>What is a spanning tree?</vt:lpstr>
      <vt:lpstr>What is a spanning tree?</vt:lpstr>
      <vt:lpstr>What is a spanning tree?</vt:lpstr>
      <vt:lpstr>What is a spanning tree?</vt:lpstr>
      <vt:lpstr>What is a minimum spanning tree?</vt:lpstr>
      <vt:lpstr>What is a minimum spanning tree?</vt:lpstr>
      <vt:lpstr>What is a minimum spanning tree?</vt:lpstr>
      <vt:lpstr>Minimum spanning tree problem </vt:lpstr>
      <vt:lpstr>Minimum spanning tree problem </vt:lpstr>
      <vt:lpstr>Minimum spanning tree problem </vt:lpstr>
      <vt:lpstr>Kruskal’s algorithm</vt:lpstr>
      <vt:lpstr>Kruskal’s algorithm</vt:lpstr>
      <vt:lpstr>Prim’s algorithm</vt:lpstr>
      <vt:lpstr>Prim’s algorithm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Tahir</cp:lastModifiedBy>
  <cp:revision>24</cp:revision>
  <dcterms:created xsi:type="dcterms:W3CDTF">2006-08-16T00:00:00Z</dcterms:created>
  <dcterms:modified xsi:type="dcterms:W3CDTF">2013-12-07T19:02:06Z</dcterms:modified>
</cp:coreProperties>
</file>