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9" r:id="rId4"/>
    <p:sldId id="260" r:id="rId5"/>
    <p:sldId id="261" r:id="rId6"/>
    <p:sldId id="262" r:id="rId7"/>
    <p:sldId id="264" r:id="rId8"/>
    <p:sldId id="257" r:id="rId9"/>
    <p:sldId id="292" r:id="rId10"/>
    <p:sldId id="258" r:id="rId11"/>
    <p:sldId id="263" r:id="rId12"/>
    <p:sldId id="266" r:id="rId13"/>
    <p:sldId id="267" r:id="rId14"/>
    <p:sldId id="26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294" r:id="rId36"/>
    <p:sldId id="276" r:id="rId37"/>
    <p:sldId id="277" r:id="rId38"/>
    <p:sldId id="278" r:id="rId39"/>
    <p:sldId id="279" r:id="rId40"/>
    <p:sldId id="280" r:id="rId41"/>
    <p:sldId id="281" r:id="rId42"/>
    <p:sldId id="307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30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38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4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9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72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7.png"/><Relationship Id="rId5" Type="http://schemas.openxmlformats.org/officeDocument/2006/relationships/image" Target="../media/image73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101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100.png"/><Relationship Id="rId5" Type="http://schemas.openxmlformats.org/officeDocument/2006/relationships/image" Target="../media/image87.png"/><Relationship Id="rId15" Type="http://schemas.openxmlformats.org/officeDocument/2006/relationships/image" Target="../media/image103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102.png"/></Relationships>
</file>

<file path=ppt/slides/_rels/slide5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2.png"/><Relationship Id="rId26" Type="http://schemas.openxmlformats.org/officeDocument/2006/relationships/image" Target="../media/image121.png"/><Relationship Id="rId39" Type="http://schemas.openxmlformats.org/officeDocument/2006/relationships/image" Target="../media/image134.png"/><Relationship Id="rId3" Type="http://schemas.openxmlformats.org/officeDocument/2006/relationships/image" Target="../media/image106.png"/><Relationship Id="rId21" Type="http://schemas.openxmlformats.org/officeDocument/2006/relationships/image" Target="../media/image115.png"/><Relationship Id="rId34" Type="http://schemas.openxmlformats.org/officeDocument/2006/relationships/image" Target="../media/image129.png"/><Relationship Id="rId17" Type="http://schemas.openxmlformats.org/officeDocument/2006/relationships/image" Target="../media/image111.png"/><Relationship Id="rId25" Type="http://schemas.openxmlformats.org/officeDocument/2006/relationships/image" Target="../media/image120.png"/><Relationship Id="rId33" Type="http://schemas.openxmlformats.org/officeDocument/2006/relationships/image" Target="../media/image128.png"/><Relationship Id="rId38" Type="http://schemas.openxmlformats.org/officeDocument/2006/relationships/image" Target="../media/image133.png"/><Relationship Id="rId2" Type="http://schemas.openxmlformats.org/officeDocument/2006/relationships/image" Target="../media/image105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29" Type="http://schemas.openxmlformats.org/officeDocument/2006/relationships/image" Target="../media/image124.png"/><Relationship Id="rId41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24" Type="http://schemas.openxmlformats.org/officeDocument/2006/relationships/image" Target="../media/image119.png"/><Relationship Id="rId32" Type="http://schemas.openxmlformats.org/officeDocument/2006/relationships/image" Target="../media/image127.png"/><Relationship Id="rId37" Type="http://schemas.openxmlformats.org/officeDocument/2006/relationships/image" Target="../media/image132.png"/><Relationship Id="rId40" Type="http://schemas.openxmlformats.org/officeDocument/2006/relationships/image" Target="../media/image135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23" Type="http://schemas.openxmlformats.org/officeDocument/2006/relationships/image" Target="../media/image117.png"/><Relationship Id="rId28" Type="http://schemas.openxmlformats.org/officeDocument/2006/relationships/image" Target="../media/image123.png"/><Relationship Id="rId36" Type="http://schemas.openxmlformats.org/officeDocument/2006/relationships/image" Target="../media/image131.png"/><Relationship Id="rId19" Type="http://schemas.openxmlformats.org/officeDocument/2006/relationships/image" Target="../media/image113.png"/><Relationship Id="rId31" Type="http://schemas.openxmlformats.org/officeDocument/2006/relationships/image" Target="../media/image126.png"/><Relationship Id="rId4" Type="http://schemas.openxmlformats.org/officeDocument/2006/relationships/image" Target="../media/image107.png"/><Relationship Id="rId22" Type="http://schemas.openxmlformats.org/officeDocument/2006/relationships/image" Target="../media/image116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Relationship Id="rId35" Type="http://schemas.openxmlformats.org/officeDocument/2006/relationships/image" Target="../media/image13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Single-source shortest paths, all-pairs shortest paths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Presented By</a:t>
            </a:r>
            <a:b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Muhammad Atif Tahir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Slides from: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Haidong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Xue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Fethi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Jarray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727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/>
              <a:t>Two classic algorithms to solve single-source shortest path problem</a:t>
            </a:r>
          </a:p>
          <a:p>
            <a:pPr lvl="1"/>
            <a:r>
              <a:rPr lang="en-US" dirty="0"/>
              <a:t>Bellman-Ford algorithm</a:t>
            </a:r>
          </a:p>
          <a:p>
            <a:pPr lvl="2"/>
            <a:r>
              <a:rPr lang="en-US" dirty="0"/>
              <a:t>A dynamic programming algorithm</a:t>
            </a:r>
          </a:p>
          <a:p>
            <a:pPr lvl="2"/>
            <a:r>
              <a:rPr lang="en-US" dirty="0"/>
              <a:t>Works when some weights are negative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algorithm</a:t>
            </a:r>
          </a:p>
          <a:p>
            <a:pPr lvl="2"/>
            <a:r>
              <a:rPr lang="en-US" dirty="0"/>
              <a:t>A greedy algorithm</a:t>
            </a:r>
          </a:p>
          <a:p>
            <a:pPr lvl="2"/>
            <a:r>
              <a:rPr lang="en-US" dirty="0"/>
              <a:t>Faster than Bellman-Ford</a:t>
            </a:r>
          </a:p>
          <a:p>
            <a:pPr lvl="2"/>
            <a:r>
              <a:rPr lang="en-US" dirty="0"/>
              <a:t>Works when weights are all non-negative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8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Observation:</a:t>
            </a:r>
          </a:p>
          <a:p>
            <a:r>
              <a:rPr lang="en-US" dirty="0"/>
              <a:t>If there is a negative cycle, there is no solution</a:t>
            </a:r>
          </a:p>
          <a:p>
            <a:pPr lvl="1"/>
            <a:r>
              <a:rPr lang="en-US" dirty="0"/>
              <a:t>Add this cycle again can always produces a less weight path</a:t>
            </a:r>
          </a:p>
          <a:p>
            <a:r>
              <a:rPr lang="en-US" dirty="0"/>
              <a:t>If there is no negative cycle, a shortest path has at most |V|-1 edges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Idea:</a:t>
            </a:r>
          </a:p>
          <a:p>
            <a:r>
              <a:rPr lang="en-US" dirty="0"/>
              <a:t>Solve it using dynamic programming</a:t>
            </a:r>
          </a:p>
          <a:p>
            <a:r>
              <a:rPr lang="en-US" dirty="0"/>
              <a:t>For all the paths have at most 0 edge, find all the shortest paths</a:t>
            </a:r>
          </a:p>
          <a:p>
            <a:r>
              <a:rPr lang="en-US" dirty="0"/>
              <a:t>For all the paths have at most 1 edge, find all the shortest paths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For all the paths have at most |V|-1  edge, find all the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37522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Bellman-Ford</a:t>
                </a:r>
                <a:r>
                  <a:rPr lang="en-US" dirty="0"/>
                  <a:t>(G, s) </a:t>
                </a:r>
              </a:p>
              <a:p>
                <a:pPr marL="400050" lvl="1" indent="0">
                  <a:buNone/>
                </a:pPr>
                <a:r>
                  <a:rPr lang="en-US" dirty="0"/>
                  <a:t>for each v in G.V{</a:t>
                </a:r>
              </a:p>
              <a:p>
                <a:pPr marL="800100" lvl="2" indent="0"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(v==s)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=0; </a:t>
                </a:r>
                <a:r>
                  <a:rPr lang="en-US" b="1" dirty="0"/>
                  <a:t>else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;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//set the 0-edge shortest distance </a:t>
                </a:r>
              </a:p>
              <a:p>
                <a:pPr marL="800100" lvl="2" indent="0">
                  <a:buNone/>
                </a:pPr>
                <a:r>
                  <a:rPr lang="en-US" dirty="0"/>
                  <a:t>                                                        from s to v</a:t>
                </a:r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NIL</m:t>
                    </m:r>
                  </m:oMath>
                </a14:m>
                <a:r>
                  <a:rPr lang="en-US" i="1" dirty="0"/>
                  <a:t>;  //</a:t>
                </a:r>
                <a:r>
                  <a:rPr lang="en-US" dirty="0"/>
                  <a:t>set the predecessor of v on the shortest path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Repeat |G.V|-1 times {</a:t>
                </a:r>
              </a:p>
              <a:p>
                <a:pPr marL="800100" lvl="2" indent="0">
                  <a:buNone/>
                </a:pPr>
                <a:r>
                  <a:rPr lang="en-US" dirty="0"/>
                  <a:t>for each edge (u, v) in G.E{</a:t>
                </a:r>
              </a:p>
              <a:p>
                <a:pPr marL="1257300" lvl="3" indent="0">
                  <a:buNone/>
                </a:pPr>
                <a:r>
                  <a:rPr lang="en-US" dirty="0"/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){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i="1" dirty="0"/>
                  <a:t>; </a:t>
                </a:r>
                <a:endParaRPr lang="en-US" dirty="0"/>
              </a:p>
              <a:p>
                <a:pPr marL="1257300" lvl="3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  <a:br>
                  <a:rPr lang="en-US" dirty="0"/>
                </a:br>
                <a:r>
                  <a:rPr lang="en-US" dirty="0"/>
                  <a:t>for each edge (u, v) in G.E{</a:t>
                </a:r>
              </a:p>
              <a:p>
                <a:pPr marL="800100" lvl="2" indent="0">
                  <a:buNone/>
                </a:pPr>
                <a:r>
                  <a:rPr lang="en-US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 return false; // there is no solution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return true;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  <a:blipFill rotWithShape="1">
                <a:blip r:embed="rId2"/>
                <a:stretch>
                  <a:fillRect l="-889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19400" y="1752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//Initialize 0-edge shortest paths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124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//bottom-up construct 0-to-(|V|-1)-edges shortest paths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4800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//test negative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0600" y="6324600"/>
                <a:ext cx="396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T(n)=O(VE)=O(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324600"/>
                <a:ext cx="3962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85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</a:t>
            </a:r>
          </a:p>
        </p:txBody>
      </p:sp>
      <p:sp>
        <p:nvSpPr>
          <p:cNvPr id="4" name="Oval 3"/>
          <p:cNvSpPr/>
          <p:nvPr/>
        </p:nvSpPr>
        <p:spPr>
          <a:xfrm>
            <a:off x="1953583" y="253880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26773" y="25533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38800" y="25659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Curved Connector 10"/>
          <p:cNvCxnSpPr>
            <a:stCxn id="4" idx="6"/>
            <a:endCxn id="5" idx="2"/>
          </p:cNvCxnSpPr>
          <p:nvPr/>
        </p:nvCxnSpPr>
        <p:spPr>
          <a:xfrm>
            <a:off x="2410783" y="2767404"/>
            <a:ext cx="1215990" cy="14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10"/>
          <p:cNvCxnSpPr>
            <a:stCxn id="5" idx="6"/>
            <a:endCxn id="6" idx="2"/>
          </p:cNvCxnSpPr>
          <p:nvPr/>
        </p:nvCxnSpPr>
        <p:spPr>
          <a:xfrm>
            <a:off x="4083973" y="2781937"/>
            <a:ext cx="1554827" cy="12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9405" y="24419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5836" y="246689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3429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0-edge shortest path from 1 to 1?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383651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&lt;&gt; with path weight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9146" y="419007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0-edge shortest path from 1 to 2?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99146" y="4597584"/>
                <a:ext cx="495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&lt;&gt; with path weight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46" y="4597584"/>
                <a:ext cx="4953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990600" y="507888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0-edge shortest path from 1 to 3?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05555" y="5448218"/>
                <a:ext cx="495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&lt;&gt; with path weight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55" y="5448218"/>
                <a:ext cx="4953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0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939497" y="225814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10"/>
          <p:cNvCxnSpPr>
            <a:stCxn id="4" idx="7"/>
            <a:endCxn id="6" idx="1"/>
          </p:cNvCxnSpPr>
          <p:nvPr/>
        </p:nvCxnSpPr>
        <p:spPr>
          <a:xfrm rot="16200000" flipH="1">
            <a:off x="4011231" y="938356"/>
            <a:ext cx="27120" cy="3361927"/>
          </a:xfrm>
          <a:prstGeom prst="curvedConnector3">
            <a:avLst>
              <a:gd name="adj1" fmla="val -10898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6713" y="198023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041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1482297" cy="686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</a:t>
            </a:r>
          </a:p>
        </p:txBody>
      </p:sp>
      <p:sp>
        <p:nvSpPr>
          <p:cNvPr id="4" name="Oval 3"/>
          <p:cNvSpPr/>
          <p:nvPr/>
        </p:nvSpPr>
        <p:spPr>
          <a:xfrm>
            <a:off x="1953583" y="253880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26773" y="25533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38800" y="25659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Curved Connector 10"/>
          <p:cNvCxnSpPr>
            <a:stCxn id="4" idx="6"/>
            <a:endCxn id="5" idx="2"/>
          </p:cNvCxnSpPr>
          <p:nvPr/>
        </p:nvCxnSpPr>
        <p:spPr>
          <a:xfrm>
            <a:off x="2410783" y="2767404"/>
            <a:ext cx="1215990" cy="14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10"/>
          <p:cNvCxnSpPr>
            <a:stCxn id="5" idx="6"/>
            <a:endCxn id="6" idx="2"/>
          </p:cNvCxnSpPr>
          <p:nvPr/>
        </p:nvCxnSpPr>
        <p:spPr>
          <a:xfrm>
            <a:off x="4083973" y="2781937"/>
            <a:ext cx="1554827" cy="12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9405" y="24419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5836" y="246689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3429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1-edge shortest path from 1 to 1?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383651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&lt;&gt; with path weight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9146" y="4190070"/>
            <a:ext cx="71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1-edge shortest path from 1 to 2?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9146" y="459758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2&gt; with path weight 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" y="5078886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1-edge shortest path from 1 to 3?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5555" y="544821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3&gt; with path weight 20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39497" y="225814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10"/>
          <p:cNvCxnSpPr>
            <a:stCxn id="4" idx="7"/>
            <a:endCxn id="6" idx="1"/>
          </p:cNvCxnSpPr>
          <p:nvPr/>
        </p:nvCxnSpPr>
        <p:spPr>
          <a:xfrm rot="16200000" flipH="1">
            <a:off x="4011231" y="938356"/>
            <a:ext cx="27120" cy="3361927"/>
          </a:xfrm>
          <a:prstGeom prst="curvedConnector3">
            <a:avLst>
              <a:gd name="adj1" fmla="val -10898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6713" y="198023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000" y="6096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Bellman-Ford, they are calculated by scan all edges 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&gt;0+20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/20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blipFill rotWithShape="1">
                <a:blip r:embed="rId5"/>
                <a:stretch>
                  <a:fillRect r="-344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&gt;0+10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blipFill rotWithShape="1">
                <a:blip r:embed="rId8"/>
                <a:stretch>
                  <a:fillRect r="-3448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</a:rPr>
                        <m:t>𝑢𝑛𝑐h𝑎𝑛𝑔𝑒𝑑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blipFill rotWithShape="1">
                <a:blip r:embed="rId10"/>
                <a:stretch>
                  <a:fillRect r="-5455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71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7" grpId="0"/>
      <p:bldP spid="35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1482297" cy="686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</a:t>
            </a:r>
          </a:p>
        </p:txBody>
      </p:sp>
      <p:sp>
        <p:nvSpPr>
          <p:cNvPr id="4" name="Oval 3"/>
          <p:cNvSpPr/>
          <p:nvPr/>
        </p:nvSpPr>
        <p:spPr>
          <a:xfrm>
            <a:off x="1953583" y="253880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26773" y="25533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38800" y="25659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Curved Connector 10"/>
          <p:cNvCxnSpPr>
            <a:stCxn id="4" idx="6"/>
            <a:endCxn id="5" idx="2"/>
          </p:cNvCxnSpPr>
          <p:nvPr/>
        </p:nvCxnSpPr>
        <p:spPr>
          <a:xfrm>
            <a:off x="2410783" y="2767404"/>
            <a:ext cx="1215990" cy="14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10"/>
          <p:cNvCxnSpPr>
            <a:stCxn id="5" idx="6"/>
            <a:endCxn id="6" idx="2"/>
          </p:cNvCxnSpPr>
          <p:nvPr/>
        </p:nvCxnSpPr>
        <p:spPr>
          <a:xfrm>
            <a:off x="4083973" y="2781937"/>
            <a:ext cx="1554827" cy="12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9405" y="24419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5836" y="246689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3429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2-edges shortest path from 1 to 1?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383651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&lt;&gt; with path weight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9146" y="4190070"/>
            <a:ext cx="71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2-edges shortest path from 1 to 2?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9146" y="459758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2&gt; with path weight 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" y="5078886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2-edges shortest path from 1 to 3?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5555" y="544821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2, 3&gt; with path weight 11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39497" y="225814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37099" y="2292583"/>
                <a:ext cx="3564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99" y="2292583"/>
                <a:ext cx="35643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689184" y="2311097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20</a:t>
            </a:r>
          </a:p>
        </p:txBody>
      </p:sp>
      <p:cxnSp>
        <p:nvCxnSpPr>
          <p:cNvPr id="31" name="Curved Connector 10"/>
          <p:cNvCxnSpPr>
            <a:stCxn id="4" idx="7"/>
            <a:endCxn id="6" idx="1"/>
          </p:cNvCxnSpPr>
          <p:nvPr/>
        </p:nvCxnSpPr>
        <p:spPr>
          <a:xfrm rot="16200000" flipH="1">
            <a:off x="4011231" y="938356"/>
            <a:ext cx="27120" cy="3361927"/>
          </a:xfrm>
          <a:prstGeom prst="curvedConnector3">
            <a:avLst>
              <a:gd name="adj1" fmla="val -10898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6713" y="198023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000" y="6096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Bellman-Ford, they are calculated by scan all edges 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+20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</a:rPr>
                        <m:t>𝑢𝑛𝑐h𝑎𝑛𝑔𝑒𝑑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blipFill rotWithShape="1">
                <a:blip r:embed="rId4"/>
                <a:stretch>
                  <a:fillRect r="-5091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/11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blipFill rotWithShape="1">
                <a:blip r:embed="rId5"/>
                <a:stretch>
                  <a:fillRect r="-344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10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=0+10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</a:rPr>
                        <m:t>𝑢𝑛𝑐h𝑎𝑛𝑔𝑒𝑑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blipFill rotWithShape="1">
                <a:blip r:embed="rId7"/>
                <a:stretch>
                  <a:fillRect r="-5455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blipFill rotWithShape="1">
                <a:blip r:embed="rId8"/>
                <a:stretch>
                  <a:fillRect r="-3448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5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7" grpId="0"/>
      <p:bldP spid="35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923804" y="2665439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29000" y="1676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09021" y="1676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429000" y="35830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609021" y="36563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314049" y="1904735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2932760" y="2858175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314049" y="3055684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4710957" y="3081548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4747610" y="814725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3886201" y="1904735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3886200" y="1904735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381004" y="2894039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076128" y="2894829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6514" y="204103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4049" y="329644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6221" y="251155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9273" y="108750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09336" y="428790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1534" y="269457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8891" y="22165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3280" y="337154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62653" y="29882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3819245" y="2066380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4076" y="162889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391" y="1444185"/>
            <a:ext cx="343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0 edge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1404" y="2370442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18005" y="136835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005" y="1368358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710809" y="138434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809" y="1384346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94819" y="404799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819" y="4047992"/>
                <a:ext cx="3564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31271" y="406981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271" y="4069819"/>
                <a:ext cx="35643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53A0BF-FBF5-4E44-BEA0-7934EF6A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58269"/>
              </p:ext>
            </p:extLst>
          </p:nvPr>
        </p:nvGraphicFramePr>
        <p:xfrm>
          <a:off x="1610762" y="465683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0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2220006" y="2680619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25202" y="169131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905223" y="169131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725202" y="35981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905223" y="367150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cxnSpLocks/>
          </p:cNvCxnSpPr>
          <p:nvPr/>
        </p:nvCxnSpPr>
        <p:spPr>
          <a:xfrm flipV="1">
            <a:off x="2610251" y="1919915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cxnSpLocks/>
          </p:cNvCxnSpPr>
          <p:nvPr/>
        </p:nvCxnSpPr>
        <p:spPr>
          <a:xfrm rot="5400000">
            <a:off x="3228962" y="2873355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cxnSpLocks/>
          </p:cNvCxnSpPr>
          <p:nvPr/>
        </p:nvCxnSpPr>
        <p:spPr>
          <a:xfrm>
            <a:off x="2610251" y="3070864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cxnSpLocks/>
          </p:cNvCxnSpPr>
          <p:nvPr/>
        </p:nvCxnSpPr>
        <p:spPr>
          <a:xfrm rot="16200000" flipH="1">
            <a:off x="5007159" y="3096728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cxnSpLocks/>
          </p:cNvCxnSpPr>
          <p:nvPr/>
        </p:nvCxnSpPr>
        <p:spPr>
          <a:xfrm rot="5400000" flipH="1" flipV="1">
            <a:off x="5043812" y="829905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cxnSpLocks/>
          </p:cNvCxnSpPr>
          <p:nvPr/>
        </p:nvCxnSpPr>
        <p:spPr>
          <a:xfrm rot="10800000">
            <a:off x="4182403" y="1919915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cxnSpLocks/>
          </p:cNvCxnSpPr>
          <p:nvPr/>
        </p:nvCxnSpPr>
        <p:spPr>
          <a:xfrm flipV="1">
            <a:off x="4182402" y="1919915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cxnSpLocks/>
          </p:cNvCxnSpPr>
          <p:nvPr/>
        </p:nvCxnSpPr>
        <p:spPr>
          <a:xfrm flipH="1" flipV="1">
            <a:off x="2677206" y="2909219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cxnSpLocks/>
          </p:cNvCxnSpPr>
          <p:nvPr/>
        </p:nvCxnSpPr>
        <p:spPr>
          <a:xfrm rot="5400000" flipH="1" flipV="1">
            <a:off x="5372330" y="2910009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2716" y="205621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10251" y="331162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2423" y="252673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35475" y="110268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05538" y="430308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47736" y="27097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65093" y="223173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9482" y="338672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58855" y="300338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cxnSpLocks/>
          </p:cNvCxnSpPr>
          <p:nvPr/>
        </p:nvCxnSpPr>
        <p:spPr>
          <a:xfrm>
            <a:off x="4115447" y="2081560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40278" y="164407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8971" y="1064974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1 edge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67606" y="2385622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94277" y="138353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277" y="1383538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007011" y="13995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11" y="1399526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591021" y="406317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021" y="4063172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127473" y="408499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73" y="4084999"/>
                <a:ext cx="3564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725202" y="1410458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202" y="1410458"/>
                <a:ext cx="356431" cy="261610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97887" y="1399526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887" y="1399526"/>
                <a:ext cx="550496" cy="307777"/>
              </a:xfrm>
              <a:prstGeom prst="rect">
                <a:avLst/>
              </a:prstGeom>
              <a:blipFill>
                <a:blip r:embed="rId5"/>
                <a:stretch>
                  <a:fillRect l="-3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9348" y="4063172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348" y="4063172"/>
                <a:ext cx="550496" cy="307777"/>
              </a:xfrm>
              <a:prstGeom prst="rect">
                <a:avLst/>
              </a:prstGeom>
              <a:blipFill>
                <a:blip r:embed="rId5"/>
                <a:stretch>
                  <a:fillRect l="-3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361739" y="4063172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739" y="4063172"/>
                <a:ext cx="550496" cy="307777"/>
              </a:xfrm>
              <a:prstGeom prst="rect">
                <a:avLst/>
              </a:prstGeom>
              <a:blipFill>
                <a:blip r:embed="rId5"/>
                <a:stretch>
                  <a:fillRect l="-3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208850" y="2395925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840199" y="4131166"/>
                <a:ext cx="5504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7</m:t>
                    </m:r>
                  </m:oMath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99" y="4131166"/>
                <a:ext cx="550496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55DAD81-6BBC-464E-A42B-31A3C9D2C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36880"/>
              </p:ext>
            </p:extLst>
          </p:nvPr>
        </p:nvGraphicFramePr>
        <p:xfrm>
          <a:off x="1524000" y="480627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8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7" grpId="1"/>
      <p:bldP spid="38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0658"/>
          </a:xfrm>
        </p:spPr>
        <p:txBody>
          <a:bodyPr>
            <a:normAutofit fontScale="90000"/>
          </a:bodyPr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2410783" y="2394822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915979" y="14055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96000" y="14055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915979" y="331239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096000" y="338570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801028" y="163411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3419739" y="2587558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801028" y="278506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5197936" y="281093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5234589" y="54410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4373180" y="1634118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4373179" y="163411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867983" y="262342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563107" y="2624212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03493" y="177042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01028" y="302583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3200" y="224093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6497" y="85563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96315" y="401728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38513" y="24239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5870" y="194593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20259" y="310093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49632" y="271758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cxnSpLocks/>
          </p:cNvCxnSpPr>
          <p:nvPr/>
        </p:nvCxnSpPr>
        <p:spPr>
          <a:xfrm>
            <a:off x="4257859" y="1827702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31055" y="135828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3620" y="1114379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2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58383" y="209982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45915" y="1129261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97788" y="111372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788" y="1113729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3934979" y="3845369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318250" y="379920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50" y="3799202"/>
                <a:ext cx="3564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15979" y="1124661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979" y="1124661"/>
                <a:ext cx="356431" cy="261610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488664" y="1113729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/11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67381" y="3872528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52516" y="3777375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0783" y="2078198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53200" y="1152217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8" name="Curved Connector 10"/>
          <p:cNvCxnSpPr>
            <a:cxnSpLocks/>
          </p:cNvCxnSpPr>
          <p:nvPr/>
        </p:nvCxnSpPr>
        <p:spPr>
          <a:xfrm rot="5400000" flipH="1" flipV="1">
            <a:off x="5234590" y="54410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35910E4-DF60-4182-8099-5583ADCF2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77247"/>
              </p:ext>
            </p:extLst>
          </p:nvPr>
        </p:nvGraphicFramePr>
        <p:xfrm>
          <a:off x="1600200" y="46239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35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  <p:bldP spid="37" grpId="0"/>
      <p:bldP spid="38" grpId="0"/>
      <p:bldP spid="39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8327"/>
          </a:xfrm>
        </p:spPr>
        <p:txBody>
          <a:bodyPr>
            <a:normAutofit fontScale="90000"/>
          </a:bodyPr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2806496" y="2452346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311692" y="14630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491713" y="14630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311692" y="336992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491713" y="34432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3196741" y="1691642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3815452" y="2645082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3196741" y="2842591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5593649" y="2868455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5630302" y="601632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4768893" y="1691642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4768892" y="1691642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3263696" y="2680946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958820" y="2681736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99206" y="182794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96741" y="30833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78913" y="229845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0292" y="19780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28" y="407480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4226" y="248148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51583" y="20034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15972" y="31584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5345" y="27751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4701937" y="1853287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26768" y="145351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191" y="1142802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3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54096" y="2157349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41628" y="1186785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93501" y="1171253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30692" y="3902893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13963" y="3856726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11692" y="1182185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692" y="1182185"/>
                <a:ext cx="356431" cy="261610"/>
              </a:xfrm>
              <a:prstGeom prst="rect">
                <a:avLst/>
              </a:prstGeom>
              <a:blipFill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884377" y="1171253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63094" y="3930052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8229" y="3834899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06496" y="2135722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81911" y="1175325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11" y="1175325"/>
                <a:ext cx="356431" cy="26161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02C4581-3F19-4E87-980D-140E426C6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02068"/>
              </p:ext>
            </p:extLst>
          </p:nvPr>
        </p:nvGraphicFramePr>
        <p:xfrm>
          <a:off x="1600200" y="46239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7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7" grpId="0"/>
      <p:bldP spid="38" grpId="0"/>
      <p:bldP spid="39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43FACF-C5E2-4CD3-9553-EA99B862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Shortest-Path Problems</a:t>
            </a:r>
            <a:r>
              <a:rPr lang="en-US" altLang="en-US"/>
              <a:t>		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7ECE217-B684-40E1-AE49-FCD0E113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895850"/>
          </a:xfrm>
        </p:spPr>
        <p:txBody>
          <a:bodyPr/>
          <a:lstStyle/>
          <a:p>
            <a:pPr lvl="1" eaLnBrk="1" hangingPunct="1"/>
            <a:r>
              <a:rPr lang="en-US" altLang="en-US" b="1" dirty="0"/>
              <a:t>Single-source. </a:t>
            </a:r>
            <a:r>
              <a:rPr lang="en-US" altLang="en-US" dirty="0"/>
              <a:t>Find a shortest path from a given source  to each of the vertices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b="1" dirty="0"/>
              <a:t>Single-pair. </a:t>
            </a:r>
            <a:r>
              <a:rPr lang="en-US" altLang="en-US" dirty="0"/>
              <a:t>Given two vertices, find a shortest path between them. Solution to single-source problem solves this problem efficiently, too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endParaRPr lang="en-US" altLang="en-US" dirty="0"/>
          </a:p>
          <a:p>
            <a:pPr lvl="1" eaLnBrk="1" hangingPunct="1"/>
            <a:r>
              <a:rPr lang="en-US" altLang="en-US" b="1" dirty="0"/>
              <a:t>All-pairs. </a:t>
            </a:r>
            <a:r>
              <a:rPr lang="en-US" altLang="en-US" dirty="0"/>
              <a:t>Find shortest-paths for every pair of vertices</a:t>
            </a:r>
          </a:p>
        </p:txBody>
      </p:sp>
    </p:spTree>
    <p:extLst>
      <p:ext uri="{BB962C8B-B14F-4D97-AF65-F5344CB8AC3E}">
        <p14:creationId xmlns:p14="http://schemas.microsoft.com/office/powerpoint/2010/main" val="1079706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4079"/>
          </a:xfrm>
        </p:spPr>
        <p:txBody>
          <a:bodyPr>
            <a:normAutofit fontScale="90000"/>
          </a:bodyPr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2457204" y="2511117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962400" y="152181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142421" y="152181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34286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142421" y="3502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847449" y="1750413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3466160" y="2703853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847449" y="2901362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5244357" y="2927226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5281010" y="660403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4419601" y="1750413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4419600" y="1750413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914404" y="2739717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609528" y="2740507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49914" y="18867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47449" y="314212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9621" y="235722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2673" y="933179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42736" y="4133579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84934" y="25402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02291" y="206223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66680" y="321722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96053" y="283387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4352645" y="1912058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77476" y="147457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2158" y="689360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4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04804" y="221612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92336" y="1245556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44209" y="1230024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81400" y="3961664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64671" y="391549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62400" y="1240956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240956"/>
                <a:ext cx="356431" cy="261610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535085" y="1230024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13802" y="3988823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98937" y="3938580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/-2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57204" y="2194493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22FE711-8228-40D5-BBBC-FF5FA565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02683"/>
              </p:ext>
            </p:extLst>
          </p:nvPr>
        </p:nvGraphicFramePr>
        <p:xfrm>
          <a:off x="1600200" y="46239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52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7" grpId="0"/>
      <p:bldP spid="38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924823" y="355599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30019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10040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430019" y="44735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610040" y="45468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315068" y="2795287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2933779" y="3748727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315068" y="3946236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4711976" y="3972100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4748629" y="1705277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3887220" y="2795287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3887219" y="2795287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382023" y="3784591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077147" y="3785381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7533" y="293159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5068" y="41870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7240" y="34021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0292" y="19780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355" y="51784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2553" y="358512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9910" y="310710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4299" y="42621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63672" y="38787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3820264" y="2956932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5095" y="251945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" y="1612695"/>
            <a:ext cx="343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9955" y="2290430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11828" y="2274898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49019" y="5006538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32290" y="4960371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446694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5?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1000" y="6140642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weight of this path?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51661" y="5486230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1, 4, 3, 2, 5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16921" y="6093025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84925" y="5954525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2, 3, and 4?</a:t>
            </a:r>
          </a:p>
        </p:txBody>
      </p:sp>
    </p:spTree>
    <p:extLst>
      <p:ext uri="{BB962C8B-B14F-4D97-AF65-F5344CB8AC3E}">
        <p14:creationId xmlns:p14="http://schemas.microsoft.com/office/powerpoint/2010/main" val="21646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  <p:bldP spid="41" grpId="0"/>
      <p:bldP spid="48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A greedy algorithm</a:t>
                </a:r>
              </a:p>
              <a:p>
                <a:r>
                  <a:rPr lang="en-US" b="1" dirty="0" err="1"/>
                  <a:t>Dijkstra</a:t>
                </a:r>
                <a:r>
                  <a:rPr lang="en-US" dirty="0"/>
                  <a:t> (G, s)</a:t>
                </a:r>
              </a:p>
              <a:p>
                <a:pPr marL="400050" lvl="1" indent="0">
                  <a:buNone/>
                </a:pPr>
                <a:r>
                  <a:rPr lang="en-US" dirty="0"/>
                  <a:t>for each v in G.V{</a:t>
                </a:r>
              </a:p>
              <a:p>
                <a:pPr marL="800100" lvl="2" indent="0"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(v==s)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=0; </a:t>
                </a:r>
                <a:r>
                  <a:rPr lang="en-US" b="1" dirty="0"/>
                  <a:t>else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∞; </m:t>
                    </m:r>
                  </m:oMath>
                </a14:m>
                <a:r>
                  <a:rPr lang="en-US" dirty="0"/>
                  <a:t>//set the 0-edge shortest distance </a:t>
                </a:r>
              </a:p>
              <a:p>
                <a:pPr marL="800100" lvl="2" indent="0">
                  <a:buNone/>
                </a:pPr>
                <a:r>
                  <a:rPr lang="en-US" dirty="0"/>
                  <a:t>                                                        from s to v</a:t>
                </a:r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NIL</m:t>
                    </m:r>
                  </m:oMath>
                </a14:m>
                <a:r>
                  <a:rPr lang="en-US" i="1" dirty="0"/>
                  <a:t>;  //</a:t>
                </a:r>
                <a:r>
                  <a:rPr lang="en-US" dirty="0"/>
                  <a:t>set the predecessor of v on the shortest path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S=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r>
                  <a:rPr lang="en-US" dirty="0"/>
                  <a:t>//the set of vertices whose final shortest-path </a:t>
                </a:r>
              </a:p>
              <a:p>
                <a:pPr marL="400050" lvl="1" indent="0">
                  <a:buNone/>
                </a:pPr>
                <a:r>
                  <a:rPr lang="en-US" dirty="0"/>
                  <a:t>            weights have already been determined</a:t>
                </a:r>
              </a:p>
              <a:p>
                <a:pPr marL="400050" lvl="1" indent="0">
                  <a:buNone/>
                </a:pPr>
                <a:r>
                  <a:rPr lang="en-US" dirty="0"/>
                  <a:t>Q=G.V;</a:t>
                </a:r>
              </a:p>
              <a:p>
                <a:pPr marL="400050" lvl="1" indent="0">
                  <a:buNone/>
                </a:pPr>
                <a:r>
                  <a:rPr lang="en-US" dirty="0"/>
                  <a:t>while(Q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){</a:t>
                </a:r>
              </a:p>
              <a:p>
                <a:pPr marL="800100" lvl="2" indent="0">
                  <a:buNone/>
                </a:pPr>
                <a:r>
                  <a:rPr lang="en-US" dirty="0"/>
                  <a:t>u=Extract-Min(Q);  </a:t>
                </a:r>
              </a:p>
              <a:p>
                <a:pPr marL="800100" lvl="2" indent="0">
                  <a:buNone/>
                </a:pPr>
                <a:r>
                  <a:rPr lang="en-US" dirty="0"/>
                  <a:t>S=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dirty="0"/>
                  <a:t>; </a:t>
                </a:r>
              </a:p>
              <a:p>
                <a:pPr marL="800100" lvl="2" indent="0">
                  <a:buNone/>
                </a:pPr>
                <a:r>
                  <a:rPr lang="en-US" dirty="0"/>
                  <a:t>for all (u, v){//the greedy choice</a:t>
                </a:r>
              </a:p>
              <a:p>
                <a:pPr marL="1257300" lvl="3" indent="0">
                  <a:buNone/>
                </a:pPr>
                <a:r>
                  <a:rPr lang="en-US" dirty="0"/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){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i="1" dirty="0"/>
                  <a:t>; </a:t>
                </a:r>
                <a:endParaRPr lang="en-US" dirty="0"/>
              </a:p>
              <a:p>
                <a:pPr marL="1257300" lvl="3" indent="0">
                  <a:buNone/>
                </a:pPr>
                <a:r>
                  <a:rPr lang="en-US" dirty="0"/>
                  <a:t>}</a:t>
                </a:r>
              </a:p>
              <a:p>
                <a:pPr marL="800100" lvl="2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6248400"/>
                <a:ext cx="1232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T(n)=O(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248400"/>
                <a:ext cx="123283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960" t="-8197" r="-44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4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B921D0DE-346B-466E-BB2D-F335F438AF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Dijkstra's algorithm </a:t>
            </a:r>
            <a:r>
              <a:rPr lang="en-US" altLang="en-US" sz="4200">
                <a:solidFill>
                  <a:srgbClr val="FF0000"/>
                </a:solidFill>
                <a:latin typeface="Arial" panose="020B0604020202020204" pitchFamily="34" charset="0"/>
              </a:rPr>
              <a:t>Pseudocode</a:t>
            </a:r>
            <a:endParaRPr lang="en-US" altLang="en-US" sz="420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6A447518-B6F2-4D33-A767-8E9E5A72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8686800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dist[s] ←0        	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(distance to source vertex is zero)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for  all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 V–{s}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        do 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dist[v] ←∞ 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(set all other distances to infinity)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S←∅ 		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(S, the set of visited vertices is initially empty)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Q←V 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 				(Q, the queue initially contains all vertices)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             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while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Q ≠∅ 	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(while the queue is not empty)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do  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 u ← 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mindistance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(Q,dist)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(select the element of Q with the min. distance)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    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  S←S </a:t>
            </a:r>
            <a:r>
              <a:rPr lang="en-US" altLang="en-US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{u} 	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(add u to list of visited vertices)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       for all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 neighbors[u]  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do 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                    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dist[v]= min(</a:t>
            </a:r>
            <a:r>
              <a:rPr lang="en-US" altLang="en-US">
                <a:solidFill>
                  <a:srgbClr val="674EA7"/>
                </a:solidFill>
              </a:rPr>
              <a:t>dist[v],</a:t>
            </a:r>
            <a:r>
              <a:rPr lang="en-US" altLang="en-US"/>
              <a:t>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dist[u] + w(u, v))  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(update distance)  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                    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return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endParaRPr lang="en-US" altLang="en-US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95000"/>
              </a:lnSpc>
            </a:pPr>
            <a:endParaRPr lang="en-US" altLang="en-US">
              <a:solidFill>
                <a:srgbClr val="674EA7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54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F1B43306-FAB5-42D6-9B0C-721F3E09C2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09129C81-F580-4F91-9CD5-D9815D76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3625"/>
            <a:ext cx="822960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04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9793C4A3-788A-4EB0-BD22-B916E7660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id="{18A6893B-79CC-4944-AB8D-64054885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754063"/>
            <a:ext cx="79121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715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9F6ED818-54AE-4D22-B5B3-BF876BFE3C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6867" name="Picture 5">
            <a:extLst>
              <a:ext uri="{FF2B5EF4-FFF2-40B4-BE49-F238E27FC236}">
                <a16:creationId xmlns:a16="http://schemas.microsoft.com/office/drawing/2014/main" id="{E9E1F04B-C661-4460-B796-243BC4849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03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0864E269-B32C-4EBA-91C7-49BC352C01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EXAMPLE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DE6F9417-F7CA-4463-92E9-7FF73152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60438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40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7A018C08-01A9-4509-9A5E-D64E369F17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8915" name="Picture 5">
            <a:extLst>
              <a:ext uri="{FF2B5EF4-FFF2-40B4-BE49-F238E27FC236}">
                <a16:creationId xmlns:a16="http://schemas.microsoft.com/office/drawing/2014/main" id="{D9C0D8AD-667C-4A87-AD9D-AC6E9020E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108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8BA213AF-9D4A-4F25-B709-ED50C5663D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9939" name="Picture 5">
            <a:extLst>
              <a:ext uri="{FF2B5EF4-FFF2-40B4-BE49-F238E27FC236}">
                <a16:creationId xmlns:a16="http://schemas.microsoft.com/office/drawing/2014/main" id="{937ED1FE-CAC7-4032-A3D2-DBD0CFF6E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08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path</a:t>
                </a:r>
                <a:r>
                  <a:rPr lang="en-US" dirty="0"/>
                  <a:t> of a weighted, directed graph is a sequence of vertices: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weight of a path </a:t>
                </a:r>
                <a:r>
                  <a:rPr lang="en-US" dirty="0"/>
                  <a:t>is the sum of weights of edges that make the path: </a:t>
                </a:r>
              </a:p>
              <a:p>
                <a:pPr marL="400050" lvl="1" indent="0">
                  <a:buNone/>
                </a:pPr>
                <a:r>
                  <a:rPr lang="en-US" dirty="0"/>
                  <a:t>weight(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/>
                  <a:t> 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1630" t="-1695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109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68C1D85E-F8A1-4FA0-98BA-9AF84D79B8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40963" name="Picture 5">
            <a:extLst>
              <a:ext uri="{FF2B5EF4-FFF2-40B4-BE49-F238E27FC236}">
                <a16:creationId xmlns:a16="http://schemas.microsoft.com/office/drawing/2014/main" id="{60C0F2A0-9D5C-4334-8725-33AA93030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07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BB281387-2EA1-46A8-BA2E-6401032457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41987" name="Picture 5">
            <a:extLst>
              <a:ext uri="{FF2B5EF4-FFF2-40B4-BE49-F238E27FC236}">
                <a16:creationId xmlns:a16="http://schemas.microsoft.com/office/drawing/2014/main" id="{D5F00689-242C-4E8C-B577-083691FB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71563"/>
            <a:ext cx="82470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534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F163A7B-AFA0-4BCF-8CF9-B9F08B15B6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43011" name="Picture 5">
            <a:extLst>
              <a:ext uri="{FF2B5EF4-FFF2-40B4-BE49-F238E27FC236}">
                <a16:creationId xmlns:a16="http://schemas.microsoft.com/office/drawing/2014/main" id="{EEF65E05-C9C3-4904-BE4A-67E34A1A5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934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85880107-3FF0-4EC1-B4AF-BBD66D4351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44035" name="Picture 5">
            <a:extLst>
              <a:ext uri="{FF2B5EF4-FFF2-40B4-BE49-F238E27FC236}">
                <a16:creationId xmlns:a16="http://schemas.microsoft.com/office/drawing/2014/main" id="{BF64B3E5-D6E1-47A5-9D43-19F165C1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35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AE27BDEF-D986-4DE2-BE71-1D85BB387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Dijkstra's algorithm </a:t>
            </a:r>
            <a:r>
              <a:rPr lang="en-US" altLang="en-US" sz="4200">
                <a:solidFill>
                  <a:srgbClr val="FF0000"/>
                </a:solidFill>
                <a:latin typeface="Arial" panose="020B0604020202020204" pitchFamily="34" charset="0"/>
              </a:rPr>
              <a:t>Pseudocode</a:t>
            </a:r>
            <a:endParaRPr lang="en-US" altLang="en-US" sz="420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Text Box 4">
            <a:extLst>
              <a:ext uri="{FF2B5EF4-FFF2-40B4-BE49-F238E27FC236}">
                <a16:creationId xmlns:a16="http://schemas.microsoft.com/office/drawing/2014/main" id="{BBAEFF68-182D-4EDC-937D-2B750DC46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8686800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defTabSz="822325">
              <a:lnSpc>
                <a:spcPct val="95000"/>
              </a:lnSpc>
              <a:defRPr/>
            </a:pP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dist[s] ←0        	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(distance to source vertex is zero)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for  all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v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  <a:sym typeface="Symbol" pitchFamily="18" charset="2"/>
              </a:rPr>
              <a:t>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 V–{s}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       do 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dist[v] ←∞ 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(set all other distances to infinity)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S←∅ 		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(S, the set of visited vertices is initially empty)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Q←V 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 				(Q, the queue initially contains all vertices)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             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while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Q ≠∅ 	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(while the queue is not empty)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do  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 u ← </a:t>
            </a:r>
            <a:r>
              <a:rPr lang="en-US" dirty="0" err="1">
                <a:solidFill>
                  <a:srgbClr val="444444"/>
                </a:solidFill>
                <a:latin typeface="Constantia" pitchFamily="18" charset="0"/>
              </a:rPr>
              <a:t>mindistance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(</a:t>
            </a:r>
            <a:r>
              <a:rPr lang="en-US" dirty="0" err="1">
                <a:solidFill>
                  <a:srgbClr val="674EA7"/>
                </a:solidFill>
                <a:latin typeface="Constantia" pitchFamily="18" charset="0"/>
              </a:rPr>
              <a:t>Q,dist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)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(select the element of Q with the min. distance)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   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  S←S </a:t>
            </a:r>
            <a:r>
              <a:rPr lang="en-US" dirty="0">
                <a:solidFill>
                  <a:srgbClr val="674EA7"/>
                </a:solidFill>
                <a:sym typeface="Symbol" pitchFamily="18" charset="2"/>
              </a:rPr>
              <a:t>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{u} 	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(add u to list of visited vertices)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      for all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v </a:t>
            </a:r>
            <a:r>
              <a:rPr lang="en-US" dirty="0">
                <a:solidFill>
                  <a:srgbClr val="674EA7"/>
                </a:solidFill>
                <a:sym typeface="Symbol" pitchFamily="18" charset="2"/>
              </a:rPr>
              <a:t>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 neighbors[u]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             do  if  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dist[v] min(</a:t>
            </a:r>
            <a:r>
              <a:rPr lang="en-US" dirty="0">
                <a:solidFill>
                  <a:srgbClr val="674EA7"/>
                </a:solidFill>
              </a:rPr>
              <a:t>dist[v],</a:t>
            </a:r>
            <a:r>
              <a:rPr lang="en-US" dirty="0"/>
              <a:t>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dist[u] + w(u, v))  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(update distance)  </a:t>
            </a: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                     </a:t>
            </a:r>
          </a:p>
          <a:p>
            <a:pPr marL="342900" indent="-342900" defTabSz="822325">
              <a:lnSpc>
                <a:spcPct val="95000"/>
              </a:lnSpc>
              <a:defRPr/>
            </a:pP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return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</a:t>
            </a:r>
            <a:endParaRPr lang="en-US" dirty="0">
              <a:solidFill>
                <a:srgbClr val="C00000"/>
              </a:solidFill>
              <a:latin typeface="Constantia" pitchFamily="18" charset="0"/>
            </a:endParaRPr>
          </a:p>
          <a:p>
            <a:pPr defTabSz="822325">
              <a:lnSpc>
                <a:spcPct val="95000"/>
              </a:lnSpc>
              <a:defRPr/>
            </a:pPr>
            <a:endParaRPr lang="en-US" dirty="0">
              <a:solidFill>
                <a:srgbClr val="674EA7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61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F0EA44E-4098-4FA3-BC77-0E025BC8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>
                <a:solidFill>
                  <a:srgbClr val="FF0000"/>
                </a:solidFill>
              </a:rPr>
              <a:t>Dijkstra’s algorith Running Time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F8B5C45-F9FB-41FB-B984-EAAC09832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eaLnBrk="1" hangingPunct="1"/>
            <a:r>
              <a:rPr lang="da-DK" altLang="en-US"/>
              <a:t>Initialization : </a:t>
            </a:r>
            <a:r>
              <a:rPr lang="da-DK" altLang="en-US">
                <a:latin typeface="Symbol" panose="05050102010706020507" pitchFamily="18" charset="2"/>
              </a:rPr>
              <a:t>Q</a:t>
            </a:r>
            <a:r>
              <a:rPr lang="da-DK" altLang="en-US"/>
              <a:t>(</a:t>
            </a:r>
            <a:r>
              <a:rPr lang="da-DK" altLang="en-US" i="1"/>
              <a:t>V</a:t>
            </a:r>
            <a:r>
              <a:rPr lang="da-DK" altLang="en-US"/>
              <a:t>)</a:t>
            </a:r>
          </a:p>
          <a:p>
            <a:pPr eaLnBrk="1" hangingPunct="1"/>
            <a:r>
              <a:rPr lang="da-DK" altLang="en-US" i="1"/>
              <a:t>  |V| iterations</a:t>
            </a:r>
          </a:p>
          <a:p>
            <a:pPr eaLnBrk="1" hangingPunct="1"/>
            <a:r>
              <a:rPr lang="da-DK" altLang="en-US" i="1"/>
              <a:t>Each iteration:</a:t>
            </a:r>
            <a:r>
              <a:rPr lang="da-DK" altLang="en-US">
                <a:latin typeface="Symbol" panose="05050102010706020507" pitchFamily="18" charset="2"/>
              </a:rPr>
              <a:t> Q</a:t>
            </a:r>
            <a:r>
              <a:rPr lang="da-DK" altLang="en-US"/>
              <a:t>(</a:t>
            </a:r>
            <a:r>
              <a:rPr lang="da-DK" altLang="en-US" i="1"/>
              <a:t>V</a:t>
            </a:r>
            <a:r>
              <a:rPr lang="da-DK" altLang="en-US"/>
              <a:t>)</a:t>
            </a:r>
            <a:r>
              <a:rPr lang="da-DK" altLang="en-US" i="1"/>
              <a:t> </a:t>
            </a:r>
            <a:endParaRPr lang="da-DK" altLang="en-US"/>
          </a:p>
          <a:p>
            <a:pPr eaLnBrk="1" hangingPunct="1"/>
            <a:r>
              <a:rPr lang="da-DK" altLang="en-US"/>
              <a:t>Total time: </a:t>
            </a:r>
            <a:r>
              <a:rPr lang="da-DK" altLang="en-US" i="1"/>
              <a:t>O</a:t>
            </a:r>
            <a:r>
              <a:rPr lang="da-DK" altLang="en-US"/>
              <a:t>(</a:t>
            </a:r>
            <a:r>
              <a:rPr lang="da-DK" altLang="en-US" i="1"/>
              <a:t>V</a:t>
            </a:r>
            <a:r>
              <a:rPr lang="da-DK" altLang="en-US" i="1" baseline="30000"/>
              <a:t>2</a:t>
            </a:r>
            <a:r>
              <a:rPr lang="da-DK" altLang="en-US"/>
              <a:t>) </a:t>
            </a:r>
          </a:p>
          <a:p>
            <a:pPr eaLnBrk="1" hangingPunct="1"/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991703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shortest path of the vertex with smallest distance is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57512" y="220800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12" y="2208006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26150" y="220800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/10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150" y="2208006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2203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71225" y="4937925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25" y="4937925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1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44564" y="218070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/8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564" y="2180709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67380" y="495841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80" y="4958416"/>
                <a:ext cx="356431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89164" y="221968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/14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164" y="2219682"/>
                <a:ext cx="356431" cy="307777"/>
              </a:xfrm>
              <a:prstGeom prst="rect">
                <a:avLst/>
              </a:prstGeom>
              <a:blipFill rotWithShape="1">
                <a:blip r:embed="rId7"/>
                <a:stretch>
                  <a:fillRect r="-2203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74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7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204732" y="220597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/13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732" y="2205977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2241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75207" y="321482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207" y="3214827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81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89165" y="218070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/9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165" y="2180708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44973" y="4937925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973" y="4937925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urved Connector 42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1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01937" y="13931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4&gt;?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10+2=12</a:t>
            </a:r>
          </a:p>
        </p:txBody>
      </p:sp>
    </p:spTree>
    <p:extLst>
      <p:ext uri="{BB962C8B-B14F-4D97-AF65-F5344CB8AC3E}">
        <p14:creationId xmlns:p14="http://schemas.microsoft.com/office/powerpoint/2010/main" val="166533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367380" y="493683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80" y="4936838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776" y="1346894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5446694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5?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000" y="6140642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weight of this path?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51661" y="5486230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1, 4, 5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16921" y="6093025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84925" y="5954525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2, 3, and 4?</a:t>
            </a:r>
          </a:p>
        </p:txBody>
      </p:sp>
    </p:spTree>
    <p:extLst>
      <p:ext uri="{BB962C8B-B14F-4D97-AF65-F5344CB8AC3E}">
        <p14:creationId xmlns:p14="http://schemas.microsoft.com/office/powerpoint/2010/main" val="24936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0" grpId="0"/>
      <p:bldP spid="3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E1C2BE06-3300-49DF-83AA-CC8A2F8885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FF0000"/>
                </a:solidFill>
                <a:latin typeface="Arial" panose="020B0604020202020204" pitchFamily="34" charset="0"/>
              </a:rPr>
              <a:t>APPLICATIONS</a:t>
            </a: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8114D99-D01C-4D8A-A1EC-BC8907418098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220663" y="1079500"/>
            <a:ext cx="8702675" cy="4941888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700">
                <a:solidFill>
                  <a:srgbClr val="444444"/>
                </a:solidFill>
                <a:latin typeface="Arial" panose="020B0604020202020204" pitchFamily="34" charset="0"/>
              </a:rPr>
              <a:t>- Traffic Information Systems are most prominent use  </a:t>
            </a:r>
            <a:endParaRPr lang="en-US" altLang="en-US" sz="270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700">
                <a:solidFill>
                  <a:srgbClr val="444444"/>
                </a:solidFill>
                <a:latin typeface="Arial" panose="020B0604020202020204" pitchFamily="34" charset="0"/>
              </a:rPr>
              <a:t>- Mapping (Map Quest, Google Maps) </a:t>
            </a:r>
            <a:endParaRPr lang="en-US" altLang="en-US" sz="270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700">
                <a:solidFill>
                  <a:srgbClr val="444444"/>
                </a:solidFill>
                <a:latin typeface="Arial" panose="020B0604020202020204" pitchFamily="34" charset="0"/>
              </a:rPr>
              <a:t>- Routing Systems</a:t>
            </a: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44ABCBD0-0A5C-4C72-B818-82AEFD84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403475"/>
            <a:ext cx="3413125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>
            <a:extLst>
              <a:ext uri="{FF2B5EF4-FFF2-40B4-BE49-F238E27FC236}">
                <a16:creationId xmlns:a16="http://schemas.microsoft.com/office/drawing/2014/main" id="{ABD67FDC-99A7-4920-B1A6-E345200E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070100"/>
            <a:ext cx="3760788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764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All-pairs shortest path problem</a:t>
                </a:r>
                <a:r>
                  <a:rPr lang="en-US" dirty="0"/>
                  <a:t>: given a weighted, directed graph G=(V, E), for every pair of vertices, find a shortest path.</a:t>
                </a:r>
              </a:p>
              <a:p>
                <a:r>
                  <a:rPr lang="en-US" dirty="0"/>
                  <a:t>If there are negative weights, run </a:t>
                </a:r>
                <a:r>
                  <a:rPr lang="en-US" b="1" dirty="0"/>
                  <a:t>Bellman-Ford</a:t>
                </a:r>
                <a:r>
                  <a:rPr lang="en-US" dirty="0"/>
                  <a:t> algorithm |V| times </a:t>
                </a:r>
              </a:p>
              <a:p>
                <a:pPr lvl="1"/>
                <a:r>
                  <a:rPr lang="en-US" dirty="0"/>
                  <a:t>T(n)=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there are no negative weights, run </a:t>
                </a:r>
                <a:r>
                  <a:rPr lang="en-US" b="1" dirty="0" err="1"/>
                  <a:t>Dijkstra’s</a:t>
                </a:r>
                <a:r>
                  <a:rPr lang="en-US" dirty="0"/>
                  <a:t> algorithm |V| times </a:t>
                </a:r>
              </a:p>
              <a:p>
                <a:pPr lvl="1"/>
                <a:r>
                  <a:rPr lang="en-US" dirty="0"/>
                  <a:t>T(n)=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086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other algorithms can do it more efficient, such like </a:t>
                </a:r>
                <a:r>
                  <a:rPr lang="en-US" b="1" dirty="0"/>
                  <a:t>Floyd-</a:t>
                </a:r>
                <a:r>
                  <a:rPr lang="en-US" b="1" dirty="0" err="1"/>
                  <a:t>Warshall</a:t>
                </a:r>
                <a:r>
                  <a:rPr lang="en-US" dirty="0"/>
                  <a:t> algorithm</a:t>
                </a:r>
              </a:p>
              <a:p>
                <a:r>
                  <a:rPr lang="en-US" b="1" dirty="0"/>
                  <a:t>Floyd-</a:t>
                </a:r>
                <a:r>
                  <a:rPr lang="en-US" b="1" dirty="0" err="1"/>
                  <a:t>Warshall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Negative weights may present, but no negative cycle</a:t>
                </a:r>
              </a:p>
              <a:p>
                <a:pPr lvl="1"/>
                <a:r>
                  <a:rPr lang="en-US" dirty="0"/>
                  <a:t>T(n)=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dynamic programming algorithm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120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Floyd-</a:t>
                </a:r>
                <a:r>
                  <a:rPr lang="en-US" b="1" dirty="0" err="1"/>
                  <a:t>Warshall</a:t>
                </a:r>
                <a:r>
                  <a:rPr lang="en-US" dirty="0"/>
                  <a:t>(G)</a:t>
                </a:r>
              </a:p>
              <a:p>
                <a:pPr marL="457200" lvl="1" indent="0">
                  <a:buNone/>
                </a:pPr>
                <a:r>
                  <a:rPr lang="en-US" dirty="0"/>
                  <a:t>Construct the shortest path matrix when there is no intermediate vertex, D(0);</a:t>
                </a:r>
              </a:p>
              <a:p>
                <a:pPr marL="457200" lvl="1" indent="0">
                  <a:buNone/>
                </a:pPr>
                <a:r>
                  <a:rPr lang="en-US" dirty="0"/>
                  <a:t>for(</a:t>
                </a:r>
                <a:r>
                  <a:rPr lang="en-US" dirty="0" err="1"/>
                  <a:t>i</a:t>
                </a:r>
                <a:r>
                  <a:rPr lang="en-US" dirty="0"/>
                  <a:t>=1 to |G.V|){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//D(</a:t>
                </a:r>
                <a:r>
                  <a:rPr lang="en-US" dirty="0" err="1"/>
                  <a:t>i</a:t>
                </a:r>
                <a:r>
                  <a:rPr lang="en-US" dirty="0"/>
                  <a:t>) is the shortest path matrix when the intermediate //vertices could 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Compute D(</a:t>
                </a:r>
                <a:r>
                  <a:rPr lang="en-US" dirty="0" err="1"/>
                  <a:t>i</a:t>
                </a:r>
                <a:r>
                  <a:rPr lang="en-US" dirty="0"/>
                  <a:t>) from D(i-1);</a:t>
                </a:r>
              </a:p>
              <a:p>
                <a:pPr marL="457200" lvl="1" indent="0">
                  <a:buNone/>
                </a:pP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978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1447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no intermediate vertices, D(0)?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59329"/>
              </p:ext>
            </p:extLst>
          </p:nvPr>
        </p:nvGraphicFramePr>
        <p:xfrm>
          <a:off x="4191000" y="2878625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947302" y="329007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80404" y="329210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04" y="3292100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24600" y="328363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283636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10400" y="329210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92100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47302" y="365738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02" y="3657380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80404" y="365940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04" y="3659406"/>
                <a:ext cx="46289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24600" y="3650942"/>
                <a:ext cx="462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650942"/>
                <a:ext cx="462897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010400" y="365940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47302" y="397314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80404" y="3975175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04" y="3975175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24600" y="396671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966711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010400" y="397517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47301" y="433401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01" y="4334017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580403" y="433604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324599" y="4327579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9" y="4327579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7010399" y="433604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val 53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5" name="Oval 54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6" name="Curved Connector 10"/>
          <p:cNvCxnSpPr>
            <a:stCxn id="54" idx="5"/>
            <a:endCxn id="55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5" idx="1"/>
            <a:endCxn id="53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54" idx="1"/>
            <a:endCxn id="52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3" idx="5"/>
            <a:endCxn id="55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65" name="Curved Connector 10"/>
          <p:cNvCxnSpPr>
            <a:stCxn id="54" idx="7"/>
            <a:endCxn id="53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1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4" name="Oval 3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Curved Connector 10"/>
          <p:cNvCxnSpPr>
            <a:stCxn id="6" idx="5"/>
            <a:endCxn id="7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" idx="1"/>
            <a:endCxn id="5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1"/>
            <a:endCxn id="4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5"/>
            <a:endCxn id="7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7" name="Curved Connector 10"/>
          <p:cNvCxnSpPr>
            <a:stCxn id="6" idx="7"/>
            <a:endCxn id="5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D(0)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00221"/>
              </p:ext>
            </p:extLst>
          </p:nvPr>
        </p:nvGraphicFramePr>
        <p:xfrm>
          <a:off x="4114800" y="1689748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71102" y="210119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04204" y="210322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04" y="2103223"/>
                <a:ext cx="762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48400" y="2094759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94759"/>
                <a:ext cx="7620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210322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103223"/>
                <a:ext cx="7620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71102" y="246850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02" y="2468503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504204" y="247052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248400" y="2462065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462065"/>
                <a:ext cx="762000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934200" y="247052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1102" y="278427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04204" y="27862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48400" y="27778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34200" y="27862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1101" y="314514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01" y="3145140"/>
                <a:ext cx="7620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504203" y="31471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48399" y="313870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9" y="3138702"/>
                <a:ext cx="762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934199" y="31471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vertex 1?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7101"/>
              </p:ext>
            </p:extLst>
          </p:nvPr>
        </p:nvGraphicFramePr>
        <p:xfrm>
          <a:off x="4267200" y="4683391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023502" y="509484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656604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7086600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3502" y="57779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400800" y="577147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86600" y="577994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656603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086599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29100" y="424437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</p:spTree>
    <p:extLst>
      <p:ext uri="{BB962C8B-B14F-4D97-AF65-F5344CB8AC3E}">
        <p14:creationId xmlns:p14="http://schemas.microsoft.com/office/powerpoint/2010/main" val="21197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5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3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6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1" grpId="1"/>
      <p:bldP spid="41" grpId="2"/>
      <p:bldP spid="41" grpId="3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45" grpId="0"/>
      <p:bldP spid="46" grpId="0"/>
      <p:bldP spid="47" grpId="0"/>
      <p:bldP spid="48" grpId="0"/>
      <p:bldP spid="48" grpId="1"/>
      <p:bldP spid="48" grpId="2"/>
      <p:bldP spid="48" grpId="3"/>
      <p:bldP spid="49" grpId="0"/>
      <p:bldP spid="50" grpId="0"/>
      <p:bldP spid="51" grpId="0"/>
      <p:bldP spid="52" grpId="0"/>
      <p:bldP spid="52" grpId="1"/>
      <p:bldP spid="52" grpId="2"/>
      <p:bldP spid="52" grpId="3"/>
      <p:bldP spid="53" grpId="0"/>
      <p:bldP spid="54" grpId="0"/>
      <p:bldP spid="5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 and 2?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9962"/>
              </p:ext>
            </p:extLst>
          </p:nvPr>
        </p:nvGraphicFramePr>
        <p:xfrm>
          <a:off x="4267200" y="4683391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023502" y="509484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656604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7086600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3502" y="57779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400800" y="577147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86600" y="577994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656603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086599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29100" y="424437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02810"/>
              </p:ext>
            </p:extLst>
          </p:nvPr>
        </p:nvGraphicFramePr>
        <p:xfrm>
          <a:off x="4135452" y="1664732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891754" y="207618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524856" y="207820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6" y="2078207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269052" y="206974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2" y="2069743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954852" y="207820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2" y="2078207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891754" y="244348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4" y="2443487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5524856" y="244551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348100" y="2386018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100" y="2386018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6954852" y="244551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91754" y="27592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524856" y="276128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6" y="2761282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6269052" y="275281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54852" y="276128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891753" y="3120124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3120124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5524855" y="312215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269051" y="311368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3113686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6954851" y="312215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Oval 73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Oval 74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Oval 75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Oval 76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8" name="Curved Connector 10"/>
          <p:cNvCxnSpPr>
            <a:stCxn id="76" idx="5"/>
            <a:endCxn id="77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77" idx="1"/>
            <a:endCxn id="75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1"/>
            <a:endCxn id="74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5" idx="5"/>
            <a:endCxn id="77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87" name="Curved Connector 10"/>
          <p:cNvCxnSpPr>
            <a:stCxn id="76" idx="7"/>
            <a:endCxn id="75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1, 2 and 3?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73033"/>
              </p:ext>
            </p:extLst>
          </p:nvPr>
        </p:nvGraphicFramePr>
        <p:xfrm>
          <a:off x="4135451" y="1785597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891753" y="219704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524855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954851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91753" y="288012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269051" y="287368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54851" y="288214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524854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954850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76399" y="430231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94329"/>
              </p:ext>
            </p:extLst>
          </p:nvPr>
        </p:nvGraphicFramePr>
        <p:xfrm>
          <a:off x="4176399" y="4708006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4932701" y="511945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5565803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95799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32701" y="580253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6309999" y="579609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95799" y="58045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5565802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6995798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1" name="Oval 90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2" name="Oval 91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3" name="Oval 92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4" name="Oval 93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5" name="Curved Connector 10"/>
          <p:cNvCxnSpPr>
            <a:stCxn id="93" idx="5"/>
            <a:endCxn id="94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94" idx="1"/>
            <a:endCxn id="92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93" idx="1"/>
            <a:endCxn id="91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92" idx="5"/>
            <a:endCxn id="94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04" name="Curved Connector 10"/>
          <p:cNvCxnSpPr>
            <a:stCxn id="93" idx="7"/>
            <a:endCxn id="92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6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01937" y="13931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4, 2, 4&gt;?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10+2 + 3 + 2 = 17</a:t>
            </a:r>
          </a:p>
        </p:txBody>
      </p:sp>
    </p:spTree>
    <p:extLst>
      <p:ext uri="{BB962C8B-B14F-4D97-AF65-F5344CB8AC3E}">
        <p14:creationId xmlns:p14="http://schemas.microsoft.com/office/powerpoint/2010/main" val="18682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1, 2, 3 and 4?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22451"/>
              </p:ext>
            </p:extLst>
          </p:nvPr>
        </p:nvGraphicFramePr>
        <p:xfrm>
          <a:off x="4135451" y="1785597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891753" y="219704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524855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954851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91753" y="288012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269051" y="287368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54851" y="288214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524854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954850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76399" y="430231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D(4)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83556"/>
              </p:ext>
            </p:extLst>
          </p:nvPr>
        </p:nvGraphicFramePr>
        <p:xfrm>
          <a:off x="4176399" y="4708006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4932701" y="511945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5565803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95799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32701" y="580253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6309999" y="579609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95799" y="58045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5565802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6995798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1" name="Oval 70"/>
          <p:cNvSpPr/>
          <p:nvPr/>
        </p:nvSpPr>
        <p:spPr>
          <a:xfrm>
            <a:off x="990600" y="25279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3170621" y="25279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3" name="Oval 72"/>
          <p:cNvSpPr/>
          <p:nvPr/>
        </p:nvSpPr>
        <p:spPr>
          <a:xfrm>
            <a:off x="990600" y="44348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1" name="Oval 90"/>
          <p:cNvSpPr/>
          <p:nvPr/>
        </p:nvSpPr>
        <p:spPr>
          <a:xfrm>
            <a:off x="3170621" y="4508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2" name="Curved Connector 10"/>
          <p:cNvCxnSpPr>
            <a:stCxn id="73" idx="5"/>
            <a:endCxn id="91" idx="3"/>
          </p:cNvCxnSpPr>
          <p:nvPr/>
        </p:nvCxnSpPr>
        <p:spPr>
          <a:xfrm rot="16200000" flipH="1">
            <a:off x="2272557" y="39333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91" idx="1"/>
            <a:endCxn id="72" idx="3"/>
          </p:cNvCxnSpPr>
          <p:nvPr/>
        </p:nvCxnSpPr>
        <p:spPr>
          <a:xfrm rot="5400000" flipH="1" flipV="1">
            <a:off x="2409128" y="37466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73" idx="1"/>
            <a:endCxn id="71" idx="3"/>
          </p:cNvCxnSpPr>
          <p:nvPr/>
        </p:nvCxnSpPr>
        <p:spPr>
          <a:xfrm rot="5400000" flipH="1" flipV="1">
            <a:off x="265760" y="37099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72" idx="5"/>
            <a:endCxn id="91" idx="7"/>
          </p:cNvCxnSpPr>
          <p:nvPr/>
        </p:nvCxnSpPr>
        <p:spPr>
          <a:xfrm rot="5400000">
            <a:off x="2732418" y="37466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89827" y="33193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70936" y="51397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575763" y="35642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094523" y="31764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955934" y="35919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01" name="Curved Connector 10"/>
          <p:cNvCxnSpPr>
            <a:stCxn id="73" idx="7"/>
            <a:endCxn id="72" idx="2"/>
          </p:cNvCxnSpPr>
          <p:nvPr/>
        </p:nvCxnSpPr>
        <p:spPr>
          <a:xfrm rot="5400000" flipH="1" flipV="1">
            <a:off x="1403115" y="27342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2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845" y="1871141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D(0)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40201"/>
              </p:ext>
            </p:extLst>
          </p:nvPr>
        </p:nvGraphicFramePr>
        <p:xfrm>
          <a:off x="207591" y="2265489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04245" y="188467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25969"/>
              </p:ext>
            </p:extLst>
          </p:nvPr>
        </p:nvGraphicFramePr>
        <p:xfrm>
          <a:off x="3809643" y="2254004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28599" y="409215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20457"/>
              </p:ext>
            </p:extLst>
          </p:nvPr>
        </p:nvGraphicFramePr>
        <p:xfrm>
          <a:off x="333996" y="4582349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906851" y="408163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10432"/>
              </p:ext>
            </p:extLst>
          </p:nvPr>
        </p:nvGraphicFramePr>
        <p:xfrm>
          <a:off x="4012248" y="4571835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81000" y="1124265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predecessor information to reconstruct a shortest path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61042" y="26502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560670" y="266377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670" y="2663772"/>
                <a:ext cx="76235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241485" y="263506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85" y="2635069"/>
                <a:ext cx="76235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947933" y="261880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933" y="2618808"/>
                <a:ext cx="76235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88400" y="301756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0" y="3017567"/>
                <a:ext cx="7623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1732654" y="303310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277813" y="2986036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813" y="2986036"/>
                <a:ext cx="68436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3024140" y="297644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61042" y="33333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497288" y="33353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288" y="3335362"/>
                <a:ext cx="76235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2996722" y="3714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24140" y="333536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886975" y="3694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75" y="3694204"/>
                <a:ext cx="76235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650757" y="367343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88840" y="36877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40" y="3687766"/>
                <a:ext cx="76235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2356500" y="335536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68178" y="1493597"/>
            <a:ext cx="816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updated the predecessor </a:t>
            </a:r>
            <a:r>
              <a:rPr lang="en-US" dirty="0" err="1"/>
              <a:t>i</a:t>
            </a:r>
            <a:r>
              <a:rPr lang="en-US" dirty="0"/>
              <a:t>-j in D(k) is the same as the predecessor k-j in D(k-1)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477825" y="26502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5077453" y="266377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453" y="2663772"/>
                <a:ext cx="76235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5758268" y="263506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68" y="2635069"/>
                <a:ext cx="76235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6464716" y="261880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16" y="2618808"/>
                <a:ext cx="762357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4405183" y="301756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83" y="3017567"/>
                <a:ext cx="76235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/>
          <p:cNvSpPr txBox="1"/>
          <p:nvPr/>
        </p:nvSpPr>
        <p:spPr>
          <a:xfrm>
            <a:off x="5249437" y="303310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794596" y="2986036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96" y="2986036"/>
                <a:ext cx="684360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6540923" y="297644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477825" y="33333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014071" y="33353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071" y="3335362"/>
                <a:ext cx="762357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/>
          <p:cNvSpPr txBox="1"/>
          <p:nvPr/>
        </p:nvSpPr>
        <p:spPr>
          <a:xfrm>
            <a:off x="6513505" y="3714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540923" y="333536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4403758" y="3694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58" y="3694204"/>
                <a:ext cx="76235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/>
          <p:cNvSpPr txBox="1"/>
          <p:nvPr/>
        </p:nvSpPr>
        <p:spPr>
          <a:xfrm>
            <a:off x="5167540" y="367343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805623" y="36877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23" y="3687766"/>
                <a:ext cx="762357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/>
          <p:cNvSpPr txBox="1"/>
          <p:nvPr/>
        </p:nvSpPr>
        <p:spPr>
          <a:xfrm>
            <a:off x="5873283" y="335536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52041" y="489965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1651669" y="491316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669" y="4913168"/>
                <a:ext cx="762357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2332484" y="4884465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84" y="4884465"/>
                <a:ext cx="762357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038932" y="4868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932" y="4868204"/>
                <a:ext cx="762357" cy="369332"/>
              </a:xfrm>
              <a:prstGeom prst="rect">
                <a:avLst/>
              </a:prstGeom>
              <a:blipFill rotWithShape="1"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79399" y="5266963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99" y="5266963"/>
                <a:ext cx="762357" cy="369332"/>
              </a:xfrm>
              <a:prstGeom prst="rect">
                <a:avLst/>
              </a:prstGeom>
              <a:blipFill rotWithShape="1">
                <a:blip r:embed="rId2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/>
          <p:cNvSpPr txBox="1"/>
          <p:nvPr/>
        </p:nvSpPr>
        <p:spPr>
          <a:xfrm>
            <a:off x="1823653" y="528250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2368812" y="5235432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12" y="5235432"/>
                <a:ext cx="684360" cy="369332"/>
              </a:xfrm>
              <a:prstGeom prst="rect">
                <a:avLst/>
              </a:prstGeom>
              <a:blipFill rotWithShape="1">
                <a:blip r:embed="rId3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>
            <a:off x="3115139" y="522584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052041" y="558273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1588287" y="558475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87" y="5584758"/>
                <a:ext cx="762357" cy="369332"/>
              </a:xfrm>
              <a:prstGeom prst="rect">
                <a:avLst/>
              </a:prstGeom>
              <a:blipFill rotWithShape="1">
                <a:blip r:embed="rId3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/>
          <p:cNvSpPr txBox="1"/>
          <p:nvPr/>
        </p:nvSpPr>
        <p:spPr>
          <a:xfrm>
            <a:off x="3087721" y="596354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115139" y="558475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6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977974" y="5943600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4" y="5943600"/>
                <a:ext cx="762357" cy="369332"/>
              </a:xfrm>
              <a:prstGeom prst="rect">
                <a:avLst/>
              </a:prstGeom>
              <a:blipFill rotWithShape="1">
                <a:blip r:embed="rId3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/>
          <p:cNvSpPr txBox="1"/>
          <p:nvPr/>
        </p:nvSpPr>
        <p:spPr>
          <a:xfrm>
            <a:off x="1741756" y="592283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2379839" y="59371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839" y="5937162"/>
                <a:ext cx="762357" cy="369332"/>
              </a:xfrm>
              <a:prstGeom prst="rect">
                <a:avLst/>
              </a:prstGeom>
              <a:blipFill rotWithShape="1">
                <a:blip r:embed="rId3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/>
          <p:cNvSpPr txBox="1"/>
          <p:nvPr/>
        </p:nvSpPr>
        <p:spPr>
          <a:xfrm>
            <a:off x="2447499" y="560476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770341" y="4930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5369969" y="494366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969" y="4943664"/>
                <a:ext cx="762357" cy="369332"/>
              </a:xfrm>
              <a:prstGeom prst="rect">
                <a:avLst/>
              </a:prstGeom>
              <a:blipFill rotWithShape="1">
                <a:blip r:embed="rId3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6050784" y="491496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784" y="4914961"/>
                <a:ext cx="762357" cy="369332"/>
              </a:xfrm>
              <a:prstGeom prst="rect">
                <a:avLst/>
              </a:prstGeom>
              <a:blipFill rotWithShape="1">
                <a:blip r:embed="rId3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6757232" y="4898700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232" y="4898700"/>
                <a:ext cx="762357" cy="369332"/>
              </a:xfrm>
              <a:prstGeom prst="rect">
                <a:avLst/>
              </a:prstGeom>
              <a:blipFill rotWithShape="1">
                <a:blip r:embed="rId3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4697699" y="529745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699" y="5297459"/>
                <a:ext cx="762357" cy="369332"/>
              </a:xfrm>
              <a:prstGeom prst="rect">
                <a:avLst/>
              </a:prstGeom>
              <a:blipFill rotWithShape="1">
                <a:blip r:embed="rId3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5541953" y="531299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6087112" y="5265928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112" y="5265928"/>
                <a:ext cx="684360" cy="369332"/>
              </a:xfrm>
              <a:prstGeom prst="rect">
                <a:avLst/>
              </a:prstGeom>
              <a:blipFill rotWithShape="1">
                <a:blip r:embed="rId3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/>
          <p:cNvSpPr txBox="1"/>
          <p:nvPr/>
        </p:nvSpPr>
        <p:spPr>
          <a:xfrm>
            <a:off x="6833439" y="525633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770341" y="561322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5306587" y="561525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87" y="5615254"/>
                <a:ext cx="762357" cy="369332"/>
              </a:xfrm>
              <a:prstGeom prst="rect">
                <a:avLst/>
              </a:prstGeom>
              <a:blipFill rotWithShape="1">
                <a:blip r:embed="rId3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/>
          <p:cNvSpPr txBox="1"/>
          <p:nvPr/>
        </p:nvSpPr>
        <p:spPr>
          <a:xfrm>
            <a:off x="6806021" y="5994045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833439" y="561525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4696274" y="597409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274" y="5974096"/>
                <a:ext cx="762357" cy="369332"/>
              </a:xfrm>
              <a:prstGeom prst="rect">
                <a:avLst/>
              </a:prstGeom>
              <a:blipFill rotWithShape="1">
                <a:blip r:embed="rId4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/>
          <p:cNvSpPr txBox="1"/>
          <p:nvPr/>
        </p:nvSpPr>
        <p:spPr>
          <a:xfrm>
            <a:off x="5460056" y="595332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6098139" y="596765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139" y="5967658"/>
                <a:ext cx="762357" cy="369332"/>
              </a:xfrm>
              <a:prstGeom prst="rect">
                <a:avLst/>
              </a:prstGeom>
              <a:blipFill rotWithShape="1">
                <a:blip r:embed="rId4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/>
          <p:cNvSpPr txBox="1"/>
          <p:nvPr/>
        </p:nvSpPr>
        <p:spPr>
          <a:xfrm>
            <a:off x="6165799" y="563526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</p:spTree>
    <p:extLst>
      <p:ext uri="{BB962C8B-B14F-4D97-AF65-F5344CB8AC3E}">
        <p14:creationId xmlns:p14="http://schemas.microsoft.com/office/powerpoint/2010/main" val="41186788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564" y="232661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D(4)</a:t>
            </a:r>
          </a:p>
        </p:txBody>
      </p:sp>
      <p:sp>
        <p:nvSpPr>
          <p:cNvPr id="22" name="Oval 21"/>
          <p:cNvSpPr/>
          <p:nvPr/>
        </p:nvSpPr>
        <p:spPr>
          <a:xfrm>
            <a:off x="5156289" y="26959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7336310" y="26959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5156289" y="460282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7336310" y="46761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Curved Connector 10"/>
          <p:cNvCxnSpPr>
            <a:stCxn id="24" idx="5"/>
            <a:endCxn id="25" idx="3"/>
          </p:cNvCxnSpPr>
          <p:nvPr/>
        </p:nvCxnSpPr>
        <p:spPr>
          <a:xfrm rot="16200000" flipH="1">
            <a:off x="6438246" y="4101355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5" idx="1"/>
            <a:endCxn id="23" idx="3"/>
          </p:cNvCxnSpPr>
          <p:nvPr/>
        </p:nvCxnSpPr>
        <p:spPr>
          <a:xfrm rot="5400000" flipH="1" flipV="1">
            <a:off x="6574817" y="3914636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4" idx="0"/>
            <a:endCxn id="22" idx="4"/>
          </p:cNvCxnSpPr>
          <p:nvPr/>
        </p:nvCxnSpPr>
        <p:spPr>
          <a:xfrm rot="5400000" flipH="1" flipV="1">
            <a:off x="4660049" y="3877983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5"/>
            <a:endCxn id="25" idx="7"/>
          </p:cNvCxnSpPr>
          <p:nvPr/>
        </p:nvCxnSpPr>
        <p:spPr>
          <a:xfrm rot="5400000">
            <a:off x="6898107" y="3914635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5516" y="348735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6625" y="530770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1452" y="373221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60212" y="3344449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21623" y="375995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35" name="Curved Connector 10"/>
          <p:cNvCxnSpPr>
            <a:stCxn id="24" idx="7"/>
            <a:endCxn id="23" idx="2"/>
          </p:cNvCxnSpPr>
          <p:nvPr/>
        </p:nvCxnSpPr>
        <p:spPr>
          <a:xfrm rot="5400000" flipH="1" flipV="1">
            <a:off x="5568804" y="2902272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1000" y="5446694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3 to 4?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1000" y="6140642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weight of this path?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51661" y="5486230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3, 2, 4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16921" y="6093025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76559"/>
              </p:ext>
            </p:extLst>
          </p:nvPr>
        </p:nvGraphicFramePr>
        <p:xfrm>
          <a:off x="533400" y="2924542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91493" y="328286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891121" y="329637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21" y="3296371"/>
                <a:ext cx="76235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71936" y="326766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36" y="3267668"/>
                <a:ext cx="76235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78384" y="325140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84" y="3251407"/>
                <a:ext cx="76235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18851" y="36501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51" y="3650166"/>
                <a:ext cx="7623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063105" y="366570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08264" y="3618635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264" y="3618635"/>
                <a:ext cx="68436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3354591" y="360904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1493" y="3965935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27739" y="396796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739" y="3967961"/>
                <a:ext cx="76235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3327173" y="434675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591" y="39679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217426" y="4326803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26" y="4326803"/>
                <a:ext cx="76235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1981208" y="43060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619291" y="4320365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291" y="4320365"/>
                <a:ext cx="76235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2686951" y="398796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</p:spTree>
    <p:extLst>
      <p:ext uri="{BB962C8B-B14F-4D97-AF65-F5344CB8AC3E}">
        <p14:creationId xmlns:p14="http://schemas.microsoft.com/office/powerpoint/2010/main" val="161167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78E5D23-DB6A-47A4-9B7E-3B30BAC9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Remarks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9618C12-CEB5-4DA2-BCC9-4802C4A9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eaLnBrk="1" hangingPunct="1"/>
            <a:r>
              <a:rPr lang="en-US" altLang="en-US"/>
              <a:t> Dijkstra’s algorithm is a </a:t>
            </a:r>
            <a:r>
              <a:rPr lang="en-US" altLang="en-US" u="sng"/>
              <a:t>single source</a:t>
            </a:r>
            <a:r>
              <a:rPr lang="en-US" altLang="en-US"/>
              <a:t> one</a:t>
            </a:r>
            <a:endParaRPr lang="en-US" altLang="en-US" sz="3000"/>
          </a:p>
          <a:p>
            <a:pPr eaLnBrk="1" hangingPunct="1"/>
            <a:r>
              <a:rPr lang="en-US" altLang="en-US"/>
              <a:t> Bellman’s algorithm consider negative weights but for acyclic graphs</a:t>
            </a:r>
          </a:p>
          <a:p>
            <a:pPr eaLnBrk="1" hangingPunct="1"/>
            <a:r>
              <a:rPr lang="en-US" altLang="en-US"/>
              <a:t>   Floyd’s algorithm solves for the shortest path among all pairs of vertices.</a:t>
            </a:r>
          </a:p>
        </p:txBody>
      </p:sp>
    </p:spTree>
    <p:extLst>
      <p:ext uri="{BB962C8B-B14F-4D97-AF65-F5344CB8AC3E}">
        <p14:creationId xmlns:p14="http://schemas.microsoft.com/office/powerpoint/2010/main" val="347825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32618" y="140193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4, 1&gt;?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703543" y="5687226"/>
                <a:ext cx="601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 + 2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43" y="5687226"/>
                <a:ext cx="6019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8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32618" y="140193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&lt;5, 3, 5&gt; and &lt;5, 3, 5, 3, 5&gt;??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4-6 = -2 and -6+4-6+4 = -4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52114" y="6172200"/>
            <a:ext cx="173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cycle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55608" y="6172200"/>
            <a:ext cx="385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shortest path from 3 to 5</a:t>
            </a:r>
          </a:p>
        </p:txBody>
      </p:sp>
    </p:spTree>
    <p:extLst>
      <p:ext uri="{BB962C8B-B14F-4D97-AF65-F5344CB8AC3E}">
        <p14:creationId xmlns:p14="http://schemas.microsoft.com/office/powerpoint/2010/main" val="31545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b="1" dirty="0"/>
              <a:t>Shortest path</a:t>
            </a:r>
            <a:r>
              <a:rPr lang="en-US" dirty="0"/>
              <a:t> of a pair of vertices &lt;u, v&gt;: a path from u to v, with minimum path weight  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Your GPS navigator</a:t>
            </a:r>
          </a:p>
          <a:p>
            <a:pPr lvl="1"/>
            <a:r>
              <a:rPr lang="en-US" dirty="0"/>
              <a:t>If weights are time, it produces the fastest route</a:t>
            </a:r>
          </a:p>
          <a:p>
            <a:pPr lvl="1"/>
            <a:r>
              <a:rPr lang="en-US" dirty="0"/>
              <a:t>If weights are gas cost, it produces the lowest cost route</a:t>
            </a:r>
          </a:p>
          <a:p>
            <a:pPr lvl="1"/>
            <a:r>
              <a:rPr lang="en-US" dirty="0"/>
              <a:t>If weights are distance, it produces the shortest route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893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b="1" dirty="0"/>
              <a:t>Single-source shortest path problem: </a:t>
            </a:r>
            <a:r>
              <a:rPr lang="en-US" dirty="0"/>
              <a:t>given a </a:t>
            </a:r>
            <a:r>
              <a:rPr lang="en-US" b="1" dirty="0"/>
              <a:t>weighted</a:t>
            </a:r>
            <a:r>
              <a:rPr lang="en-US" dirty="0"/>
              <a:t>, </a:t>
            </a:r>
            <a:r>
              <a:rPr lang="en-US" b="1" dirty="0"/>
              <a:t>directed</a:t>
            </a:r>
            <a:r>
              <a:rPr lang="en-US" dirty="0"/>
              <a:t> graph G=(V, E) with source vertex s, find all the shortest (least weight) paths from s to all vertices in V.</a:t>
            </a:r>
          </a:p>
        </p:txBody>
      </p:sp>
    </p:spTree>
    <p:extLst>
      <p:ext uri="{BB962C8B-B14F-4D97-AF65-F5344CB8AC3E}">
        <p14:creationId xmlns:p14="http://schemas.microsoft.com/office/powerpoint/2010/main" val="330715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2723</Words>
  <Application>Microsoft Office PowerPoint</Application>
  <PresentationFormat>On-screen Show (4:3)</PresentationFormat>
  <Paragraphs>1092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宋体</vt:lpstr>
      <vt:lpstr>Arial</vt:lpstr>
      <vt:lpstr>Calibri</vt:lpstr>
      <vt:lpstr>Cambria Math</vt:lpstr>
      <vt:lpstr>Constantia</vt:lpstr>
      <vt:lpstr>Symbol</vt:lpstr>
      <vt:lpstr>Wingdings 3</vt:lpstr>
      <vt:lpstr>Office Theme</vt:lpstr>
      <vt:lpstr>PowerPoint Presentation</vt:lpstr>
      <vt:lpstr>Shortest-Path Problems  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Dijkstra’s Algorithm</vt:lpstr>
      <vt:lpstr>Dijkstra's algorithm Pseudocode</vt:lpstr>
      <vt:lpstr>DIJKSTRA   EXAMPLE</vt:lpstr>
      <vt:lpstr>DIJKSTRA   EXAMPLE</vt:lpstr>
      <vt:lpstr>DIJKSTRA   EXAMPLE</vt:lpstr>
      <vt:lpstr>DIJKSTRA  EXAMPLE</vt:lpstr>
      <vt:lpstr>DIJKSTRA   EXAMPLE</vt:lpstr>
      <vt:lpstr>DIJKSTRA   EXAMPLE</vt:lpstr>
      <vt:lpstr>DIJKSTRA   EXAMPLE</vt:lpstr>
      <vt:lpstr>DIJKSTRA   EXAMPLE</vt:lpstr>
      <vt:lpstr>DIJKSTRA   EXAMPLE</vt:lpstr>
      <vt:lpstr>DIJKSTRA   EXAMPLE</vt:lpstr>
      <vt:lpstr>Dijkstra's algorithm Pseudocode</vt:lpstr>
      <vt:lpstr>Dijkstra’s algorith Running Time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APPLICATIONS 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H&amp;H</dc:creator>
  <cp:lastModifiedBy>Administrator</cp:lastModifiedBy>
  <cp:revision>56</cp:revision>
  <dcterms:created xsi:type="dcterms:W3CDTF">2006-08-16T00:00:00Z</dcterms:created>
  <dcterms:modified xsi:type="dcterms:W3CDTF">2020-11-18T07:19:00Z</dcterms:modified>
</cp:coreProperties>
</file>