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9B3A3-4185-4CA3-9672-1CA82CC2CC2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BF565-4D8C-4F1E-B781-FBD7608F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733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D2A1-D916-4006-8010-9CF69BBD6A2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728C-ED80-4BCB-A712-824D1315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D2A1-D916-4006-8010-9CF69BBD6A2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728C-ED80-4BCB-A712-824D1315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1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D2A1-D916-4006-8010-9CF69BBD6A2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728C-ED80-4BCB-A712-824D1315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D2A1-D916-4006-8010-9CF69BBD6A2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728C-ED80-4BCB-A712-824D1315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D2A1-D916-4006-8010-9CF69BBD6A2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728C-ED80-4BCB-A712-824D1315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2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D2A1-D916-4006-8010-9CF69BBD6A2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728C-ED80-4BCB-A712-824D1315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D2A1-D916-4006-8010-9CF69BBD6A2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728C-ED80-4BCB-A712-824D1315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D2A1-D916-4006-8010-9CF69BBD6A2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728C-ED80-4BCB-A712-824D1315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D2A1-D916-4006-8010-9CF69BBD6A2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728C-ED80-4BCB-A712-824D1315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D2A1-D916-4006-8010-9CF69BBD6A2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728C-ED80-4BCB-A712-824D1315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D2A1-D916-4006-8010-9CF69BBD6A2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728C-ED80-4BCB-A712-824D1315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5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5D2A1-D916-4006-8010-9CF69BBD6A2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8728C-ED80-4BCB-A712-824D1315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7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tency_(engineering)" TargetMode="External"/><Relationship Id="rId2" Type="http://schemas.openxmlformats.org/officeDocument/2006/relationships/hyperlink" Target="https://en.wikipedia.org/wiki/Speedu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en.wikipedia.org/wiki/Workloa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DD6E09-746C-4B1E-B376-915132492D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245924"/>
              </p:ext>
            </p:extLst>
          </p:nvPr>
        </p:nvGraphicFramePr>
        <p:xfrm>
          <a:off x="433754" y="687630"/>
          <a:ext cx="11324491" cy="5788720"/>
        </p:xfrm>
        <a:graphic>
          <a:graphicData uri="http://schemas.openxmlformats.org/drawingml/2006/table">
            <a:tbl>
              <a:tblPr/>
              <a:tblGrid>
                <a:gridCol w="547409">
                  <a:extLst>
                    <a:ext uri="{9D8B030D-6E8A-4147-A177-3AD203B41FA5}">
                      <a16:colId xmlns:a16="http://schemas.microsoft.com/office/drawing/2014/main" val="1877442401"/>
                    </a:ext>
                  </a:extLst>
                </a:gridCol>
                <a:gridCol w="4789815">
                  <a:extLst>
                    <a:ext uri="{9D8B030D-6E8A-4147-A177-3AD203B41FA5}">
                      <a16:colId xmlns:a16="http://schemas.microsoft.com/office/drawing/2014/main" val="1542380124"/>
                    </a:ext>
                  </a:extLst>
                </a:gridCol>
                <a:gridCol w="5987267">
                  <a:extLst>
                    <a:ext uri="{9D8B030D-6E8A-4147-A177-3AD203B41FA5}">
                      <a16:colId xmlns:a16="http://schemas.microsoft.com/office/drawing/2014/main" val="4136800357"/>
                    </a:ext>
                  </a:extLst>
                </a:gridCol>
              </a:tblGrid>
              <a:tr h="58457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S.N.</a:t>
                      </a:r>
                    </a:p>
                  </a:txBody>
                  <a:tcPr marL="40440" marR="40440" marT="40440" marB="40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Process</a:t>
                      </a:r>
                    </a:p>
                  </a:txBody>
                  <a:tcPr marL="40440" marR="40440" marT="40440" marB="40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Thread</a:t>
                      </a:r>
                    </a:p>
                  </a:txBody>
                  <a:tcPr marL="40440" marR="40440" marT="40440" marB="40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804486"/>
                  </a:ext>
                </a:extLst>
              </a:tr>
              <a:tr h="711935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40440" marR="40440" marT="40440" marB="40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Process is heavy weight or resource intensive.</a:t>
                      </a:r>
                    </a:p>
                  </a:txBody>
                  <a:tcPr marL="40440" marR="40440" marT="40440" marB="40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Thread is light weight, taking lesser resources than a process.</a:t>
                      </a:r>
                    </a:p>
                  </a:txBody>
                  <a:tcPr marL="40440" marR="40440" marT="40440" marB="40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894644"/>
                  </a:ext>
                </a:extLst>
              </a:tr>
              <a:tr h="711935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2</a:t>
                      </a:r>
                    </a:p>
                  </a:txBody>
                  <a:tcPr marL="40440" marR="40440" marT="40440" marB="40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Process switching needs interaction with operating system.</a:t>
                      </a:r>
                    </a:p>
                  </a:txBody>
                  <a:tcPr marL="40440" marR="40440" marT="40440" marB="40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Thread switching does not need to interact with operating system.</a:t>
                      </a:r>
                    </a:p>
                  </a:txBody>
                  <a:tcPr marL="40440" marR="40440" marT="40440" marB="40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592699"/>
                  </a:ext>
                </a:extLst>
              </a:tr>
              <a:tr h="120485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3</a:t>
                      </a:r>
                    </a:p>
                  </a:txBody>
                  <a:tcPr marL="40440" marR="40440" marT="40440" marB="40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In multiple processing environments, each process executes the same code but has its own memory and file resources.</a:t>
                      </a:r>
                    </a:p>
                  </a:txBody>
                  <a:tcPr marL="40440" marR="40440" marT="40440" marB="40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All threads can share same set of open files, child processes.</a:t>
                      </a:r>
                    </a:p>
                  </a:txBody>
                  <a:tcPr marL="40440" marR="40440" marT="40440" marB="40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011402"/>
                  </a:ext>
                </a:extLst>
              </a:tr>
              <a:tr h="1026206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4</a:t>
                      </a:r>
                    </a:p>
                  </a:txBody>
                  <a:tcPr marL="40440" marR="40440" marT="40440" marB="40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If one process is blocked, then no other process can execute until the first process is unblocked.</a:t>
                      </a:r>
                    </a:p>
                  </a:txBody>
                  <a:tcPr marL="40440" marR="40440" marT="40440" marB="40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While one thread is blocked and waiting, a second thread in the same task can run.</a:t>
                      </a:r>
                    </a:p>
                  </a:txBody>
                  <a:tcPr marL="40440" marR="40440" marT="40440" marB="40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750367"/>
                  </a:ext>
                </a:extLst>
              </a:tr>
              <a:tr h="711935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5</a:t>
                      </a:r>
                    </a:p>
                  </a:txBody>
                  <a:tcPr marL="40440" marR="40440" marT="40440" marB="40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Multiple processes without using threads use more resources.</a:t>
                      </a:r>
                    </a:p>
                  </a:txBody>
                  <a:tcPr marL="40440" marR="40440" marT="40440" marB="40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Multiple threaded processes use fewer resources.</a:t>
                      </a:r>
                    </a:p>
                  </a:txBody>
                  <a:tcPr marL="40440" marR="40440" marT="40440" marB="40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82867"/>
                  </a:ext>
                </a:extLst>
              </a:tr>
              <a:tr h="837273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6</a:t>
                      </a:r>
                    </a:p>
                  </a:txBody>
                  <a:tcPr marL="40440" marR="40440" marT="40440" marB="40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In multiple processes each process operates independently of the others.</a:t>
                      </a:r>
                    </a:p>
                  </a:txBody>
                  <a:tcPr marL="40440" marR="40440" marT="40440" marB="40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One thread can read, write or change another thread's data.</a:t>
                      </a:r>
                    </a:p>
                  </a:txBody>
                  <a:tcPr marL="40440" marR="40440" marT="40440" marB="404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89912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670B4CB-9EA4-408B-B64B-DB757D502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36" y="-8257"/>
            <a:ext cx="6062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006699"/>
                </a:solidFill>
                <a:latin typeface="Arial" pitchFamily="34" charset="0"/>
                <a:ea typeface="ＭＳ Ｐゴシック" pitchFamily="34" charset="-128"/>
              </a:rPr>
              <a:t>Difference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Arial" pitchFamily="34" charset="0"/>
                <a:ea typeface="ＭＳ Ｐゴシック" pitchFamily="34" charset="-128"/>
              </a:rPr>
              <a:t>between Process and Thread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0AFE1-E312-492E-9FFD-B1C18CFFF12B}"/>
              </a:ext>
            </a:extLst>
          </p:cNvPr>
          <p:cNvSpPr txBox="1"/>
          <p:nvPr/>
        </p:nvSpPr>
        <p:spPr>
          <a:xfrm>
            <a:off x="212035" y="6513046"/>
            <a:ext cx="799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https://www.tutorialspoint.com/operating_system/os_multi_threading.htm</a:t>
            </a:r>
          </a:p>
        </p:txBody>
      </p:sp>
    </p:spTree>
    <p:extLst>
      <p:ext uri="{BB962C8B-B14F-4D97-AF65-F5344CB8AC3E}">
        <p14:creationId xmlns:p14="http://schemas.microsoft.com/office/powerpoint/2010/main" val="364216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093913" y="1225551"/>
            <a:ext cx="8229600" cy="576263"/>
          </a:xfrm>
        </p:spPr>
        <p:txBody>
          <a:bodyPr/>
          <a:lstStyle/>
          <a:p>
            <a:r>
              <a:rPr lang="en-US" sz="2400">
                <a:ea typeface="ＭＳ Ｐゴシック" pitchFamily="34" charset="-128"/>
              </a:rPr>
              <a:t>Concurrent Execution on a Single-core System</a:t>
            </a:r>
          </a:p>
        </p:txBody>
      </p:sp>
      <p:pic>
        <p:nvPicPr>
          <p:cNvPr id="10243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9" y="1828800"/>
            <a:ext cx="76152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itle 1"/>
          <p:cNvSpPr txBox="1">
            <a:spLocks/>
          </p:cNvSpPr>
          <p:nvPr/>
        </p:nvSpPr>
        <p:spPr bwMode="auto">
          <a:xfrm>
            <a:off x="2246313" y="234951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006699"/>
                </a:solidFill>
                <a:latin typeface="Arial" pitchFamily="34" charset="0"/>
              </a:rPr>
              <a:t>Serial Execution vs. Parallel Execution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093913" y="3278188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800" b="1">
                <a:solidFill>
                  <a:srgbClr val="006699"/>
                </a:solidFill>
                <a:latin typeface="Arial" pitchFamily="34" charset="0"/>
              </a:rPr>
              <a:t>Parallel Execution on a Multicore System</a:t>
            </a:r>
          </a:p>
        </p:txBody>
      </p:sp>
      <p:pic>
        <p:nvPicPr>
          <p:cNvPr id="6" name="Picture 4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4267201"/>
            <a:ext cx="6097588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91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86532" y="6496169"/>
            <a:ext cx="74161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46" dirty="0">
                <a:latin typeface="Arial"/>
                <a:cs typeface="Arial"/>
              </a:rPr>
              <a:t>PT </a:t>
            </a:r>
            <a:r>
              <a:rPr sz="1000" spc="53" dirty="0">
                <a:latin typeface="Arial"/>
                <a:cs typeface="Arial"/>
              </a:rPr>
              <a:t>/ </a:t>
            </a:r>
            <a:r>
              <a:rPr sz="1000" spc="-74" dirty="0">
                <a:latin typeface="Arial"/>
                <a:cs typeface="Arial"/>
              </a:rPr>
              <a:t>FF</a:t>
            </a:r>
            <a:r>
              <a:rPr sz="1000" spc="11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2014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695" y="647285"/>
            <a:ext cx="7913641" cy="639958"/>
          </a:xfrm>
          <a:prstGeom prst="rect">
            <a:avLst/>
          </a:prstGeom>
        </p:spPr>
        <p:txBody>
          <a:bodyPr vert="horz" wrap="square" lIns="0" tIns="8929" rIns="0" bIns="0" rtlCol="0" anchor="ctr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pc="-39" dirty="0"/>
              <a:t>Single &amp; </a:t>
            </a:r>
            <a:r>
              <a:rPr spc="-39" dirty="0"/>
              <a:t>Multith</a:t>
            </a:r>
            <a:r>
              <a:rPr spc="-84" dirty="0"/>
              <a:t>r</a:t>
            </a:r>
            <a:r>
              <a:rPr spc="-56" dirty="0"/>
              <a:t>eading</a:t>
            </a:r>
            <a:r>
              <a:rPr lang="en-US" spc="-56" dirty="0"/>
              <a:t> Process</a:t>
            </a:r>
            <a:endParaRPr spc="-56" dirty="0"/>
          </a:p>
        </p:txBody>
      </p:sp>
      <p:sp>
        <p:nvSpPr>
          <p:cNvPr id="5" name="object 5"/>
          <p:cNvSpPr txBox="1"/>
          <p:nvPr/>
        </p:nvSpPr>
        <p:spPr>
          <a:xfrm>
            <a:off x="1943696" y="1351498"/>
            <a:ext cx="5117157" cy="4954409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-18" dirty="0">
                <a:latin typeface="Arial"/>
                <a:cs typeface="Arial"/>
              </a:rPr>
              <a:t>Each </a:t>
            </a:r>
            <a:r>
              <a:rPr sz="1700" b="1" dirty="0">
                <a:latin typeface="Arial"/>
                <a:cs typeface="Arial"/>
              </a:rPr>
              <a:t>thread</a:t>
            </a:r>
            <a:r>
              <a:rPr sz="1700" b="1" spc="11" dirty="0">
                <a:latin typeface="Arial"/>
                <a:cs typeface="Arial"/>
              </a:rPr>
              <a:t> </a:t>
            </a:r>
            <a:r>
              <a:rPr sz="1700" spc="-14" dirty="0">
                <a:latin typeface="Arial"/>
                <a:cs typeface="Arial"/>
              </a:rPr>
              <a:t>has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5"/>
              </a:spcBef>
              <a:buChar char="•"/>
              <a:tabLst>
                <a:tab pos="392892" algn="l"/>
              </a:tabLst>
            </a:pP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 state </a:t>
            </a:r>
            <a:r>
              <a:rPr sz="1700" spc="-21" dirty="0">
                <a:latin typeface="Arial"/>
                <a:cs typeface="Arial"/>
              </a:rPr>
              <a:t>(Running, </a:t>
            </a:r>
            <a:r>
              <a:rPr sz="1700" spc="-35" dirty="0">
                <a:latin typeface="Arial"/>
                <a:cs typeface="Arial"/>
              </a:rPr>
              <a:t>Ready,</a:t>
            </a:r>
            <a:r>
              <a:rPr sz="1700" spc="18" dirty="0">
                <a:latin typeface="Arial"/>
                <a:cs typeface="Arial"/>
              </a:rPr>
              <a:t> </a:t>
            </a:r>
            <a:r>
              <a:rPr sz="1700" spc="-7" dirty="0">
                <a:latin typeface="Arial"/>
                <a:cs typeface="Arial"/>
              </a:rPr>
              <a:t>etc.)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7" dirty="0">
                <a:latin typeface="Arial"/>
                <a:cs typeface="Arial"/>
              </a:rPr>
              <a:t>Saved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25" dirty="0">
                <a:latin typeface="Arial"/>
                <a:cs typeface="Arial"/>
              </a:rPr>
              <a:t>context </a:t>
            </a:r>
            <a:r>
              <a:rPr sz="1700" dirty="0">
                <a:latin typeface="Arial"/>
                <a:cs typeface="Arial"/>
              </a:rPr>
              <a:t>when </a:t>
            </a:r>
            <a:r>
              <a:rPr sz="1700" spc="25" dirty="0">
                <a:latin typeface="Arial"/>
                <a:cs typeface="Arial"/>
              </a:rPr>
              <a:t>not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running</a:t>
            </a: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</a:t>
            </a:r>
            <a:r>
              <a:rPr sz="1700" spc="11" dirty="0">
                <a:latin typeface="Arial"/>
                <a:cs typeface="Arial"/>
              </a:rPr>
              <a:t> </a:t>
            </a:r>
            <a:r>
              <a:rPr sz="1700" spc="21" dirty="0">
                <a:latin typeface="Arial"/>
                <a:cs typeface="Arial"/>
              </a:rPr>
              <a:t>stack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4" dirty="0">
                <a:latin typeface="Arial"/>
                <a:cs typeface="Arial"/>
              </a:rPr>
              <a:t>Some </a:t>
            </a:r>
            <a:r>
              <a:rPr sz="1700" dirty="0">
                <a:latin typeface="Arial"/>
                <a:cs typeface="Arial"/>
              </a:rPr>
              <a:t>per-thread </a:t>
            </a:r>
            <a:r>
              <a:rPr sz="1700" spc="21" dirty="0">
                <a:latin typeface="Arial"/>
                <a:cs typeface="Arial"/>
              </a:rPr>
              <a:t>static </a:t>
            </a:r>
            <a:r>
              <a:rPr sz="1700" spc="4" dirty="0">
                <a:latin typeface="Arial"/>
                <a:cs typeface="Arial"/>
              </a:rPr>
              <a:t>storage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7" dirty="0">
                <a:latin typeface="Arial"/>
                <a:cs typeface="Arial"/>
              </a:rPr>
              <a:t>local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7" dirty="0">
                <a:latin typeface="Arial"/>
                <a:cs typeface="Arial"/>
              </a:rPr>
              <a:t>variables</a:t>
            </a:r>
            <a:endParaRPr sz="1700" dirty="0">
              <a:latin typeface="Arial"/>
              <a:cs typeface="Arial"/>
            </a:endParaRPr>
          </a:p>
          <a:p>
            <a:pPr marL="392892" marR="570587" lvl="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392892" algn="l"/>
              </a:tabLst>
            </a:pPr>
            <a:r>
              <a:rPr sz="1700" spc="4" dirty="0">
                <a:latin typeface="Arial"/>
                <a:cs typeface="Arial"/>
              </a:rPr>
              <a:t>Access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7" dirty="0">
                <a:latin typeface="Arial"/>
                <a:cs typeface="Arial"/>
              </a:rPr>
              <a:t>memory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7" dirty="0">
                <a:latin typeface="Arial"/>
                <a:cs typeface="Arial"/>
              </a:rPr>
              <a:t>resources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18" dirty="0">
                <a:latin typeface="Arial"/>
                <a:cs typeface="Arial"/>
              </a:rPr>
              <a:t>its 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42" dirty="0">
                <a:latin typeface="Arial"/>
                <a:cs typeface="Arial"/>
              </a:rPr>
              <a:t>(all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21" dirty="0">
                <a:latin typeface="Arial"/>
                <a:cs typeface="Arial"/>
              </a:rPr>
              <a:t>share</a:t>
            </a:r>
            <a:r>
              <a:rPr sz="1700" spc="21" dirty="0">
                <a:latin typeface="Arial"/>
                <a:cs typeface="Arial"/>
              </a:rPr>
              <a:t> </a:t>
            </a:r>
            <a:r>
              <a:rPr sz="1700" spc="-14" dirty="0">
                <a:latin typeface="Arial"/>
                <a:cs typeface="Arial"/>
              </a:rPr>
              <a:t>this)</a:t>
            </a:r>
            <a:endParaRPr sz="1700" dirty="0">
              <a:latin typeface="Arial"/>
              <a:cs typeface="Arial"/>
            </a:endParaRPr>
          </a:p>
          <a:p>
            <a:pPr marL="151799" marR="81525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151799" algn="l"/>
              </a:tabLst>
            </a:pPr>
            <a:r>
              <a:rPr sz="1700" spc="4" dirty="0">
                <a:latin typeface="Arial"/>
                <a:cs typeface="Arial"/>
              </a:rPr>
              <a:t>Suspending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4" dirty="0">
                <a:latin typeface="Arial"/>
                <a:cs typeface="Arial"/>
              </a:rPr>
              <a:t>involves </a:t>
            </a:r>
            <a:r>
              <a:rPr sz="1700" spc="7" dirty="0">
                <a:latin typeface="Arial"/>
                <a:cs typeface="Arial"/>
              </a:rPr>
              <a:t>suspending 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4" dirty="0">
                <a:latin typeface="Arial"/>
                <a:cs typeface="Arial"/>
              </a:rPr>
              <a:t>the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process</a:t>
            </a:r>
            <a:endParaRPr sz="1700" dirty="0">
              <a:latin typeface="Arial"/>
              <a:cs typeface="Arial"/>
            </a:endParaRPr>
          </a:p>
          <a:p>
            <a:pPr marL="151799" marR="493794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151799" algn="l"/>
              </a:tabLst>
            </a:pPr>
            <a:r>
              <a:rPr sz="1700" spc="-18" dirty="0">
                <a:latin typeface="Arial"/>
                <a:cs typeface="Arial"/>
              </a:rPr>
              <a:t>Termination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dirty="0">
                <a:latin typeface="Arial"/>
                <a:cs typeface="Arial"/>
              </a:rPr>
              <a:t>terminates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 </a:t>
            </a:r>
            <a:r>
              <a:rPr sz="1700" spc="18" dirty="0">
                <a:latin typeface="Arial"/>
                <a:cs typeface="Arial"/>
              </a:rPr>
              <a:t>within </a:t>
            </a:r>
            <a:r>
              <a:rPr sz="1700" spc="4" dirty="0">
                <a:latin typeface="Arial"/>
                <a:cs typeface="Arial"/>
              </a:rPr>
              <a:t>the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process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5787" y="6519637"/>
            <a:ext cx="77688" cy="13212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800" spc="-4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06609" y="363720"/>
            <a:ext cx="2826670" cy="259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4782" y="3081167"/>
            <a:ext cx="4626575" cy="3568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46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the theoretical </a:t>
            </a:r>
            <a:r>
              <a:rPr lang="en-US" dirty="0">
                <a:hlinkClick r:id="rId2" tooltip="Speedup"/>
              </a:rPr>
              <a:t>speedup</a:t>
            </a:r>
            <a:r>
              <a:rPr lang="en-US" dirty="0"/>
              <a:t> in </a:t>
            </a:r>
            <a:r>
              <a:rPr lang="en-US" dirty="0">
                <a:hlinkClick r:id="rId3" tooltip="Latency (engineering)"/>
              </a:rPr>
              <a:t>latency</a:t>
            </a:r>
            <a:r>
              <a:rPr lang="en-US" dirty="0"/>
              <a:t> of the execution of a task at fixed </a:t>
            </a:r>
            <a:r>
              <a:rPr lang="en-US" dirty="0">
                <a:hlinkClick r:id="rId4" tooltip="Workload"/>
              </a:rPr>
              <a:t>workload</a:t>
            </a:r>
            <a:r>
              <a:rPr lang="en-US" dirty="0"/>
              <a:t> that can be expected of a system whose resources are improved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9" y="3024189"/>
            <a:ext cx="24860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15986" y="5078187"/>
            <a:ext cx="5085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S = portion of program executed serially</a:t>
            </a:r>
          </a:p>
          <a:p>
            <a:r>
              <a:rPr lang="en-US" dirty="0"/>
              <a:t>          N = Processing Cores</a:t>
            </a:r>
          </a:p>
        </p:txBody>
      </p:sp>
    </p:spTree>
    <p:extLst>
      <p:ext uri="{BB962C8B-B14F-4D97-AF65-F5344CB8AC3E}">
        <p14:creationId xmlns:p14="http://schemas.microsoft.com/office/powerpoint/2010/main" val="171589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an application that is 75 percent parallel and 25 percent serial. If we run this application on a system with two processing</a:t>
            </a:r>
          </a:p>
          <a:p>
            <a:pPr marL="109728" indent="0">
              <a:buNone/>
            </a:pPr>
            <a:r>
              <a:rPr lang="en-US" dirty="0"/>
              <a:t>   cores?</a:t>
            </a:r>
          </a:p>
          <a:p>
            <a:r>
              <a:rPr lang="en-US" dirty="0"/>
              <a:t>S=25%=0.25, N= 2</a:t>
            </a:r>
          </a:p>
          <a:p>
            <a:endParaRPr lang="en-US" dirty="0"/>
          </a:p>
          <a:p>
            <a:r>
              <a:rPr lang="en-US" dirty="0"/>
              <a:t>If we add two additional cores , calculate speedup?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Example</a:t>
            </a:r>
          </a:p>
        </p:txBody>
      </p:sp>
    </p:spTree>
    <p:extLst>
      <p:ext uri="{BB962C8B-B14F-4D97-AF65-F5344CB8AC3E}">
        <p14:creationId xmlns:p14="http://schemas.microsoft.com/office/powerpoint/2010/main" val="165871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371</Words>
  <Application>Microsoft Office PowerPoint</Application>
  <PresentationFormat>Widescreen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Concurrent Execution on a Single-core System</vt:lpstr>
      <vt:lpstr>Single &amp; Multithreading Process</vt:lpstr>
      <vt:lpstr>Amdahl’s Law</vt:lpstr>
      <vt:lpstr>Amdahl’s Law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vs. Threads</dc:title>
  <dc:creator>nausheen</dc:creator>
  <cp:lastModifiedBy>Hassan Jamil Syed</cp:lastModifiedBy>
  <cp:revision>3</cp:revision>
  <dcterms:created xsi:type="dcterms:W3CDTF">2020-08-31T10:16:21Z</dcterms:created>
  <dcterms:modified xsi:type="dcterms:W3CDTF">2020-09-01T06:17:54Z</dcterms:modified>
</cp:coreProperties>
</file>