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65"/>
  </p:notesMasterIdLst>
  <p:handoutMasterIdLst>
    <p:handoutMasterId r:id="rId66"/>
  </p:handoutMasterIdLst>
  <p:sldIdLst>
    <p:sldId id="256" r:id="rId2"/>
    <p:sldId id="344" r:id="rId3"/>
    <p:sldId id="346" r:id="rId4"/>
    <p:sldId id="345" r:id="rId5"/>
    <p:sldId id="295" r:id="rId6"/>
    <p:sldId id="347" r:id="rId7"/>
    <p:sldId id="340" r:id="rId8"/>
    <p:sldId id="342" r:id="rId9"/>
    <p:sldId id="267" r:id="rId10"/>
    <p:sldId id="268" r:id="rId11"/>
    <p:sldId id="329" r:id="rId12"/>
    <p:sldId id="328" r:id="rId13"/>
    <p:sldId id="257" r:id="rId14"/>
    <p:sldId id="296" r:id="rId15"/>
    <p:sldId id="297" r:id="rId16"/>
    <p:sldId id="298" r:id="rId17"/>
    <p:sldId id="258" r:id="rId18"/>
    <p:sldId id="299" r:id="rId19"/>
    <p:sldId id="303" r:id="rId20"/>
    <p:sldId id="304" r:id="rId21"/>
    <p:sldId id="305" r:id="rId22"/>
    <p:sldId id="330" r:id="rId23"/>
    <p:sldId id="300" r:id="rId24"/>
    <p:sldId id="306" r:id="rId25"/>
    <p:sldId id="307" r:id="rId26"/>
    <p:sldId id="308" r:id="rId27"/>
    <p:sldId id="309" r:id="rId28"/>
    <p:sldId id="301" r:id="rId29"/>
    <p:sldId id="311" r:id="rId30"/>
    <p:sldId id="310" r:id="rId31"/>
    <p:sldId id="331" r:id="rId32"/>
    <p:sldId id="335" r:id="rId33"/>
    <p:sldId id="284" r:id="rId34"/>
    <p:sldId id="285" r:id="rId35"/>
    <p:sldId id="286" r:id="rId36"/>
    <p:sldId id="287" r:id="rId37"/>
    <p:sldId id="315" r:id="rId38"/>
    <p:sldId id="259" r:id="rId39"/>
    <p:sldId id="316" r:id="rId40"/>
    <p:sldId id="292" r:id="rId41"/>
    <p:sldId id="334" r:id="rId42"/>
    <p:sldId id="302" r:id="rId43"/>
    <p:sldId id="317" r:id="rId44"/>
    <p:sldId id="260" r:id="rId45"/>
    <p:sldId id="261" r:id="rId46"/>
    <p:sldId id="318" r:id="rId47"/>
    <p:sldId id="319" r:id="rId48"/>
    <p:sldId id="320" r:id="rId49"/>
    <p:sldId id="321" r:id="rId50"/>
    <p:sldId id="262" r:id="rId51"/>
    <p:sldId id="323" r:id="rId52"/>
    <p:sldId id="324" r:id="rId53"/>
    <p:sldId id="322" r:id="rId54"/>
    <p:sldId id="263" r:id="rId55"/>
    <p:sldId id="325" r:id="rId56"/>
    <p:sldId id="326" r:id="rId57"/>
    <p:sldId id="327" r:id="rId58"/>
    <p:sldId id="339" r:id="rId59"/>
    <p:sldId id="337" r:id="rId60"/>
    <p:sldId id="336" r:id="rId61"/>
    <p:sldId id="338" r:id="rId62"/>
    <p:sldId id="332" r:id="rId63"/>
    <p:sldId id="333" r:id="rId6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objectives for the current week are</a:t>
            </a:r>
            <a:r>
              <a:rPr lang="en-US" baseline="0" dirty="0" smtClean="0"/>
              <a:t> to introduce software engineering and provide a general framework for understanding the rest of the topics that we will cover during the semester.</a:t>
            </a:r>
          </a:p>
          <a:p>
            <a:r>
              <a:rPr lang="en-US" baseline="0" dirty="0" smtClean="0"/>
              <a:t>Once we are done with the initial three lectures during this week, we should be able to achieve the following learning objectives:</a:t>
            </a:r>
          </a:p>
          <a:p>
            <a:pPr marL="171450" indent="-171450">
              <a:buFontTx/>
              <a:buChar char="-"/>
            </a:pPr>
            <a:r>
              <a:rPr lang="en-US" baseline="0" dirty="0" smtClean="0"/>
              <a:t>Understand what is software </a:t>
            </a:r>
            <a:r>
              <a:rPr lang="en-US" baseline="0" dirty="0" err="1" smtClean="0"/>
              <a:t>engg</a:t>
            </a:r>
            <a:r>
              <a:rPr lang="en-US" baseline="0" dirty="0" smtClean="0"/>
              <a:t>.</a:t>
            </a:r>
          </a:p>
          <a:p>
            <a:pPr marL="171450" indent="-171450">
              <a:buFontTx/>
              <a:buChar char="-"/>
            </a:pPr>
            <a:r>
              <a:rPr lang="en-US" baseline="0" dirty="0" smtClean="0"/>
              <a:t>Understand that the development of different types of s/w systems may require different SE techniques.</a:t>
            </a:r>
          </a:p>
          <a:p>
            <a:pPr marL="171450" indent="-171450">
              <a:buFontTx/>
              <a:buChar char="-"/>
            </a:pPr>
            <a:r>
              <a:rPr lang="en-US" baseline="0" dirty="0" smtClean="0"/>
              <a:t>Understand ethical and professional issues pertaining to software engineering practices and professionals.</a:t>
            </a:r>
          </a:p>
          <a:p>
            <a:pPr marL="171450" indent="-171450">
              <a:buFontTx/>
              <a:buChar char="-"/>
            </a:pPr>
            <a:r>
              <a:rPr lang="en-US" baseline="0" dirty="0" smtClean="0"/>
              <a:t>And finally, that we have been introduced to some systems, of different types, that will be used as examples.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5</a:t>
            </a:fld>
            <a:endParaRPr lang="en-US"/>
          </a:p>
        </p:txBody>
      </p:sp>
    </p:spTree>
    <p:extLst>
      <p:ext uri="{BB962C8B-B14F-4D97-AF65-F5344CB8AC3E}">
        <p14:creationId xmlns:p14="http://schemas.microsoft.com/office/powerpoint/2010/main" val="221977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SE is essential for various strata of the society, be it the government, private organizations,</a:t>
            </a:r>
            <a:r>
              <a:rPr lang="en-US" baseline="0" dirty="0" smtClean="0"/>
              <a:t> </a:t>
            </a:r>
            <a:r>
              <a:rPr lang="en-US" dirty="0" smtClean="0"/>
              <a:t>different</a:t>
            </a:r>
            <a:r>
              <a:rPr lang="en-US" baseline="0" dirty="0" smtClean="0"/>
              <a:t> national and international businesses or institutions.</a:t>
            </a:r>
          </a:p>
          <a:p>
            <a:r>
              <a:rPr lang="en-US" baseline="0" dirty="0" smtClean="0"/>
              <a:t>With the technological advancements during the past few decades, the world just can not be run without software.</a:t>
            </a:r>
          </a:p>
          <a:p>
            <a:r>
              <a:rPr lang="en-US" baseline="0" dirty="0" smtClean="0"/>
              <a:t>- National infrastructures, health care organizations and utilities all involve computer-based systems or electronics that have dependence on software.</a:t>
            </a:r>
          </a:p>
          <a:p>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said</a:t>
            </a:r>
            <a:r>
              <a:rPr lang="en-US" baseline="0" dirty="0" smtClean="0"/>
              <a:t> that, software engineers can be proud of their achievements in making the world a safer place. And I say that due to high dependence of day to day usage systems on software. We all know that systems ranging from healthcare to financial systems and safety critical systems are all dependent heavily on software. And these systems can not function in a proper way without their software being developed using the right software engineering approaches.</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11</a:t>
            </a:fld>
            <a:endParaRPr lang="en-US"/>
          </a:p>
        </p:txBody>
      </p:sp>
    </p:spTree>
    <p:extLst>
      <p:ext uri="{BB962C8B-B14F-4D97-AF65-F5344CB8AC3E}">
        <p14:creationId xmlns:p14="http://schemas.microsoft.com/office/powerpoint/2010/main" val="2666662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people think that software is just the computer program. However, in the back drop of SE,</a:t>
            </a:r>
            <a:r>
              <a:rPr lang="en-US" baseline="0" dirty="0" smtClean="0"/>
              <a:t> it is not only the computer program but also the associated documents, libraries, support websites and other resources that make these programs useful.</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162447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eaLnBrk="1" hangingPunct="1"/>
            <a:r>
              <a:rPr lang="en-US" sz="3200" u="sng" dirty="0" smtClean="0">
                <a:latin typeface="Arial Black" panose="020B0A04020102020204" pitchFamily="34" charset="0"/>
              </a:rPr>
              <a:t>Introduction</a:t>
            </a: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r>
              <a:rPr lang="en-GB" smtClean="0"/>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Scheme</a:t>
            </a:r>
            <a:endParaRPr lang="en-US" dirty="0"/>
          </a:p>
        </p:txBody>
      </p:sp>
      <p:sp>
        <p:nvSpPr>
          <p:cNvPr id="3" name="Content Placeholder 2"/>
          <p:cNvSpPr>
            <a:spLocks noGrp="1"/>
          </p:cNvSpPr>
          <p:nvPr>
            <p:ph idx="1"/>
          </p:nvPr>
        </p:nvSpPr>
        <p:spPr/>
        <p:txBody>
          <a:bodyPr/>
          <a:lstStyle/>
          <a:p>
            <a:r>
              <a:rPr lang="en-US" dirty="0" smtClean="0"/>
              <a:t>Quizzes + Assignment--------- 15 Marks</a:t>
            </a:r>
          </a:p>
          <a:p>
            <a:r>
              <a:rPr lang="en-US" dirty="0" smtClean="0"/>
              <a:t>Class Participation + Activities-----</a:t>
            </a:r>
            <a:r>
              <a:rPr lang="en-US" dirty="0"/>
              <a:t> </a:t>
            </a:r>
            <a:r>
              <a:rPr lang="en-US" dirty="0" smtClean="0"/>
              <a:t>05 Marks</a:t>
            </a:r>
          </a:p>
          <a:p>
            <a:r>
              <a:rPr lang="en-US" dirty="0" err="1" smtClean="0"/>
              <a:t>Sessionals</a:t>
            </a:r>
            <a:r>
              <a:rPr lang="en-US" dirty="0" smtClean="0"/>
              <a:t>-</a:t>
            </a:r>
            <a:r>
              <a:rPr lang="en-US" dirty="0" smtClean="0"/>
              <a:t>-----------------</a:t>
            </a:r>
            <a:r>
              <a:rPr lang="en-US" dirty="0"/>
              <a:t> </a:t>
            </a:r>
            <a:r>
              <a:rPr lang="en-US" dirty="0" smtClean="0"/>
              <a:t>15+15 Marks</a:t>
            </a:r>
          </a:p>
          <a:p>
            <a:r>
              <a:rPr lang="en-US" dirty="0" smtClean="0"/>
              <a:t>Final------------------------- 40 Marks</a:t>
            </a:r>
          </a:p>
          <a:p>
            <a:r>
              <a:rPr lang="en-US" dirty="0" smtClean="0"/>
              <a:t>Project----------------------</a:t>
            </a:r>
            <a:r>
              <a:rPr lang="en-US" dirty="0"/>
              <a:t> </a:t>
            </a:r>
            <a:r>
              <a:rPr lang="en-US" dirty="0" smtClean="0"/>
              <a:t>10 </a:t>
            </a:r>
            <a:r>
              <a:rPr lang="en-US" dirty="0"/>
              <a:t>Marks</a:t>
            </a:r>
            <a:endParaRPr lang="en-US" dirty="0" smtClean="0"/>
          </a:p>
          <a:p>
            <a:endParaRPr lang="en-US" dirty="0"/>
          </a:p>
          <a:p>
            <a:endParaRPr lang="en-US" dirty="0" smtClean="0"/>
          </a:p>
          <a:p>
            <a:endParaRPr lang="en-US" dirty="0" smtClean="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979077611"/>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Material:</a:t>
            </a:r>
            <a:endParaRPr lang="en-US" dirty="0"/>
          </a:p>
        </p:txBody>
      </p:sp>
      <p:sp>
        <p:nvSpPr>
          <p:cNvPr id="3" name="Content Placeholder 2"/>
          <p:cNvSpPr>
            <a:spLocks noGrp="1"/>
          </p:cNvSpPr>
          <p:nvPr>
            <p:ph idx="1"/>
          </p:nvPr>
        </p:nvSpPr>
        <p:spPr>
          <a:xfrm>
            <a:off x="457200" y="1600200"/>
            <a:ext cx="6471138" cy="4525963"/>
          </a:xfrm>
        </p:spPr>
        <p:txBody>
          <a:bodyPr/>
          <a:lstStyle/>
          <a:p>
            <a:pPr marL="0" indent="0">
              <a:buNone/>
            </a:pPr>
            <a:r>
              <a:rPr lang="en-US" dirty="0" smtClean="0"/>
              <a:t>   </a:t>
            </a:r>
            <a:r>
              <a:rPr lang="en-US" b="1" u="sng" dirty="0" smtClean="0"/>
              <a:t>Books:</a:t>
            </a:r>
          </a:p>
          <a:p>
            <a:r>
              <a:rPr lang="en-US" dirty="0" smtClean="0"/>
              <a:t>Software Engineering by Ian Sommerville (10 edition)</a:t>
            </a:r>
          </a:p>
          <a:p>
            <a:r>
              <a:rPr lang="en-US" dirty="0"/>
              <a:t>Software </a:t>
            </a:r>
            <a:r>
              <a:rPr lang="en-US" dirty="0" smtClean="0"/>
              <a:t>Engineering </a:t>
            </a:r>
            <a:r>
              <a:rPr lang="en-US" dirty="0"/>
              <a:t>Practitioner’s </a:t>
            </a:r>
            <a:r>
              <a:rPr lang="en-US" dirty="0" smtClean="0"/>
              <a:t>Approach by Roger </a:t>
            </a:r>
            <a:r>
              <a:rPr lang="en-US" dirty="0"/>
              <a:t>S. </a:t>
            </a:r>
            <a:r>
              <a:rPr lang="en-US" dirty="0" smtClean="0"/>
              <a:t>Pressman (Seventh Edition)</a:t>
            </a:r>
          </a:p>
          <a:p>
            <a:pPr marL="0" indent="0">
              <a:buNone/>
            </a:pPr>
            <a:r>
              <a:rPr lang="en-US" dirty="0"/>
              <a:t> </a:t>
            </a:r>
            <a:r>
              <a:rPr lang="en-US" b="1" u="sng" dirty="0" smtClean="0"/>
              <a:t>Reading Material:</a:t>
            </a:r>
          </a:p>
          <a:p>
            <a:r>
              <a:rPr lang="en-US" dirty="0" smtClean="0"/>
              <a:t>Articles and Essay readings.</a:t>
            </a:r>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301540940"/>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34</a:t>
            </a:fld>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Graded Class Activity: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Briefly Describe what do you know about Software engineering? Write At least 2 pages long.</a:t>
            </a:r>
            <a:endParaRPr lang="en-US" dirty="0"/>
          </a:p>
          <a:p>
            <a:pPr marL="457200" indent="-457200">
              <a:buFont typeface="+mj-lt"/>
              <a:buAutoNum type="arabicPeriod"/>
            </a:pPr>
            <a:r>
              <a:rPr lang="en-US" dirty="0" smtClean="0"/>
              <a:t>Briefly describe your understanding in OOAD?</a:t>
            </a:r>
          </a:p>
          <a:p>
            <a:pPr marL="457200" indent="-457200">
              <a:buFont typeface="+mj-lt"/>
              <a:buAutoNum type="arabicPeriod"/>
            </a:pPr>
            <a:endParaRPr lang="en-US" dirty="0" smtClean="0"/>
          </a:p>
          <a:p>
            <a:pPr marL="0" indent="0" algn="ctr">
              <a:buNone/>
            </a:pP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32874296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41</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dirty="0"/>
              <a:t>2</a:t>
            </a:r>
            <a:r>
              <a:rPr lang="en-GB" dirty="0" smtClean="0"/>
              <a:t>4/01/2019</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fld id="{A658C1B4-E57D-4FBD-89DF-A474F8315F1C}" type="datetime1">
              <a:rPr lang="en-GB" smtClean="0"/>
              <a:t>30/01/2020</a:t>
            </a:fld>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54</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58</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59</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Crisis:</a:t>
            </a:r>
            <a:endParaRPr lang="en-US" dirty="0"/>
          </a:p>
        </p:txBody>
      </p:sp>
      <p:sp>
        <p:nvSpPr>
          <p:cNvPr id="3" name="Content Placeholder 2"/>
          <p:cNvSpPr>
            <a:spLocks noGrp="1"/>
          </p:cNvSpPr>
          <p:nvPr>
            <p:ph idx="1"/>
          </p:nvPr>
        </p:nvSpPr>
        <p:spPr/>
        <p:txBody>
          <a:bodyPr/>
          <a:lstStyle/>
          <a:p>
            <a:r>
              <a:rPr lang="en-US" dirty="0"/>
              <a:t>software industry’s inability to provide customers with high </a:t>
            </a:r>
            <a:r>
              <a:rPr lang="en-US" dirty="0" smtClean="0"/>
              <a:t>quality </a:t>
            </a:r>
            <a:r>
              <a:rPr lang="en-US" dirty="0"/>
              <a:t>products on schedule</a:t>
            </a:r>
            <a:r>
              <a:rPr lang="en-US" dirty="0" smtClean="0"/>
              <a:t>.</a:t>
            </a:r>
          </a:p>
          <a:p>
            <a:r>
              <a:rPr lang="en-US" dirty="0" smtClean="0"/>
              <a:t>Projects </a:t>
            </a:r>
            <a:r>
              <a:rPr lang="en-US" dirty="0"/>
              <a:t>ran </a:t>
            </a:r>
            <a:r>
              <a:rPr lang="en-US" dirty="0" smtClean="0"/>
              <a:t>over-budget</a:t>
            </a:r>
          </a:p>
          <a:p>
            <a:r>
              <a:rPr lang="en-US" dirty="0" smtClean="0"/>
              <a:t>Damage </a:t>
            </a:r>
            <a:r>
              <a:rPr lang="en-US" dirty="0"/>
              <a:t>to property even to life</a:t>
            </a:r>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241000891"/>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60</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61</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62</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63</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Motivation: Why we need software Engineering?</a:t>
            </a:r>
            <a:endParaRPr lang="en-US" sz="2000" dirty="0"/>
          </a:p>
        </p:txBody>
      </p:sp>
      <p:sp>
        <p:nvSpPr>
          <p:cNvPr id="3" name="Content Placeholder 2"/>
          <p:cNvSpPr>
            <a:spLocks noGrp="1"/>
          </p:cNvSpPr>
          <p:nvPr>
            <p:ph idx="1"/>
          </p:nvPr>
        </p:nvSpPr>
        <p:spPr/>
        <p:txBody>
          <a:bodyPr/>
          <a:lstStyle/>
          <a:p>
            <a:r>
              <a:rPr lang="en-US" dirty="0" smtClean="0"/>
              <a:t>Complexity</a:t>
            </a:r>
          </a:p>
          <a:p>
            <a:r>
              <a:rPr lang="en-US" dirty="0" smtClean="0"/>
              <a:t>Innovation</a:t>
            </a:r>
          </a:p>
          <a:p>
            <a:r>
              <a:rPr lang="en-US" dirty="0" smtClean="0"/>
              <a:t>Flexibility</a:t>
            </a:r>
          </a:p>
          <a:p>
            <a:r>
              <a:rPr lang="en-US" dirty="0" smtClean="0"/>
              <a:t>Invisible </a:t>
            </a:r>
          </a:p>
          <a:p>
            <a:r>
              <a:rPr lang="en-US" dirty="0"/>
              <a:t>C</a:t>
            </a:r>
            <a:r>
              <a:rPr lang="en-US" dirty="0" smtClean="0"/>
              <a:t>hangeable</a:t>
            </a:r>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81537127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2195302"/>
            <a:ext cx="8229600" cy="3335759"/>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416505274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GNP(Gross National Product)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5671</TotalTime>
  <Words>4439</Words>
  <Application>Microsoft Office PowerPoint</Application>
  <PresentationFormat>On-screen Show (4:3)</PresentationFormat>
  <Paragraphs>507</Paragraphs>
  <Slides>63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ＭＳ Ｐゴシック</vt:lpstr>
      <vt:lpstr>Arial</vt:lpstr>
      <vt:lpstr>Arial Black</vt:lpstr>
      <vt:lpstr>Calibri</vt:lpstr>
      <vt:lpstr>Times New Roman</vt:lpstr>
      <vt:lpstr>Wingdings</vt:lpstr>
      <vt:lpstr>SE10 slides</vt:lpstr>
      <vt:lpstr>Introduction</vt:lpstr>
      <vt:lpstr>Grading Scheme</vt:lpstr>
      <vt:lpstr>Course Material:</vt:lpstr>
      <vt:lpstr>Graded Class Activity:</vt:lpstr>
      <vt:lpstr>Topics covered</vt:lpstr>
      <vt:lpstr>Software Crisis:</vt:lpstr>
      <vt:lpstr>Motivation: Why we need software Engineering?</vt:lpstr>
      <vt:lpstr>PowerPoint Presentation</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Miss. Romasha Khurshid</cp:lastModifiedBy>
  <cp:revision>74</cp:revision>
  <dcterms:created xsi:type="dcterms:W3CDTF">2009-12-29T10:39:27Z</dcterms:created>
  <dcterms:modified xsi:type="dcterms:W3CDTF">2020-01-30T08:21:02Z</dcterms:modified>
</cp:coreProperties>
</file>