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63"/>
  </p:notesMasterIdLst>
  <p:handoutMasterIdLst>
    <p:handoutMasterId r:id="rId64"/>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324" r:id="rId16"/>
    <p:sldId id="372" r:id="rId17"/>
    <p:sldId id="363" r:id="rId18"/>
    <p:sldId id="280" r:id="rId19"/>
    <p:sldId id="281" r:id="rId20"/>
    <p:sldId id="373" r:id="rId21"/>
    <p:sldId id="325" r:id="rId22"/>
    <p:sldId id="283" r:id="rId23"/>
    <p:sldId id="284" r:id="rId24"/>
    <p:sldId id="264" r:id="rId25"/>
    <p:sldId id="327" r:id="rId26"/>
    <p:sldId id="374" r:id="rId27"/>
    <p:sldId id="364" r:id="rId28"/>
    <p:sldId id="273" r:id="rId29"/>
    <p:sldId id="275" r:id="rId30"/>
    <p:sldId id="376" r:id="rId31"/>
    <p:sldId id="328" r:id="rId32"/>
    <p:sldId id="377" r:id="rId33"/>
    <p:sldId id="335" r:id="rId34"/>
    <p:sldId id="343" r:id="rId35"/>
    <p:sldId id="329" r:id="rId36"/>
    <p:sldId id="347" r:id="rId37"/>
    <p:sldId id="366" r:id="rId38"/>
    <p:sldId id="379" r:id="rId39"/>
    <p:sldId id="380" r:id="rId40"/>
    <p:sldId id="375" r:id="rId41"/>
    <p:sldId id="382" r:id="rId42"/>
    <p:sldId id="383" r:id="rId43"/>
    <p:sldId id="367" r:id="rId44"/>
    <p:sldId id="315" r:id="rId45"/>
    <p:sldId id="289" r:id="rId46"/>
    <p:sldId id="384" r:id="rId47"/>
    <p:sldId id="330" r:id="rId48"/>
    <p:sldId id="356" r:id="rId49"/>
    <p:sldId id="291" r:id="rId50"/>
    <p:sldId id="331" r:id="rId51"/>
    <p:sldId id="297" r:id="rId52"/>
    <p:sldId id="319" r:id="rId53"/>
    <p:sldId id="332" r:id="rId54"/>
    <p:sldId id="358" r:id="rId55"/>
    <p:sldId id="333" r:id="rId56"/>
    <p:sldId id="359" r:id="rId57"/>
    <p:sldId id="361" r:id="rId58"/>
    <p:sldId id="334" r:id="rId59"/>
    <p:sldId id="365" r:id="rId60"/>
    <p:sldId id="369" r:id="rId61"/>
    <p:sldId id="370" r:id="rId6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7" d="100"/>
          <a:sy n="77" d="100"/>
        </p:scale>
        <p:origin x="5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10/12/2014</a:t>
            </a:r>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10/12/2014</a:t>
            </a:r>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10/12/2014</a:t>
            </a:r>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a:t>Chapter 24 Quality management</a:t>
            </a:r>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p:txBody>
          <a:bodyPr/>
          <a:lstStyle/>
          <a:p>
            <a:r>
              <a:rPr lang="en-GB" dirty="0"/>
              <a:t>Quality, simplistically, means that a product should meet its specification.</a:t>
            </a:r>
          </a:p>
          <a:p>
            <a:r>
              <a:rPr lang="en-GB" dirty="0"/>
              <a:t>This is problematical for software systems</a:t>
            </a:r>
          </a:p>
          <a:p>
            <a:pPr lvl="1"/>
            <a:r>
              <a:rPr lang="en-GB" dirty="0"/>
              <a:t>There is a tension between customer quality requirements (efficiency, reliability, etc.) and developer quality requirements (maintainability, reusability, etc.);</a:t>
            </a:r>
          </a:p>
          <a:p>
            <a:pPr lvl="1"/>
            <a:r>
              <a:rPr lang="en-GB" dirty="0"/>
              <a:t>Some quality requirements are difficult to specify in an unambiguous way;</a:t>
            </a:r>
          </a:p>
          <a:p>
            <a:pPr lvl="1"/>
            <a:r>
              <a:rPr lang="en-GB" dirty="0"/>
              <a:t>Software specifications are usually incomplete and often inconsistent.</a:t>
            </a:r>
          </a:p>
          <a:p>
            <a:r>
              <a:rPr lang="en-GB" dirty="0"/>
              <a:t>The focus may be ‘fitness for purpose’ rather than specification conformance.</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idx="1"/>
          </p:nvPr>
        </p:nvSpPr>
        <p:spPr/>
        <p:txBody>
          <a:bodyPr/>
          <a:lstStyle/>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p>
          <a:p>
            <a:r>
              <a:rPr lang="en-US" dirty="0"/>
              <a:t>Have programming and documentation standards been followed in the development process?</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p>
          <a:p>
            <a:r>
              <a:rPr lang="en-US" dirty="0"/>
              <a:t>This reflects practical user experience – if the software’s functionality is not what is expected, then users will often just work around this and find other ways to do what they want to do. </a:t>
            </a:r>
          </a:p>
          <a:p>
            <a:r>
              <a:rPr lang="en-US" dirty="0"/>
              <a:t>However,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US" dirty="0"/>
              <a:t>It is not possible for any system to be optimized for all of these attributes – for example, improving robustness may lead to loss of performance. </a:t>
            </a:r>
          </a:p>
          <a:p>
            <a:r>
              <a:rPr lang="en-US" dirty="0"/>
              <a:t>The quality plan should therefore define the most important quality attributes for the software that is being developed.</a:t>
            </a:r>
            <a:r>
              <a:rPr lang="en-GB" dirty="0"/>
              <a:t> </a:t>
            </a:r>
          </a:p>
          <a:p>
            <a:r>
              <a:rPr lang="en-US" dirty="0"/>
              <a:t>The plan should also include a definition of the quality assessment process, an agreed way of assessing whether some quality, such as maintainability or robustness, is present in the product.</a:t>
            </a:r>
            <a:r>
              <a:rPr lang="en-GB" dirty="0"/>
              <a:t>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idx="1"/>
          </p:nvPr>
        </p:nvSpPr>
        <p:spPr/>
        <p:txBody>
          <a:bodyPr/>
          <a:lstStyle/>
          <a:p>
            <a:r>
              <a:rPr lang="en-US" dirty="0"/>
              <a:t>Quality managers should aim to develop a ‘quality culture’ where everyone responsible for software development is committed to achieving a high level of product quality. </a:t>
            </a:r>
          </a:p>
          <a:p>
            <a:r>
              <a:rPr lang="en-US" dirty="0"/>
              <a:t>They should encourage teams to take responsibility for the quality of their work and to develop new approaches to quality improvement. </a:t>
            </a:r>
          </a:p>
          <a:p>
            <a:r>
              <a:rPr lang="en-US" dirty="0"/>
              <a:t>They 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standards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18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r>
              <a:rPr lang="en-GB" dirty="0"/>
              <a:t>Encapsulation of best practice- 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organisation by understanding the standards that are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Topics covered</a:t>
            </a:r>
          </a:p>
        </p:txBody>
      </p:sp>
      <p:sp>
        <p:nvSpPr>
          <p:cNvPr id="7171" name="Rectangle 3"/>
          <p:cNvSpPr>
            <a:spLocks noGrp="1" noChangeArrowheads="1"/>
          </p:cNvSpPr>
          <p:nvPr>
            <p:ph idx="1"/>
          </p:nvPr>
        </p:nvSpPr>
        <p:spPr/>
        <p:txBody>
          <a:bodyPr/>
          <a:lstStyle/>
          <a:p>
            <a:r>
              <a:rPr lang="en-US" dirty="0"/>
              <a:t>Software quality</a:t>
            </a:r>
            <a:endParaRPr lang="en-GB" dirty="0"/>
          </a:p>
          <a:p>
            <a:r>
              <a:rPr lang="en-US" dirty="0"/>
              <a:t>Software standards</a:t>
            </a:r>
            <a:endParaRPr lang="en-GB" dirty="0"/>
          </a:p>
          <a:p>
            <a:r>
              <a:rPr lang="en-US" dirty="0"/>
              <a:t>Reviews and inspections</a:t>
            </a:r>
          </a:p>
          <a:p>
            <a:r>
              <a:rPr lang="en-US" dirty="0"/>
              <a:t>Quality management and agile development</a:t>
            </a:r>
            <a:endParaRPr lang="en-GB" dirty="0"/>
          </a:p>
          <a:p>
            <a:r>
              <a:rPr lang="en-US"/>
              <a:t>Software measurement </a:t>
            </a:r>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p>
        </p:txBody>
      </p:sp>
      <p:sp>
        <p:nvSpPr>
          <p:cNvPr id="3" name="Content Placeholder 2"/>
          <p:cNvSpPr>
            <a:spLocks noGrp="1"/>
          </p:cNvSpPr>
          <p:nvPr>
            <p:ph idx="1"/>
          </p:nvPr>
        </p:nvSpPr>
        <p:spPr/>
        <p:txBody>
          <a:bodyPr/>
          <a:lstStyle/>
          <a:p>
            <a:r>
              <a:rPr lang="en-US" i="1" dirty="0"/>
              <a:t>Product standards</a:t>
            </a:r>
            <a:r>
              <a:rPr lang="en-US" dirty="0"/>
              <a:t> </a:t>
            </a:r>
          </a:p>
          <a:p>
            <a:pPr lvl="1"/>
            <a:r>
              <a:rPr lang="en-US" dirty="0"/>
              <a:t>Apply 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a:t>Process standards</a:t>
            </a:r>
            <a:r>
              <a:rPr lang="en-US" dirty="0"/>
              <a:t> </a:t>
            </a:r>
          </a:p>
          <a:p>
            <a:pPr lvl="1"/>
            <a:r>
              <a:rPr lang="en-US" dirty="0"/>
              <a:t>These define the processes that should be followed during software development. Process 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p:txBody>
          <a:bodyPr/>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p:txBody>
          <a:bodyPr/>
          <a:lstStyle/>
          <a:p>
            <a:r>
              <a:rPr lang="en-GB" dirty="0"/>
              <a:t>Involve practitioners in development. Engineers should understand the rationale  underlying a standard.</a:t>
            </a:r>
          </a:p>
          <a:p>
            <a:r>
              <a:rPr lang="en-GB" dirty="0"/>
              <a:t>Review standards and their usage regularly. </a:t>
            </a:r>
            <a:br>
              <a:rPr lang="en-GB" dirty="0"/>
            </a:br>
            <a:r>
              <a:rPr lang="en-GB" dirty="0"/>
              <a:t>Standards can quickly become outdated and this reduces their credibility amongst practitioners.</a:t>
            </a:r>
          </a:p>
          <a:p>
            <a:r>
              <a:rPr lang="en-GB" dirty="0"/>
              <a:t>Detailed standards should have specialized tool </a:t>
            </a:r>
            <a:br>
              <a:rPr lang="en-GB" dirty="0"/>
            </a:br>
            <a:r>
              <a:rPr lang="en-GB" dirty="0"/>
              <a:t>support. Excessive clerical work is the most </a:t>
            </a:r>
            <a:br>
              <a:rPr lang="en-GB" dirty="0"/>
            </a:br>
            <a:r>
              <a:rPr lang="en-GB" dirty="0"/>
              <a:t>significant complaint against standards. </a:t>
            </a:r>
          </a:p>
          <a:p>
            <a:pPr lvl="1"/>
            <a:r>
              <a:rPr lang="en-GB" dirty="0"/>
              <a:t>Web-based forms are not good enough.</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p:txBody>
          <a:bodyPr/>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framework for developing software standards.</a:t>
            </a:r>
          </a:p>
          <a:p>
            <a:pPr lvl="1"/>
            <a:r>
              <a:rPr lang="en-US" dirty="0"/>
              <a:t> 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r>
              <a:rPr lang="en-GB"/>
              <a:t>(important)</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and ISO9001</a:t>
            </a:r>
          </a:p>
        </p:txBody>
      </p:sp>
      <p:sp>
        <p:nvSpPr>
          <p:cNvPr id="3" name="Content Placeholder 2"/>
          <p:cNvSpPr>
            <a:spLocks noGrp="1"/>
          </p:cNvSpPr>
          <p:nvPr>
            <p:ph idx="1"/>
          </p:nvPr>
        </p:nvSpPr>
        <p:spPr/>
        <p:txBody>
          <a:bodyPr/>
          <a:lstStyle/>
          <a:p>
            <a:r>
              <a:rPr lang="en-US" dirty="0"/>
              <a:t>The ISO 9001 certification is inadequate because it defines quality to be the conformance to standards. </a:t>
            </a:r>
          </a:p>
          <a:p>
            <a:r>
              <a:rPr lang="en-US" dirty="0"/>
              <a:t>It takes no account of quality as experienced by users of the software. For example, a company could define test coverage standards specifying that all methods in objects must be called at least once. </a:t>
            </a:r>
          </a:p>
          <a:p>
            <a:r>
              <a:rPr lang="en-US" dirty="0"/>
              <a:t>Unfortunately,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26</a:t>
            </a:fld>
            <a:endParaRPr lang="en-US"/>
          </a:p>
        </p:txBody>
      </p:sp>
    </p:spTree>
    <p:extLst>
      <p:ext uri="{BB962C8B-B14F-4D97-AF65-F5344CB8AC3E}">
        <p14:creationId xmlns:p14="http://schemas.microsoft.com/office/powerpoint/2010/main" val="372396351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a:t>Reviews and inspections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A group examines part or all of a process or system and its documentation to find potential problems.</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a:p>
            <a:r>
              <a:rPr lang="en-GB" dirty="0"/>
              <a:t>There are different types of review with different objectives</a:t>
            </a:r>
          </a:p>
          <a:p>
            <a:pPr lvl="1"/>
            <a:r>
              <a:rPr lang="en-GB" dirty="0"/>
              <a:t>Inspections for defect removal (product);</a:t>
            </a:r>
          </a:p>
          <a:p>
            <a:pPr lvl="1"/>
            <a:r>
              <a:rPr lang="en-GB" dirty="0"/>
              <a:t>Reviews for progress assessment (product and process);</a:t>
            </a:r>
          </a:p>
          <a:p>
            <a:pPr lvl="1"/>
            <a:r>
              <a:rPr lang="en-GB" dirty="0"/>
              <a:t>Quality reviews (product and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a:t>Quality reviews</a:t>
            </a:r>
          </a:p>
        </p:txBody>
      </p:sp>
      <p:sp>
        <p:nvSpPr>
          <p:cNvPr id="31746" name="Rectangle 2"/>
          <p:cNvSpPr>
            <a:spLocks noGrp="1" noChangeArrowheads="1"/>
          </p:cNvSpPr>
          <p:nvPr>
            <p:ph idx="1"/>
          </p:nvPr>
        </p:nvSpPr>
        <p:spPr/>
        <p:txBody>
          <a:bodyPr/>
          <a:lstStyle/>
          <a:p>
            <a:r>
              <a:rPr lang="en-GB" dirty="0"/>
              <a:t>A group of people carefully examine part or all </a:t>
            </a:r>
            <a:br>
              <a:rPr lang="en-GB" dirty="0"/>
            </a:br>
            <a:r>
              <a:rPr lang="en-GB" dirty="0"/>
              <a:t>of a software system and its associated </a:t>
            </a:r>
            <a:br>
              <a:rPr lang="en-GB" dirty="0"/>
            </a:br>
            <a:r>
              <a:rPr lang="en-GB" dirty="0"/>
              <a:t>documentation.</a:t>
            </a:r>
          </a:p>
          <a:p>
            <a:r>
              <a:rPr lang="en-GB" dirty="0"/>
              <a:t>Code, designs, specifications, test plans, </a:t>
            </a:r>
            <a:br>
              <a:rPr lang="en-GB" dirty="0"/>
            </a:br>
            <a:r>
              <a:rPr lang="en-GB" dirty="0"/>
              <a:t>standards, etc. can all be reviewed.</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idx="1"/>
          </p:nvPr>
        </p:nvSpPr>
        <p:spPr/>
        <p:txBody>
          <a:bodyPr/>
          <a:lstStyle/>
          <a:p>
            <a:r>
              <a:rPr lang="en-GB" dirty="0"/>
              <a:t>Concerned with ensuring that the required level of quality is achieved in a software product.</a:t>
            </a:r>
          </a:p>
          <a:p>
            <a:r>
              <a:rPr lang="en-GB" dirty="0"/>
              <a:t>Three principal concerns:</a:t>
            </a:r>
          </a:p>
          <a:p>
            <a:pPr lvl="1"/>
            <a:r>
              <a:rPr lang="en-US" dirty="0"/>
              <a:t>At the organizational level, quality management is concerned with establishing a framework of organizational processes and standards that will lead to high-quality software. </a:t>
            </a:r>
          </a:p>
          <a:p>
            <a:pPr lvl="1"/>
            <a:r>
              <a:rPr lang="en-US" dirty="0"/>
              <a:t>At the project level, quality management involves the application of specific quality processes and checking that these planned processes have been followed.</a:t>
            </a:r>
            <a:r>
              <a:rPr lang="en-GB" dirty="0"/>
              <a:t> </a:t>
            </a:r>
          </a:p>
          <a:p>
            <a:pPr lvl="1"/>
            <a:r>
              <a:rPr lang="en-US" dirty="0"/>
              <a:t>At the project level, quality management is also concerned with establishing a quality plan for a project. The quality plan should set out the quality goals for the project and define what processes and standards are to be used.</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idx="1"/>
          </p:nvPr>
        </p:nvSpPr>
        <p:spPr/>
        <p:txBody>
          <a:bodyPr/>
          <a:lstStyle/>
          <a:p>
            <a:r>
              <a:rPr lang="en-US" dirty="0"/>
              <a:t>Pre-review activities</a:t>
            </a:r>
          </a:p>
          <a:p>
            <a:pPr lvl="1"/>
            <a:r>
              <a:rPr lang="en-US" dirty="0"/>
              <a:t>Pre-review activities are concerned with review planning and review preparation</a:t>
            </a:r>
            <a:r>
              <a:rPr lang="en-GB" dirty="0"/>
              <a:t> </a:t>
            </a:r>
            <a:endParaRPr lang="en-US" dirty="0"/>
          </a:p>
          <a:p>
            <a:r>
              <a:rPr lang="en-US" dirty="0"/>
              <a:t>The review meeting</a:t>
            </a:r>
          </a:p>
          <a:p>
            <a:pPr lvl="1"/>
            <a:r>
              <a:rPr lang="en-US" dirty="0"/>
              <a:t>During the review meeting, an author of the document or program being reviewed should ‘walk through’ the document with the review team. </a:t>
            </a:r>
          </a:p>
          <a:p>
            <a:r>
              <a:rPr lang="en-US" dirty="0"/>
              <a:t>Post-review activities</a:t>
            </a:r>
          </a:p>
          <a:p>
            <a:pPr lvl="1"/>
            <a:r>
              <a:rPr lang="en-US" dirty="0"/>
              <a:t>These address the problems and issues that have been raised during the review meeting.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31</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reviews</a:t>
            </a:r>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p>
          <a:p>
            <a:r>
              <a:rPr lang="en-US" dirty="0"/>
              <a:t>However, project teams are now often distributed, sometimes across countries or continents, so it is impractical for team members to meet face to face.</a:t>
            </a:r>
          </a:p>
          <a:p>
            <a:r>
              <a:rPr lang="en-US" dirty="0"/>
              <a:t>Remote 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idx="1"/>
          </p:nvPr>
        </p:nvSpPr>
        <p:spPr/>
        <p:txBody>
          <a:bodyPr/>
          <a:lstStyle/>
          <a:p>
            <a:r>
              <a:rPr lang="en-GB" sz="2400" dirty="0"/>
              <a:t>These are peer reviews where engineers examine the source of a system with the aim of discovering anomalies and defects.</a:t>
            </a:r>
          </a:p>
          <a:p>
            <a:r>
              <a:rPr lang="en-GB" sz="2400" dirty="0"/>
              <a:t>Inspections do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t>
            </a:r>
            <a:r>
              <a:rPr lang="en-GB" dirty="0" err="1"/>
              <a:t>b</a:t>
            </a:r>
            <a:r>
              <a:rPr lang="en-GB" dirty="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36</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Quality management and agile development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37</a:t>
            </a:fld>
            <a:endParaRPr lang="en-US"/>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
        <p:nvSpPr>
          <p:cNvPr id="3" name="Content Placeholder 2"/>
          <p:cNvSpPr>
            <a:spLocks noGrp="1"/>
          </p:cNvSpPr>
          <p:nvPr>
            <p:ph idx="1"/>
          </p:nvPr>
        </p:nvSpPr>
        <p:spPr/>
        <p:txBody>
          <a:bodyPr/>
          <a:lstStyle/>
          <a:p>
            <a:r>
              <a:rPr lang="en-GB" dirty="0"/>
              <a:t>Quality management in agile development is informal rather than document-based. </a:t>
            </a:r>
          </a:p>
          <a:p>
            <a:r>
              <a:rPr lang="en-GB" dirty="0"/>
              <a:t>It relies on establishing a quality culture, where all team members feel responsible for software quality and take actions to ensure that quality is maintained.  </a:t>
            </a:r>
          </a:p>
          <a:p>
            <a:r>
              <a:rPr lang="en-GB" dirty="0"/>
              <a:t>The 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38</a:t>
            </a:fld>
            <a:endParaRPr lang="en-US"/>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good practice</a:t>
            </a:r>
          </a:p>
        </p:txBody>
      </p:sp>
      <p:sp>
        <p:nvSpPr>
          <p:cNvPr id="3" name="Content Placeholder 2"/>
          <p:cNvSpPr>
            <a:spLocks noGrp="1"/>
          </p:cNvSpPr>
          <p:nvPr>
            <p:ph idx="1"/>
          </p:nvPr>
        </p:nvSpPr>
        <p:spPr/>
        <p:txBody>
          <a:bodyPr/>
          <a:lstStyle/>
          <a:p>
            <a:r>
              <a:rPr lang="en-US" i="1" dirty="0"/>
              <a:t>Check before check-in</a:t>
            </a:r>
            <a:r>
              <a:rPr lang="en-US" dirty="0"/>
              <a:t>  </a:t>
            </a:r>
          </a:p>
          <a:p>
            <a:pPr lvl="1"/>
            <a:r>
              <a:rPr lang="en-US" dirty="0"/>
              <a:t>Programmers are responsible for organizing their own code reviews with other team members before the code is checked in to the build system.</a:t>
            </a:r>
            <a:endParaRPr lang="en-GB" dirty="0"/>
          </a:p>
          <a:p>
            <a:r>
              <a:rPr lang="en-US" i="1" dirty="0"/>
              <a:t>Never break the build</a:t>
            </a:r>
            <a:r>
              <a:rPr lang="en-US" dirty="0"/>
              <a:t> </a:t>
            </a:r>
          </a:p>
          <a:p>
            <a:pPr lvl="1"/>
            <a:r>
              <a:rPr lang="en-US" dirty="0"/>
              <a:t>Team members should not check in code that causes the system to fail. Developers have to test their code changes against the whole system and be confident that these work as expected. </a:t>
            </a:r>
          </a:p>
          <a:p>
            <a:r>
              <a:rPr lang="en-GB" dirty="0"/>
              <a:t>	</a:t>
            </a:r>
            <a:r>
              <a:rPr lang="en-GB" i="1" dirty="0"/>
              <a:t>Fix problems when you see them</a:t>
            </a:r>
            <a:r>
              <a:rPr lang="en-GB" dirty="0"/>
              <a:t> </a:t>
            </a:r>
          </a:p>
          <a:p>
            <a:pPr lvl="1"/>
            <a:r>
              <a:rPr lang="en-GB" dirty="0"/>
              <a:t>If 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a:t>10/12/2014</a:t>
            </a:r>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Quality management provides an independent check on the software development process. </a:t>
            </a:r>
            <a:endParaRPr lang="en-GB" dirty="0"/>
          </a:p>
          <a:p>
            <a:r>
              <a:rPr lang="en-US" dirty="0"/>
              <a:t>The quality management process checks the project deliverables to ensure that they are consistent with organizational standards and goals </a:t>
            </a:r>
          </a:p>
          <a:p>
            <a:r>
              <a:rPr lang="en-US" dirty="0"/>
              <a:t>The quality team should be independent from the development team so that they can take an objective view of the software. This allows them to report on software quality without being influenced by software development issues.</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review process in agile software development is usually informal. </a:t>
            </a:r>
          </a:p>
          <a:p>
            <a:r>
              <a:rPr lang="en-US" dirty="0"/>
              <a:t>In Scrum,,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40</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weaknesses</a:t>
            </a:r>
          </a:p>
        </p:txBody>
      </p:sp>
      <p:sp>
        <p:nvSpPr>
          <p:cNvPr id="3" name="Content Placeholder 2"/>
          <p:cNvSpPr>
            <a:spLocks noGrp="1"/>
          </p:cNvSpPr>
          <p:nvPr>
            <p:ph idx="1"/>
          </p:nvPr>
        </p:nvSpPr>
        <p:spPr/>
        <p:txBody>
          <a:bodyPr/>
          <a:lstStyle/>
          <a:p>
            <a:r>
              <a:rPr lang="en-US" i="1" dirty="0"/>
              <a:t>Mutual misunderstandings</a:t>
            </a:r>
            <a:r>
              <a:rPr lang="en-US" dirty="0"/>
              <a:t> </a:t>
            </a:r>
          </a:p>
          <a:p>
            <a:pPr lvl="1"/>
            <a:r>
              <a:rPr lang="en-US" dirty="0"/>
              <a:t>Both members of a pair may make the same mistake in understanding the system requirements. Discussions may reinforce these errors.</a:t>
            </a:r>
            <a:endParaRPr lang="en-GB" dirty="0"/>
          </a:p>
          <a:p>
            <a:r>
              <a:rPr lang="en-US" i="1" dirty="0"/>
              <a:t>Pair reputation</a:t>
            </a:r>
            <a:r>
              <a:rPr lang="en-US" dirty="0"/>
              <a:t> </a:t>
            </a:r>
          </a:p>
          <a:p>
            <a:pPr lvl="1"/>
            <a:r>
              <a:rPr lang="en-US" dirty="0"/>
              <a:t>Pairs may be reluctant to look for errors because they do not want to slow down the progress of the project. </a:t>
            </a:r>
            <a:endParaRPr lang="en-GB" dirty="0"/>
          </a:p>
          <a:p>
            <a:r>
              <a:rPr lang="en-US" i="1" dirty="0"/>
              <a:t>Working relationships</a:t>
            </a:r>
            <a:r>
              <a:rPr lang="en-US" dirty="0"/>
              <a:t> </a:t>
            </a:r>
          </a:p>
          <a:p>
            <a:pPr lvl="1"/>
            <a:r>
              <a:rPr lang="en-US" dirty="0"/>
              <a:t>The 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406055408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QM and large systems</a:t>
            </a:r>
          </a:p>
        </p:txBody>
      </p:sp>
      <p:sp>
        <p:nvSpPr>
          <p:cNvPr id="3" name="Content Placeholder 2"/>
          <p:cNvSpPr>
            <a:spLocks noGrp="1"/>
          </p:cNvSpPr>
          <p:nvPr>
            <p:ph idx="1"/>
          </p:nvPr>
        </p:nvSpPr>
        <p:spPr/>
        <p:txBody>
          <a:bodyPr/>
          <a:lstStyle/>
          <a:p>
            <a:r>
              <a:rPr lang="en-US" dirty="0"/>
              <a:t>When a large system is being developed for an external customer, agile approaches to quality management with minimal documentation may be impractical</a:t>
            </a:r>
            <a:r>
              <a:rPr lang="en-GB" dirty="0"/>
              <a:t>.</a:t>
            </a:r>
          </a:p>
          <a:p>
            <a:pPr lvl="1"/>
            <a:r>
              <a:rPr lang="en-US" dirty="0"/>
              <a:t>If the customer is a large company, it may have its own quality management processes and may expect the software development company to report on progress in a way that is compatible with them. </a:t>
            </a:r>
          </a:p>
          <a:p>
            <a:pPr lvl="1"/>
            <a:r>
              <a:rPr lang="en-GB" dirty="0"/>
              <a:t>Where there are several geographically distributed teams involved in development, perhaps from different companies, then informal communications may be impractical. </a:t>
            </a:r>
          </a:p>
          <a:p>
            <a:pPr lvl="1"/>
            <a:r>
              <a:rPr lang="en-GB" dirty="0"/>
              <a:t>For long-lifetime systems, the team involved in development will </a:t>
            </a:r>
            <a:r>
              <a:rPr lang="en-GB" dirty="0" err="1"/>
              <a:t>changeWithout</a:t>
            </a:r>
            <a:r>
              <a:rPr lang="en-GB" dirty="0"/>
              <a:t> documentation, new team members may find it impossible to understand development. </a:t>
            </a:r>
          </a:p>
          <a:p>
            <a:pPr lvl="1"/>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measurement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Software measurement</a:t>
            </a:r>
          </a:p>
        </p:txBody>
      </p:sp>
      <p:sp>
        <p:nvSpPr>
          <p:cNvPr id="89091" name="Rectangle 3"/>
          <p:cNvSpPr>
            <a:spLocks noGrp="1" noChangeArrowheads="1"/>
          </p:cNvSpPr>
          <p:nvPr>
            <p:ph idx="1"/>
          </p:nvPr>
        </p:nvSpPr>
        <p:spPr/>
        <p:txBody>
          <a:bodyPr/>
          <a:lstStyle/>
          <a:p>
            <a:r>
              <a:rPr lang="en-GB"/>
              <a:t>Software measurement is concerned with deriving a numeric value for an attribute of a software product or process.</a:t>
            </a:r>
          </a:p>
          <a:p>
            <a:r>
              <a:rPr lang="en-GB"/>
              <a:t>This allows for objective comparisons between techniques and processes.</a:t>
            </a:r>
          </a:p>
          <a:p>
            <a:r>
              <a:rPr lang="en-GB"/>
              <a:t>Although some companies have introduced measurement programmes, most organisations still don’t make systematic use of software measurement.</a:t>
            </a:r>
          </a:p>
          <a:p>
            <a:r>
              <a:rPr lang="en-GB"/>
              <a:t>There are few established standards in this area.</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a:t>Software metric</a:t>
            </a:r>
          </a:p>
        </p:txBody>
      </p:sp>
      <p:sp>
        <p:nvSpPr>
          <p:cNvPr id="52226" name="Rectangle 2"/>
          <p:cNvSpPr>
            <a:spLocks noGrp="1" noChangeArrowheads="1"/>
          </p:cNvSpPr>
          <p:nvPr>
            <p:ph idx="1"/>
          </p:nvPr>
        </p:nvSpPr>
        <p:spPr/>
        <p:txBody>
          <a:bodyPr/>
          <a:lstStyle/>
          <a:p>
            <a:r>
              <a:rPr lang="en-GB" dirty="0"/>
              <a:t>Any type of measurement which relates to a software system, process or related documentation</a:t>
            </a:r>
          </a:p>
          <a:p>
            <a:pPr lvl="1"/>
            <a:r>
              <a:rPr lang="en-GB" dirty="0"/>
              <a:t>Lines of code in a program, the Fog index, number of person-days required to develop a component.</a:t>
            </a:r>
          </a:p>
          <a:p>
            <a:r>
              <a:rPr lang="en-GB" dirty="0"/>
              <a:t>Allow the software and the software process to </a:t>
            </a:r>
            <a:br>
              <a:rPr lang="en-GB" dirty="0"/>
            </a:br>
            <a:r>
              <a:rPr lang="en-GB" dirty="0"/>
              <a:t>be quantified.</a:t>
            </a:r>
          </a:p>
          <a:p>
            <a:r>
              <a:rPr lang="en-GB" dirty="0"/>
              <a:t>May be used to predict product attributes or to control the software process.</a:t>
            </a:r>
          </a:p>
          <a:p>
            <a:r>
              <a:rPr lang="en-GB" dirty="0"/>
              <a:t>Product metrics can be used for general predictions or to identify anomalous components.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45</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 metric</a:t>
            </a:r>
          </a:p>
        </p:txBody>
      </p:sp>
      <p:sp>
        <p:nvSpPr>
          <p:cNvPr id="3" name="Content Placeholder 2"/>
          <p:cNvSpPr>
            <a:spLocks noGrp="1"/>
          </p:cNvSpPr>
          <p:nvPr>
            <p:ph idx="1"/>
          </p:nvPr>
        </p:nvSpPr>
        <p:spPr/>
        <p:txBody>
          <a:bodyPr/>
          <a:lstStyle/>
          <a:p>
            <a:r>
              <a:rPr lang="en-US" i="1" dirty="0"/>
              <a:t>The time taken for a particular process to be completed</a:t>
            </a:r>
            <a:endParaRPr lang="en-US" dirty="0"/>
          </a:p>
          <a:p>
            <a:pPr lvl="1"/>
            <a:r>
              <a:rPr lang="en-US" dirty="0"/>
              <a:t>This can be the total time devoted to the process, calendar time, the time spent on the process by particular engineers, and so on.</a:t>
            </a:r>
            <a:endParaRPr lang="en-GB" dirty="0"/>
          </a:p>
          <a:p>
            <a:r>
              <a:rPr lang="en-US" i="1" dirty="0"/>
              <a:t>The resources required for a particular process</a:t>
            </a:r>
            <a:endParaRPr lang="en-US" dirty="0"/>
          </a:p>
          <a:p>
            <a:pPr lvl="1"/>
            <a:r>
              <a:rPr lang="en-US" dirty="0"/>
              <a:t>Resources might include total effort in person-days, travel costs or computer resources.</a:t>
            </a:r>
            <a:endParaRPr lang="en-GB" dirty="0"/>
          </a:p>
          <a:p>
            <a:r>
              <a:rPr lang="en-US" i="1" dirty="0"/>
              <a:t>The number of occurrences of a particular event</a:t>
            </a:r>
            <a:endParaRPr lang="en-US" dirty="0"/>
          </a:p>
          <a:p>
            <a:pPr lvl="1"/>
            <a:r>
              <a:rPr lang="en-US" dirty="0"/>
              <a:t>Examples 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7624" y="2276872"/>
            <a:ext cx="6514804" cy="3582891"/>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p:txBody>
          <a:bodyPr/>
          <a:lstStyle/>
          <a:p>
            <a:r>
              <a:rPr lang="en-US" dirty="0"/>
              <a:t>To assign a value to system quality attributes </a:t>
            </a:r>
          </a:p>
          <a:p>
            <a:pPr lvl="1"/>
            <a:r>
              <a:rPr lang="en-US" dirty="0"/>
              <a:t>By measuring the characteristics of system components, such as their </a:t>
            </a:r>
            <a:r>
              <a:rPr lang="en-US" dirty="0" err="1"/>
              <a:t>cyclomatic</a:t>
            </a:r>
            <a:r>
              <a:rPr lang="en-US" dirty="0"/>
              <a:t> complexity, and then aggregating these measurements, you can assess system quality attributes, such as maintainability.</a:t>
            </a:r>
            <a:endParaRPr lang="en-GB" dirty="0"/>
          </a:p>
          <a:p>
            <a:r>
              <a:rPr lang="en-US" dirty="0"/>
              <a:t>To identify the system components whose quality is sub-standard </a:t>
            </a:r>
          </a:p>
          <a:p>
            <a:pPr lvl="1"/>
            <a:r>
              <a:rPr lang="en-US"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p:txBody>
          <a:bodyPr/>
          <a:lstStyle/>
          <a:p>
            <a:r>
              <a:rPr lang="en-GB" dirty="0"/>
              <a:t>A software property can be measured accurately.</a:t>
            </a:r>
          </a:p>
          <a:p>
            <a:r>
              <a:rPr lang="en-GB" dirty="0"/>
              <a:t>The relationship exists between what we can </a:t>
            </a:r>
            <a:br>
              <a:rPr lang="en-GB" dirty="0"/>
            </a:br>
            <a:r>
              <a:rPr lang="en-GB" dirty="0"/>
              <a:t>measure and what we want to know. We can only measure internal attributes but are often more interested in external software attributes.</a:t>
            </a:r>
          </a:p>
          <a:p>
            <a:r>
              <a:rPr lang="en-GB" dirty="0"/>
              <a:t>This relationship has been formalised and </a:t>
            </a:r>
            <a:br>
              <a:rPr lang="en-GB" dirty="0"/>
            </a:br>
            <a:r>
              <a:rPr lang="en-GB" dirty="0"/>
              <a:t>validated.</a:t>
            </a:r>
          </a:p>
          <a:p>
            <a:r>
              <a:rPr lang="en-GB" dirty="0"/>
              <a:t>It may be difficult to relate what can be measured to desirable external quality attributes.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software</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50</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idx="1"/>
          </p:nvPr>
        </p:nvSpPr>
        <p:spPr/>
        <p:txBody>
          <a:bodyPr/>
          <a:lstStyle/>
          <a:p>
            <a:r>
              <a:rPr lang="en-GB" dirty="0"/>
              <a:t>A quality metric should be a predictor of product quality.</a:t>
            </a:r>
          </a:p>
          <a:p>
            <a:r>
              <a:rPr lang="en-GB" dirty="0"/>
              <a:t>Classes of product metric</a:t>
            </a:r>
          </a:p>
          <a:p>
            <a:pPr lvl="1"/>
            <a:r>
              <a:rPr lang="en-GB" dirty="0"/>
              <a:t>Dynamic metrics which are collected by measurements made of a program in execution;</a:t>
            </a:r>
          </a:p>
          <a:p>
            <a:pPr lvl="1"/>
            <a:r>
              <a:rPr lang="en-GB" dirty="0"/>
              <a:t>Static metrics which are collected by measurements made of the system representations;</a:t>
            </a:r>
          </a:p>
          <a:p>
            <a:pPr lvl="1"/>
            <a:r>
              <a:rPr lang="en-GB" dirty="0"/>
              <a:t>Dynamic metrics help assess efficiency and reliability</a:t>
            </a:r>
          </a:p>
          <a:p>
            <a:pPr lvl="1"/>
            <a:r>
              <a:rPr lang="en-GB" dirty="0"/>
              <a:t>Static metrics help assess complexity, </a:t>
            </a:r>
            <a:r>
              <a:rPr lang="en-GB" dirty="0" err="1"/>
              <a:t>understandability</a:t>
            </a:r>
            <a:r>
              <a:rPr lang="en-GB" dirty="0"/>
              <a:t>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51</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p:txBody>
          <a:bodyPr/>
          <a:lstStyle/>
          <a:p>
            <a:r>
              <a:rPr lang="en-GB"/>
              <a:t>Dynamic metrics are closely related to software quality attributes</a:t>
            </a:r>
          </a:p>
          <a:p>
            <a:pPr lvl="1"/>
            <a:r>
              <a:rPr lang="en-GB"/>
              <a:t>It is relatively easy to measure the response time of a system (performance attribute) or the number of failures (reliability attribute).</a:t>
            </a:r>
          </a:p>
          <a:p>
            <a:r>
              <a:rPr lang="en-GB"/>
              <a:t>Static metrics have an indirect relationship with quality attributes</a:t>
            </a:r>
          </a:p>
          <a:p>
            <a:pPr lvl="1"/>
            <a:r>
              <a:rPr lang="en-GB"/>
              <a:t>You need to try and derive a relationship between these metrics and properties such as complexity, understandability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Fan-in/Fan-out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Weighted 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55</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56</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p:txBody>
          <a:bodyPr/>
          <a:lstStyle/>
          <a:p>
            <a:r>
              <a:rPr lang="en-US" dirty="0"/>
              <a:t>System component can be analyzed separately using a range of metrics. </a:t>
            </a:r>
          </a:p>
          <a:p>
            <a:r>
              <a:rPr lang="en-US" dirty="0"/>
              <a:t>The values of these metrics may then compared for different components and, perhaps, with historical measurement data collected on previous projects.</a:t>
            </a:r>
          </a:p>
          <a:p>
            <a:r>
              <a:rPr lang="en-US" dirty="0"/>
              <a:t>Anomalous measurements, which deviate significantly from the norm, may imply that there are problems with the quality of these components.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57</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product measurement</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58</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420888"/>
            <a:ext cx="7207229" cy="2736304"/>
          </a:xfrm>
          <a:prstGeom prst="rect">
            <a:avLst/>
          </a:prstGeom>
        </p:spPr>
      </p:pic>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Software 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59</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77124745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p:txBody>
          <a:bodyPr/>
          <a:lstStyle/>
          <a:p>
            <a:r>
              <a:rPr lang="en-GB"/>
              <a:t>A quality plan sets out the desired product qualities and how these are assessed and defines the most significant quality attributes.</a:t>
            </a:r>
          </a:p>
          <a:p>
            <a:r>
              <a:rPr lang="en-GB"/>
              <a:t>The quality plan should define the quality assessment process.</a:t>
            </a:r>
          </a:p>
          <a:p>
            <a:r>
              <a:rPr lang="en-GB"/>
              <a:t>It should set out which organisational standards should be applied and, where necessary, define new standards to be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discussed at a code review meeting.</a:t>
            </a:r>
            <a:endParaRPr lang="en-GB" dirty="0"/>
          </a:p>
          <a:p>
            <a:r>
              <a:rPr lang="en-US" dirty="0"/>
              <a:t>Agile quality management relies 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60</a:t>
            </a:fld>
            <a:endParaRPr lang="en-US"/>
          </a:p>
        </p:txBody>
      </p:sp>
    </p:spTree>
    <p:extLst>
      <p:ext uri="{BB962C8B-B14F-4D97-AF65-F5344CB8AC3E}">
        <p14:creationId xmlns:p14="http://schemas.microsoft.com/office/powerpoint/2010/main" val="1447933546"/>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61</a:t>
            </a:fld>
            <a:endParaRPr lang="en-US"/>
          </a:p>
        </p:txBody>
      </p:sp>
    </p:spTree>
    <p:extLst>
      <p:ext uri="{BB962C8B-B14F-4D97-AF65-F5344CB8AC3E}">
        <p14:creationId xmlns:p14="http://schemas.microsoft.com/office/powerpoint/2010/main" val="37855510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Quality plans</a:t>
            </a:r>
          </a:p>
        </p:txBody>
      </p:sp>
      <p:sp>
        <p:nvSpPr>
          <p:cNvPr id="88067" name="Rectangle 3"/>
          <p:cNvSpPr>
            <a:spLocks noGrp="1" noChangeArrowheads="1"/>
          </p:cNvSpPr>
          <p:nvPr>
            <p:ph idx="1"/>
          </p:nvPr>
        </p:nvSpPr>
        <p:spPr/>
        <p:txBody>
          <a:bodyPr/>
          <a:lstStyle/>
          <a:p>
            <a:r>
              <a:rPr lang="en-GB"/>
              <a:t>Quality plan structure</a:t>
            </a:r>
          </a:p>
          <a:p>
            <a:pPr lvl="1"/>
            <a:r>
              <a:rPr lang="en-GB"/>
              <a:t>Product introduction;</a:t>
            </a:r>
          </a:p>
          <a:p>
            <a:pPr lvl="1"/>
            <a:r>
              <a:rPr lang="en-GB"/>
              <a:t>Product plans;</a:t>
            </a:r>
          </a:p>
          <a:p>
            <a:pPr lvl="1"/>
            <a:r>
              <a:rPr lang="en-GB"/>
              <a:t>Process descriptions;</a:t>
            </a:r>
          </a:p>
          <a:p>
            <a:pPr lvl="1"/>
            <a:r>
              <a:rPr lang="en-GB"/>
              <a:t>Quality goals;</a:t>
            </a:r>
          </a:p>
          <a:p>
            <a:pPr lvl="1"/>
            <a:r>
              <a:rPr lang="en-GB"/>
              <a:t>Risks and risk management.</a:t>
            </a:r>
          </a:p>
          <a:p>
            <a:r>
              <a:rPr lang="en-GB"/>
              <a:t>Quality plans should be short, succinct documents</a:t>
            </a:r>
          </a:p>
          <a:p>
            <a:pPr lvl="1"/>
            <a:r>
              <a:rPr lang="en-GB"/>
              <a:t>If they are too long, no-one will read them.</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dirty="0"/>
              <a:t>Quality management is particularly important for large, complex systems. The quality documentation is a record of progress and supports continuity of development as the development team changes.</a:t>
            </a:r>
          </a:p>
          <a:p>
            <a:r>
              <a:rPr lang="en-US" dirty="0"/>
              <a:t>For smaller systems, quality management needs less documentation and should focus on establishing a quality culture.</a:t>
            </a:r>
          </a:p>
          <a:p>
            <a:r>
              <a:rPr lang="en-US" dirty="0"/>
              <a:t>Techniques have to evolve when agile development is used.</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quality</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3474</TotalTime>
  <Pages>55</Pages>
  <Words>4145</Words>
  <Application>Microsoft Office PowerPoint</Application>
  <PresentationFormat>On-screen Show (4:3)</PresentationFormat>
  <Paragraphs>501</Paragraphs>
  <Slides>61</Slides>
  <Notes>11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Symbol</vt:lpstr>
      <vt:lpstr>Times</vt:lpstr>
      <vt:lpstr>Wingdings</vt: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and quality management (important)</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romasha khurshid</cp:lastModifiedBy>
  <cp:revision>70</cp:revision>
  <cp:lastPrinted>2010-02-15T15:10:11Z</cp:lastPrinted>
  <dcterms:created xsi:type="dcterms:W3CDTF">2010-02-15T15:08:46Z</dcterms:created>
  <dcterms:modified xsi:type="dcterms:W3CDTF">2020-05-15T07:00:56Z</dcterms:modified>
</cp:coreProperties>
</file>