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86" r:id="rId22"/>
    <p:sldId id="321" r:id="rId23"/>
    <p:sldId id="287" r:id="rId24"/>
    <p:sldId id="261" r:id="rId25"/>
    <p:sldId id="262" r:id="rId26"/>
    <p:sldId id="289" r:id="rId27"/>
    <p:sldId id="290" r:id="rId28"/>
    <p:sldId id="268" r:id="rId29"/>
    <p:sldId id="263" r:id="rId30"/>
    <p:sldId id="271" r:id="rId31"/>
    <p:sldId id="272" r:id="rId32"/>
    <p:sldId id="291" r:id="rId33"/>
    <p:sldId id="322" r:id="rId34"/>
    <p:sldId id="324" r:id="rId35"/>
    <p:sldId id="264" r:id="rId36"/>
    <p:sldId id="333" r:id="rId37"/>
    <p:sldId id="325" r:id="rId38"/>
    <p:sldId id="329" r:id="rId39"/>
    <p:sldId id="297" r:id="rId40"/>
    <p:sldId id="265" r:id="rId41"/>
    <p:sldId id="309" r:id="rId42"/>
    <p:sldId id="308" r:id="rId43"/>
    <p:sldId id="310" r:id="rId44"/>
    <p:sldId id="588" r:id="rId45"/>
    <p:sldId id="589" r:id="rId46"/>
    <p:sldId id="590" r:id="rId47"/>
    <p:sldId id="591" r:id="rId48"/>
    <p:sldId id="592" r:id="rId49"/>
    <p:sldId id="331" r:id="rId50"/>
    <p:sldId id="299" r:id="rId51"/>
    <p:sldId id="311" r:id="rId52"/>
    <p:sldId id="298" r:id="rId53"/>
    <p:sldId id="326" r:id="rId54"/>
    <p:sldId id="266" r:id="rId55"/>
    <p:sldId id="327" r:id="rId56"/>
    <p:sldId id="306" r:id="rId57"/>
    <p:sldId id="593" r:id="rId58"/>
    <p:sldId id="594" r:id="rId59"/>
    <p:sldId id="332" r:id="rId60"/>
    <p:sldId id="301" r:id="rId61"/>
    <p:sldId id="302" r:id="rId62"/>
    <p:sldId id="267" r:id="rId63"/>
    <p:sldId id="303" r:id="rId64"/>
    <p:sldId id="304" r:id="rId65"/>
    <p:sldId id="330" r:id="rId66"/>
    <p:sldId id="305"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5/3/2020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5/3/2020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Furthermore, all conditional statements are tested for both true and false cases. The number of paths through a program is usually proportional to its size. As modules</a:t>
            </a:r>
          </a:p>
          <a:p>
            <a:r>
              <a:rPr lang="en-US" sz="1200" b="0" i="0" u="none" strike="noStrike" kern="1200" baseline="0" dirty="0">
                <a:solidFill>
                  <a:schemeClr val="tx1"/>
                </a:solidFill>
                <a:latin typeface="+mn-lt"/>
                <a:ea typeface="+mn-ea"/>
                <a:cs typeface="+mn-cs"/>
              </a:rPr>
              <a:t>are integrated into systems, it becomes unfeasible to use structural testing techniques. Path testing techniques are therefore mostly used during component testing.</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44</a:t>
            </a:fld>
            <a:endParaRPr lang="en-US"/>
          </a:p>
        </p:txBody>
      </p:sp>
    </p:spTree>
    <p:extLst>
      <p:ext uri="{BB962C8B-B14F-4D97-AF65-F5344CB8AC3E}">
        <p14:creationId xmlns:p14="http://schemas.microsoft.com/office/powerpoint/2010/main" val="101706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300 transactions per second; an operating system may be designed to handle up to 1,000 :;</a:t>
            </a:r>
            <a:r>
              <a:rPr lang="en-US" sz="1200" b="0" i="0" u="none" strike="noStrike" kern="1200" baseline="0" dirty="0" err="1">
                <a:solidFill>
                  <a:schemeClr val="tx1"/>
                </a:solidFill>
                <a:latin typeface="+mn-lt"/>
                <a:ea typeface="+mn-ea"/>
                <a:cs typeface="+mn-cs"/>
              </a:rPr>
              <a:t>eparate</a:t>
            </a:r>
            <a:r>
              <a:rPr lang="en-US" sz="1200" b="0" i="0" u="none" strike="noStrike" kern="1200" baseline="0" dirty="0">
                <a:solidFill>
                  <a:schemeClr val="tx1"/>
                </a:solidFill>
                <a:latin typeface="+mn-lt"/>
                <a:ea typeface="+mn-ea"/>
                <a:cs typeface="+mn-cs"/>
              </a:rPr>
              <a:t> terminals. Stress testing continues these tests beyond the maximum</a:t>
            </a:r>
          </a:p>
          <a:p>
            <a:r>
              <a:rPr lang="en-US" sz="1200" b="0" i="0" u="none" strike="noStrike" kern="1200" baseline="0" dirty="0">
                <a:solidFill>
                  <a:schemeClr val="tx1"/>
                </a:solidFill>
                <a:latin typeface="+mn-lt"/>
                <a:ea typeface="+mn-ea"/>
                <a:cs typeface="+mn-cs"/>
              </a:rPr>
              <a:t>design load of the system until the system fails. This type of testing has two functions:</a:t>
            </a:r>
            <a:endParaRPr lang="en-US" dirty="0"/>
          </a:p>
          <a:p>
            <a:endParaRPr lang="en-US" dirty="0"/>
          </a:p>
        </p:txBody>
      </p:sp>
      <p:sp>
        <p:nvSpPr>
          <p:cNvPr id="4" name="Slide Number Placeholder 3"/>
          <p:cNvSpPr>
            <a:spLocks noGrp="1"/>
          </p:cNvSpPr>
          <p:nvPr>
            <p:ph type="sldNum" sz="quarter" idx="5"/>
          </p:nvPr>
        </p:nvSpPr>
        <p:spPr/>
        <p:txBody>
          <a:bodyPr/>
          <a:lstStyle/>
          <a:p>
            <a:fld id="{47082A43-FD40-714E-BD60-4E5210E14341}" type="slidenum">
              <a:rPr lang="en-US" smtClean="0"/>
              <a:pPr/>
              <a:t>58</a:t>
            </a:fld>
            <a:endParaRPr lang="en-US"/>
          </a:p>
        </p:txBody>
      </p:sp>
    </p:spTree>
    <p:extLst>
      <p:ext uri="{BB962C8B-B14F-4D97-AF65-F5344CB8AC3E}">
        <p14:creationId xmlns:p14="http://schemas.microsoft.com/office/powerpoint/2010/main" val="568916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50153"/>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interf</a:t>
            </a:r>
            <a:r>
              <a:rPr lang="en-GB" dirty="0">
                <a:solidFill>
                  <a:srgbClr val="FF0000"/>
                </a:solidFill>
              </a:rPr>
              <a:t>aces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p:txBody>
          <a:bodyPr/>
          <a:lstStyle/>
          <a:p>
            <a:pPr algn="just">
              <a:lnSpc>
                <a:spcPct val="90000"/>
              </a:lnSpc>
            </a:pPr>
            <a:r>
              <a:rPr lang="en-GB" dirty="0">
                <a:solidFill>
                  <a:schemeClr val="bg1"/>
                </a:solidFill>
              </a:rPr>
              <a:t>The objective of path testing is to ensure that the set of</a:t>
            </a:r>
            <a:r>
              <a:rPr lang="en-GB" dirty="0">
                <a:solidFill>
                  <a:schemeClr val="tx1"/>
                </a:solidFill>
              </a:rPr>
              <a:t>.</a:t>
            </a:r>
          </a:p>
          <a:p>
            <a:pPr algn="just">
              <a:lnSpc>
                <a:spcPct val="90000"/>
              </a:lnSpc>
            </a:pPr>
            <a:r>
              <a:rPr lang="en-GB" dirty="0">
                <a:solidFill>
                  <a:schemeClr val="tx1"/>
                </a:solidFill>
              </a:rPr>
              <a:t>The objective of path testing is to ensure that the set of test cases is such that each path through the program is executed at least once</a:t>
            </a:r>
          </a:p>
          <a:p>
            <a:pPr algn="just">
              <a:lnSpc>
                <a:spcPct val="90000"/>
              </a:lnSpc>
            </a:pPr>
            <a:r>
              <a:rPr lang="en-GB" dirty="0">
                <a:solidFill>
                  <a:schemeClr val="tx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tx1"/>
              </a:solidFill>
            </a:endParaRPr>
          </a:p>
          <a:p>
            <a:pPr algn="just">
              <a:lnSpc>
                <a:spcPct val="90000"/>
              </a:lnSpc>
            </a:pPr>
            <a:r>
              <a:rPr lang="en-GB" dirty="0">
                <a:solidFill>
                  <a:schemeClr val="tx1"/>
                </a:solidFill>
              </a:rPr>
              <a:t>Statements with conditions are therefore nodes in the flow graph.</a:t>
            </a:r>
            <a:r>
              <a:rPr lang="en-GB" dirty="0">
                <a:solidFill>
                  <a:schemeClr val="bg1"/>
                </a:solidFill>
              </a:rPr>
              <a:t> that each path through the program is executed at least once.</a:t>
            </a:r>
          </a:p>
          <a:p>
            <a:pPr algn="just">
              <a:lnSpc>
                <a:spcPct val="90000"/>
              </a:lnSpc>
            </a:pPr>
            <a:endParaRPr lang="en-GB" dirty="0">
              <a:solidFill>
                <a:schemeClr val="bg1"/>
              </a:solidFill>
            </a:endParaRPr>
          </a:p>
          <a:p>
            <a:pPr algn="just">
              <a:lnSpc>
                <a:spcPct val="90000"/>
              </a:lnSpc>
            </a:pPr>
            <a:r>
              <a:rPr lang="en-GB" dirty="0">
                <a:solidFill>
                  <a:schemeClr val="bg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bg1"/>
              </a:solidFill>
            </a:endParaRPr>
          </a:p>
          <a:p>
            <a:pPr algn="just">
              <a:lnSpc>
                <a:spcPct val="90000"/>
              </a:lnSpc>
            </a:pPr>
            <a:r>
              <a:rPr lang="en-GB" dirty="0">
                <a:solidFill>
                  <a:schemeClr val="bg1"/>
                </a:solidFill>
              </a:rPr>
              <a:t>Statements with conditions are therefore nodes in the flow graph.</a:t>
            </a:r>
          </a:p>
        </p:txBody>
      </p:sp>
      <p:sp>
        <p:nvSpPr>
          <p:cNvPr id="4"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44</a:t>
            </a:fld>
            <a:endParaRPr lang="en-US" dirty="0">
              <a:solidFill>
                <a:schemeClr val="bg1"/>
              </a:solidFill>
            </a:endParaRPr>
          </a:p>
        </p:txBody>
      </p:sp>
      <p:sp>
        <p:nvSpPr>
          <p:cNvPr id="2" name="Date Placeholder 1">
            <a:extLst>
              <a:ext uri="{FF2B5EF4-FFF2-40B4-BE49-F238E27FC236}">
                <a16:creationId xmlns:a16="http://schemas.microsoft.com/office/drawing/2014/main" id="{453A6478-C972-4F97-9941-E1C30F481083}"/>
              </a:ext>
            </a:extLst>
          </p:cNvPr>
          <p:cNvSpPr>
            <a:spLocks noGrp="1"/>
          </p:cNvSpPr>
          <p:nvPr>
            <p:ph type="dt" sz="half" idx="10"/>
          </p:nvPr>
        </p:nvSpPr>
        <p:spPr/>
        <p:txBody>
          <a:bodyPr/>
          <a:lstStyle/>
          <a:p>
            <a:fld id="{61383779-302F-4D26-8DE6-C40124EA3C26}" type="datetime1">
              <a:rPr lang="en-US" smtClean="0"/>
              <a:t>5/3/2020</a:t>
            </a:fld>
            <a:endParaRPr lang="en-US" dirty="0"/>
          </a:p>
        </p:txBody>
      </p:sp>
      <p:sp>
        <p:nvSpPr>
          <p:cNvPr id="6" name="Title 5">
            <a:extLst>
              <a:ext uri="{FF2B5EF4-FFF2-40B4-BE49-F238E27FC236}">
                <a16:creationId xmlns:a16="http://schemas.microsoft.com/office/drawing/2014/main" id="{3C14EF1B-13A4-4017-8635-06F7C8AF4AAD}"/>
              </a:ext>
            </a:extLst>
          </p:cNvPr>
          <p:cNvSpPr>
            <a:spLocks noGrp="1"/>
          </p:cNvSpPr>
          <p:nvPr>
            <p:ph type="title"/>
          </p:nvPr>
        </p:nvSpPr>
        <p:spPr/>
        <p:txBody>
          <a:bodyPr/>
          <a:lstStyle/>
          <a:p>
            <a:r>
              <a:rPr lang="en-US" dirty="0"/>
              <a:t>Path Testing</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72D6-77E9-4CEF-A854-A6986BEEBF81}"/>
              </a:ext>
            </a:extLst>
          </p:cNvPr>
          <p:cNvSpPr>
            <a:spLocks noGrp="1"/>
          </p:cNvSpPr>
          <p:nvPr>
            <p:ph type="title"/>
          </p:nvPr>
        </p:nvSpPr>
        <p:spPr/>
        <p:txBody>
          <a:bodyPr/>
          <a:lstStyle/>
          <a:p>
            <a:r>
              <a:rPr lang="en-US" dirty="0">
                <a:solidFill>
                  <a:schemeClr val="tx1"/>
                </a:solidFill>
              </a:rPr>
              <a:t>Steps for Basis Path testing</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9CDB2C25-2033-4932-9EA6-8B27B8B1CABB}"/>
              </a:ext>
            </a:extLst>
          </p:cNvPr>
          <p:cNvSpPr>
            <a:spLocks noGrp="1"/>
          </p:cNvSpPr>
          <p:nvPr>
            <p:ph idx="1"/>
          </p:nvPr>
        </p:nvSpPr>
        <p:spPr/>
        <p:txBody>
          <a:bodyPr/>
          <a:lstStyle/>
          <a:p>
            <a:r>
              <a:rPr lang="en-US" dirty="0"/>
              <a:t>The basic steps involved in basis path testing include</a:t>
            </a:r>
          </a:p>
          <a:p>
            <a:r>
              <a:rPr lang="en-US" dirty="0"/>
              <a:t>Draw a control graph (to determine different program paths)</a:t>
            </a:r>
          </a:p>
          <a:p>
            <a:r>
              <a:rPr lang="en-US" dirty="0"/>
              <a:t>Find a basis set of paths</a:t>
            </a:r>
          </a:p>
          <a:p>
            <a:r>
              <a:rPr lang="en-US" dirty="0"/>
              <a:t>Generate test cases to exercise each path</a:t>
            </a:r>
          </a:p>
          <a:p>
            <a:endParaRPr lang="en-US" dirty="0"/>
          </a:p>
        </p:txBody>
      </p:sp>
      <p:sp>
        <p:nvSpPr>
          <p:cNvPr id="4" name="Date Placeholder 3">
            <a:extLst>
              <a:ext uri="{FF2B5EF4-FFF2-40B4-BE49-F238E27FC236}">
                <a16:creationId xmlns:a16="http://schemas.microsoft.com/office/drawing/2014/main" id="{48EF59CB-CA2A-46F5-8629-BBEB54D5E879}"/>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6D4A8F8E-5622-4186-9BB7-F010ECA144DA}"/>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1B88E6F9-20EE-4EAB-8E52-016650B54C75}"/>
              </a:ext>
            </a:extLst>
          </p:cNvPr>
          <p:cNvSpPr>
            <a:spLocks noGrp="1"/>
          </p:cNvSpPr>
          <p:nvPr>
            <p:ph type="sldNum" sz="quarter" idx="12"/>
          </p:nvPr>
        </p:nvSpPr>
        <p:spPr/>
        <p:txBody>
          <a:bodyPr/>
          <a:lstStyle/>
          <a:p>
            <a:fld id="{CB105B8D-1C36-1C40-961B-CAAB1DD98B28}" type="slidenum">
              <a:rPr lang="en-US" smtClean="0"/>
              <a:pPr/>
              <a:t>45</a:t>
            </a:fld>
            <a:endParaRPr lang="en-US"/>
          </a:p>
        </p:txBody>
      </p:sp>
    </p:spTree>
    <p:extLst>
      <p:ext uri="{BB962C8B-B14F-4D97-AF65-F5344CB8AC3E}">
        <p14:creationId xmlns:p14="http://schemas.microsoft.com/office/powerpoint/2010/main" val="355106638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17D5-780A-47AB-97E3-F26655D79FF5}"/>
              </a:ext>
            </a:extLst>
          </p:cNvPr>
          <p:cNvSpPr>
            <a:spLocks noGrp="1"/>
          </p:cNvSpPr>
          <p:nvPr>
            <p:ph idx="1"/>
          </p:nvPr>
        </p:nvSpPr>
        <p:spPr>
          <a:xfrm>
            <a:off x="336884" y="136525"/>
            <a:ext cx="8349916" cy="6420685"/>
          </a:xfrm>
        </p:spPr>
        <p:txBody>
          <a:bodyPr/>
          <a:lstStyle/>
          <a:p>
            <a:pPr marL="0" indent="0">
              <a:buNone/>
            </a:pPr>
            <a:r>
              <a:rPr lang="en-US" sz="1100" dirty="0">
                <a:solidFill>
                  <a:schemeClr val="tx1"/>
                </a:solidFill>
              </a:rPr>
              <a:t>public static void search ( int key, int 0elemArray, Result r </a:t>
            </a:r>
          </a:p>
          <a:p>
            <a:pPr marL="0" indent="0">
              <a:buNone/>
            </a:pPr>
            <a:r>
              <a:rPr lang="en-US" sz="1100" dirty="0">
                <a:solidFill>
                  <a:schemeClr val="tx1"/>
                </a:solidFill>
              </a:rPr>
              <a:t>{</a:t>
            </a:r>
          </a:p>
          <a:p>
            <a:pPr marL="0" indent="0">
              <a:buNone/>
            </a:pPr>
            <a:r>
              <a:rPr lang="en-US" sz="1100" dirty="0">
                <a:solidFill>
                  <a:schemeClr val="tx1"/>
                </a:solidFill>
              </a:rPr>
              <a:t>1. int bottom =0 ;</a:t>
            </a:r>
          </a:p>
          <a:p>
            <a:pPr marL="0" indent="0">
              <a:buNone/>
            </a:pPr>
            <a:r>
              <a:rPr lang="en-US" sz="1100" dirty="0">
                <a:solidFill>
                  <a:schemeClr val="tx1"/>
                </a:solidFill>
              </a:rPr>
              <a:t>2. int top =</a:t>
            </a:r>
            <a:r>
              <a:rPr lang="en-US" sz="1100" dirty="0" err="1">
                <a:solidFill>
                  <a:schemeClr val="tx1"/>
                </a:solidFill>
              </a:rPr>
              <a:t>elemArray.length</a:t>
            </a:r>
            <a:r>
              <a:rPr lang="en-US" sz="1100" dirty="0">
                <a:solidFill>
                  <a:schemeClr val="tx1"/>
                </a:solidFill>
              </a:rPr>
              <a:t> - 1 ; int mid;</a:t>
            </a:r>
          </a:p>
          <a:p>
            <a:pPr marL="0" indent="0">
              <a:buNone/>
            </a:pPr>
            <a:r>
              <a:rPr lang="en-US" sz="1100" dirty="0">
                <a:solidFill>
                  <a:schemeClr val="tx1"/>
                </a:solidFill>
              </a:rPr>
              <a:t>3. </a:t>
            </a:r>
            <a:r>
              <a:rPr lang="en-US" sz="1100" dirty="0" err="1">
                <a:solidFill>
                  <a:schemeClr val="tx1"/>
                </a:solidFill>
              </a:rPr>
              <a:t>r.found</a:t>
            </a:r>
            <a:r>
              <a:rPr lang="en-US" sz="1100" dirty="0">
                <a:solidFill>
                  <a:schemeClr val="tx1"/>
                </a:solidFill>
              </a:rPr>
              <a:t> =false ;</a:t>
            </a:r>
          </a:p>
          <a:p>
            <a:pPr marL="0" indent="0">
              <a:buNone/>
            </a:pPr>
            <a:r>
              <a:rPr lang="en-US" sz="1100" dirty="0">
                <a:solidFill>
                  <a:schemeClr val="tx1"/>
                </a:solidFill>
              </a:rPr>
              <a:t>4. </a:t>
            </a:r>
            <a:r>
              <a:rPr lang="en-US" sz="1100" dirty="0" err="1">
                <a:solidFill>
                  <a:schemeClr val="tx1"/>
                </a:solidFill>
              </a:rPr>
              <a:t>r.index</a:t>
            </a:r>
            <a:r>
              <a:rPr lang="en-US" sz="1100" dirty="0">
                <a:solidFill>
                  <a:schemeClr val="tx1"/>
                </a:solidFill>
              </a:rPr>
              <a:t> =-1 ;</a:t>
            </a:r>
          </a:p>
          <a:p>
            <a:pPr marL="0" indent="0">
              <a:buNone/>
            </a:pPr>
            <a:r>
              <a:rPr lang="en-US" sz="1100" dirty="0">
                <a:solidFill>
                  <a:schemeClr val="tx1"/>
                </a:solidFill>
              </a:rPr>
              <a:t>5. while ( bottom &lt;= top )</a:t>
            </a:r>
          </a:p>
          <a:p>
            <a:pPr marL="0" indent="0">
              <a:buNone/>
            </a:pPr>
            <a:r>
              <a:rPr lang="en-US" sz="1100" dirty="0">
                <a:solidFill>
                  <a:schemeClr val="tx1"/>
                </a:solidFill>
              </a:rPr>
              <a:t>{</a:t>
            </a:r>
          </a:p>
          <a:p>
            <a:pPr marL="0" indent="0">
              <a:buNone/>
            </a:pPr>
            <a:r>
              <a:rPr lang="en-US" sz="1100" dirty="0">
                <a:solidFill>
                  <a:schemeClr val="tx1"/>
                </a:solidFill>
              </a:rPr>
              <a:t>6 mid =(top + bottom) / 2 ;</a:t>
            </a:r>
          </a:p>
          <a:p>
            <a:pPr marL="0" indent="0">
              <a:buNone/>
            </a:pPr>
            <a:r>
              <a:rPr lang="en-US" sz="1100" dirty="0">
                <a:solidFill>
                  <a:schemeClr val="tx1"/>
                </a:solidFill>
              </a:rPr>
              <a:t>7 if (</a:t>
            </a:r>
            <a:r>
              <a:rPr lang="en-US" sz="1100" dirty="0" err="1">
                <a:solidFill>
                  <a:schemeClr val="tx1"/>
                </a:solidFill>
              </a:rPr>
              <a:t>elemArray</a:t>
            </a:r>
            <a:r>
              <a:rPr lang="en-US" sz="1100" dirty="0">
                <a:solidFill>
                  <a:schemeClr val="tx1"/>
                </a:solidFill>
              </a:rPr>
              <a:t> [mid] = key)</a:t>
            </a:r>
          </a:p>
          <a:p>
            <a:pPr marL="0" indent="0">
              <a:buNone/>
            </a:pPr>
            <a:r>
              <a:rPr lang="en-US" sz="1100" dirty="0">
                <a:solidFill>
                  <a:schemeClr val="tx1"/>
                </a:solidFill>
              </a:rPr>
              <a:t>{</a:t>
            </a:r>
          </a:p>
          <a:p>
            <a:pPr marL="0" indent="0">
              <a:buNone/>
            </a:pPr>
            <a:r>
              <a:rPr lang="en-US" sz="1100" dirty="0">
                <a:solidFill>
                  <a:schemeClr val="tx1"/>
                </a:solidFill>
              </a:rPr>
              <a:t>8 </a:t>
            </a:r>
            <a:r>
              <a:rPr lang="en-US" sz="1100" dirty="0" err="1">
                <a:solidFill>
                  <a:schemeClr val="tx1"/>
                </a:solidFill>
              </a:rPr>
              <a:t>rindex</a:t>
            </a:r>
            <a:r>
              <a:rPr lang="en-US" sz="1100" dirty="0">
                <a:solidFill>
                  <a:schemeClr val="tx1"/>
                </a:solidFill>
              </a:rPr>
              <a:t> = mid;</a:t>
            </a:r>
          </a:p>
          <a:p>
            <a:pPr marL="0" indent="0">
              <a:buNone/>
            </a:pPr>
            <a:r>
              <a:rPr lang="en-US" sz="1100" dirty="0">
                <a:solidFill>
                  <a:schemeClr val="tx1"/>
                </a:solidFill>
              </a:rPr>
              <a:t>9 </a:t>
            </a:r>
            <a:r>
              <a:rPr lang="en-US" sz="1100" dirty="0" err="1">
                <a:solidFill>
                  <a:schemeClr val="tx1"/>
                </a:solidFill>
              </a:rPr>
              <a:t>r.found</a:t>
            </a:r>
            <a:r>
              <a:rPr lang="en-US" sz="1100" dirty="0">
                <a:solidFill>
                  <a:schemeClr val="tx1"/>
                </a:solidFill>
              </a:rPr>
              <a:t> =true ;</a:t>
            </a:r>
          </a:p>
          <a:p>
            <a:pPr marL="0" indent="0">
              <a:buNone/>
            </a:pPr>
            <a:r>
              <a:rPr lang="en-US" sz="1100" dirty="0">
                <a:solidFill>
                  <a:schemeClr val="tx1"/>
                </a:solidFill>
              </a:rPr>
              <a:t>10 return ; } // if part</a:t>
            </a:r>
          </a:p>
          <a:p>
            <a:pPr marL="0" indent="0">
              <a:buNone/>
            </a:pPr>
            <a:r>
              <a:rPr lang="en-US" sz="1100" dirty="0">
                <a:solidFill>
                  <a:schemeClr val="tx1"/>
                </a:solidFill>
              </a:rPr>
              <a:t>Else</a:t>
            </a:r>
          </a:p>
          <a:p>
            <a:pPr marL="0" indent="0">
              <a:buNone/>
            </a:pPr>
            <a:r>
              <a:rPr lang="en-US" sz="1100" dirty="0">
                <a:solidFill>
                  <a:schemeClr val="tx1"/>
                </a:solidFill>
              </a:rPr>
              <a:t>{</a:t>
            </a:r>
          </a:p>
          <a:p>
            <a:pPr marL="0" indent="0">
              <a:buNone/>
            </a:pPr>
            <a:r>
              <a:rPr lang="en-US" sz="1100" dirty="0">
                <a:solidFill>
                  <a:schemeClr val="tx1"/>
                </a:solidFill>
              </a:rPr>
              <a:t>11 if (</a:t>
            </a:r>
            <a:r>
              <a:rPr lang="en-US" sz="1100" dirty="0" err="1">
                <a:solidFill>
                  <a:schemeClr val="tx1"/>
                </a:solidFill>
              </a:rPr>
              <a:t>elemArray</a:t>
            </a:r>
            <a:r>
              <a:rPr lang="en-US" sz="1100" dirty="0">
                <a:solidFill>
                  <a:schemeClr val="tx1"/>
                </a:solidFill>
              </a:rPr>
              <a:t> [mid] &lt; key)</a:t>
            </a:r>
          </a:p>
          <a:p>
            <a:pPr marL="0" indent="0">
              <a:buNone/>
            </a:pPr>
            <a:r>
              <a:rPr lang="en-US" sz="1100" dirty="0">
                <a:solidFill>
                  <a:schemeClr val="tx1"/>
                </a:solidFill>
              </a:rPr>
              <a:t>12 bottom = mid + 1 ;</a:t>
            </a:r>
          </a:p>
          <a:p>
            <a:pPr marL="0" indent="0">
              <a:buNone/>
            </a:pPr>
            <a:r>
              <a:rPr lang="en-US" sz="1100" dirty="0">
                <a:solidFill>
                  <a:schemeClr val="tx1"/>
                </a:solidFill>
              </a:rPr>
              <a:t>else</a:t>
            </a:r>
          </a:p>
          <a:p>
            <a:pPr marL="0" indent="0">
              <a:buNone/>
            </a:pPr>
            <a:r>
              <a:rPr lang="en-US" sz="1100" dirty="0">
                <a:solidFill>
                  <a:schemeClr val="tx1"/>
                </a:solidFill>
              </a:rPr>
              <a:t>13 top = mid - 1 ; }</a:t>
            </a:r>
          </a:p>
          <a:p>
            <a:pPr marL="0" indent="0">
              <a:buNone/>
            </a:pPr>
            <a:r>
              <a:rPr lang="en-US" sz="1100" dirty="0">
                <a:solidFill>
                  <a:schemeClr val="tx1"/>
                </a:solidFill>
              </a:rPr>
              <a:t>} //while loop</a:t>
            </a:r>
          </a:p>
          <a:p>
            <a:pPr marL="0" indent="0">
              <a:buNone/>
            </a:pPr>
            <a:r>
              <a:rPr lang="en-US" sz="1100" dirty="0">
                <a:solidFill>
                  <a:schemeClr val="tx1"/>
                </a:solidFill>
              </a:rPr>
              <a:t>14. } //search</a:t>
            </a:r>
          </a:p>
          <a:p>
            <a:endParaRPr lang="en-US" dirty="0"/>
          </a:p>
        </p:txBody>
      </p:sp>
      <p:sp>
        <p:nvSpPr>
          <p:cNvPr id="4" name="Date Placeholder 3">
            <a:extLst>
              <a:ext uri="{FF2B5EF4-FFF2-40B4-BE49-F238E27FC236}">
                <a16:creationId xmlns:a16="http://schemas.microsoft.com/office/drawing/2014/main" id="{DBCCEC60-78A0-45D3-990A-DF5FCBF87D86}"/>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85E19AE7-869B-4A63-AFBB-ACF94E0FC489}"/>
              </a:ext>
            </a:extLst>
          </p:cNvPr>
          <p:cNvSpPr>
            <a:spLocks noGrp="1"/>
          </p:cNvSpPr>
          <p:nvPr>
            <p:ph type="ftr" sz="quarter" idx="11"/>
          </p:nvPr>
        </p:nvSpPr>
        <p:spPr/>
        <p:txBody>
          <a:bodyPr/>
          <a:lstStyle/>
          <a:p>
            <a:r>
              <a:rPr lang="en-US" dirty="0"/>
              <a:t>Chapter 8 Software Testing</a:t>
            </a:r>
          </a:p>
        </p:txBody>
      </p:sp>
      <p:sp>
        <p:nvSpPr>
          <p:cNvPr id="6" name="Slide Number Placeholder 5">
            <a:extLst>
              <a:ext uri="{FF2B5EF4-FFF2-40B4-BE49-F238E27FC236}">
                <a16:creationId xmlns:a16="http://schemas.microsoft.com/office/drawing/2014/main" id="{DDAC2E00-BD42-44E4-8B26-A31F621ABF84}"/>
              </a:ext>
            </a:extLst>
          </p:cNvPr>
          <p:cNvSpPr>
            <a:spLocks noGrp="1"/>
          </p:cNvSpPr>
          <p:nvPr>
            <p:ph type="sldNum" sz="quarter" idx="12"/>
          </p:nvPr>
        </p:nvSpPr>
        <p:spPr/>
        <p:txBody>
          <a:bodyPr/>
          <a:lstStyle/>
          <a:p>
            <a:fld id="{CB105B8D-1C36-1C40-961B-CAAB1DD98B28}" type="slidenum">
              <a:rPr lang="en-US" smtClean="0"/>
              <a:pPr/>
              <a:t>46</a:t>
            </a:fld>
            <a:endParaRPr lang="en-US"/>
          </a:p>
        </p:txBody>
      </p:sp>
    </p:spTree>
    <p:extLst>
      <p:ext uri="{BB962C8B-B14F-4D97-AF65-F5344CB8AC3E}">
        <p14:creationId xmlns:p14="http://schemas.microsoft.com/office/powerpoint/2010/main" val="39310090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7686-4562-4955-BBD5-0F3A4C431F91}"/>
              </a:ext>
            </a:extLst>
          </p:cNvPr>
          <p:cNvSpPr>
            <a:spLocks noGrp="1"/>
          </p:cNvSpPr>
          <p:nvPr>
            <p:ph type="title"/>
          </p:nvPr>
        </p:nvSpPr>
        <p:spPr>
          <a:xfrm>
            <a:off x="457200" y="274638"/>
            <a:ext cx="7293232" cy="1143000"/>
          </a:xfrm>
        </p:spPr>
        <p:txBody>
          <a:bodyPr wrap="square" anchor="ctr">
            <a:normAutofit/>
          </a:bodyPr>
          <a:lstStyle/>
          <a:p>
            <a:r>
              <a:rPr lang="en-US" dirty="0"/>
              <a:t>Binary Search Flow Graph</a:t>
            </a:r>
          </a:p>
        </p:txBody>
      </p:sp>
      <p:pic>
        <p:nvPicPr>
          <p:cNvPr id="7" name="Picture 10" descr="23.16 FlowGraph.eps                                            0011FDCCMacintosh HD                   B8AA5F2E:">
            <a:extLst>
              <a:ext uri="{FF2B5EF4-FFF2-40B4-BE49-F238E27FC236}">
                <a16:creationId xmlns:a16="http://schemas.microsoft.com/office/drawing/2014/main" id="{A4736455-5D31-4724-8DA6-67E167533447}"/>
              </a:ext>
            </a:extLst>
          </p:cNvPr>
          <p:cNvPicPr>
            <a:picLocks noGrp="1" noChangeAspect="1" noChangeArrowheads="1"/>
          </p:cNvPicPr>
          <p:nvPr>
            <p:ph idx="1"/>
          </p:nvPr>
        </p:nvPicPr>
        <p:blipFill>
          <a:blip r:embed="rId2"/>
          <a:stretch>
            <a:fillRect/>
          </a:stretch>
        </p:blipFill>
        <p:spPr bwMode="auto">
          <a:xfrm>
            <a:off x="2689642" y="1707220"/>
            <a:ext cx="4181596" cy="4525963"/>
          </a:xfrm>
          <a:prstGeom prst="rect">
            <a:avLst/>
          </a:prstGeom>
          <a:ln w="228600" cap="sq" cmpd="thickThin">
            <a:solidFill>
              <a:srgbClr val="000000"/>
            </a:solidFill>
            <a:prstDash val="solid"/>
            <a:miter lim="800000"/>
          </a:ln>
          <a:effectLst>
            <a:innerShdw blurRad="76200">
              <a:srgbClr val="000000"/>
            </a:innerShdw>
          </a:effectLst>
        </p:spPr>
      </p:pic>
      <p:sp>
        <p:nvSpPr>
          <p:cNvPr id="4" name="Date Placeholder 3">
            <a:extLst>
              <a:ext uri="{FF2B5EF4-FFF2-40B4-BE49-F238E27FC236}">
                <a16:creationId xmlns:a16="http://schemas.microsoft.com/office/drawing/2014/main" id="{BDE8A6A5-448C-479D-B15F-295EC4CDA481}"/>
              </a:ext>
            </a:extLst>
          </p:cNvPr>
          <p:cNvSpPr>
            <a:spLocks noGrp="1"/>
          </p:cNvSpPr>
          <p:nvPr>
            <p:ph type="dt" sz="half" idx="10"/>
          </p:nvPr>
        </p:nvSpPr>
        <p:spPr>
          <a:xfrm>
            <a:off x="457200" y="6356350"/>
            <a:ext cx="2133600" cy="365125"/>
          </a:xfrm>
        </p:spPr>
        <p:txBody>
          <a:bodyPr anchor="ctr">
            <a:normAutofit/>
          </a:bodyPr>
          <a:lstStyle/>
          <a:p>
            <a:pPr>
              <a:spcAft>
                <a:spcPts val="600"/>
              </a:spcAft>
            </a:pPr>
            <a:r>
              <a:rPr lang="en-GB"/>
              <a:t>30/10/2014</a:t>
            </a:r>
            <a:endParaRPr lang="en-US"/>
          </a:p>
        </p:txBody>
      </p:sp>
      <p:sp>
        <p:nvSpPr>
          <p:cNvPr id="5" name="Footer Placeholder 4">
            <a:extLst>
              <a:ext uri="{FF2B5EF4-FFF2-40B4-BE49-F238E27FC236}">
                <a16:creationId xmlns:a16="http://schemas.microsoft.com/office/drawing/2014/main" id="{EB5BE2EE-BE54-4E26-A3E7-D2451168EA0C}"/>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lang="en-US"/>
              <a:t>Chapter 8 Software Testing</a:t>
            </a:r>
          </a:p>
        </p:txBody>
      </p:sp>
      <p:sp>
        <p:nvSpPr>
          <p:cNvPr id="6" name="Slide Number Placeholder 5">
            <a:extLst>
              <a:ext uri="{FF2B5EF4-FFF2-40B4-BE49-F238E27FC236}">
                <a16:creationId xmlns:a16="http://schemas.microsoft.com/office/drawing/2014/main" id="{1A6643DA-48CA-4427-8AF0-71A2812290C7}"/>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CB105B8D-1C36-1C40-961B-CAAB1DD98B28}" type="slidenum">
              <a:rPr lang="en-US" smtClean="0"/>
              <a:pPr>
                <a:spcAft>
                  <a:spcPts val="600"/>
                </a:spcAft>
              </a:pPr>
              <a:t>47</a:t>
            </a:fld>
            <a:endParaRPr lang="en-US"/>
          </a:p>
        </p:txBody>
      </p:sp>
    </p:spTree>
    <p:extLst>
      <p:ext uri="{BB962C8B-B14F-4D97-AF65-F5344CB8AC3E}">
        <p14:creationId xmlns:p14="http://schemas.microsoft.com/office/powerpoint/2010/main" val="2033334754"/>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5748-98C4-4BA0-AF0C-80D03026F5B4}"/>
              </a:ext>
            </a:extLst>
          </p:cNvPr>
          <p:cNvSpPr>
            <a:spLocks noGrp="1"/>
          </p:cNvSpPr>
          <p:nvPr>
            <p:ph type="title"/>
          </p:nvPr>
        </p:nvSpPr>
        <p:spPr/>
        <p:txBody>
          <a:bodyPr/>
          <a:lstStyle/>
          <a:p>
            <a:r>
              <a:rPr lang="en-US" dirty="0"/>
              <a:t>Independent Paths</a:t>
            </a:r>
          </a:p>
        </p:txBody>
      </p:sp>
      <p:sp>
        <p:nvSpPr>
          <p:cNvPr id="3" name="Content Placeholder 2">
            <a:extLst>
              <a:ext uri="{FF2B5EF4-FFF2-40B4-BE49-F238E27FC236}">
                <a16:creationId xmlns:a16="http://schemas.microsoft.com/office/drawing/2014/main" id="{ED2F2039-FC8E-4BC8-8D0D-781A00EE300F}"/>
              </a:ext>
            </a:extLst>
          </p:cNvPr>
          <p:cNvSpPr>
            <a:spLocks noGrp="1"/>
          </p:cNvSpPr>
          <p:nvPr>
            <p:ph idx="1"/>
          </p:nvPr>
        </p:nvSpPr>
        <p:spPr/>
        <p:txBody>
          <a:bodyPr/>
          <a:lstStyle/>
          <a:p>
            <a:r>
              <a:rPr lang="en-US" dirty="0"/>
              <a:t>1, 2, 3, 4, 5, 6, 7, 8, 9, 10, 14</a:t>
            </a:r>
          </a:p>
          <a:p>
            <a:r>
              <a:rPr lang="en-US" dirty="0"/>
              <a:t>1, 2, 3, 4, 5, 14</a:t>
            </a:r>
          </a:p>
          <a:p>
            <a:r>
              <a:rPr lang="en-US" dirty="0"/>
              <a:t>1, 2, 3, 4, 5, 6, 7, 11, 12, 5, …</a:t>
            </a:r>
          </a:p>
          <a:p>
            <a:r>
              <a:rPr lang="en-US" dirty="0"/>
              <a:t>1, 2, 3, 4, 5, 6, 7, 11, 13, 5, …</a:t>
            </a:r>
          </a:p>
          <a:p>
            <a:r>
              <a:rPr lang="en-US" dirty="0"/>
              <a:t>Test cases should be derived so that all of these paths are executed</a:t>
            </a:r>
          </a:p>
          <a:p>
            <a:r>
              <a:rPr lang="en-US" dirty="0"/>
              <a:t>A dynamic program </a:t>
            </a:r>
            <a:r>
              <a:rPr lang="en-US" dirty="0" err="1"/>
              <a:t>analyser</a:t>
            </a:r>
            <a:r>
              <a:rPr lang="en-US" dirty="0"/>
              <a:t> may be used to check that paths have been executed</a:t>
            </a:r>
          </a:p>
          <a:p>
            <a:endParaRPr lang="en-US" dirty="0"/>
          </a:p>
        </p:txBody>
      </p:sp>
      <p:sp>
        <p:nvSpPr>
          <p:cNvPr id="4" name="Date Placeholder 3">
            <a:extLst>
              <a:ext uri="{FF2B5EF4-FFF2-40B4-BE49-F238E27FC236}">
                <a16:creationId xmlns:a16="http://schemas.microsoft.com/office/drawing/2014/main" id="{4E5347E4-C06B-4268-9364-7F42A21D6F17}"/>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24A16590-3279-4BDB-B69E-FB606D4D98FB}"/>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0D5C1FBC-A33B-4CE8-86FD-E1E08B60F8A8}"/>
              </a:ext>
            </a:extLst>
          </p:cNvPr>
          <p:cNvSpPr>
            <a:spLocks noGrp="1"/>
          </p:cNvSpPr>
          <p:nvPr>
            <p:ph type="sldNum" sz="quarter" idx="12"/>
          </p:nvPr>
        </p:nvSpPr>
        <p:spPr/>
        <p:txBody>
          <a:bodyPr/>
          <a:lstStyle/>
          <a:p>
            <a:fld id="{CB105B8D-1C36-1C40-961B-CAAB1DD98B28}" type="slidenum">
              <a:rPr lang="en-US" smtClean="0"/>
              <a:pPr/>
              <a:t>48</a:t>
            </a:fld>
            <a:endParaRPr lang="en-US"/>
          </a:p>
        </p:txBody>
      </p:sp>
    </p:spTree>
    <p:extLst>
      <p:ext uri="{BB962C8B-B14F-4D97-AF65-F5344CB8AC3E}">
        <p14:creationId xmlns:p14="http://schemas.microsoft.com/office/powerpoint/2010/main" val="3315848287"/>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(ignore warning)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DBE4-E927-43E7-B0FB-A0A5D53CEDD1}"/>
              </a:ext>
            </a:extLst>
          </p:cNvPr>
          <p:cNvSpPr>
            <a:spLocks noGrp="1"/>
          </p:cNvSpPr>
          <p:nvPr>
            <p:ph type="title"/>
          </p:nvPr>
        </p:nvSpPr>
        <p:spPr/>
        <p:txBody>
          <a:bodyPr/>
          <a:lstStyle/>
          <a:p>
            <a:r>
              <a:rPr lang="en-US" dirty="0">
                <a:solidFill>
                  <a:schemeClr val="tx1"/>
                </a:solidFill>
              </a:rPr>
              <a:t>Load Testing</a:t>
            </a:r>
          </a:p>
        </p:txBody>
      </p:sp>
      <p:sp>
        <p:nvSpPr>
          <p:cNvPr id="3" name="Content Placeholder 2">
            <a:extLst>
              <a:ext uri="{FF2B5EF4-FFF2-40B4-BE49-F238E27FC236}">
                <a16:creationId xmlns:a16="http://schemas.microsoft.com/office/drawing/2014/main" id="{986050E9-52C6-4F67-B97A-985EC0B0D10D}"/>
              </a:ext>
            </a:extLst>
          </p:cNvPr>
          <p:cNvSpPr>
            <a:spLocks noGrp="1"/>
          </p:cNvSpPr>
          <p:nvPr>
            <p:ph idx="1"/>
          </p:nvPr>
        </p:nvSpPr>
        <p:spPr/>
        <p:txBody>
          <a:bodyPr/>
          <a:lstStyle/>
          <a:p>
            <a:r>
              <a:rPr lang="en-US" dirty="0">
                <a:solidFill>
                  <a:schemeClr val="tx1"/>
                </a:solidFill>
              </a:rPr>
              <a:t>It is a 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p>
          <a:p>
            <a:endParaRPr lang="en-US" dirty="0"/>
          </a:p>
        </p:txBody>
      </p:sp>
      <p:sp>
        <p:nvSpPr>
          <p:cNvPr id="4" name="Date Placeholder 3">
            <a:extLst>
              <a:ext uri="{FF2B5EF4-FFF2-40B4-BE49-F238E27FC236}">
                <a16:creationId xmlns:a16="http://schemas.microsoft.com/office/drawing/2014/main" id="{B7C1D1AF-4E71-4071-A4DA-AE9727A30C6B}"/>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9E917307-3D40-48E5-81F7-BE7DCED54EF9}"/>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5DF18665-B9E9-43B0-BD56-43B911403B7A}"/>
              </a:ext>
            </a:extLst>
          </p:cNvPr>
          <p:cNvSpPr>
            <a:spLocks noGrp="1"/>
          </p:cNvSpPr>
          <p:nvPr>
            <p:ph type="sldNum" sz="quarter" idx="12"/>
          </p:nvPr>
        </p:nvSpPr>
        <p:spPr/>
        <p:txBody>
          <a:bodyPr/>
          <a:lstStyle/>
          <a:p>
            <a:fld id="{CB105B8D-1C36-1C40-961B-CAAB1DD98B28}" type="slidenum">
              <a:rPr lang="en-US" smtClean="0"/>
              <a:pPr/>
              <a:t>57</a:t>
            </a:fld>
            <a:endParaRPr lang="en-US"/>
          </a:p>
        </p:txBody>
      </p:sp>
    </p:spTree>
    <p:extLst>
      <p:ext uri="{BB962C8B-B14F-4D97-AF65-F5344CB8AC3E}">
        <p14:creationId xmlns:p14="http://schemas.microsoft.com/office/powerpoint/2010/main" val="252264234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F05D-7FF1-4033-AA82-90FE815EB25B}"/>
              </a:ext>
            </a:extLst>
          </p:cNvPr>
          <p:cNvSpPr>
            <a:spLocks noGrp="1"/>
          </p:cNvSpPr>
          <p:nvPr>
            <p:ph type="title"/>
          </p:nvPr>
        </p:nvSpPr>
        <p:spPr/>
        <p:txBody>
          <a:bodyPr/>
          <a:lstStyle/>
          <a:p>
            <a:r>
              <a:rPr lang="en-US" dirty="0">
                <a:solidFill>
                  <a:schemeClr val="tx1"/>
                </a:solidFill>
              </a:rPr>
              <a:t>Stress Testing</a:t>
            </a:r>
          </a:p>
        </p:txBody>
      </p:sp>
      <p:sp>
        <p:nvSpPr>
          <p:cNvPr id="3" name="Content Placeholder 2">
            <a:extLst>
              <a:ext uri="{FF2B5EF4-FFF2-40B4-BE49-F238E27FC236}">
                <a16:creationId xmlns:a16="http://schemas.microsoft.com/office/drawing/2014/main" id="{C8EC267B-7369-48C1-A3EA-B34283841B07}"/>
              </a:ext>
            </a:extLst>
          </p:cNvPr>
          <p:cNvSpPr>
            <a:spLocks noGrp="1"/>
          </p:cNvSpPr>
          <p:nvPr>
            <p:ph idx="1"/>
          </p:nvPr>
        </p:nvSpPr>
        <p:spPr/>
        <p:txBody>
          <a:bodyPr/>
          <a:lstStyle/>
          <a:p>
            <a:r>
              <a:rPr lang="en-US" sz="2000" dirty="0"/>
              <a:t>Stress testing includes testing the behavior of a software under abnormal conditions. For example, it may include taking away some resources or applying a load beyond the actual load limit.</a:t>
            </a:r>
          </a:p>
          <a:p>
            <a:r>
              <a:rPr lang="en-US" sz="2000" dirty="0"/>
              <a:t>The aim of stress testing is to identify the breaking point. </a:t>
            </a:r>
          </a:p>
          <a:p>
            <a:r>
              <a:rPr lang="en-US" sz="2000" dirty="0"/>
              <a:t>It tests the failure </a:t>
            </a:r>
            <a:r>
              <a:rPr lang="en-US" sz="2000" dirty="0" err="1"/>
              <a:t>behaviour</a:t>
            </a:r>
            <a:r>
              <a:rPr lang="en-US" sz="2000" dirty="0"/>
              <a:t> of the system.</a:t>
            </a:r>
          </a:p>
          <a:p>
            <a:r>
              <a:rPr lang="en-US" sz="2000" dirty="0"/>
              <a:t>This testing can be performed by testing different scenarios such as:</a:t>
            </a:r>
          </a:p>
          <a:p>
            <a:r>
              <a:rPr lang="en-US" sz="2000" dirty="0"/>
              <a:t>Shutdown or restart of network ports randomly</a:t>
            </a:r>
          </a:p>
          <a:p>
            <a:r>
              <a:rPr lang="en-US" sz="2000" dirty="0"/>
              <a:t>Turning the database on or off</a:t>
            </a:r>
          </a:p>
          <a:p>
            <a:r>
              <a:rPr lang="en-US" sz="2000" dirty="0"/>
              <a:t>Running different processes that consume resources such as CPU, memory, server, etc.</a:t>
            </a:r>
          </a:p>
          <a:p>
            <a:endParaRPr lang="en-US" dirty="0"/>
          </a:p>
        </p:txBody>
      </p:sp>
      <p:sp>
        <p:nvSpPr>
          <p:cNvPr id="4" name="Date Placeholder 3">
            <a:extLst>
              <a:ext uri="{FF2B5EF4-FFF2-40B4-BE49-F238E27FC236}">
                <a16:creationId xmlns:a16="http://schemas.microsoft.com/office/drawing/2014/main" id="{93C3F5F6-0A1A-49DD-AFC8-68D9582D65A1}"/>
              </a:ext>
            </a:extLst>
          </p:cNvPr>
          <p:cNvSpPr>
            <a:spLocks noGrp="1"/>
          </p:cNvSpPr>
          <p:nvPr>
            <p:ph type="dt" sz="half" idx="10"/>
          </p:nvPr>
        </p:nvSpPr>
        <p:spPr/>
        <p:txBody>
          <a:bodyPr/>
          <a:lstStyle/>
          <a:p>
            <a:r>
              <a:rPr lang="en-GB" dirty="0"/>
              <a:t>30/10/2014</a:t>
            </a:r>
            <a:endParaRPr lang="en-US" dirty="0"/>
          </a:p>
        </p:txBody>
      </p:sp>
      <p:sp>
        <p:nvSpPr>
          <p:cNvPr id="5" name="Footer Placeholder 4">
            <a:extLst>
              <a:ext uri="{FF2B5EF4-FFF2-40B4-BE49-F238E27FC236}">
                <a16:creationId xmlns:a16="http://schemas.microsoft.com/office/drawing/2014/main" id="{1DAB708D-C00C-4721-9760-AB3594B8F3C1}"/>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3D5B7B10-09C4-49CC-A132-FC6BFB632AE6}"/>
              </a:ext>
            </a:extLst>
          </p:cNvPr>
          <p:cNvSpPr>
            <a:spLocks noGrp="1"/>
          </p:cNvSpPr>
          <p:nvPr>
            <p:ph type="sldNum" sz="quarter" idx="12"/>
          </p:nvPr>
        </p:nvSpPr>
        <p:spPr/>
        <p:txBody>
          <a:bodyPr/>
          <a:lstStyle/>
          <a:p>
            <a:fld id="{CB105B8D-1C36-1C40-961B-CAAB1DD98B28}" type="slidenum">
              <a:rPr lang="en-US" smtClean="0"/>
              <a:pPr/>
              <a:t>58</a:t>
            </a:fld>
            <a:endParaRPr lang="en-US"/>
          </a:p>
        </p:txBody>
      </p:sp>
    </p:spTree>
    <p:extLst>
      <p:ext uri="{BB962C8B-B14F-4D97-AF65-F5344CB8AC3E}">
        <p14:creationId xmlns:p14="http://schemas.microsoft.com/office/powerpoint/2010/main" val="254053582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62</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r>
              <a:rPr lang="en-US"/>
              <a:t>.(user representative</a:t>
            </a:r>
            <a:r>
              <a:rPr lang="en-US" dirty="0"/>
              <a:t>)</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 (Ex: Airlift verses SWVL </a:t>
            </a:r>
            <a:r>
              <a:rPr lang="en-GB"/>
              <a:t>, Snapchat)</a:t>
            </a:r>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354</TotalTime>
  <Words>4673</Words>
  <Application>Microsoft Office PowerPoint</Application>
  <PresentationFormat>On-screen Show (4:3)</PresentationFormat>
  <Paragraphs>524</Paragraphs>
  <Slides>66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Choosing unit test cases</vt:lpstr>
      <vt:lpstr>Testing strategies</vt:lpstr>
      <vt:lpstr>Partition testing</vt:lpstr>
      <vt:lpstr>Equivalence partitioning </vt:lpstr>
      <vt:lpstr>Equivalence partitions </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Path Testing</vt:lpstr>
      <vt:lpstr>Steps for Basis Path testing </vt:lpstr>
      <vt:lpstr>PowerPoint Presentation</vt:lpstr>
      <vt:lpstr>Binary Search Flow Graph</vt:lpstr>
      <vt:lpstr>Independent Paths</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Load Testing</vt:lpstr>
      <vt:lpstr>Stress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 Software Testing</dc:title>
  <dc:creator>romasha khurshid</dc:creator>
  <cp:lastModifiedBy>romasha khurshid</cp:lastModifiedBy>
  <cp:revision>12</cp:revision>
  <dcterms:created xsi:type="dcterms:W3CDTF">2020-04-28T18:05:33Z</dcterms:created>
  <dcterms:modified xsi:type="dcterms:W3CDTF">2020-05-03T02:49:34Z</dcterms:modified>
</cp:coreProperties>
</file>