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90" r:id="rId3"/>
    <p:sldId id="257" r:id="rId4"/>
    <p:sldId id="289" r:id="rId5"/>
    <p:sldId id="259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6" r:id="rId20"/>
    <p:sldId id="307" r:id="rId21"/>
    <p:sldId id="308" r:id="rId22"/>
    <p:sldId id="309" r:id="rId23"/>
    <p:sldId id="310" r:id="rId24"/>
    <p:sldId id="311" r:id="rId25"/>
    <p:sldId id="304" r:id="rId26"/>
    <p:sldId id="312" r:id="rId27"/>
    <p:sldId id="30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FEAD6-1E0E-4E57-802D-62C819B622C7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18511-EE2B-4C81-9A22-F9C3F1EFE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41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anguage-reference/keywords/protected-internal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microsoft.com/en-us/dotnet/csharp/language-reference/keywords/private-protected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dirty="0"/>
              <a:t>Encapsulation v/s abstraction</a:t>
            </a:r>
          </a:p>
          <a:p>
            <a:pPr fontAlgn="base"/>
            <a:r>
              <a:rPr lang="en-US" sz="8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Encapsulate</a:t>
            </a:r>
            <a:r>
              <a:rPr lang="en-US" sz="8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hides variables or some implementation that may be changed so often </a:t>
            </a:r>
            <a:r>
              <a:rPr lang="en-US" sz="8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in a class</a:t>
            </a:r>
            <a:r>
              <a:rPr lang="en-US" sz="8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to prevent outsiders access it directly. They must access it via getter and setter methods.</a:t>
            </a:r>
          </a:p>
          <a:p>
            <a:pPr fontAlgn="base"/>
            <a:r>
              <a:rPr lang="en-US" sz="8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Abstraction</a:t>
            </a:r>
            <a:r>
              <a:rPr lang="en-US" sz="8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is used to hiding something too but in a </a:t>
            </a:r>
            <a:r>
              <a:rPr lang="en-US" sz="8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higher degree(class, interface)</a:t>
            </a:r>
            <a:r>
              <a:rPr lang="en-US" sz="8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. Clients use an abstract class(or interface) do not care about who or which it was, they just need to know what it can do.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1 - The Context of Systems Analysis And Design Methods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760947-1190-4125-A1D5-A3802A8561D0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7043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Internal : public within same assembly</a:t>
            </a:r>
          </a:p>
          <a:p>
            <a:r>
              <a:rPr lang="en-US" sz="800" b="0" i="0" u="sng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  <a:hlinkClick r:id="rId3"/>
              </a:rPr>
              <a:t>protected internal</a:t>
            </a:r>
            <a:r>
              <a:rPr lang="en-US" sz="8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The type or member can be accessed by any code in the assembly in which it is declared, or from within a derived class in another assembly.</a:t>
            </a:r>
          </a:p>
          <a:p>
            <a:r>
              <a:rPr lang="en-US" sz="800" b="0" i="0" u="sng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  <a:hlinkClick r:id="rId4"/>
              </a:rPr>
              <a:t>private protected</a:t>
            </a:r>
            <a:r>
              <a:rPr lang="en-US" sz="8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The type or member can be accessed only within its declaring assembly, by code in the same class or in a type that is derived from that class.</a:t>
            </a:r>
          </a:p>
          <a:p>
            <a:endParaRPr lang="en-US" sz="8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sz="8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public class </a:t>
            </a:r>
            <a:r>
              <a:rPr lang="en-US" sz="8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BaseClass</a:t>
            </a:r>
            <a:r>
              <a:rPr lang="en-US" sz="8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{ private protected int </a:t>
            </a:r>
            <a:r>
              <a:rPr lang="en-US" sz="8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myValue</a:t>
            </a:r>
            <a:r>
              <a:rPr lang="en-US" sz="8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= 0; } </a:t>
            </a:r>
          </a:p>
          <a:p>
            <a:r>
              <a:rPr lang="en-US" sz="8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public class DerivedClass1 : </a:t>
            </a:r>
            <a:r>
              <a:rPr lang="en-US" sz="8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BaseClass</a:t>
            </a:r>
            <a:r>
              <a:rPr lang="en-US" sz="8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{ </a:t>
            </a:r>
          </a:p>
          <a:p>
            <a:r>
              <a:rPr lang="en-US" sz="8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void Access() { </a:t>
            </a:r>
          </a:p>
          <a:p>
            <a:r>
              <a:rPr lang="en-US" sz="8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BaseClass</a:t>
            </a:r>
            <a:r>
              <a:rPr lang="en-US" sz="8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sz="8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baseObject</a:t>
            </a:r>
            <a:r>
              <a:rPr lang="en-US" sz="8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= new </a:t>
            </a:r>
            <a:r>
              <a:rPr lang="en-US" sz="8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BaseClass</a:t>
            </a:r>
            <a:r>
              <a:rPr lang="en-US" sz="8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(); </a:t>
            </a:r>
          </a:p>
          <a:p>
            <a:r>
              <a:rPr lang="en-US" sz="8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// Error CS1540</a:t>
            </a:r>
          </a:p>
          <a:p>
            <a:r>
              <a:rPr lang="en-US" sz="8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sz="8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baseObject.myValue</a:t>
            </a:r>
            <a:r>
              <a:rPr lang="en-US" sz="8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= 5; </a:t>
            </a:r>
          </a:p>
          <a:p>
            <a:r>
              <a:rPr lang="en-US" sz="8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// OK, </a:t>
            </a:r>
            <a:r>
              <a:rPr lang="en-US" sz="8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myValue</a:t>
            </a:r>
            <a:r>
              <a:rPr lang="en-US" sz="8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= 5; } }</a:t>
            </a:r>
          </a:p>
          <a:p>
            <a:endParaRPr lang="en-US" sz="8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sz="8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class DerivedClass2 : </a:t>
            </a:r>
            <a:r>
              <a:rPr lang="en-US" sz="8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BaseClass</a:t>
            </a:r>
            <a:r>
              <a:rPr lang="en-US" sz="8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{ </a:t>
            </a:r>
          </a:p>
          <a:p>
            <a:r>
              <a:rPr lang="en-US" sz="8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void Access() { </a:t>
            </a:r>
          </a:p>
          <a:p>
            <a:r>
              <a:rPr lang="en-US" sz="8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// Error // </a:t>
            </a:r>
            <a:r>
              <a:rPr lang="en-US" sz="8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myValue</a:t>
            </a:r>
            <a:r>
              <a:rPr lang="en-US" sz="8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= 10; } 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1 - The Context of Systems Analysis And Design Methods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760947-1190-4125-A1D5-A3802A8561D0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5706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AccessModifersTestSolution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en-US"/>
              <a:t>Chapter 1 - The Context of Systems Analysis And Design Methods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60947-1190-4125-A1D5-A3802A8561D0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7562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BCB7F27-5DF7-4045-99F5-64BE04AA9A2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98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366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927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40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787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411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027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06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6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55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1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04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6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567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CB7F27-5DF7-4045-99F5-64BE04AA9A2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2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2.wdp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CS4042 – </a:t>
            </a:r>
            <a:r>
              <a:rPr lang="en-US" sz="4000" dirty="0"/>
              <a:t>Information Processing </a:t>
            </a:r>
            <a:r>
              <a:rPr lang="en-US" sz="4000" dirty="0" smtClean="0"/>
              <a:t>Techniques(IPT)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715261"/>
            <a:ext cx="6815669" cy="16228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Week – 01</a:t>
            </a:r>
          </a:p>
          <a:p>
            <a:r>
              <a:rPr lang="en-US" dirty="0" smtClean="0"/>
              <a:t>Sep 6-10, 2021</a:t>
            </a:r>
          </a:p>
          <a:p>
            <a:r>
              <a:rPr lang="en-US" dirty="0" smtClean="0"/>
              <a:t>Instructor: </a:t>
            </a:r>
            <a:r>
              <a:rPr lang="en-US" b="1" dirty="0" smtClean="0"/>
              <a:t>Basit Ali </a:t>
            </a:r>
            <a:r>
              <a:rPr lang="en-US" sz="2400" dirty="0"/>
              <a:t/>
            </a:r>
            <a:br>
              <a:rPr lang="en-US" sz="2400" dirty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34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type system (CTS)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F1D162D-EBD5-413E-B02A-8E9BECC476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416" y="2557463"/>
            <a:ext cx="5205167" cy="331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953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Language Specification (CLS)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 </a:t>
            </a:r>
            <a:r>
              <a:rPr lang="en-US" dirty="0"/>
              <a:t>subset of common types and programming constructs that all .NET programming languages can agree </a:t>
            </a:r>
            <a:r>
              <a:rPr lang="en-US" dirty="0" smtClean="0"/>
              <a:t>on.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860" y="3286664"/>
            <a:ext cx="3365737" cy="26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587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Class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Available for all </a:t>
            </a:r>
            <a:r>
              <a:rPr lang="en-US" sz="2800" dirty="0" err="1"/>
              <a:t>.Net</a:t>
            </a:r>
            <a:r>
              <a:rPr lang="en-US" sz="2800" dirty="0"/>
              <a:t> languages.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Encapsulate various primitives such as threads, file input/output (I/O), graphical rendering systems, and interaction with various external hardware devices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It also provides support for a number of services required by most real-world applications.</a:t>
            </a:r>
          </a:p>
          <a:p>
            <a:pPr>
              <a:buFont typeface="Wingdings" panose="05000000000000000000" pitchFamily="2" charset="2"/>
              <a:buChar char="§"/>
            </a:pPr>
            <a:endParaRPr lang="x-none" sz="2800" dirty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24729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CLR, CTS, CLS, and base class library relationship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C05C92D4-56D4-432F-9074-25C28F804CA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226" y="2569869"/>
            <a:ext cx="6817547" cy="32930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2677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Managed vs. Unmanaged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It is important to note that the C# language can be used only to build software that is hosted under the .NET runtime.</a:t>
            </a:r>
            <a:endParaRPr lang="x-none" sz="2800" dirty="0"/>
          </a:p>
          <a:p>
            <a:r>
              <a:rPr lang="en-US" sz="2800" dirty="0"/>
              <a:t>The term used to describe the code targeting the .NET runtime is </a:t>
            </a:r>
            <a:r>
              <a:rPr lang="en-US" sz="2800" i="1" dirty="0"/>
              <a:t>managed code</a:t>
            </a:r>
            <a:r>
              <a:rPr lang="en-US" sz="2800" dirty="0"/>
              <a:t>. The binary unit that contains the managed code is termed an </a:t>
            </a:r>
            <a:r>
              <a:rPr lang="en-US" sz="2800" i="1" dirty="0"/>
              <a:t>assembly.</a:t>
            </a:r>
            <a:endParaRPr lang="x-none" sz="2800" dirty="0"/>
          </a:p>
          <a:p>
            <a:r>
              <a:rPr lang="en-US" sz="2800" dirty="0"/>
              <a:t>Conversely, code that cannot be directly hosted by the .NET runtime is termed </a:t>
            </a:r>
            <a:r>
              <a:rPr lang="en-US" sz="2800" i="1" dirty="0"/>
              <a:t>unmanaged code</a:t>
            </a:r>
            <a:r>
              <a:rPr lang="en-US" sz="2800" dirty="0"/>
              <a:t>.</a:t>
            </a:r>
            <a:endParaRPr lang="x-none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210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 in .NET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MSIL (Microsoft Intermediate Language)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altLang="en-US" dirty="0"/>
              <a:t>JIT (Just In Time)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Metadata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Manifest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xmlns="" id="{EFC87422-628D-468E-9D41-24C592B66F3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649" y="3142567"/>
            <a:ext cx="6154948" cy="30042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6359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764" y="231556"/>
            <a:ext cx="9601196" cy="1303867"/>
          </a:xfrm>
        </p:spPr>
        <p:txBody>
          <a:bodyPr/>
          <a:lstStyle/>
          <a:p>
            <a:r>
              <a:rPr lang="en-US" dirty="0" smtClean="0"/>
              <a:t>Execution Model</a:t>
            </a:r>
            <a:endParaRPr lang="en-US" dirty="0"/>
          </a:p>
        </p:txBody>
      </p:sp>
      <p:sp>
        <p:nvSpPr>
          <p:cNvPr id="4" name="Line 4">
            <a:extLst>
              <a:ext uri="{FF2B5EF4-FFF2-40B4-BE49-F238E27FC236}">
                <a16:creationId xmlns:a16="http://schemas.microsoft.com/office/drawing/2014/main" xmlns="" id="{2C47BED2-652E-4C31-B5AF-7F38216A81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1136" y="5341189"/>
            <a:ext cx="0" cy="3810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2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xmlns="" id="{9CB301A0-DD83-4144-888B-4564F76ED0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19336" y="4807789"/>
            <a:ext cx="0" cy="3048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2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xmlns="" id="{172CF65E-C93F-49A7-8F58-69B641762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336" y="1378789"/>
            <a:ext cx="990600" cy="30480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round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  <a:contourClr>
              <a:schemeClr val="accent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VB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xmlns="" id="{46B2033A-6925-43DD-BC65-42867F1433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8736" y="1226389"/>
            <a:ext cx="1295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Source code</a:t>
            </a:r>
          </a:p>
        </p:txBody>
      </p:sp>
      <p:sp>
        <p:nvSpPr>
          <p:cNvPr id="8" name="AutoShape 9">
            <a:extLst>
              <a:ext uri="{FF2B5EF4-FFF2-40B4-BE49-F238E27FC236}">
                <a16:creationId xmlns:a16="http://schemas.microsoft.com/office/drawing/2014/main" xmlns="" id="{116A6AE2-ACC8-4F12-B105-46AC12DAB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336" y="1912189"/>
            <a:ext cx="990600" cy="22860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round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Compiler</a:t>
            </a:r>
          </a:p>
        </p:txBody>
      </p:sp>
      <p:sp>
        <p:nvSpPr>
          <p:cNvPr id="9" name="AutoShape 10">
            <a:extLst>
              <a:ext uri="{FF2B5EF4-FFF2-40B4-BE49-F238E27FC236}">
                <a16:creationId xmlns:a16="http://schemas.microsoft.com/office/drawing/2014/main" xmlns="" id="{20391836-0BEF-4552-A8B7-A21C87D8D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3136" y="1378789"/>
            <a:ext cx="990600" cy="30480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round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  <a:contourClr>
              <a:schemeClr val="accent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C++</a:t>
            </a:r>
          </a:p>
        </p:txBody>
      </p:sp>
      <p:sp>
        <p:nvSpPr>
          <p:cNvPr id="10" name="AutoShape 11">
            <a:extLst>
              <a:ext uri="{FF2B5EF4-FFF2-40B4-BE49-F238E27FC236}">
                <a16:creationId xmlns:a16="http://schemas.microsoft.com/office/drawing/2014/main" xmlns="" id="{7AFB20B5-8183-4100-A98A-6C7EAA250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6736" y="1378789"/>
            <a:ext cx="990600" cy="30480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round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  <a:contourClr>
              <a:schemeClr val="accent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C#</a:t>
            </a:r>
          </a:p>
        </p:txBody>
      </p:sp>
      <p:sp>
        <p:nvSpPr>
          <p:cNvPr id="11" name="AutoShape 12">
            <a:extLst>
              <a:ext uri="{FF2B5EF4-FFF2-40B4-BE49-F238E27FC236}">
                <a16:creationId xmlns:a16="http://schemas.microsoft.com/office/drawing/2014/main" xmlns="" id="{87FD7890-79E8-4A16-8FA1-BE0C48105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3136" y="1912189"/>
            <a:ext cx="990600" cy="22860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round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Compiler</a:t>
            </a:r>
          </a:p>
        </p:txBody>
      </p:sp>
      <p:sp>
        <p:nvSpPr>
          <p:cNvPr id="12" name="AutoShape 13">
            <a:extLst>
              <a:ext uri="{FF2B5EF4-FFF2-40B4-BE49-F238E27FC236}">
                <a16:creationId xmlns:a16="http://schemas.microsoft.com/office/drawing/2014/main" xmlns="" id="{5BAFD447-F885-4703-BB24-17F0609E0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6736" y="1912189"/>
            <a:ext cx="990600" cy="22860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round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Compiler</a:t>
            </a:r>
          </a:p>
        </p:txBody>
      </p:sp>
      <p:sp>
        <p:nvSpPr>
          <p:cNvPr id="13" name="AutoShape 14">
            <a:extLst>
              <a:ext uri="{FF2B5EF4-FFF2-40B4-BE49-F238E27FC236}">
                <a16:creationId xmlns:a16="http://schemas.microsoft.com/office/drawing/2014/main" xmlns="" id="{355FC07E-B931-4A48-8306-FB7F112EA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6736" y="2521789"/>
            <a:ext cx="990600" cy="45720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round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00"/>
            </a:extrusionClr>
            <a:contourClr>
              <a:srgbClr val="FF99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Assembly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IL Code</a:t>
            </a:r>
          </a:p>
        </p:txBody>
      </p:sp>
      <p:sp>
        <p:nvSpPr>
          <p:cNvPr id="14" name="AutoShape 15">
            <a:extLst>
              <a:ext uri="{FF2B5EF4-FFF2-40B4-BE49-F238E27FC236}">
                <a16:creationId xmlns:a16="http://schemas.microsoft.com/office/drawing/2014/main" xmlns="" id="{A362A39B-EA82-47A2-8EB0-A73F76B5B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3136" y="2521789"/>
            <a:ext cx="990600" cy="45720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round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00"/>
            </a:extrusionClr>
            <a:contourClr>
              <a:srgbClr val="FF99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Assembly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IL Code</a:t>
            </a:r>
          </a:p>
        </p:txBody>
      </p:sp>
      <p:sp>
        <p:nvSpPr>
          <p:cNvPr id="15" name="AutoShape 16">
            <a:extLst>
              <a:ext uri="{FF2B5EF4-FFF2-40B4-BE49-F238E27FC236}">
                <a16:creationId xmlns:a16="http://schemas.microsoft.com/office/drawing/2014/main" xmlns="" id="{F2BD28A8-EBC5-482F-8888-A06C57E33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336" y="2521789"/>
            <a:ext cx="990600" cy="45720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round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00"/>
            </a:extrusionClr>
            <a:contourClr>
              <a:srgbClr val="FF99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Assembly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IL Code</a:t>
            </a:r>
          </a:p>
        </p:txBody>
      </p:sp>
      <p:sp>
        <p:nvSpPr>
          <p:cNvPr id="16" name="AutoShape 17">
            <a:extLst>
              <a:ext uri="{FF2B5EF4-FFF2-40B4-BE49-F238E27FC236}">
                <a16:creationId xmlns:a16="http://schemas.microsoft.com/office/drawing/2014/main" xmlns="" id="{393A64E9-7B06-46CE-A41F-247AC52A9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9736" y="5417389"/>
            <a:ext cx="7924800" cy="685800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Operating System Services</a:t>
            </a:r>
          </a:p>
        </p:txBody>
      </p:sp>
      <p:sp>
        <p:nvSpPr>
          <p:cNvPr id="17" name="AutoShape 18">
            <a:extLst>
              <a:ext uri="{FF2B5EF4-FFF2-40B4-BE49-F238E27FC236}">
                <a16:creationId xmlns:a16="http://schemas.microsoft.com/office/drawing/2014/main" xmlns="" id="{F55E6ECB-8CC5-45DF-9AA8-5930F4957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5936" y="3207589"/>
            <a:ext cx="6248400" cy="1600200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Common Language Runtime</a:t>
            </a:r>
          </a:p>
        </p:txBody>
      </p:sp>
      <p:sp>
        <p:nvSpPr>
          <p:cNvPr id="18" name="Line 19">
            <a:extLst>
              <a:ext uri="{FF2B5EF4-FFF2-40B4-BE49-F238E27FC236}">
                <a16:creationId xmlns:a16="http://schemas.microsoft.com/office/drawing/2014/main" xmlns="" id="{49918724-A329-4AE9-A2BE-516CDA0A06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3736" y="2978989"/>
            <a:ext cx="0" cy="5334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20">
            <a:extLst>
              <a:ext uri="{FF2B5EF4-FFF2-40B4-BE49-F238E27FC236}">
                <a16:creationId xmlns:a16="http://schemas.microsoft.com/office/drawing/2014/main" xmlns="" id="{ACF2F8D8-C905-4CA9-98CE-355710DA575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6536" y="2978989"/>
            <a:ext cx="0" cy="5334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21">
            <a:extLst>
              <a:ext uri="{FF2B5EF4-FFF2-40B4-BE49-F238E27FC236}">
                <a16:creationId xmlns:a16="http://schemas.microsoft.com/office/drawing/2014/main" xmlns="" id="{C9E0FC14-1CD9-4C76-8C92-2FB78AB99F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0136" y="2978989"/>
            <a:ext cx="0" cy="5334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AutoShape 22">
            <a:extLst>
              <a:ext uri="{FF2B5EF4-FFF2-40B4-BE49-F238E27FC236}">
                <a16:creationId xmlns:a16="http://schemas.microsoft.com/office/drawing/2014/main" xmlns="" id="{F09BDA0E-8838-4CE4-A5B5-37C7B271E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7536" y="4121989"/>
            <a:ext cx="3048000" cy="609600"/>
          </a:xfrm>
          <a:prstGeom prst="roundRect">
            <a:avLst>
              <a:gd name="adj" fmla="val 7708"/>
            </a:avLst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round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effectLst>
                  <a:outerShdw blurRad="38100" dist="38100" dir="2700000" algn="tl">
                    <a:srgbClr val="000000"/>
                  </a:outerShdw>
                </a:effectLst>
              </a:rPr>
              <a:t>JIT Compiler</a:t>
            </a:r>
          </a:p>
        </p:txBody>
      </p:sp>
      <p:sp>
        <p:nvSpPr>
          <p:cNvPr id="22" name="AutoShape 23">
            <a:extLst>
              <a:ext uri="{FF2B5EF4-FFF2-40B4-BE49-F238E27FC236}">
                <a16:creationId xmlns:a16="http://schemas.microsoft.com/office/drawing/2014/main" xmlns="" id="{372A0149-F9FD-49E9-ADE3-179C41718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4736" y="4960189"/>
            <a:ext cx="3276600" cy="381000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GB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Native Code</a:t>
            </a:r>
          </a:p>
        </p:txBody>
      </p:sp>
      <p:sp>
        <p:nvSpPr>
          <p:cNvPr id="23" name="Text Box 24">
            <a:extLst>
              <a:ext uri="{FF2B5EF4-FFF2-40B4-BE49-F238E27FC236}">
                <a16:creationId xmlns:a16="http://schemas.microsoft.com/office/drawing/2014/main" xmlns="" id="{202A195B-A2B5-4D47-8AF3-E2106B056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8736" y="2445589"/>
            <a:ext cx="1285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Managed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code</a:t>
            </a:r>
          </a:p>
        </p:txBody>
      </p:sp>
      <p:sp>
        <p:nvSpPr>
          <p:cNvPr id="24" name="Line 25">
            <a:extLst>
              <a:ext uri="{FF2B5EF4-FFF2-40B4-BE49-F238E27FC236}">
                <a16:creationId xmlns:a16="http://schemas.microsoft.com/office/drawing/2014/main" xmlns="" id="{576BE36B-6CA8-4952-A699-EE004458B2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3736" y="2140789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6">
            <a:extLst>
              <a:ext uri="{FF2B5EF4-FFF2-40B4-BE49-F238E27FC236}">
                <a16:creationId xmlns:a16="http://schemas.microsoft.com/office/drawing/2014/main" xmlns="" id="{5AAAACB1-B60E-4F89-837B-5B205D505AC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0136" y="2140789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7">
            <a:extLst>
              <a:ext uri="{FF2B5EF4-FFF2-40B4-BE49-F238E27FC236}">
                <a16:creationId xmlns:a16="http://schemas.microsoft.com/office/drawing/2014/main" xmlns="" id="{18CAFF1B-2396-4DED-8719-843B6F68B45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6536" y="2140789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8">
            <a:extLst>
              <a:ext uri="{FF2B5EF4-FFF2-40B4-BE49-F238E27FC236}">
                <a16:creationId xmlns:a16="http://schemas.microsoft.com/office/drawing/2014/main" xmlns="" id="{B392557C-76EE-4FD6-BC46-CB853DD6622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9936" y="1912189"/>
            <a:ext cx="1066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AutoShape 29">
            <a:extLst>
              <a:ext uri="{FF2B5EF4-FFF2-40B4-BE49-F238E27FC236}">
                <a16:creationId xmlns:a16="http://schemas.microsoft.com/office/drawing/2014/main" xmlns="" id="{978BD1C1-9A65-40B4-ACBA-BB50EC321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6736" y="1683589"/>
            <a:ext cx="1219200" cy="68580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round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  <a:contourClr>
              <a:schemeClr val="fol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Unmanaged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Component</a:t>
            </a:r>
          </a:p>
        </p:txBody>
      </p:sp>
      <p:sp>
        <p:nvSpPr>
          <p:cNvPr id="29" name="Line 30">
            <a:extLst>
              <a:ext uri="{FF2B5EF4-FFF2-40B4-BE49-F238E27FC236}">
                <a16:creationId xmlns:a16="http://schemas.microsoft.com/office/drawing/2014/main" xmlns="" id="{A4442C03-B2F3-4904-9A33-EA4787E9D1C5}"/>
              </a:ext>
            </a:extLst>
          </p:cNvPr>
          <p:cNvSpPr>
            <a:spLocks noChangeShapeType="1"/>
          </p:cNvSpPr>
          <p:nvPr/>
        </p:nvSpPr>
        <p:spPr bwMode="auto">
          <a:xfrm>
            <a:off x="9210136" y="2369389"/>
            <a:ext cx="0" cy="3124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31">
            <a:extLst>
              <a:ext uri="{FF2B5EF4-FFF2-40B4-BE49-F238E27FC236}">
                <a16:creationId xmlns:a16="http://schemas.microsoft.com/office/drawing/2014/main" xmlns="" id="{4464C9EA-6C57-4630-BE83-476E6D275B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38136" y="4731589"/>
            <a:ext cx="0" cy="381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79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44FC10B2-BCD5-46E2-A2E0-F714BE70C53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214625" y="1346947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92C2962D-5AA6-4EB0-9A2C-F385BF76A29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214625" y="4299697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5196A65C-A88E-4E6C-9882-A77D52FCE4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214625" y="1484779"/>
            <a:ext cx="7667244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9D656BC9-D198-47EB-BF65-7B922CED41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8760911" y="4068923"/>
            <a:ext cx="810678" cy="1080902"/>
            <a:chOff x="9685338" y="4460675"/>
            <a:chExt cx="1080904" cy="1080902"/>
          </a:xfrm>
        </p:grpSpPr>
        <p:sp>
          <p:nvSpPr>
            <p:cNvPr id="33" name="Oval 32">
              <a:extLst>
                <a:ext uri="{FF2B5EF4-FFF2-40B4-BE49-F238E27FC236}">
                  <a16:creationId xmlns="" xmlns:a16="http://schemas.microsoft.com/office/drawing/2014/main" id="{9C92DB27-596D-48D1-BB72-94081C9C1E5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000" kern="0" dirty="0">
                <a:solidFill>
                  <a:prstClr val="white"/>
                </a:solidFill>
                <a:latin typeface="Rockwell Extra Bold" pitchFamily="18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="" xmlns:a16="http://schemas.microsoft.com/office/drawing/2014/main" id="{9AF33BFF-A87A-4022-BFF0-6C6E10173D2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prstClr val="white"/>
                </a:solidFill>
                <a:latin typeface="Calibri"/>
              </a:endParaRPr>
            </a:p>
          </p:txBody>
        </p:sp>
      </p:grpSp>
      <p:sp useBgFill="1">
        <p:nvSpPr>
          <p:cNvPr id="36" name="Rectangle 35">
            <a:extLst>
              <a:ext uri="{FF2B5EF4-FFF2-40B4-BE49-F238E27FC236}">
                <a16:creationId xmlns="" xmlns:a16="http://schemas.microsoft.com/office/drawing/2014/main" id="{19A1D830-E73C-47A9-A534-323CEEFF5B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8F69FBEC-4C47-4288-962D-3FC20C79F3F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24000" y="1"/>
            <a:ext cx="9144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538CBF-2F51-48CE-9C9C-05819942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990" y="702365"/>
            <a:ext cx="2922198" cy="376566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sz="6300" cap="all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Solution v/s Project</a:t>
            </a:r>
          </a:p>
        </p:txBody>
      </p:sp>
      <p:pic>
        <p:nvPicPr>
          <p:cNvPr id="20" name="Content Placeholder 3">
            <a:extLst>
              <a:ext uri="{FF2B5EF4-FFF2-40B4-BE49-F238E27FC236}">
                <a16:creationId xmlns="" xmlns:a16="http://schemas.microsoft.com/office/drawing/2014/main" id="{EF45F287-C06D-4CC4-B4F9-89950D77B26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999" b="2"/>
          <a:stretch/>
        </p:blipFill>
        <p:spPr>
          <a:xfrm>
            <a:off x="1524021" y="10"/>
            <a:ext cx="5175811" cy="6857990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54F6FC82-E588-4DA0-8096-0C3BD54F17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0075293" y="6229681"/>
            <a:ext cx="342900" cy="457200"/>
            <a:chOff x="11361456" y="6195813"/>
            <a:chExt cx="548640" cy="548640"/>
          </a:xfrm>
        </p:grpSpPr>
        <p:sp>
          <p:nvSpPr>
            <p:cNvPr id="41" name="Oval 40">
              <a:extLst>
                <a:ext uri="{FF2B5EF4-FFF2-40B4-BE49-F238E27FC236}">
                  <a16:creationId xmlns="" xmlns:a16="http://schemas.microsoft.com/office/drawing/2014/main" id="{E8898E90-044F-45FF-8B4D-CE0F6A630A4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000" kern="0" dirty="0">
                <a:solidFill>
                  <a:prstClr val="white"/>
                </a:solidFill>
                <a:latin typeface="Rockwell Extra Bold" pitchFamily="18" charset="0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="" xmlns:a16="http://schemas.microsoft.com/office/drawing/2014/main" id="{923BF161-A852-4DA5-BB4C-2DFC336B77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0288849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Pillars of Object-Oriented Programming: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Inheritance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Encapsulation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Polymorphism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22380154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Common Type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given assembly may contain any number of distinct types.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In the world of .NET, </a:t>
            </a:r>
            <a:r>
              <a:rPr lang="en-US" i="1" dirty="0"/>
              <a:t>type </a:t>
            </a:r>
            <a:r>
              <a:rPr lang="en-US" dirty="0"/>
              <a:t>is simply a general term used to refer to a member from the set 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3200" b="1" dirty="0" smtClean="0"/>
              <a:t>{</a:t>
            </a:r>
            <a:r>
              <a:rPr lang="en-US" sz="3200" b="1" dirty="0"/>
              <a:t>class, interface, structure, enumeration, delegate}.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788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You should have sound knowledge of programming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You should have sound knowledge of data structures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You should have sound knowledge of database server and writing queries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847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CTS Class </a:t>
            </a:r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720300"/>
          </a:xfrm>
        </p:spPr>
        <p:txBody>
          <a:bodyPr>
            <a:noAutofit/>
          </a:bodyPr>
          <a:lstStyle/>
          <a:p>
            <a:r>
              <a:rPr lang="en-US" sz="2000" dirty="0"/>
              <a:t>Every .NET-aware language supports, at the least, the notion of a </a:t>
            </a:r>
            <a:r>
              <a:rPr lang="en-US" sz="2000" i="1" dirty="0"/>
              <a:t>class type</a:t>
            </a:r>
            <a:r>
              <a:rPr lang="en-US" sz="2000" dirty="0"/>
              <a:t>, which is the cornerstone of object-oriented programming (OOP). A class may be composed of any number of members (such as constructors, properties, methods, and events) and data points (fields). </a:t>
            </a:r>
          </a:p>
          <a:p>
            <a:r>
              <a:rPr lang="en-US" sz="2000" dirty="0"/>
              <a:t>In C#, classes are declared using the class keyword, like </a:t>
            </a:r>
            <a:r>
              <a:rPr lang="en-US" sz="2000" dirty="0" smtClean="0"/>
              <a:t>so: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 smtClean="0"/>
              <a:t>class </a:t>
            </a:r>
            <a:r>
              <a:rPr lang="en-US" sz="2000" b="1" dirty="0" err="1"/>
              <a:t>Calc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 smtClean="0"/>
              <a:t>	{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> </a:t>
            </a:r>
            <a:r>
              <a:rPr lang="en-US" sz="2000" b="1" dirty="0" smtClean="0"/>
              <a:t>	 	public </a:t>
            </a:r>
            <a:r>
              <a:rPr lang="en-US" sz="2000" b="1" dirty="0" err="1"/>
              <a:t>int</a:t>
            </a:r>
            <a:r>
              <a:rPr lang="en-US" sz="2000" b="1" dirty="0"/>
              <a:t> Add(</a:t>
            </a:r>
            <a:r>
              <a:rPr lang="en-US" sz="2000" b="1" dirty="0" err="1"/>
              <a:t>int</a:t>
            </a:r>
            <a:r>
              <a:rPr lang="en-US" sz="2000" b="1" dirty="0"/>
              <a:t> x, </a:t>
            </a:r>
            <a:r>
              <a:rPr lang="en-US" sz="2000" b="1" dirty="0" err="1"/>
              <a:t>int</a:t>
            </a:r>
            <a:r>
              <a:rPr lang="en-US" sz="2000" b="1" dirty="0"/>
              <a:t> y)</a:t>
            </a:r>
            <a:br>
              <a:rPr lang="en-US" sz="2000" b="1" dirty="0"/>
            </a:br>
            <a:r>
              <a:rPr lang="en-US" sz="2000" b="1" dirty="0"/>
              <a:t>  </a:t>
            </a:r>
            <a:r>
              <a:rPr lang="en-US" sz="2000" b="1" dirty="0" smtClean="0"/>
              <a:t>			{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>   </a:t>
            </a:r>
            <a:r>
              <a:rPr lang="en-US" sz="2000" b="1" dirty="0" smtClean="0"/>
              <a:t>	 			return </a:t>
            </a:r>
            <a:r>
              <a:rPr lang="en-US" sz="2000" b="1" dirty="0"/>
              <a:t>x + y;</a:t>
            </a:r>
            <a:br>
              <a:rPr lang="en-US" sz="2000" b="1" dirty="0"/>
            </a:br>
            <a:r>
              <a:rPr lang="en-US" sz="2000" b="1" dirty="0"/>
              <a:t>  </a:t>
            </a:r>
            <a:r>
              <a:rPr lang="en-US" sz="2000" b="1" dirty="0" smtClean="0"/>
              <a:t>			}	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	}</a:t>
            </a:r>
            <a:endParaRPr lang="x-none" sz="2000" dirty="0"/>
          </a:p>
          <a:p>
            <a:pPr marL="0" indent="0">
              <a:buNone/>
            </a:pPr>
            <a:endParaRPr lang="x-none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882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CTS Interface </a:t>
            </a:r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/>
              <a:t>Interfaces </a:t>
            </a:r>
            <a:r>
              <a:rPr lang="en-US" dirty="0"/>
              <a:t>are nothing more than a named collection of abstract member definitions, which may be supported (i.e., implemented) by a given class or structure.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In C#, interface types are defined using the interface keyword.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By convention, all .NET interfaces begin with a capital letter </a:t>
            </a:r>
            <a:r>
              <a:rPr lang="en-US" i="1" dirty="0"/>
              <a:t>I</a:t>
            </a:r>
            <a:r>
              <a:rPr lang="en-US" dirty="0"/>
              <a:t>, as in the following example:</a:t>
            </a:r>
            <a:endParaRPr lang="x-none" dirty="0"/>
          </a:p>
          <a:p>
            <a:endParaRPr lang="en-US" dirty="0"/>
          </a:p>
          <a:p>
            <a:pPr marL="457200" lvl="1" indent="0">
              <a:buNone/>
            </a:pPr>
            <a:r>
              <a:rPr lang="en-US" sz="2200" b="1" dirty="0"/>
              <a:t>public interface </a:t>
            </a:r>
            <a:r>
              <a:rPr lang="en-US" sz="2200" b="1" dirty="0" err="1"/>
              <a:t>Idraw</a:t>
            </a:r>
            <a:r>
              <a:rPr lang="en-US" sz="2200" b="1" dirty="0"/>
              <a:t/>
            </a:r>
            <a:br>
              <a:rPr lang="en-US" sz="2200" b="1" dirty="0"/>
            </a:br>
            <a:r>
              <a:rPr lang="en-US" sz="2200" b="1" dirty="0"/>
              <a:t>{</a:t>
            </a:r>
            <a:br>
              <a:rPr lang="en-US" sz="2200" b="1" dirty="0"/>
            </a:br>
            <a:r>
              <a:rPr lang="en-US" sz="2200" b="1" dirty="0"/>
              <a:t> void Draw();</a:t>
            </a:r>
            <a:br>
              <a:rPr lang="en-US" sz="2200" b="1" dirty="0"/>
            </a:br>
            <a:r>
              <a:rPr lang="en-US" sz="2200" b="1" dirty="0"/>
              <a:t>}</a:t>
            </a:r>
            <a:endParaRPr lang="x-none" sz="22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576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CTS Structure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2900" dirty="0"/>
              <a:t>A </a:t>
            </a:r>
            <a:r>
              <a:rPr lang="en-US" sz="2900" i="1" dirty="0"/>
              <a:t>structure </a:t>
            </a:r>
            <a:r>
              <a:rPr lang="en-US" sz="2900" dirty="0"/>
              <a:t>can be thought of as a lightweight class type having value-based semantics. Typically, structures are best suited for modeling geometric and mathematical data and are created in C# using the </a:t>
            </a:r>
            <a:r>
              <a:rPr lang="en-US" sz="2900" dirty="0" err="1"/>
              <a:t>struct</a:t>
            </a:r>
            <a:r>
              <a:rPr lang="en-US" sz="2900" dirty="0"/>
              <a:t> keyword, as follows:</a:t>
            </a:r>
            <a:endParaRPr lang="x-none" sz="2900" dirty="0"/>
          </a:p>
          <a:p>
            <a:r>
              <a:rPr lang="en-US" sz="2900" b="1" dirty="0" err="1"/>
              <a:t>struct</a:t>
            </a:r>
            <a:r>
              <a:rPr lang="en-US" sz="2900" b="1" dirty="0"/>
              <a:t> Point</a:t>
            </a:r>
            <a:br>
              <a:rPr lang="en-US" sz="2900" b="1" dirty="0"/>
            </a:br>
            <a:r>
              <a:rPr lang="en-US" sz="2900" b="1" dirty="0"/>
              <a:t>{</a:t>
            </a:r>
            <a:br>
              <a:rPr lang="en-US" sz="2900" b="1" dirty="0"/>
            </a:br>
            <a:r>
              <a:rPr lang="en-US" sz="2900" b="1" dirty="0"/>
              <a:t>  // Structures can contain fields.</a:t>
            </a:r>
            <a:br>
              <a:rPr lang="en-US" sz="2900" b="1" dirty="0"/>
            </a:br>
            <a:r>
              <a:rPr lang="en-US" sz="2900" b="1" dirty="0"/>
              <a:t>  public </a:t>
            </a:r>
            <a:r>
              <a:rPr lang="en-US" sz="2900" b="1" dirty="0" err="1"/>
              <a:t>int</a:t>
            </a:r>
            <a:r>
              <a:rPr lang="en-US" sz="2900" b="1" dirty="0"/>
              <a:t> </a:t>
            </a:r>
            <a:r>
              <a:rPr lang="en-US" sz="2900" b="1" dirty="0" err="1"/>
              <a:t>xPos</a:t>
            </a:r>
            <a:r>
              <a:rPr lang="en-US" sz="2900" b="1" dirty="0"/>
              <a:t>, </a:t>
            </a:r>
            <a:r>
              <a:rPr lang="en-US" sz="2900" b="1" dirty="0" err="1"/>
              <a:t>yPos</a:t>
            </a:r>
            <a:r>
              <a:rPr lang="en-US" sz="2900" b="1" dirty="0"/>
              <a:t>;</a:t>
            </a:r>
            <a:br>
              <a:rPr lang="en-US" sz="2900" b="1" dirty="0"/>
            </a:br>
            <a:r>
              <a:rPr lang="en-US" sz="2900" b="1" dirty="0"/>
              <a:t>  // Structures can contain parameterized constructors.</a:t>
            </a:r>
            <a:br>
              <a:rPr lang="en-US" sz="2900" b="1" dirty="0"/>
            </a:br>
            <a:r>
              <a:rPr lang="en-US" sz="2900" b="1" dirty="0"/>
              <a:t>  public Point(</a:t>
            </a:r>
            <a:r>
              <a:rPr lang="en-US" sz="2900" b="1" dirty="0" err="1"/>
              <a:t>int</a:t>
            </a:r>
            <a:r>
              <a:rPr lang="en-US" sz="2900" b="1" dirty="0"/>
              <a:t> x, </a:t>
            </a:r>
            <a:r>
              <a:rPr lang="en-US" sz="2900" b="1" dirty="0" err="1"/>
              <a:t>int</a:t>
            </a:r>
            <a:r>
              <a:rPr lang="en-US" sz="2900" b="1" dirty="0"/>
              <a:t> y)</a:t>
            </a:r>
            <a:br>
              <a:rPr lang="en-US" sz="2900" b="1" dirty="0"/>
            </a:br>
            <a:r>
              <a:rPr lang="en-US" sz="2900" b="1" dirty="0"/>
              <a:t>  { </a:t>
            </a:r>
            <a:r>
              <a:rPr lang="en-US" sz="2900" b="1" dirty="0" err="1"/>
              <a:t>xPos</a:t>
            </a:r>
            <a:r>
              <a:rPr lang="en-US" sz="2900" b="1" dirty="0"/>
              <a:t> = x; </a:t>
            </a:r>
            <a:r>
              <a:rPr lang="en-US" sz="2900" b="1" dirty="0" err="1"/>
              <a:t>yPos</a:t>
            </a:r>
            <a:r>
              <a:rPr lang="en-US" sz="2900" b="1" dirty="0"/>
              <a:t> = y;}</a:t>
            </a:r>
            <a:br>
              <a:rPr lang="en-US" sz="2900" b="1" dirty="0"/>
            </a:br>
            <a:r>
              <a:rPr lang="en-US" sz="2900" b="1" dirty="0"/>
              <a:t>  // Structures may define methods.</a:t>
            </a:r>
            <a:br>
              <a:rPr lang="en-US" sz="2900" b="1" dirty="0"/>
            </a:br>
            <a:r>
              <a:rPr lang="en-US" sz="2900" b="1" dirty="0"/>
              <a:t>  public void </a:t>
            </a:r>
            <a:r>
              <a:rPr lang="en-US" sz="2900" b="1" dirty="0" err="1"/>
              <a:t>PrintPosition</a:t>
            </a:r>
            <a:r>
              <a:rPr lang="en-US" sz="2900" b="1" dirty="0"/>
              <a:t>()</a:t>
            </a:r>
            <a:br>
              <a:rPr lang="en-US" sz="2900" b="1" dirty="0"/>
            </a:br>
            <a:r>
              <a:rPr lang="en-US" sz="2900" b="1" dirty="0"/>
              <a:t>  {</a:t>
            </a:r>
            <a:br>
              <a:rPr lang="en-US" sz="2900" b="1" dirty="0"/>
            </a:br>
            <a:r>
              <a:rPr lang="en-US" sz="2900" b="1" dirty="0"/>
              <a:t>  </a:t>
            </a:r>
            <a:r>
              <a:rPr lang="en-US" sz="2900" b="1" dirty="0" err="1"/>
              <a:t>Console.WriteLine</a:t>
            </a:r>
            <a:r>
              <a:rPr lang="en-US" sz="2900" b="1" dirty="0"/>
              <a:t>("({0}, {1})", </a:t>
            </a:r>
            <a:r>
              <a:rPr lang="en-US" sz="2900" b="1" dirty="0" err="1"/>
              <a:t>xPos</a:t>
            </a:r>
            <a:r>
              <a:rPr lang="en-US" sz="2900" b="1" dirty="0"/>
              <a:t>, </a:t>
            </a:r>
            <a:r>
              <a:rPr lang="en-US" sz="2900" b="1" dirty="0" err="1"/>
              <a:t>yPos</a:t>
            </a:r>
            <a:r>
              <a:rPr lang="en-US" sz="2900" b="1" dirty="0"/>
              <a:t>);</a:t>
            </a:r>
            <a:br>
              <a:rPr lang="en-US" sz="2900" b="1" dirty="0"/>
            </a:br>
            <a:r>
              <a:rPr lang="en-US" sz="2900" b="1" dirty="0"/>
              <a:t>  }</a:t>
            </a:r>
            <a:br>
              <a:rPr lang="en-US" sz="2900" b="1" dirty="0"/>
            </a:br>
            <a:r>
              <a:rPr lang="en-US" sz="2900" b="1" dirty="0"/>
              <a:t>}</a:t>
            </a:r>
          </a:p>
          <a:p>
            <a:r>
              <a:rPr lang="en-US" sz="2900" dirty="0"/>
              <a:t>No inheritance</a:t>
            </a:r>
            <a:endParaRPr lang="x-none" sz="29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108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DBF867-DF9A-4C8D-9C4A-A510FA31F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CTS Enumeration Types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122BCD-D339-4687-9EE3-755B578FF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200" i="1" dirty="0"/>
              <a:t>Enumerations </a:t>
            </a:r>
            <a:r>
              <a:rPr lang="en-US" sz="1200" dirty="0"/>
              <a:t>are a handy programming construct that allow you to group name-value pairs. </a:t>
            </a:r>
            <a:endParaRPr lang="x-none" sz="1200" dirty="0"/>
          </a:p>
          <a:p>
            <a:r>
              <a:rPr lang="en-US" sz="1200" dirty="0"/>
              <a:t>// A C# enumeration type.</a:t>
            </a:r>
            <a:br>
              <a:rPr lang="en-US" sz="1200" dirty="0"/>
            </a:br>
            <a:r>
              <a:rPr lang="en-US" sz="1200" b="1" dirty="0" err="1"/>
              <a:t>enum</a:t>
            </a:r>
            <a:r>
              <a:rPr lang="en-US" sz="1200" b="1" dirty="0"/>
              <a:t> </a:t>
            </a:r>
            <a:r>
              <a:rPr lang="en-US" sz="1200" b="1" dirty="0" err="1"/>
              <a:t>CharacterType</a:t>
            </a:r>
            <a:r>
              <a:rPr lang="en-US" sz="1200" b="1" dirty="0"/>
              <a:t/>
            </a:r>
            <a:br>
              <a:rPr lang="en-US" sz="1200" b="1" dirty="0"/>
            </a:br>
            <a:r>
              <a:rPr lang="en-US" sz="1200" b="1" dirty="0"/>
              <a:t>{</a:t>
            </a:r>
            <a:br>
              <a:rPr lang="en-US" sz="1200" b="1" dirty="0"/>
            </a:br>
            <a:r>
              <a:rPr lang="en-US" sz="1200" b="1" dirty="0"/>
              <a:t>  Wizard = 100,</a:t>
            </a:r>
            <a:br>
              <a:rPr lang="en-US" sz="1200" b="1" dirty="0"/>
            </a:br>
            <a:r>
              <a:rPr lang="en-US" sz="1200" b="1" dirty="0"/>
              <a:t>  Fighter = 200,</a:t>
            </a:r>
            <a:br>
              <a:rPr lang="en-US" sz="1200" b="1" dirty="0"/>
            </a:br>
            <a:r>
              <a:rPr lang="en-US" sz="1200" b="1" dirty="0"/>
              <a:t>  Thief = 300</a:t>
            </a:r>
            <a:br>
              <a:rPr lang="en-US" sz="1200" b="1" dirty="0"/>
            </a:br>
            <a:r>
              <a:rPr lang="en-US" sz="1200" b="1" dirty="0" smtClean="0"/>
              <a:t>}</a:t>
            </a:r>
          </a:p>
          <a:p>
            <a:r>
              <a:rPr lang="en-US" sz="1200" dirty="0"/>
              <a:t>By default, the storage used to hold each item is a 32-bit integer; however, it is possible to alter this storage slot if need be (e.g., when programming for a low-memory device such as a mobile device). Also, the CTS demands that enumerated types derive from a common base class, </a:t>
            </a:r>
            <a:r>
              <a:rPr lang="en-US" sz="1200" dirty="0" err="1"/>
              <a:t>System.Enum</a:t>
            </a:r>
            <a:r>
              <a:rPr lang="en-US" sz="1200" dirty="0"/>
              <a:t>. </a:t>
            </a:r>
            <a:endParaRPr lang="en-US" sz="1200" dirty="0" smtClean="0"/>
          </a:p>
          <a:p>
            <a:r>
              <a:rPr lang="en-US" sz="1200" b="1" dirty="0" err="1" smtClean="0"/>
              <a:t>enum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characterType</a:t>
            </a:r>
            <a:r>
              <a:rPr lang="en-US" sz="1200" b="1" dirty="0" smtClean="0"/>
              <a:t> : Byte</a:t>
            </a:r>
          </a:p>
          <a:p>
            <a:pPr marL="274320" lvl="1" indent="0">
              <a:buNone/>
            </a:pPr>
            <a:r>
              <a:rPr lang="en-US" sz="1100" b="1" dirty="0" smtClean="0"/>
              <a:t>{</a:t>
            </a:r>
          </a:p>
          <a:p>
            <a:pPr marL="274320" lvl="1" indent="0">
              <a:buNone/>
            </a:pPr>
            <a:r>
              <a:rPr lang="en-US" sz="1100" b="1" dirty="0" smtClean="0"/>
              <a:t>Wizard = 1;</a:t>
            </a:r>
          </a:p>
          <a:p>
            <a:pPr marL="274320" lvl="1" indent="0">
              <a:buNone/>
            </a:pPr>
            <a:r>
              <a:rPr lang="en-US" sz="1100" b="1" dirty="0" smtClean="0"/>
              <a:t>Fighter = 2;</a:t>
            </a:r>
          </a:p>
          <a:p>
            <a:pPr marL="274320" lvl="1" indent="0">
              <a:buNone/>
            </a:pPr>
            <a:r>
              <a:rPr lang="en-US" sz="1100" b="1" dirty="0" smtClean="0"/>
              <a:t>Thief = 3;</a:t>
            </a:r>
          </a:p>
          <a:p>
            <a:pPr marL="274320" lvl="1" indent="0">
              <a:buNone/>
            </a:pPr>
            <a:r>
              <a:rPr lang="en-US" sz="1100" b="1" dirty="0" smtClean="0"/>
              <a:t>}</a:t>
            </a:r>
            <a:endParaRPr lang="x-none" sz="1100" b="1" dirty="0"/>
          </a:p>
        </p:txBody>
      </p:sp>
    </p:spTree>
    <p:extLst>
      <p:ext uri="{BB962C8B-B14F-4D97-AF65-F5344CB8AC3E}">
        <p14:creationId xmlns:p14="http://schemas.microsoft.com/office/powerpoint/2010/main" val="684022952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CTS Delegate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Delegates </a:t>
            </a:r>
            <a:r>
              <a:rPr lang="en-US" dirty="0"/>
              <a:t>are the .NET equivalent of a type-safe, C-style function pointer. </a:t>
            </a:r>
          </a:p>
          <a:p>
            <a:r>
              <a:rPr lang="en-US" dirty="0"/>
              <a:t>The key difference is that a .NET delegate is a </a:t>
            </a:r>
            <a:r>
              <a:rPr lang="en-US" i="1" dirty="0"/>
              <a:t>class </a:t>
            </a:r>
            <a:r>
              <a:rPr lang="en-US" dirty="0"/>
              <a:t>that derives from </a:t>
            </a:r>
            <a:r>
              <a:rPr lang="en-US" dirty="0" err="1"/>
              <a:t>System.MulticastDelegate</a:t>
            </a:r>
            <a:r>
              <a:rPr lang="en-US" dirty="0"/>
              <a:t>, rather than a simple pointer to a raw memory address. </a:t>
            </a:r>
            <a:endParaRPr lang="x-none" dirty="0"/>
          </a:p>
          <a:p>
            <a:pPr lvl="1"/>
            <a:r>
              <a:rPr lang="en-US" b="1" dirty="0"/>
              <a:t>delegate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BinaryOp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x, </a:t>
            </a:r>
            <a:r>
              <a:rPr lang="en-US" b="1" dirty="0" err="1"/>
              <a:t>int</a:t>
            </a:r>
            <a:r>
              <a:rPr lang="en-US" b="1" dirty="0"/>
              <a:t> y);</a:t>
            </a:r>
            <a:endParaRPr lang="x-none" b="1" dirty="0"/>
          </a:p>
          <a:p>
            <a:r>
              <a:rPr lang="en-US" dirty="0"/>
              <a:t>Delegates are critical when you want to provide a way for one object to forward a call to another object and provide the foundation for the .NET event architecture.</a:t>
            </a:r>
            <a:endParaRPr lang="x-non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835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Specifiers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Public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Private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Protected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Internal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Protected Internal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Private Protected</a:t>
            </a:r>
          </a:p>
        </p:txBody>
      </p:sp>
    </p:spTree>
    <p:extLst>
      <p:ext uri="{BB962C8B-B14F-4D97-AF65-F5344CB8AC3E}">
        <p14:creationId xmlns:p14="http://schemas.microsoft.com/office/powerpoint/2010/main" val="16825094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21446"/>
          </a:xfrm>
        </p:spPr>
        <p:txBody>
          <a:bodyPr>
            <a:normAutofit lnSpcReduction="10000"/>
          </a:bodyPr>
          <a:lstStyle/>
          <a:p>
            <a:r>
              <a:rPr lang="en-US" sz="2800" b="1" dirty="0" err="1"/>
              <a:t>enum</a:t>
            </a:r>
            <a:r>
              <a:rPr lang="en-US" sz="2800" b="1" dirty="0"/>
              <a:t>: </a:t>
            </a:r>
            <a:r>
              <a:rPr lang="en-US" sz="2800" dirty="0"/>
              <a:t>The default and only access modifier supported is public.</a:t>
            </a:r>
          </a:p>
          <a:p>
            <a:r>
              <a:rPr lang="en-US" sz="2800" b="1" dirty="0"/>
              <a:t>class: </a:t>
            </a:r>
            <a:r>
              <a:rPr lang="en-US" sz="2800" dirty="0"/>
              <a:t>The default access for a class is private. It may be explicitly defined using any of the access modifiers.</a:t>
            </a:r>
          </a:p>
          <a:p>
            <a:r>
              <a:rPr lang="en-US" sz="2800" b="1" dirty="0"/>
              <a:t>interface: </a:t>
            </a:r>
            <a:r>
              <a:rPr lang="en-US" sz="2800" dirty="0"/>
              <a:t>The default and only access modifier supported is public.</a:t>
            </a:r>
          </a:p>
          <a:p>
            <a:r>
              <a:rPr lang="en-US" sz="2800" b="1" dirty="0" err="1"/>
              <a:t>struct</a:t>
            </a:r>
            <a:r>
              <a:rPr lang="en-US" sz="2800" b="1" dirty="0"/>
              <a:t>: </a:t>
            </a:r>
            <a:r>
              <a:rPr lang="en-US" sz="2800" dirty="0"/>
              <a:t>The default access is private with public and internal supported as well.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8032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clock&#10;&#10;Description automatically generated">
            <a:extLst>
              <a:ext uri="{FF2B5EF4-FFF2-40B4-BE49-F238E27FC236}">
                <a16:creationId xmlns="" xmlns:a16="http://schemas.microsoft.com/office/drawing/2014/main" id="{F8866FB1-1206-4CE9-A9A1-00FA7E99A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096" y="914400"/>
            <a:ext cx="8223704" cy="4419600"/>
          </a:xfrm>
        </p:spPr>
      </p:pic>
    </p:spTree>
    <p:extLst>
      <p:ext uri="{BB962C8B-B14F-4D97-AF65-F5344CB8AC3E}">
        <p14:creationId xmlns:p14="http://schemas.microsoft.com/office/powerpoint/2010/main" val="383916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543" y="1064510"/>
            <a:ext cx="9601196" cy="1303867"/>
          </a:xfrm>
        </p:spPr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16" y="2605602"/>
            <a:ext cx="5610225" cy="3590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741" y="2479138"/>
            <a:ext cx="5200779" cy="1562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182" y="4041238"/>
            <a:ext cx="5269897" cy="233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6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Scheme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Assignments 	10%</a:t>
            </a:r>
          </a:p>
          <a:p>
            <a:pPr marL="0" indent="0" algn="ctr">
              <a:buNone/>
            </a:pPr>
            <a:r>
              <a:rPr lang="en-US" sz="3200" dirty="0" smtClean="0"/>
              <a:t>Labs 				3%</a:t>
            </a:r>
          </a:p>
          <a:p>
            <a:pPr marL="0" indent="0" algn="ctr">
              <a:buNone/>
            </a:pPr>
            <a:r>
              <a:rPr lang="en-US" sz="3200" dirty="0" smtClean="0"/>
              <a:t>Project 			12%</a:t>
            </a:r>
          </a:p>
          <a:p>
            <a:pPr marL="0" indent="0" algn="ctr">
              <a:buNone/>
            </a:pPr>
            <a:r>
              <a:rPr lang="en-US" sz="3200" dirty="0" smtClean="0"/>
              <a:t>Midterms 		25%</a:t>
            </a:r>
          </a:p>
          <a:p>
            <a:pPr marL="0" indent="0" algn="ctr">
              <a:buNone/>
            </a:pPr>
            <a:r>
              <a:rPr lang="en-US" sz="3200" dirty="0" smtClean="0"/>
              <a:t>Final 				50%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12564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49787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600" b="1" dirty="0"/>
              <a:t>Pro C# 7 With </a:t>
            </a:r>
            <a:r>
              <a:rPr lang="en-US" sz="3600" b="1" dirty="0" err="1"/>
              <a:t>.Net</a:t>
            </a:r>
            <a:r>
              <a:rPr lang="en-US" sz="3600" b="1" dirty="0"/>
              <a:t> and </a:t>
            </a:r>
            <a:r>
              <a:rPr lang="en-US" sz="3600" b="1" dirty="0" err="1"/>
              <a:t>.Net</a:t>
            </a:r>
            <a:r>
              <a:rPr lang="en-US" sz="3600" b="1" dirty="0"/>
              <a:t> Core </a:t>
            </a:r>
            <a:endParaRPr lang="en-US" sz="3600" b="1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sz="3600" dirty="0"/>
              <a:t>B</a:t>
            </a:r>
            <a:r>
              <a:rPr lang="en-US" sz="3600" dirty="0" smtClean="0"/>
              <a:t>y “Andrew </a:t>
            </a:r>
            <a:r>
              <a:rPr lang="en-US" sz="3600" dirty="0" err="1"/>
              <a:t>Troelsen</a:t>
            </a:r>
            <a:r>
              <a:rPr lang="en-US" sz="3600" dirty="0"/>
              <a:t> and Philip </a:t>
            </a:r>
            <a:r>
              <a:rPr lang="en-US" sz="3600" dirty="0" err="1" smtClean="0"/>
              <a:t>Japikse</a:t>
            </a:r>
            <a:r>
              <a:rPr lang="en-US" sz="3600" dirty="0" smtClean="0"/>
              <a:t>” </a:t>
            </a:r>
            <a:r>
              <a:rPr lang="en-US" sz="3600" dirty="0"/>
              <a:t>(</a:t>
            </a:r>
            <a:r>
              <a:rPr lang="en-US" sz="3600" dirty="0" err="1"/>
              <a:t>Apress</a:t>
            </a:r>
            <a:r>
              <a:rPr lang="en-US" sz="3600" dirty="0"/>
              <a:t> Publications)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324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Required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Visual Studio (VS 2017/2019/Code)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Windows Application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Windows Service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Web Application (</a:t>
            </a:r>
            <a:r>
              <a:rPr lang="en-US" dirty="0" err="1"/>
              <a:t>ASP.Net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Web Service (ASMX)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WCF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WEB API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SQL Server ( SQL Server </a:t>
            </a:r>
            <a:r>
              <a:rPr lang="en-US" dirty="0" smtClean="0"/>
              <a:t>2014 + </a:t>
            </a:r>
            <a:r>
              <a:rPr lang="en-US" dirty="0"/>
              <a:t>Professional or Enterprise Edition)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018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Information Processing Technique?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Using technology efficient based on the scenario under consideration.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Example: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/>
              <a:t>Choosing Sorting Algorithm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/>
              <a:t>Choosing Data Base , choosing types of join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/>
              <a:t>Choosing different Web Service v/s WCF v/s Web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425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67771"/>
            <a:ext cx="9601196" cy="1303867"/>
          </a:xfrm>
        </p:spPr>
        <p:txBody>
          <a:bodyPr>
            <a:normAutofit/>
          </a:bodyPr>
          <a:lstStyle/>
          <a:p>
            <a:r>
              <a:rPr lang="en-US" altLang="en-US" dirty="0"/>
              <a:t>The .NET </a:t>
            </a:r>
            <a:r>
              <a:rPr lang="en-US" altLang="en-US" dirty="0" smtClean="0"/>
              <a:t>Framework</a:t>
            </a:r>
            <a:endParaRPr lang="en-US" dirty="0"/>
          </a:p>
        </p:txBody>
      </p:sp>
      <p:sp>
        <p:nvSpPr>
          <p:cNvPr id="4" name="Rectangle 2051">
            <a:extLst>
              <a:ext uri="{FF2B5EF4-FFF2-40B4-BE49-F238E27FC236}">
                <a16:creationId xmlns:a16="http://schemas.microsoft.com/office/drawing/2014/main" xmlns="" id="{4BDF4AC3-0BD4-493A-A8AD-6706B5D73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3853" y="5147362"/>
            <a:ext cx="5562600" cy="533400"/>
          </a:xfrm>
          <a:prstGeom prst="rect">
            <a:avLst/>
          </a:prstGeom>
          <a:gradFill rotWithShape="0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chemeClr val="accent2"/>
            </a:extrusionClr>
            <a:contourClr>
              <a:schemeClr val="accent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highlight>
                  <a:srgbClr val="FFFF00"/>
                </a:highlight>
              </a:rPr>
              <a:t>Base Class Library</a:t>
            </a:r>
          </a:p>
        </p:txBody>
      </p:sp>
      <p:sp>
        <p:nvSpPr>
          <p:cNvPr id="5" name="Rectangle 2052">
            <a:extLst>
              <a:ext uri="{FF2B5EF4-FFF2-40B4-BE49-F238E27FC236}">
                <a16:creationId xmlns:a16="http://schemas.microsoft.com/office/drawing/2014/main" xmlns="" id="{693570BE-2837-43B4-B650-E03179B4D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3853" y="2556562"/>
            <a:ext cx="5562600" cy="609600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chemeClr val="folHlink"/>
            </a:extrusionClr>
            <a:contourClr>
              <a:schemeClr val="fol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Common Language Specification</a:t>
            </a:r>
          </a:p>
        </p:txBody>
      </p:sp>
      <p:sp>
        <p:nvSpPr>
          <p:cNvPr id="6" name="Rectangle 2053">
            <a:extLst>
              <a:ext uri="{FF2B5EF4-FFF2-40B4-BE49-F238E27FC236}">
                <a16:creationId xmlns:a16="http://schemas.microsoft.com/office/drawing/2014/main" xmlns="" id="{CE446FA3-F398-4511-A073-8EA1B8968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3853" y="6061762"/>
            <a:ext cx="5562600" cy="68580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Common Language Runtime</a:t>
            </a:r>
          </a:p>
        </p:txBody>
      </p:sp>
      <p:sp>
        <p:nvSpPr>
          <p:cNvPr id="7" name="Rectangle 2054">
            <a:extLst>
              <a:ext uri="{FF2B5EF4-FFF2-40B4-BE49-F238E27FC236}">
                <a16:creationId xmlns:a16="http://schemas.microsoft.com/office/drawing/2014/main" xmlns="" id="{91D83E51-76FA-444B-B624-C704F1145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3853" y="4461562"/>
            <a:ext cx="5562600" cy="533400"/>
          </a:xfrm>
          <a:prstGeom prst="rect">
            <a:avLst/>
          </a:prstGeom>
          <a:gradFill rotWithShape="0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chemeClr val="accent2"/>
            </a:extrusionClr>
            <a:contourClr>
              <a:schemeClr val="accent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highlight>
                  <a:srgbClr val="FFFF00"/>
                </a:highlight>
              </a:rPr>
              <a:t>ADO.NET:  Data and XML</a:t>
            </a:r>
          </a:p>
        </p:txBody>
      </p:sp>
      <p:sp>
        <p:nvSpPr>
          <p:cNvPr id="8" name="Rectangle 2055">
            <a:extLst>
              <a:ext uri="{FF2B5EF4-FFF2-40B4-BE49-F238E27FC236}">
                <a16:creationId xmlns:a16="http://schemas.microsoft.com/office/drawing/2014/main" xmlns="" id="{08E96D29-32FF-43BE-833A-9BD3B0754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3853" y="1794562"/>
            <a:ext cx="914400" cy="609600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chemeClr val="folHlink"/>
            </a:extrusionClr>
            <a:contourClr>
              <a:schemeClr val="fol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VB</a:t>
            </a:r>
          </a:p>
        </p:txBody>
      </p:sp>
      <p:sp>
        <p:nvSpPr>
          <p:cNvPr id="9" name="Rectangle 2056">
            <a:extLst>
              <a:ext uri="{FF2B5EF4-FFF2-40B4-BE49-F238E27FC236}">
                <a16:creationId xmlns:a16="http://schemas.microsoft.com/office/drawing/2014/main" xmlns="" id="{C1559A12-21FA-4012-B3D3-A66507B0B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653" y="1794562"/>
            <a:ext cx="914400" cy="609600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chemeClr val="folHlink"/>
            </a:extrusionClr>
            <a:contourClr>
              <a:schemeClr val="fol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C++</a:t>
            </a:r>
          </a:p>
        </p:txBody>
      </p:sp>
      <p:sp>
        <p:nvSpPr>
          <p:cNvPr id="10" name="Rectangle 2057">
            <a:extLst>
              <a:ext uri="{FF2B5EF4-FFF2-40B4-BE49-F238E27FC236}">
                <a16:creationId xmlns:a16="http://schemas.microsoft.com/office/drawing/2014/main" xmlns="" id="{DD7968A5-FD14-442B-B499-2497848F7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7453" y="1794562"/>
            <a:ext cx="914400" cy="609600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chemeClr val="folHlink"/>
            </a:extrusionClr>
            <a:contourClr>
              <a:schemeClr val="fol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C#</a:t>
            </a:r>
          </a:p>
        </p:txBody>
      </p:sp>
      <p:sp>
        <p:nvSpPr>
          <p:cNvPr id="11" name="Rectangle 2058">
            <a:extLst>
              <a:ext uri="{FF2B5EF4-FFF2-40B4-BE49-F238E27FC236}">
                <a16:creationId xmlns:a16="http://schemas.microsoft.com/office/drawing/2014/main" xmlns="" id="{7C73C6D8-651B-4C85-A3C2-98455B5F3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7453" y="1794562"/>
            <a:ext cx="1676400" cy="49530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>
            <a:flatTx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Visual Studio.NET</a:t>
            </a:r>
          </a:p>
        </p:txBody>
      </p:sp>
      <p:sp>
        <p:nvSpPr>
          <p:cNvPr id="12" name="Rectangle 2059">
            <a:extLst>
              <a:ext uri="{FF2B5EF4-FFF2-40B4-BE49-F238E27FC236}">
                <a16:creationId xmlns:a16="http://schemas.microsoft.com/office/drawing/2014/main" xmlns="" id="{EDCDF318-71D7-482E-8046-15B7C439C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3853" y="3470962"/>
            <a:ext cx="3657600" cy="762000"/>
          </a:xfrm>
          <a:prstGeom prst="rect">
            <a:avLst/>
          </a:prstGeom>
          <a:gradFill rotWithShape="0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chemeClr val="accent2"/>
            </a:extrusionClr>
            <a:contourClr>
              <a:schemeClr val="accent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highlight>
                  <a:srgbClr val="FFFF00"/>
                </a:highlight>
              </a:rPr>
              <a:t>ASP.NET:  Web Services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highlight>
                  <a:srgbClr val="FFFF00"/>
                </a:highlight>
              </a:rPr>
              <a:t>And Web Forms</a:t>
            </a:r>
          </a:p>
        </p:txBody>
      </p:sp>
      <p:sp>
        <p:nvSpPr>
          <p:cNvPr id="13" name="Rectangle 2060">
            <a:extLst>
              <a:ext uri="{FF2B5EF4-FFF2-40B4-BE49-F238E27FC236}">
                <a16:creationId xmlns:a16="http://schemas.microsoft.com/office/drawing/2014/main" xmlns="" id="{64B152CF-9256-4524-A885-DC014B04F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4253" y="1794562"/>
            <a:ext cx="1143000" cy="609600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chemeClr val="folHlink"/>
            </a:extrusionClr>
            <a:contourClr>
              <a:schemeClr val="fol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JScript</a:t>
            </a:r>
          </a:p>
        </p:txBody>
      </p:sp>
      <p:sp>
        <p:nvSpPr>
          <p:cNvPr id="14" name="Rectangle 2061">
            <a:extLst>
              <a:ext uri="{FF2B5EF4-FFF2-40B4-BE49-F238E27FC236}">
                <a16:creationId xmlns:a16="http://schemas.microsoft.com/office/drawing/2014/main" xmlns="" id="{66EA932B-8547-46B4-84BA-CE141C654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9653" y="1794562"/>
            <a:ext cx="1066800" cy="609600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chemeClr val="folHlink"/>
            </a:extrusionClr>
            <a:contourClr>
              <a:schemeClr val="fol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…</a:t>
            </a:r>
          </a:p>
        </p:txBody>
      </p:sp>
      <p:sp>
        <p:nvSpPr>
          <p:cNvPr id="15" name="Rectangle 2062">
            <a:extLst>
              <a:ext uri="{FF2B5EF4-FFF2-40B4-BE49-F238E27FC236}">
                <a16:creationId xmlns:a16="http://schemas.microsoft.com/office/drawing/2014/main" xmlns="" id="{8F81D3D4-4BAD-4342-80C0-8A30CA21F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3853" y="3470962"/>
            <a:ext cx="1752600" cy="762000"/>
          </a:xfrm>
          <a:prstGeom prst="rect">
            <a:avLst/>
          </a:prstGeom>
          <a:gradFill rotWithShape="0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chemeClr val="accent2"/>
            </a:extrusionClr>
            <a:contourClr>
              <a:schemeClr val="accent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highlight>
                  <a:srgbClr val="FFFF00"/>
                </a:highlight>
              </a:rPr>
              <a:t>Windows</a:t>
            </a:r>
            <a:br>
              <a:rPr lang="en-US" alt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highlight>
                  <a:srgbClr val="FFFF00"/>
                </a:highlight>
              </a:rPr>
            </a:br>
            <a:r>
              <a:rPr lang="en-US" alt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highlight>
                  <a:srgbClr val="FFFF00"/>
                </a:highlight>
              </a:rPr>
              <a:t>forms</a:t>
            </a:r>
          </a:p>
        </p:txBody>
      </p:sp>
    </p:spTree>
    <p:extLst>
      <p:ext uri="{BB962C8B-B14F-4D97-AF65-F5344CB8AC3E}">
        <p14:creationId xmlns:p14="http://schemas.microsoft.com/office/powerpoint/2010/main" val="281522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Language Runtime (CLR)</a:t>
            </a:r>
          </a:p>
        </p:txBody>
      </p:sp>
      <p:pic>
        <p:nvPicPr>
          <p:cNvPr id="1030" name="Picture 6" descr="Common Language Runtime(CLR) in C# - YouTub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964" y="2672793"/>
            <a:ext cx="4423833" cy="331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293708" y="314033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Common Classes for all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Common Types for all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Runtime Controls Compilation to Machine Code</a:t>
            </a:r>
          </a:p>
        </p:txBody>
      </p:sp>
    </p:spTree>
    <p:extLst>
      <p:ext uri="{BB962C8B-B14F-4D97-AF65-F5344CB8AC3E}">
        <p14:creationId xmlns:p14="http://schemas.microsoft.com/office/powerpoint/2010/main" val="531235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1400</TotalTime>
  <Words>849</Words>
  <Application>Microsoft Office PowerPoint</Application>
  <PresentationFormat>Widescreen</PresentationFormat>
  <Paragraphs>175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Garamond</vt:lpstr>
      <vt:lpstr>Rockwell Extra Bold</vt:lpstr>
      <vt:lpstr>Wingdings</vt:lpstr>
      <vt:lpstr>Organic</vt:lpstr>
      <vt:lpstr>CS4042 – Information Processing Techniques(IPT)</vt:lpstr>
      <vt:lpstr>Pre-Requisite</vt:lpstr>
      <vt:lpstr>Course Outline</vt:lpstr>
      <vt:lpstr>Grading Scheme </vt:lpstr>
      <vt:lpstr>Books</vt:lpstr>
      <vt:lpstr>Tools Required</vt:lpstr>
      <vt:lpstr>What is Information Processing Technique?</vt:lpstr>
      <vt:lpstr>The .NET Framework</vt:lpstr>
      <vt:lpstr>Common Language Runtime (CLR)</vt:lpstr>
      <vt:lpstr>Common type system (CTS)</vt:lpstr>
      <vt:lpstr>Common Language Specification (CLS) </vt:lpstr>
      <vt:lpstr>Base Class library</vt:lpstr>
      <vt:lpstr>The CLR, CTS, CLS, and base class library relationship</vt:lpstr>
      <vt:lpstr>Managed vs. Unmanaged Code</vt:lpstr>
      <vt:lpstr>Compilation in .NET </vt:lpstr>
      <vt:lpstr>Execution Model</vt:lpstr>
      <vt:lpstr>Solution v/s Project</vt:lpstr>
      <vt:lpstr>Recap of OOP</vt:lpstr>
      <vt:lpstr>Understanding the Common Type System</vt:lpstr>
      <vt:lpstr>CTS Class Types</vt:lpstr>
      <vt:lpstr>CTS Interface Types</vt:lpstr>
      <vt:lpstr>CTS Structure Types</vt:lpstr>
      <vt:lpstr>CTS Enumeration Types</vt:lpstr>
      <vt:lpstr>CTS Delegate Types</vt:lpstr>
      <vt:lpstr>Access Specifiers</vt:lpstr>
      <vt:lpstr>Default access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(OOP)</dc:title>
  <dc:creator>basit jasani</dc:creator>
  <cp:lastModifiedBy>Fast</cp:lastModifiedBy>
  <cp:revision>72</cp:revision>
  <dcterms:created xsi:type="dcterms:W3CDTF">2019-01-21T07:30:30Z</dcterms:created>
  <dcterms:modified xsi:type="dcterms:W3CDTF">2021-09-09T03:45:42Z</dcterms:modified>
</cp:coreProperties>
</file>