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6" r:id="rId4"/>
    <p:sldId id="266" r:id="rId5"/>
    <p:sldId id="267" r:id="rId6"/>
    <p:sldId id="273" r:id="rId7"/>
    <p:sldId id="274" r:id="rId8"/>
    <p:sldId id="268" r:id="rId9"/>
    <p:sldId id="269" r:id="rId10"/>
    <p:sldId id="270" r:id="rId11"/>
    <p:sldId id="271" r:id="rId12"/>
    <p:sldId id="272" r:id="rId13"/>
    <p:sldId id="275" r:id="rId14"/>
    <p:sldId id="278" r:id="rId15"/>
    <p:sldId id="277" r:id="rId16"/>
    <p:sldId id="279" r:id="rId17"/>
    <p:sldId id="280" r:id="rId18"/>
    <p:sldId id="281"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5972" autoAdjust="0"/>
  </p:normalViewPr>
  <p:slideViewPr>
    <p:cSldViewPr snapToGrid="0">
      <p:cViewPr varScale="1">
        <p:scale>
          <a:sx n="85" d="100"/>
          <a:sy n="85" d="100"/>
        </p:scale>
        <p:origin x="45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FC7C8-593D-4F9A-9428-B528C14C9232}" type="datetimeFigureOut">
              <a:rPr lang="en-US" smtClean="0"/>
              <a:t>9/18/2021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5CB6E-C196-4EEB-ADF2-B5E5EC421D3B}" type="slidenum">
              <a:rPr lang="en-US" smtClean="0"/>
              <a:t>‹#›</a:t>
            </a:fld>
            <a:endParaRPr lang="en-US"/>
          </a:p>
        </p:txBody>
      </p:sp>
    </p:spTree>
    <p:extLst>
      <p:ext uri="{BB962C8B-B14F-4D97-AF65-F5344CB8AC3E}">
        <p14:creationId xmlns:p14="http://schemas.microsoft.com/office/powerpoint/2010/main" val="55091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1- </a:t>
            </a:r>
            <a:r>
              <a:rPr lang="en-US" altLang="en-US" dirty="0" err="1"/>
              <a:t>ASP.Net</a:t>
            </a:r>
            <a:r>
              <a:rPr lang="en-US" altLang="en-US" dirty="0"/>
              <a:t> code can be used with C# or even </a:t>
            </a:r>
            <a:r>
              <a:rPr lang="en-US" altLang="en-US" dirty="0" err="1"/>
              <a:t>VB.Net</a:t>
            </a:r>
            <a:endParaRPr lang="en-US" altLang="en-US" dirty="0"/>
          </a:p>
          <a:p>
            <a:pPr eaLnBrk="1" hangingPunct="1">
              <a:spcBef>
                <a:spcPct val="0"/>
              </a:spcBef>
            </a:pPr>
            <a:endParaRPr lang="en-US" altLang="en-US" dirty="0"/>
          </a:p>
          <a:p>
            <a:pPr eaLnBrk="1" hangingPunct="1">
              <a:spcBef>
                <a:spcPct val="0"/>
              </a:spcBef>
            </a:pPr>
            <a:r>
              <a:rPr lang="en-US" altLang="en-US" dirty="0"/>
              <a:t>ASP.NET is built upon</a:t>
            </a:r>
          </a:p>
          <a:p>
            <a:pPr lvl="1" eaLnBrk="1" hangingPunct="1">
              <a:spcBef>
                <a:spcPct val="0"/>
              </a:spcBef>
            </a:pPr>
            <a:r>
              <a:rPr lang="en-US" altLang="en-US" dirty="0"/>
              <a:t>.NET Framework</a:t>
            </a:r>
          </a:p>
          <a:p>
            <a:pPr lvl="1" eaLnBrk="1" hangingPunct="1">
              <a:spcBef>
                <a:spcPct val="0"/>
              </a:spcBef>
            </a:pPr>
            <a:r>
              <a:rPr lang="en-US" altLang="en-US" dirty="0"/>
              <a:t>Internet Information Server (IIS)</a:t>
            </a:r>
          </a:p>
          <a:p>
            <a:pPr eaLnBrk="1" hangingPunct="1">
              <a:spcBef>
                <a:spcPct val="0"/>
              </a:spcBef>
            </a:pPr>
            <a:endParaRPr lang="en-US" altLang="en-US" dirty="0"/>
          </a:p>
        </p:txBody>
      </p:sp>
      <p:sp>
        <p:nvSpPr>
          <p:cNvPr id="747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EC3D20-2D15-4139-B0BA-2686B0AA4B58}"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extLst>
      <p:ext uri="{BB962C8B-B14F-4D97-AF65-F5344CB8AC3E}">
        <p14:creationId xmlns:p14="http://schemas.microsoft.com/office/powerpoint/2010/main" val="3525784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Ask students what are the things that the browser understands, once they have answered, clarify that only these 3 things are rendered. </a:t>
            </a:r>
          </a:p>
          <a:p>
            <a:r>
              <a:rPr lang="en-US" dirty="0"/>
              <a:t>2- JavaScript/Angular are client side languages, so what does </a:t>
            </a:r>
            <a:r>
              <a:rPr lang="en-US" dirty="0" err="1"/>
              <a:t>ASP.Net</a:t>
            </a:r>
            <a:r>
              <a:rPr lang="en-US" dirty="0"/>
              <a:t>/ PHP/ JSP do? Explain Static v/s dynamic websites and then transition into server-side explanation using an example request. </a:t>
            </a:r>
          </a:p>
          <a:p>
            <a:r>
              <a:rPr lang="en-US" dirty="0"/>
              <a:t>3- Ask about POST and GET. If they don’t recall, remind them html form tag and then explain that GET has its limitation of either 256 variables or size defined by the browser (can be 10MB of query string) where POST does not have such issues. </a:t>
            </a:r>
          </a:p>
        </p:txBody>
      </p:sp>
      <p:sp>
        <p:nvSpPr>
          <p:cNvPr id="4" name="Slide Number Placeholder 3"/>
          <p:cNvSpPr>
            <a:spLocks noGrp="1"/>
          </p:cNvSpPr>
          <p:nvPr>
            <p:ph type="sldNum" sz="quarter" idx="5"/>
          </p:nvPr>
        </p:nvSpPr>
        <p:spPr/>
        <p:txBody>
          <a:bodyPr/>
          <a:lstStyle/>
          <a:p>
            <a:fld id="{021E97C8-D55B-414C-8310-ED3EEEF23482}" type="slidenum">
              <a:rPr lang="en-US" smtClean="0"/>
              <a:t>7</a:t>
            </a:fld>
            <a:endParaRPr lang="en-US"/>
          </a:p>
        </p:txBody>
      </p:sp>
    </p:spTree>
    <p:extLst>
      <p:ext uri="{BB962C8B-B14F-4D97-AF65-F5344CB8AC3E}">
        <p14:creationId xmlns:p14="http://schemas.microsoft.com/office/powerpoint/2010/main" val="3039918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Development</a:t>
            </a:r>
            <a:r>
              <a:rPr lang="en-US" baseline="0" dirty="0" smtClean="0"/>
              <a:t> Team:</a:t>
            </a:r>
          </a:p>
          <a:p>
            <a:pPr marL="228600" indent="-228600">
              <a:buAutoNum type="arabicParenR"/>
            </a:pPr>
            <a:r>
              <a:rPr lang="en-US" baseline="0" dirty="0" smtClean="0"/>
              <a:t>Plan</a:t>
            </a:r>
          </a:p>
          <a:p>
            <a:pPr marL="228600" indent="-228600">
              <a:buAutoNum type="arabicParenR"/>
            </a:pPr>
            <a:r>
              <a:rPr lang="en-US" baseline="0" dirty="0" smtClean="0"/>
              <a:t>Design</a:t>
            </a:r>
          </a:p>
          <a:p>
            <a:pPr marL="228600" indent="-228600">
              <a:buAutoNum type="arabicParenR"/>
            </a:pPr>
            <a:r>
              <a:rPr lang="en-US" baseline="0" dirty="0" smtClean="0"/>
              <a:t>Build</a:t>
            </a:r>
          </a:p>
          <a:p>
            <a:pPr marL="0" indent="0">
              <a:buNone/>
            </a:pPr>
            <a:r>
              <a:rPr lang="en-US" baseline="0" dirty="0" smtClean="0"/>
              <a:t>Operation Team:</a:t>
            </a:r>
          </a:p>
          <a:p>
            <a:pPr marL="228600" indent="-228600">
              <a:buAutoNum type="arabicParenR"/>
            </a:pPr>
            <a:r>
              <a:rPr lang="en-US" baseline="0" dirty="0" smtClean="0"/>
              <a:t>Testing </a:t>
            </a:r>
          </a:p>
          <a:p>
            <a:pPr marL="228600" indent="-228600">
              <a:buAutoNum type="arabicParenR"/>
            </a:pPr>
            <a:r>
              <a:rPr lang="en-US" baseline="0" dirty="0" smtClean="0"/>
              <a:t>Implementation</a:t>
            </a:r>
          </a:p>
          <a:p>
            <a:pPr marL="0" indent="0">
              <a:buNone/>
            </a:pPr>
            <a:r>
              <a:rPr lang="en-US" baseline="0" dirty="0" smtClean="0"/>
              <a:t>D-&gt;O = Waiting for feedback from the operation team</a:t>
            </a:r>
          </a:p>
          <a:p>
            <a:pPr marL="0" indent="0">
              <a:buNone/>
            </a:pPr>
            <a:r>
              <a:rPr lang="en-US" baseline="0" dirty="0" smtClean="0"/>
              <a:t>O-&gt;D = Feedback about bugs</a:t>
            </a:r>
            <a:endParaRPr lang="en-US" dirty="0"/>
          </a:p>
        </p:txBody>
      </p:sp>
      <p:sp>
        <p:nvSpPr>
          <p:cNvPr id="4" name="Slide Number Placeholder 3"/>
          <p:cNvSpPr>
            <a:spLocks noGrp="1"/>
          </p:cNvSpPr>
          <p:nvPr>
            <p:ph type="sldNum" sz="quarter" idx="10"/>
          </p:nvPr>
        </p:nvSpPr>
        <p:spPr/>
        <p:txBody>
          <a:bodyPr/>
          <a:lstStyle/>
          <a:p>
            <a:fld id="{70A5CB6E-C196-4EEB-ADF2-B5E5EC421D3B}" type="slidenum">
              <a:rPr lang="en-US" smtClean="0"/>
              <a:t>15</a:t>
            </a:fld>
            <a:endParaRPr lang="en-US"/>
          </a:p>
        </p:txBody>
      </p:sp>
    </p:spTree>
    <p:extLst>
      <p:ext uri="{BB962C8B-B14F-4D97-AF65-F5344CB8AC3E}">
        <p14:creationId xmlns:p14="http://schemas.microsoft.com/office/powerpoint/2010/main" val="1353579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9/18/2021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9/18/2021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9/18/2021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CS4042 – </a:t>
            </a:r>
            <a:r>
              <a:rPr lang="en-US" sz="4000" dirty="0"/>
              <a:t>Information Processing </a:t>
            </a:r>
            <a:r>
              <a:rPr lang="en-US" sz="4000" dirty="0" smtClean="0"/>
              <a:t>Techniques(IPT)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02</a:t>
            </a:r>
          </a:p>
          <a:p>
            <a:r>
              <a:rPr lang="en-US" dirty="0" smtClean="0"/>
              <a:t>Sep 13-17, 2021</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3357348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View</a:t>
            </a:r>
            <a:endParaRPr lang="en-US" dirty="0"/>
          </a:p>
        </p:txBody>
      </p:sp>
      <p:sp>
        <p:nvSpPr>
          <p:cNvPr id="3" name="Content Placeholder 2"/>
          <p:cNvSpPr>
            <a:spLocks noGrp="1"/>
          </p:cNvSpPr>
          <p:nvPr>
            <p:ph idx="1"/>
          </p:nvPr>
        </p:nvSpPr>
        <p:spPr/>
        <p:txBody>
          <a:bodyPr/>
          <a:lstStyle/>
          <a:p>
            <a:r>
              <a:rPr lang="en-US" dirty="0" smtClean="0"/>
              <a:t>View </a:t>
            </a:r>
            <a:r>
              <a:rPr lang="en-US" dirty="0"/>
              <a:t>in MVC is a user interface. View display model data to the user and also enables them to modify them. View in ASP.NET MVC is HTML, CSS, and some special syntax (Razor syntax) that makes it easy to communicate with the model and the controller</a:t>
            </a:r>
            <a:r>
              <a:rPr lang="en-US" dirty="0" smtClean="0"/>
              <a:t>.</a:t>
            </a:r>
          </a:p>
          <a:p>
            <a:endParaRPr lang="en-US" dirty="0"/>
          </a:p>
          <a:p>
            <a:r>
              <a:rPr lang="en-US" b="1" dirty="0"/>
              <a:t>View is the User Interface</a:t>
            </a:r>
            <a:endParaRPr lang="en-US" dirty="0"/>
          </a:p>
        </p:txBody>
      </p:sp>
    </p:spTree>
    <p:extLst>
      <p:ext uri="{BB962C8B-B14F-4D97-AF65-F5344CB8AC3E}">
        <p14:creationId xmlns:p14="http://schemas.microsoft.com/office/powerpoint/2010/main" val="268171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Controller </a:t>
            </a:r>
            <a:endParaRPr lang="en-US" dirty="0"/>
          </a:p>
        </p:txBody>
      </p:sp>
      <p:sp>
        <p:nvSpPr>
          <p:cNvPr id="3" name="Content Placeholder 2"/>
          <p:cNvSpPr>
            <a:spLocks noGrp="1"/>
          </p:cNvSpPr>
          <p:nvPr>
            <p:ph idx="1"/>
          </p:nvPr>
        </p:nvSpPr>
        <p:spPr/>
        <p:txBody>
          <a:bodyPr/>
          <a:lstStyle/>
          <a:p>
            <a:r>
              <a:rPr lang="en-US" dirty="0" smtClean="0"/>
              <a:t>The </a:t>
            </a:r>
            <a:r>
              <a:rPr lang="en-US" dirty="0"/>
              <a:t>controller handles the user request. Typically, the user uses the view and raises an HTTP request, which will be handled by the controller. The controller processes the request and returns the appropriate view as a response.</a:t>
            </a:r>
          </a:p>
          <a:p>
            <a:endParaRPr lang="en-US" dirty="0"/>
          </a:p>
          <a:p>
            <a:r>
              <a:rPr lang="en-US" b="1" dirty="0"/>
              <a:t>Controller is the request handler.</a:t>
            </a:r>
          </a:p>
        </p:txBody>
      </p:sp>
    </p:spTree>
    <p:extLst>
      <p:ext uri="{BB962C8B-B14F-4D97-AF65-F5344CB8AC3E}">
        <p14:creationId xmlns:p14="http://schemas.microsoft.com/office/powerpoint/2010/main" val="370606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US" dirty="0"/>
          </a:p>
        </p:txBody>
      </p:sp>
      <p:pic>
        <p:nvPicPr>
          <p:cNvPr id="4" name="Content Placeholder 3"/>
          <p:cNvPicPr>
            <a:picLocks noGrp="1" noChangeAspect="1"/>
          </p:cNvPicPr>
          <p:nvPr>
            <p:ph idx="1"/>
          </p:nvPr>
        </p:nvPicPr>
        <p:blipFill>
          <a:blip r:embed="rId2"/>
          <a:stretch>
            <a:fillRect/>
          </a:stretch>
        </p:blipFill>
        <p:spPr>
          <a:xfrm>
            <a:off x="4189272" y="2557463"/>
            <a:ext cx="3813456" cy="3317875"/>
          </a:xfrm>
          <a:prstGeom prst="rect">
            <a:avLst/>
          </a:prstGeom>
        </p:spPr>
      </p:pic>
    </p:spTree>
    <p:extLst>
      <p:ext uri="{BB962C8B-B14F-4D97-AF65-F5344CB8AC3E}">
        <p14:creationId xmlns:p14="http://schemas.microsoft.com/office/powerpoint/2010/main" val="66269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Flow in MVC</a:t>
            </a:r>
            <a:endParaRPr lang="en-US" dirty="0"/>
          </a:p>
        </p:txBody>
      </p:sp>
      <p:pic>
        <p:nvPicPr>
          <p:cNvPr id="4" name="Content Placeholder 3"/>
          <p:cNvPicPr>
            <a:picLocks noGrp="1" noChangeAspect="1"/>
          </p:cNvPicPr>
          <p:nvPr>
            <p:ph idx="1"/>
          </p:nvPr>
        </p:nvPicPr>
        <p:blipFill>
          <a:blip r:embed="rId2"/>
          <a:stretch>
            <a:fillRect/>
          </a:stretch>
        </p:blipFill>
        <p:spPr>
          <a:xfrm>
            <a:off x="2819400" y="2897188"/>
            <a:ext cx="6553200" cy="2638425"/>
          </a:xfrm>
          <a:prstGeom prst="rect">
            <a:avLst/>
          </a:prstGeom>
        </p:spPr>
      </p:pic>
    </p:spTree>
    <p:extLst>
      <p:ext uri="{BB962C8B-B14F-4D97-AF65-F5344CB8AC3E}">
        <p14:creationId xmlns:p14="http://schemas.microsoft.com/office/powerpoint/2010/main" val="145995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193" y="3019653"/>
            <a:ext cx="9601196" cy="1303867"/>
          </a:xfrm>
        </p:spPr>
        <p:txBody>
          <a:bodyPr>
            <a:normAutofit/>
          </a:bodyPr>
          <a:lstStyle/>
          <a:p>
            <a:r>
              <a:rPr lang="en-US" sz="6600" dirty="0" err="1" smtClean="0"/>
              <a:t>DevOps</a:t>
            </a:r>
            <a:endParaRPr lang="en-US" sz="6600" dirty="0"/>
          </a:p>
        </p:txBody>
      </p:sp>
    </p:spTree>
    <p:extLst>
      <p:ext uri="{BB962C8B-B14F-4D97-AF65-F5344CB8AC3E}">
        <p14:creationId xmlns:p14="http://schemas.microsoft.com/office/powerpoint/2010/main" val="149418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Life-Cycle</a:t>
            </a:r>
            <a:endParaRPr lang="en-US" dirty="0"/>
          </a:p>
        </p:txBody>
      </p:sp>
      <p:pic>
        <p:nvPicPr>
          <p:cNvPr id="4" name="Content Placeholder 3"/>
          <p:cNvPicPr>
            <a:picLocks noGrp="1" noChangeAspect="1"/>
          </p:cNvPicPr>
          <p:nvPr>
            <p:ph idx="1"/>
          </p:nvPr>
        </p:nvPicPr>
        <p:blipFill>
          <a:blip r:embed="rId3"/>
          <a:stretch>
            <a:fillRect/>
          </a:stretch>
        </p:blipFill>
        <p:spPr>
          <a:xfrm>
            <a:off x="2436767" y="2557463"/>
            <a:ext cx="7318466" cy="3317875"/>
          </a:xfrm>
          <a:prstGeom prst="rect">
            <a:avLst/>
          </a:prstGeom>
        </p:spPr>
      </p:pic>
    </p:spTree>
    <p:extLst>
      <p:ext uri="{BB962C8B-B14F-4D97-AF65-F5344CB8AC3E}">
        <p14:creationId xmlns:p14="http://schemas.microsoft.com/office/powerpoint/2010/main" val="408142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pic>
        <p:nvPicPr>
          <p:cNvPr id="4" name="Content Placeholder 3"/>
          <p:cNvPicPr>
            <a:picLocks noGrp="1" noChangeAspect="1"/>
          </p:cNvPicPr>
          <p:nvPr>
            <p:ph idx="1"/>
          </p:nvPr>
        </p:nvPicPr>
        <p:blipFill>
          <a:blip r:embed="rId2"/>
          <a:stretch>
            <a:fillRect/>
          </a:stretch>
        </p:blipFill>
        <p:spPr>
          <a:xfrm>
            <a:off x="3243474" y="2557463"/>
            <a:ext cx="5705052" cy="3317875"/>
          </a:xfrm>
          <a:prstGeom prst="rect">
            <a:avLst/>
          </a:prstGeom>
        </p:spPr>
      </p:pic>
    </p:spTree>
    <p:extLst>
      <p:ext uri="{BB962C8B-B14F-4D97-AF65-F5344CB8AC3E}">
        <p14:creationId xmlns:p14="http://schemas.microsoft.com/office/powerpoint/2010/main" val="269170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a:t>
            </a:r>
            <a:r>
              <a:rPr lang="en-US" dirty="0" err="1" smtClean="0"/>
              <a:t>DevOps</a:t>
            </a:r>
            <a:endParaRPr lang="en-US" dirty="0"/>
          </a:p>
        </p:txBody>
      </p:sp>
      <p:pic>
        <p:nvPicPr>
          <p:cNvPr id="4" name="Content Placeholder 3"/>
          <p:cNvPicPr>
            <a:picLocks noGrp="1" noChangeAspect="1"/>
          </p:cNvPicPr>
          <p:nvPr>
            <p:ph idx="1"/>
          </p:nvPr>
        </p:nvPicPr>
        <p:blipFill>
          <a:blip r:embed="rId2"/>
          <a:stretch>
            <a:fillRect/>
          </a:stretch>
        </p:blipFill>
        <p:spPr>
          <a:xfrm>
            <a:off x="2994998" y="2557463"/>
            <a:ext cx="6202004" cy="3317875"/>
          </a:xfrm>
          <a:prstGeom prst="rect">
            <a:avLst/>
          </a:prstGeom>
        </p:spPr>
      </p:pic>
    </p:spTree>
    <p:extLst>
      <p:ext uri="{BB962C8B-B14F-4D97-AF65-F5344CB8AC3E}">
        <p14:creationId xmlns:p14="http://schemas.microsoft.com/office/powerpoint/2010/main" val="21989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endParaRPr lang="en-US" dirty="0"/>
          </a:p>
        </p:txBody>
      </p:sp>
      <p:pic>
        <p:nvPicPr>
          <p:cNvPr id="4" name="Content Placeholder 3"/>
          <p:cNvPicPr>
            <a:picLocks noGrp="1" noChangeAspect="1"/>
          </p:cNvPicPr>
          <p:nvPr>
            <p:ph idx="1"/>
          </p:nvPr>
        </p:nvPicPr>
        <p:blipFill>
          <a:blip r:embed="rId2"/>
          <a:stretch>
            <a:fillRect/>
          </a:stretch>
        </p:blipFill>
        <p:spPr>
          <a:xfrm>
            <a:off x="3196707" y="2557463"/>
            <a:ext cx="5798586" cy="3317875"/>
          </a:xfrm>
          <a:prstGeom prst="rect">
            <a:avLst/>
          </a:prstGeom>
        </p:spPr>
      </p:pic>
    </p:spTree>
    <p:extLst>
      <p:ext uri="{BB962C8B-B14F-4D97-AF65-F5344CB8AC3E}">
        <p14:creationId xmlns:p14="http://schemas.microsoft.com/office/powerpoint/2010/main" val="2938430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Phases</a:t>
            </a:r>
            <a:endParaRPr lang="en-US" dirty="0"/>
          </a:p>
        </p:txBody>
      </p:sp>
      <p:pic>
        <p:nvPicPr>
          <p:cNvPr id="4" name="Content Placeholder 3"/>
          <p:cNvPicPr>
            <a:picLocks noGrp="1" noChangeAspect="1"/>
          </p:cNvPicPr>
          <p:nvPr>
            <p:ph idx="1"/>
          </p:nvPr>
        </p:nvPicPr>
        <p:blipFill>
          <a:blip r:embed="rId2"/>
          <a:stretch>
            <a:fillRect/>
          </a:stretch>
        </p:blipFill>
        <p:spPr>
          <a:xfrm>
            <a:off x="2798788" y="2557463"/>
            <a:ext cx="6594424" cy="3317875"/>
          </a:xfrm>
          <a:prstGeom prst="rect">
            <a:avLst/>
          </a:prstGeom>
        </p:spPr>
      </p:pic>
    </p:spTree>
    <p:extLst>
      <p:ext uri="{BB962C8B-B14F-4D97-AF65-F5344CB8AC3E}">
        <p14:creationId xmlns:p14="http://schemas.microsoft.com/office/powerpoint/2010/main" val="419848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95" y="1146035"/>
            <a:ext cx="9601196" cy="1303867"/>
          </a:xfrm>
        </p:spPr>
        <p:txBody>
          <a:bodyPr>
            <a:normAutofit/>
          </a:bodyPr>
          <a:lstStyle/>
          <a:p>
            <a:r>
              <a:rPr lang="en-US" sz="5400" dirty="0" err="1" smtClean="0"/>
              <a:t>ASP.Net</a:t>
            </a:r>
            <a:r>
              <a:rPr lang="en-US" sz="5400" dirty="0" smtClean="0"/>
              <a:t> (Active Server Pages)</a:t>
            </a:r>
            <a:endParaRPr lang="en-US" sz="5400" dirty="0"/>
          </a:p>
        </p:txBody>
      </p:sp>
      <p:graphicFrame>
        <p:nvGraphicFramePr>
          <p:cNvPr id="5" name="Table 4"/>
          <p:cNvGraphicFramePr>
            <a:graphicFrameLocks noGrp="1"/>
          </p:cNvGraphicFramePr>
          <p:nvPr>
            <p:extLst>
              <p:ext uri="{D42A27DB-BD31-4B8C-83A1-F6EECF244321}">
                <p14:modId xmlns:p14="http://schemas.microsoft.com/office/powerpoint/2010/main" val="1625763478"/>
              </p:ext>
            </p:extLst>
          </p:nvPr>
        </p:nvGraphicFramePr>
        <p:xfrm>
          <a:off x="2135517" y="2904736"/>
          <a:ext cx="8128000" cy="2804160"/>
        </p:xfrm>
        <a:graphic>
          <a:graphicData uri="http://schemas.openxmlformats.org/drawingml/2006/table">
            <a:tbl>
              <a:tblPr firstRow="1" bandRow="1">
                <a:tableStyleId>{5C22544A-7EE6-4342-B048-85BDC9FD1C3A}</a:tableStyleId>
              </a:tblPr>
              <a:tblGrid>
                <a:gridCol w="4064000"/>
                <a:gridCol w="4064000"/>
              </a:tblGrid>
              <a:tr h="0">
                <a:tc>
                  <a:txBody>
                    <a:bodyPr/>
                    <a:lstStyle/>
                    <a:p>
                      <a:r>
                        <a:rPr lang="en-US" sz="3200" dirty="0" smtClean="0"/>
                        <a:t>ASP</a:t>
                      </a:r>
                      <a:endParaRPr lang="en-US" sz="3200" dirty="0"/>
                    </a:p>
                  </a:txBody>
                  <a:tcPr/>
                </a:tc>
                <a:tc>
                  <a:txBody>
                    <a:bodyPr/>
                    <a:lstStyle/>
                    <a:p>
                      <a:r>
                        <a:rPr lang="en-US" sz="3200" dirty="0" smtClean="0"/>
                        <a:t>ASP.NET</a:t>
                      </a:r>
                      <a:endParaRPr lang="en-US" sz="3200" dirty="0"/>
                    </a:p>
                  </a:txBody>
                  <a:tcPr/>
                </a:tc>
              </a:tr>
              <a:tr h="370840">
                <a:tc>
                  <a:txBody>
                    <a:bodyPr/>
                    <a:lstStyle/>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 is the interpreted languages</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 is partially object oriented.</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 doesn’t have the concept of inheritance.</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 is a technology (much like PHP) for executing scripts on a web server.</a:t>
                      </a:r>
                      <a:endParaRPr lang="en-US" sz="3200" dirty="0"/>
                    </a:p>
                  </a:txBody>
                  <a:tcPr/>
                </a:tc>
                <a:tc>
                  <a:txBody>
                    <a:bodyPr/>
                    <a:lstStyle/>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ASP.NET is the compiled language.</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ASP.NET is fully object oriented.</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ASP.NET inherit the class written in code behind.</a:t>
                      </a:r>
                    </a:p>
                    <a:p>
                      <a:pPr marL="285750" indent="-285750">
                        <a:buFont typeface="Arial" panose="020B0604020202020204" pitchFamily="34" charset="0"/>
                        <a:buChar char="•"/>
                      </a:pPr>
                      <a:r>
                        <a:rPr lang="en-US" sz="2000" b="0" i="0" kern="1200" dirty="0" smtClean="0">
                          <a:solidFill>
                            <a:schemeClr val="dk1"/>
                          </a:solidFill>
                          <a:effectLst/>
                          <a:latin typeface="+mn-lt"/>
                          <a:ea typeface="+mn-ea"/>
                          <a:cs typeface="+mn-cs"/>
                        </a:rPr>
                        <a:t>Designed for the generation of dynamic web pages.</a:t>
                      </a:r>
                      <a:endParaRPr lang="en-US" sz="3200" dirty="0"/>
                    </a:p>
                  </a:txBody>
                  <a:tcPr/>
                </a:tc>
              </a:tr>
            </a:tbl>
          </a:graphicData>
        </a:graphic>
      </p:graphicFrame>
    </p:spTree>
    <p:extLst>
      <p:ext uri="{BB962C8B-B14F-4D97-AF65-F5344CB8AC3E}">
        <p14:creationId xmlns:p14="http://schemas.microsoft.com/office/powerpoint/2010/main" val="265409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185342" y="802514"/>
            <a:ext cx="7772400" cy="792163"/>
          </a:xfrm>
        </p:spPr>
        <p:txBody>
          <a:bodyPr/>
          <a:lstStyle/>
          <a:p>
            <a:pPr eaLnBrk="1" hangingPunct="1"/>
            <a:r>
              <a:rPr lang="en-US" altLang="en-US" dirty="0"/>
              <a:t>ASP.NET Architecture</a:t>
            </a:r>
            <a:endParaRPr lang="en-US" altLang="en-US" sz="5400" dirty="0"/>
          </a:p>
        </p:txBody>
      </p:sp>
      <p:grpSp>
        <p:nvGrpSpPr>
          <p:cNvPr id="46083" name="Group 2"/>
          <p:cNvGrpSpPr>
            <a:grpSpLocks/>
          </p:cNvGrpSpPr>
          <p:nvPr/>
        </p:nvGrpSpPr>
        <p:grpSpPr bwMode="auto">
          <a:xfrm>
            <a:off x="2362200" y="2022764"/>
            <a:ext cx="7543800" cy="4225636"/>
            <a:chOff x="786" y="1296"/>
            <a:chExt cx="4100" cy="2448"/>
          </a:xfrm>
        </p:grpSpPr>
        <p:sp>
          <p:nvSpPr>
            <p:cNvPr id="46084" name="Rectangle 3"/>
            <p:cNvSpPr>
              <a:spLocks noChangeArrowheads="1"/>
            </p:cNvSpPr>
            <p:nvPr/>
          </p:nvSpPr>
          <p:spPr bwMode="auto">
            <a:xfrm>
              <a:off x="786" y="1680"/>
              <a:ext cx="3504" cy="328"/>
            </a:xfrm>
            <a:prstGeom prst="rect">
              <a:avLst/>
            </a:prstGeom>
            <a:solidFill>
              <a:schemeClr val="folHlink"/>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Common Language Specification</a:t>
              </a:r>
            </a:p>
          </p:txBody>
        </p:sp>
        <p:sp>
          <p:nvSpPr>
            <p:cNvPr id="46085" name="Rectangle 4"/>
            <p:cNvSpPr>
              <a:spLocks noChangeArrowheads="1"/>
            </p:cNvSpPr>
            <p:nvPr/>
          </p:nvSpPr>
          <p:spPr bwMode="auto">
            <a:xfrm>
              <a:off x="786" y="3408"/>
              <a:ext cx="3504"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Common Language Runtime</a:t>
              </a:r>
            </a:p>
          </p:txBody>
        </p:sp>
        <p:sp>
          <p:nvSpPr>
            <p:cNvPr id="46086" name="Rectangle 5"/>
            <p:cNvSpPr>
              <a:spLocks noChangeArrowheads="1"/>
            </p:cNvSpPr>
            <p:nvPr/>
          </p:nvSpPr>
          <p:spPr bwMode="auto">
            <a:xfrm>
              <a:off x="786"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VB</a:t>
              </a:r>
            </a:p>
          </p:txBody>
        </p:sp>
        <p:sp>
          <p:nvSpPr>
            <p:cNvPr id="46087" name="Rectangle 6"/>
            <p:cNvSpPr>
              <a:spLocks noChangeArrowheads="1"/>
            </p:cNvSpPr>
            <p:nvPr/>
          </p:nvSpPr>
          <p:spPr bwMode="auto">
            <a:xfrm>
              <a:off x="1458"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a:t>
              </a:r>
            </a:p>
          </p:txBody>
        </p:sp>
        <p:sp>
          <p:nvSpPr>
            <p:cNvPr id="46088" name="Rectangle 7"/>
            <p:cNvSpPr>
              <a:spLocks noChangeArrowheads="1"/>
            </p:cNvSpPr>
            <p:nvPr/>
          </p:nvSpPr>
          <p:spPr bwMode="auto">
            <a:xfrm>
              <a:off x="2130"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C#</a:t>
              </a:r>
            </a:p>
          </p:txBody>
        </p:sp>
        <p:sp>
          <p:nvSpPr>
            <p:cNvPr id="46089" name="Rectangle 8"/>
            <p:cNvSpPr>
              <a:spLocks noChangeArrowheads="1"/>
            </p:cNvSpPr>
            <p:nvPr/>
          </p:nvSpPr>
          <p:spPr bwMode="auto">
            <a:xfrm>
              <a:off x="786" y="2064"/>
              <a:ext cx="2304" cy="51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ASP.NET: Web Services</a:t>
              </a:r>
            </a:p>
            <a:p>
              <a:pPr algn="ctr" eaLnBrk="1" hangingPunct="1"/>
              <a:r>
                <a:rPr lang="en-US" altLang="en-US" sz="2400">
                  <a:solidFill>
                    <a:schemeClr val="bg1"/>
                  </a:solidFill>
                </a:rPr>
                <a:t>and Web Forms</a:t>
              </a:r>
            </a:p>
          </p:txBody>
        </p:sp>
        <p:sp>
          <p:nvSpPr>
            <p:cNvPr id="46090" name="Rectangle 9"/>
            <p:cNvSpPr>
              <a:spLocks noChangeArrowheads="1"/>
            </p:cNvSpPr>
            <p:nvPr/>
          </p:nvSpPr>
          <p:spPr bwMode="auto">
            <a:xfrm>
              <a:off x="2802" y="1304"/>
              <a:ext cx="720"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JScript</a:t>
              </a:r>
            </a:p>
          </p:txBody>
        </p:sp>
        <p:sp>
          <p:nvSpPr>
            <p:cNvPr id="46091" name="Rectangle 10"/>
            <p:cNvSpPr>
              <a:spLocks noChangeArrowheads="1"/>
            </p:cNvSpPr>
            <p:nvPr/>
          </p:nvSpPr>
          <p:spPr bwMode="auto">
            <a:xfrm>
              <a:off x="3618" y="1304"/>
              <a:ext cx="672" cy="328"/>
            </a:xfrm>
            <a:prstGeom prst="rect">
              <a:avLst/>
            </a:prstGeom>
            <a:solidFill>
              <a:schemeClr val="accent1"/>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t>…</a:t>
              </a:r>
            </a:p>
          </p:txBody>
        </p:sp>
        <p:sp>
          <p:nvSpPr>
            <p:cNvPr id="46092" name="Rectangle 11"/>
            <p:cNvSpPr>
              <a:spLocks noChangeArrowheads="1"/>
            </p:cNvSpPr>
            <p:nvPr/>
          </p:nvSpPr>
          <p:spPr bwMode="auto">
            <a:xfrm>
              <a:off x="3186" y="2064"/>
              <a:ext cx="1104" cy="51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Windows</a:t>
              </a:r>
              <a:br>
                <a:rPr lang="en-US" altLang="en-US" sz="2400">
                  <a:solidFill>
                    <a:schemeClr val="bg1"/>
                  </a:solidFill>
                </a:rPr>
              </a:br>
              <a:r>
                <a:rPr lang="en-US" altLang="en-US" sz="2400">
                  <a:solidFill>
                    <a:schemeClr val="bg1"/>
                  </a:solidFill>
                </a:rPr>
                <a:t>Forms</a:t>
              </a:r>
            </a:p>
          </p:txBody>
        </p:sp>
        <p:sp>
          <p:nvSpPr>
            <p:cNvPr id="46093" name="Rectangle 12"/>
            <p:cNvSpPr>
              <a:spLocks noChangeArrowheads="1"/>
            </p:cNvSpPr>
            <p:nvPr/>
          </p:nvSpPr>
          <p:spPr bwMode="auto">
            <a:xfrm>
              <a:off x="786" y="3024"/>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Base Classes</a:t>
              </a:r>
            </a:p>
          </p:txBody>
        </p:sp>
        <p:sp>
          <p:nvSpPr>
            <p:cNvPr id="46094" name="Rectangle 13"/>
            <p:cNvSpPr>
              <a:spLocks noChangeArrowheads="1"/>
            </p:cNvSpPr>
            <p:nvPr/>
          </p:nvSpPr>
          <p:spPr bwMode="auto">
            <a:xfrm>
              <a:off x="786" y="2640"/>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ADO.NET: Data and XML</a:t>
              </a:r>
            </a:p>
          </p:txBody>
        </p:sp>
        <p:sp>
          <p:nvSpPr>
            <p:cNvPr id="46095" name="Rectangle 14"/>
            <p:cNvSpPr>
              <a:spLocks noChangeArrowheads="1"/>
            </p:cNvSpPr>
            <p:nvPr/>
          </p:nvSpPr>
          <p:spPr bwMode="auto">
            <a:xfrm rot="5400000">
              <a:off x="3403" y="2261"/>
              <a:ext cx="2448" cy="518"/>
            </a:xfrm>
            <a:prstGeom prst="rect">
              <a:avLst/>
            </a:prstGeom>
            <a:solidFill>
              <a:schemeClr val="accent2"/>
            </a:solidFill>
            <a:ln w="12700">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Visual Studio.NET</a:t>
              </a:r>
            </a:p>
          </p:txBody>
        </p:sp>
      </p:grpSp>
    </p:spTree>
    <p:extLst>
      <p:ext uri="{BB962C8B-B14F-4D97-AF65-F5344CB8AC3E}">
        <p14:creationId xmlns:p14="http://schemas.microsoft.com/office/powerpoint/2010/main" val="304758442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&amp; Dynamic Web Pages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6312317"/>
              </p:ext>
            </p:extLst>
          </p:nvPr>
        </p:nvGraphicFramePr>
        <p:xfrm>
          <a:off x="1295400" y="2557463"/>
          <a:ext cx="9601200" cy="3017520"/>
        </p:xfrm>
        <a:graphic>
          <a:graphicData uri="http://schemas.openxmlformats.org/drawingml/2006/table">
            <a:tbl>
              <a:tblPr firstRow="1" bandRow="1">
                <a:tableStyleId>{5C22544A-7EE6-4342-B048-85BDC9FD1C3A}</a:tableStyleId>
              </a:tblPr>
              <a:tblGrid>
                <a:gridCol w="4800600"/>
                <a:gridCol w="4800600"/>
              </a:tblGrid>
              <a:tr h="370840">
                <a:tc>
                  <a:txBody>
                    <a:bodyPr/>
                    <a:lstStyle/>
                    <a:p>
                      <a:pPr marL="342900" indent="-342900">
                        <a:buFont typeface="Arial" panose="020B0604020202020204" pitchFamily="34" charset="0"/>
                        <a:buChar char="•"/>
                      </a:pPr>
                      <a:r>
                        <a:rPr lang="en-US" sz="2800" b="0" i="0" kern="1200" dirty="0" smtClean="0">
                          <a:solidFill>
                            <a:schemeClr val="lt1"/>
                          </a:solidFill>
                          <a:effectLst/>
                          <a:latin typeface="+mn-lt"/>
                          <a:ea typeface="+mn-ea"/>
                          <a:cs typeface="+mn-cs"/>
                        </a:rPr>
                        <a:t>In static web pages, Pages will remain same until someone changes it manually.</a:t>
                      </a:r>
                    </a:p>
                    <a:p>
                      <a:pPr marL="285750" indent="-285750">
                        <a:buFont typeface="Arial" panose="020B0604020202020204" pitchFamily="34" charset="0"/>
                        <a:buChar char="•"/>
                      </a:pPr>
                      <a:r>
                        <a:rPr lang="en-US" sz="2000" b="0" i="0" kern="1200" dirty="0" smtClean="0">
                          <a:solidFill>
                            <a:schemeClr val="lt1"/>
                          </a:solidFill>
                          <a:effectLst/>
                          <a:latin typeface="+mn-lt"/>
                          <a:ea typeface="+mn-ea"/>
                          <a:cs typeface="+mn-cs"/>
                        </a:rPr>
                        <a:t>Static web pages are written in languages such as: HTML, JavaScript, CSS, </a:t>
                      </a:r>
                      <a:r>
                        <a:rPr lang="en-US" sz="2000" b="0" i="0" kern="1200" dirty="0" err="1" smtClean="0">
                          <a:solidFill>
                            <a:schemeClr val="lt1"/>
                          </a:solidFill>
                          <a:effectLst/>
                          <a:latin typeface="+mn-lt"/>
                          <a:ea typeface="+mn-ea"/>
                          <a:cs typeface="+mn-cs"/>
                        </a:rPr>
                        <a:t>etc</a:t>
                      </a:r>
                      <a:endParaRPr lang="en-US" sz="2000" b="0" i="0" kern="1200" dirty="0" smtClean="0">
                        <a:solidFill>
                          <a:schemeClr val="lt1"/>
                        </a:solidFill>
                        <a:effectLst/>
                        <a:latin typeface="+mn-lt"/>
                        <a:ea typeface="+mn-ea"/>
                        <a:cs typeface="+mn-cs"/>
                      </a:endParaRPr>
                    </a:p>
                    <a:p>
                      <a:pPr marL="285750" indent="-285750">
                        <a:buFont typeface="Arial" panose="020B0604020202020204" pitchFamily="34" charset="0"/>
                        <a:buChar char="•"/>
                      </a:pPr>
                      <a:r>
                        <a:rPr lang="en-US" sz="2000" b="0" i="0" kern="1200" dirty="0" smtClean="0">
                          <a:solidFill>
                            <a:schemeClr val="lt1"/>
                          </a:solidFill>
                          <a:effectLst/>
                          <a:latin typeface="+mn-lt"/>
                          <a:ea typeface="+mn-ea"/>
                          <a:cs typeface="+mn-cs"/>
                        </a:rPr>
                        <a:t>Static web pages does not contain any application program .</a:t>
                      </a:r>
                      <a:endParaRPr lang="en-US" sz="2800" dirty="0"/>
                    </a:p>
                  </a:txBody>
                  <a:tcPr/>
                </a:tc>
                <a:tc>
                  <a:txBody>
                    <a:bodyPr/>
                    <a:lstStyle/>
                    <a:p>
                      <a:pPr marL="342900" indent="-342900">
                        <a:buFont typeface="Arial" panose="020B0604020202020204" pitchFamily="34" charset="0"/>
                        <a:buChar char="•"/>
                      </a:pPr>
                      <a:r>
                        <a:rPr lang="en-US" sz="2800" b="0" i="0" kern="1200" dirty="0" smtClean="0">
                          <a:solidFill>
                            <a:schemeClr val="lt1"/>
                          </a:solidFill>
                          <a:effectLst/>
                          <a:latin typeface="+mn-lt"/>
                          <a:ea typeface="+mn-ea"/>
                          <a:cs typeface="+mn-cs"/>
                        </a:rPr>
                        <a:t>In dynamic web pages, Content of pages are different for different visitors</a:t>
                      </a:r>
                    </a:p>
                    <a:p>
                      <a:pPr marL="285750" indent="-285750">
                        <a:buFont typeface="Arial" panose="020B0604020202020204" pitchFamily="34" charset="0"/>
                        <a:buChar char="•"/>
                      </a:pPr>
                      <a:r>
                        <a:rPr lang="en-US" sz="2000" b="0" i="0" kern="1200" dirty="0" smtClean="0">
                          <a:solidFill>
                            <a:schemeClr val="lt1"/>
                          </a:solidFill>
                          <a:effectLst/>
                          <a:latin typeface="+mn-lt"/>
                          <a:ea typeface="+mn-ea"/>
                          <a:cs typeface="+mn-cs"/>
                        </a:rPr>
                        <a:t>Dynamic web pages are written in languages such as: CGI, AJAX, ASP, ASP.NET, etc.</a:t>
                      </a:r>
                      <a:r>
                        <a:rPr lang="en-US" sz="2800" b="0" i="0" kern="1200" dirty="0" smtClean="0">
                          <a:solidFill>
                            <a:schemeClr val="lt1"/>
                          </a:solidFill>
                          <a:effectLst/>
                          <a:latin typeface="+mn-lt"/>
                          <a:ea typeface="+mn-ea"/>
                          <a:cs typeface="+mn-cs"/>
                        </a:rPr>
                        <a:t>.</a:t>
                      </a:r>
                    </a:p>
                    <a:p>
                      <a:pPr marL="285750" indent="-285750">
                        <a:buFont typeface="Arial" panose="020B0604020202020204" pitchFamily="34" charset="0"/>
                        <a:buChar char="•"/>
                      </a:pPr>
                      <a:r>
                        <a:rPr lang="en-US" sz="2000" b="0" i="0" kern="1200" dirty="0" smtClean="0">
                          <a:solidFill>
                            <a:schemeClr val="lt1"/>
                          </a:solidFill>
                          <a:effectLst/>
                          <a:latin typeface="+mn-lt"/>
                          <a:ea typeface="+mn-ea"/>
                          <a:cs typeface="+mn-cs"/>
                        </a:rPr>
                        <a:t>Dynamic web pages contains application program for different services.</a:t>
                      </a:r>
                      <a:endParaRPr lang="en-US" sz="2800" dirty="0"/>
                    </a:p>
                  </a:txBody>
                  <a:tcPr/>
                </a:tc>
              </a:tr>
            </a:tbl>
          </a:graphicData>
        </a:graphic>
      </p:graphicFrame>
    </p:spTree>
    <p:extLst>
      <p:ext uri="{BB962C8B-B14F-4D97-AF65-F5344CB8AC3E}">
        <p14:creationId xmlns:p14="http://schemas.microsoft.com/office/powerpoint/2010/main" val="50729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t>
            </a:r>
            <a:r>
              <a:rPr lang="en-US" dirty="0" err="1" smtClean="0"/>
              <a:t>PostBack</a:t>
            </a:r>
            <a:r>
              <a:rPr lang="en-US" dirty="0" smtClean="0"/>
              <a:t> &amp; Partial </a:t>
            </a:r>
            <a:r>
              <a:rPr lang="en-US" dirty="0" err="1" smtClean="0"/>
              <a:t>PostBack</a:t>
            </a:r>
            <a:endParaRPr lang="en-US" dirty="0"/>
          </a:p>
        </p:txBody>
      </p:sp>
      <p:sp>
        <p:nvSpPr>
          <p:cNvPr id="3" name="Content Placeholder 2"/>
          <p:cNvSpPr>
            <a:spLocks noGrp="1"/>
          </p:cNvSpPr>
          <p:nvPr>
            <p:ph idx="1"/>
          </p:nvPr>
        </p:nvSpPr>
        <p:spPr/>
        <p:txBody>
          <a:bodyPr>
            <a:normAutofit/>
          </a:bodyPr>
          <a:lstStyle/>
          <a:p>
            <a:pPr algn="just"/>
            <a:r>
              <a:rPr lang="en-US" sz="2800" dirty="0"/>
              <a:t>Partial </a:t>
            </a:r>
            <a:r>
              <a:rPr lang="en-US" sz="2800" dirty="0" err="1"/>
              <a:t>postbacks</a:t>
            </a:r>
            <a:r>
              <a:rPr lang="en-US" sz="2800" dirty="0"/>
              <a:t> iterate through the same page lifecycle as a synchronous full page </a:t>
            </a:r>
            <a:r>
              <a:rPr lang="en-US" sz="2800" dirty="0" err="1"/>
              <a:t>postback</a:t>
            </a:r>
            <a:r>
              <a:rPr lang="en-US" sz="2800" dirty="0"/>
              <a:t>, but only specific regions or controls on the page are refreshed - thus achieving partial page rendering</a:t>
            </a:r>
          </a:p>
        </p:txBody>
      </p:sp>
    </p:spTree>
    <p:extLst>
      <p:ext uri="{BB962C8B-B14F-4D97-AF65-F5344CB8AC3E}">
        <p14:creationId xmlns:p14="http://schemas.microsoft.com/office/powerpoint/2010/main" val="386621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894158" y="1380908"/>
            <a:ext cx="8153400" cy="715962"/>
          </a:xfrm>
        </p:spPr>
        <p:txBody>
          <a:bodyPr>
            <a:normAutofit fontScale="90000"/>
          </a:bodyPr>
          <a:lstStyle/>
          <a:p>
            <a:pPr algn="ctr" eaLnBrk="1" hangingPunct="1"/>
            <a:r>
              <a:rPr lang="en-US" altLang="en-US" dirty="0"/>
              <a:t>Server-Side Code</a:t>
            </a:r>
            <a:endParaRPr lang="en-US" altLang="en-US" sz="5400" dirty="0"/>
          </a:p>
        </p:txBody>
      </p:sp>
      <p:sp>
        <p:nvSpPr>
          <p:cNvPr id="17411" name="Content Placeholder 2"/>
          <p:cNvSpPr>
            <a:spLocks noGrp="1"/>
          </p:cNvSpPr>
          <p:nvPr>
            <p:ph idx="1"/>
          </p:nvPr>
        </p:nvSpPr>
        <p:spPr>
          <a:xfrm>
            <a:off x="1206501" y="2570672"/>
            <a:ext cx="4414838" cy="3597216"/>
          </a:xfrm>
        </p:spPr>
        <p:txBody>
          <a:bodyPr>
            <a:noAutofit/>
          </a:bodyPr>
          <a:lstStyle/>
          <a:p>
            <a:pPr marL="0" indent="0" eaLnBrk="1" hangingPunct="1">
              <a:buNone/>
            </a:pPr>
            <a:r>
              <a:rPr lang="en-US" altLang="en-US" sz="1800" dirty="0">
                <a:latin typeface="Calibri" panose="020F0502020204030204" pitchFamily="34" charset="0"/>
              </a:rPr>
              <a:t>What is server-side code?</a:t>
            </a:r>
          </a:p>
          <a:p>
            <a:pPr lvl="1" eaLnBrk="1" hangingPunct="1"/>
            <a:r>
              <a:rPr lang="en-US" altLang="en-US" sz="1800" dirty="0">
                <a:latin typeface="Calibri" panose="020F0502020204030204" pitchFamily="34" charset="0"/>
              </a:rPr>
              <a:t>Software that runs on the server, not the client</a:t>
            </a:r>
          </a:p>
          <a:p>
            <a:pPr lvl="1" eaLnBrk="1" hangingPunct="1"/>
            <a:r>
              <a:rPr lang="en-US" altLang="en-US" sz="1800" dirty="0">
                <a:latin typeface="Calibri" panose="020F0502020204030204" pitchFamily="34" charset="0"/>
              </a:rPr>
              <a:t>Receives input from</a:t>
            </a:r>
          </a:p>
          <a:p>
            <a:pPr lvl="2" eaLnBrk="1" hangingPunct="1"/>
            <a:r>
              <a:rPr lang="en-US" altLang="en-US" dirty="0">
                <a:latin typeface="Calibri" panose="020F0502020204030204" pitchFamily="34" charset="0"/>
              </a:rPr>
              <a:t>URL parameters</a:t>
            </a:r>
          </a:p>
          <a:p>
            <a:pPr lvl="2" eaLnBrk="1" hangingPunct="1"/>
            <a:r>
              <a:rPr lang="en-US" altLang="en-US" dirty="0">
                <a:latin typeface="Calibri" panose="020F0502020204030204" pitchFamily="34" charset="0"/>
              </a:rPr>
              <a:t>HTML form data</a:t>
            </a:r>
          </a:p>
          <a:p>
            <a:pPr lvl="1" eaLnBrk="1" hangingPunct="1"/>
            <a:r>
              <a:rPr lang="en-US" altLang="en-US" sz="1800" dirty="0">
                <a:latin typeface="Calibri" panose="020F0502020204030204" pitchFamily="34" charset="0"/>
              </a:rPr>
              <a:t>Can access server-side databases, e-mail servers, files, mainframes, etc.</a:t>
            </a:r>
          </a:p>
          <a:p>
            <a:pPr lvl="1" eaLnBrk="1" hangingPunct="1"/>
            <a:r>
              <a:rPr lang="en-US" altLang="en-US" sz="1800" dirty="0">
                <a:latin typeface="Calibri" panose="020F0502020204030204" pitchFamily="34" charset="0"/>
              </a:rPr>
              <a:t>Dynamically builds a custom HTML response </a:t>
            </a:r>
            <a:r>
              <a:rPr lang="en-US" altLang="en-US" sz="1800" dirty="0" smtClean="0">
                <a:latin typeface="Calibri" panose="020F0502020204030204" pitchFamily="34" charset="0"/>
              </a:rPr>
              <a:t>for </a:t>
            </a:r>
            <a:r>
              <a:rPr lang="en-US" altLang="en-US" sz="1800" dirty="0">
                <a:latin typeface="Calibri" panose="020F0502020204030204" pitchFamily="34" charset="0"/>
              </a:rPr>
              <a:t>a client</a:t>
            </a:r>
          </a:p>
          <a:p>
            <a:pPr eaLnBrk="1" hangingPunct="1"/>
            <a:endParaRPr lang="en-US" altLang="en-US" sz="1600" dirty="0"/>
          </a:p>
        </p:txBody>
      </p:sp>
      <p:grpSp>
        <p:nvGrpSpPr>
          <p:cNvPr id="17412" name="Group 28"/>
          <p:cNvGrpSpPr>
            <a:grpSpLocks/>
          </p:cNvGrpSpPr>
          <p:nvPr/>
        </p:nvGrpSpPr>
        <p:grpSpPr bwMode="auto">
          <a:xfrm>
            <a:off x="7471914" y="4362732"/>
            <a:ext cx="1908175" cy="1788708"/>
            <a:chOff x="2194" y="2460"/>
            <a:chExt cx="1202" cy="1428"/>
          </a:xfrm>
        </p:grpSpPr>
        <p:sp>
          <p:nvSpPr>
            <p:cNvPr id="17421" name="AutoShape 5"/>
            <p:cNvSpPr>
              <a:spLocks noChangeArrowheads="1"/>
            </p:cNvSpPr>
            <p:nvPr/>
          </p:nvSpPr>
          <p:spPr bwMode="auto">
            <a:xfrm>
              <a:off x="2194" y="2460"/>
              <a:ext cx="1202" cy="1428"/>
            </a:xfrm>
            <a:prstGeom prst="foldedCorner">
              <a:avLst>
                <a:gd name="adj" fmla="val 12500"/>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
          <p:nvSpPr>
            <p:cNvPr id="17422" name="Freeform 6"/>
            <p:cNvSpPr>
              <a:spLocks/>
            </p:cNvSpPr>
            <p:nvPr/>
          </p:nvSpPr>
          <p:spPr bwMode="auto">
            <a:xfrm>
              <a:off x="2278" y="2587"/>
              <a:ext cx="1059" cy="50"/>
            </a:xfrm>
            <a:custGeom>
              <a:avLst/>
              <a:gdLst>
                <a:gd name="T0" fmla="*/ 0 w 2499"/>
                <a:gd name="T1" fmla="*/ 1 h 85"/>
                <a:gd name="T2" fmla="*/ 0 w 2499"/>
                <a:gd name="T3" fmla="*/ 1 h 85"/>
                <a:gd name="T4" fmla="*/ 0 w 2499"/>
                <a:gd name="T5" fmla="*/ 1 h 85"/>
                <a:gd name="T6" fmla="*/ 1 w 2499"/>
                <a:gd name="T7" fmla="*/ 1 h 85"/>
                <a:gd name="T8" fmla="*/ 1 w 2499"/>
                <a:gd name="T9" fmla="*/ 2 h 85"/>
                <a:gd name="T10" fmla="*/ 2 w 2499"/>
                <a:gd name="T11" fmla="*/ 1 h 85"/>
                <a:gd name="T12" fmla="*/ 2 w 2499"/>
                <a:gd name="T13" fmla="*/ 1 h 85"/>
                <a:gd name="T14" fmla="*/ 2 w 2499"/>
                <a:gd name="T15" fmla="*/ 1 h 85"/>
                <a:gd name="T16" fmla="*/ 3 w 2499"/>
                <a:gd name="T17" fmla="*/ 1 h 85"/>
                <a:gd name="T18" fmla="*/ 3 w 2499"/>
                <a:gd name="T19" fmla="*/ 1 h 85"/>
                <a:gd name="T20" fmla="*/ 3 w 2499"/>
                <a:gd name="T21" fmla="*/ 1 h 85"/>
                <a:gd name="T22" fmla="*/ 3 w 2499"/>
                <a:gd name="T23" fmla="*/ 1 h 85"/>
                <a:gd name="T24" fmla="*/ 3 w 2499"/>
                <a:gd name="T25" fmla="*/ 1 h 85"/>
                <a:gd name="T26" fmla="*/ 3 w 2499"/>
                <a:gd name="T27" fmla="*/ 1 h 85"/>
                <a:gd name="T28" fmla="*/ 3 w 2499"/>
                <a:gd name="T29" fmla="*/ 2 h 85"/>
                <a:gd name="T30" fmla="*/ 3 w 2499"/>
                <a:gd name="T31" fmla="*/ 2 h 85"/>
                <a:gd name="T32" fmla="*/ 3 w 2499"/>
                <a:gd name="T33" fmla="*/ 1 h 85"/>
                <a:gd name="T34" fmla="*/ 3 w 2499"/>
                <a:gd name="T35" fmla="*/ 1 h 85"/>
                <a:gd name="T36" fmla="*/ 4 w 2499"/>
                <a:gd name="T37" fmla="*/ 0 h 85"/>
                <a:gd name="T38" fmla="*/ 4 w 2499"/>
                <a:gd name="T39" fmla="*/ 1 h 85"/>
                <a:gd name="T40" fmla="*/ 4 w 2499"/>
                <a:gd name="T41" fmla="*/ 2 h 85"/>
                <a:gd name="T42" fmla="*/ 5 w 2499"/>
                <a:gd name="T43" fmla="*/ 1 h 85"/>
                <a:gd name="T44" fmla="*/ 5 w 2499"/>
                <a:gd name="T45" fmla="*/ 2 h 85"/>
                <a:gd name="T46" fmla="*/ 6 w 2499"/>
                <a:gd name="T47" fmla="*/ 2 h 85"/>
                <a:gd name="T48" fmla="*/ 6 w 2499"/>
                <a:gd name="T49" fmla="*/ 1 h 85"/>
                <a:gd name="T50" fmla="*/ 6 w 2499"/>
                <a:gd name="T51" fmla="*/ 2 h 85"/>
                <a:gd name="T52" fmla="*/ 6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US"/>
            </a:p>
          </p:txBody>
        </p:sp>
        <p:sp>
          <p:nvSpPr>
            <p:cNvPr id="17423" name="Freeform 7"/>
            <p:cNvSpPr>
              <a:spLocks/>
            </p:cNvSpPr>
            <p:nvPr/>
          </p:nvSpPr>
          <p:spPr bwMode="auto">
            <a:xfrm>
              <a:off x="2275" y="2683"/>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1 w 2543"/>
                <a:gd name="T11" fmla="*/ 1 h 98"/>
                <a:gd name="T12" fmla="*/ 1 w 2543"/>
                <a:gd name="T13" fmla="*/ 1 h 98"/>
                <a:gd name="T14" fmla="*/ 2 w 2543"/>
                <a:gd name="T15" fmla="*/ 1 h 98"/>
                <a:gd name="T16" fmla="*/ 3 w 2543"/>
                <a:gd name="T17" fmla="*/ 1 h 98"/>
                <a:gd name="T18" fmla="*/ 3 w 2543"/>
                <a:gd name="T19" fmla="*/ 1 h 98"/>
                <a:gd name="T20" fmla="*/ 3 w 2543"/>
                <a:gd name="T21" fmla="*/ 1 h 98"/>
                <a:gd name="T22" fmla="*/ 3 w 2543"/>
                <a:gd name="T23" fmla="*/ 2 h 98"/>
                <a:gd name="T24" fmla="*/ 3 w 2543"/>
                <a:gd name="T25" fmla="*/ 2 h 98"/>
                <a:gd name="T26" fmla="*/ 4 w 2543"/>
                <a:gd name="T27" fmla="*/ 2 h 98"/>
                <a:gd name="T28" fmla="*/ 5 w 2543"/>
                <a:gd name="T29" fmla="*/ 1 h 98"/>
                <a:gd name="T30" fmla="*/ 5 w 2543"/>
                <a:gd name="T31" fmla="*/ 1 h 98"/>
                <a:gd name="T32" fmla="*/ 5 w 2543"/>
                <a:gd name="T33" fmla="*/ 1 h 98"/>
                <a:gd name="T34" fmla="*/ 5 w 2543"/>
                <a:gd name="T35" fmla="*/ 2 h 98"/>
                <a:gd name="T36" fmla="*/ 5 w 2543"/>
                <a:gd name="T37" fmla="*/ 2 h 98"/>
                <a:gd name="T38" fmla="*/ 6 w 2543"/>
                <a:gd name="T39" fmla="*/ 2 h 98"/>
                <a:gd name="T40" fmla="*/ 6 w 2543"/>
                <a:gd name="T41" fmla="*/ 2 h 98"/>
                <a:gd name="T42" fmla="*/ 6 w 2543"/>
                <a:gd name="T43" fmla="*/ 1 h 98"/>
                <a:gd name="T44" fmla="*/ 6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sp>
          <p:nvSpPr>
            <p:cNvPr id="17424" name="Freeform 8"/>
            <p:cNvSpPr>
              <a:spLocks/>
            </p:cNvSpPr>
            <p:nvPr/>
          </p:nvSpPr>
          <p:spPr bwMode="auto">
            <a:xfrm>
              <a:off x="2278" y="2773"/>
              <a:ext cx="1087" cy="60"/>
            </a:xfrm>
            <a:custGeom>
              <a:avLst/>
              <a:gdLst>
                <a:gd name="T0" fmla="*/ 0 w 2566"/>
                <a:gd name="T1" fmla="*/ 1 h 101"/>
                <a:gd name="T2" fmla="*/ 0 w 2566"/>
                <a:gd name="T3" fmla="*/ 1 h 101"/>
                <a:gd name="T4" fmla="*/ 0 w 2566"/>
                <a:gd name="T5" fmla="*/ 1 h 101"/>
                <a:gd name="T6" fmla="*/ 1 w 2566"/>
                <a:gd name="T7" fmla="*/ 1 h 101"/>
                <a:gd name="T8" fmla="*/ 1 w 2566"/>
                <a:gd name="T9" fmla="*/ 1 h 101"/>
                <a:gd name="T10" fmla="*/ 1 w 2566"/>
                <a:gd name="T11" fmla="*/ 2 h 101"/>
                <a:gd name="T12" fmla="*/ 1 w 2566"/>
                <a:gd name="T13" fmla="*/ 1 h 101"/>
                <a:gd name="T14" fmla="*/ 2 w 2566"/>
                <a:gd name="T15" fmla="*/ 1 h 101"/>
                <a:gd name="T16" fmla="*/ 2 w 2566"/>
                <a:gd name="T17" fmla="*/ 1 h 101"/>
                <a:gd name="T18" fmla="*/ 3 w 2566"/>
                <a:gd name="T19" fmla="*/ 1 h 101"/>
                <a:gd name="T20" fmla="*/ 3 w 2566"/>
                <a:gd name="T21" fmla="*/ 1 h 101"/>
                <a:gd name="T22" fmla="*/ 3 w 2566"/>
                <a:gd name="T23" fmla="*/ 1 h 101"/>
                <a:gd name="T24" fmla="*/ 3 w 2566"/>
                <a:gd name="T25" fmla="*/ 2 h 101"/>
                <a:gd name="T26" fmla="*/ 3 w 2566"/>
                <a:gd name="T27" fmla="*/ 1 h 101"/>
                <a:gd name="T28" fmla="*/ 3 w 2566"/>
                <a:gd name="T29" fmla="*/ 1 h 101"/>
                <a:gd name="T30" fmla="*/ 4 w 2566"/>
                <a:gd name="T31" fmla="*/ 1 h 101"/>
                <a:gd name="T32" fmla="*/ 4 w 2566"/>
                <a:gd name="T33" fmla="*/ 1 h 101"/>
                <a:gd name="T34" fmla="*/ 5 w 2566"/>
                <a:gd name="T35" fmla="*/ 1 h 101"/>
                <a:gd name="T36" fmla="*/ 5 w 2566"/>
                <a:gd name="T37" fmla="*/ 1 h 101"/>
                <a:gd name="T38" fmla="*/ 5 w 2566"/>
                <a:gd name="T39" fmla="*/ 2 h 101"/>
                <a:gd name="T40" fmla="*/ 5 w 2566"/>
                <a:gd name="T41" fmla="*/ 2 h 101"/>
                <a:gd name="T42" fmla="*/ 6 w 2566"/>
                <a:gd name="T43" fmla="*/ 2 h 101"/>
                <a:gd name="T44" fmla="*/ 6 w 2566"/>
                <a:gd name="T45" fmla="*/ 2 h 101"/>
                <a:gd name="T46" fmla="*/ 6 w 2566"/>
                <a:gd name="T47" fmla="*/ 1 h 101"/>
                <a:gd name="T48" fmla="*/ 6 w 2566"/>
                <a:gd name="T49" fmla="*/ 2 h 101"/>
                <a:gd name="T50" fmla="*/ 6 w 2566"/>
                <a:gd name="T51" fmla="*/ 2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US"/>
            </a:p>
          </p:txBody>
        </p:sp>
        <p:sp>
          <p:nvSpPr>
            <p:cNvPr id="17425" name="Freeform 9"/>
            <p:cNvSpPr>
              <a:spLocks/>
            </p:cNvSpPr>
            <p:nvPr/>
          </p:nvSpPr>
          <p:spPr bwMode="auto">
            <a:xfrm>
              <a:off x="2275" y="2883"/>
              <a:ext cx="1071" cy="49"/>
            </a:xfrm>
            <a:custGeom>
              <a:avLst/>
              <a:gdLst>
                <a:gd name="T0" fmla="*/ 0 w 2528"/>
                <a:gd name="T1" fmla="*/ 1 h 83"/>
                <a:gd name="T2" fmla="*/ 0 w 2528"/>
                <a:gd name="T3" fmla="*/ 0 h 83"/>
                <a:gd name="T4" fmla="*/ 0 w 2528"/>
                <a:gd name="T5" fmla="*/ 1 h 83"/>
                <a:gd name="T6" fmla="*/ 1 w 2528"/>
                <a:gd name="T7" fmla="*/ 2 h 83"/>
                <a:gd name="T8" fmla="*/ 2 w 2528"/>
                <a:gd name="T9" fmla="*/ 1 h 83"/>
                <a:gd name="T10" fmla="*/ 2 w 2528"/>
                <a:gd name="T11" fmla="*/ 1 h 83"/>
                <a:gd name="T12" fmla="*/ 3 w 2528"/>
                <a:gd name="T13" fmla="*/ 1 h 83"/>
                <a:gd name="T14" fmla="*/ 3 w 2528"/>
                <a:gd name="T15" fmla="*/ 1 h 83"/>
                <a:gd name="T16" fmla="*/ 3 w 2528"/>
                <a:gd name="T17" fmla="*/ 1 h 83"/>
                <a:gd name="T18" fmla="*/ 3 w 2528"/>
                <a:gd name="T19" fmla="*/ 1 h 83"/>
                <a:gd name="T20" fmla="*/ 4 w 2528"/>
                <a:gd name="T21" fmla="*/ 2 h 83"/>
                <a:gd name="T22" fmla="*/ 4 w 2528"/>
                <a:gd name="T23" fmla="*/ 1 h 83"/>
                <a:gd name="T24" fmla="*/ 4 w 2528"/>
                <a:gd name="T25" fmla="*/ 1 h 83"/>
                <a:gd name="T26" fmla="*/ 5 w 2528"/>
                <a:gd name="T27" fmla="*/ 1 h 83"/>
                <a:gd name="T28" fmla="*/ 5 w 2528"/>
                <a:gd name="T29" fmla="*/ 1 h 83"/>
                <a:gd name="T30" fmla="*/ 5 w 2528"/>
                <a:gd name="T31" fmla="*/ 1 h 83"/>
                <a:gd name="T32" fmla="*/ 5 w 2528"/>
                <a:gd name="T33" fmla="*/ 1 h 83"/>
                <a:gd name="T34" fmla="*/ 6 w 2528"/>
                <a:gd name="T35" fmla="*/ 1 h 83"/>
                <a:gd name="T36" fmla="*/ 6 w 2528"/>
                <a:gd name="T37" fmla="*/ 1 h 83"/>
                <a:gd name="T38" fmla="*/ 6 w 2528"/>
                <a:gd name="T39" fmla="*/ 1 h 83"/>
                <a:gd name="T40" fmla="*/ 6 w 2528"/>
                <a:gd name="T41" fmla="*/ 2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US"/>
            </a:p>
          </p:txBody>
        </p:sp>
        <p:sp>
          <p:nvSpPr>
            <p:cNvPr id="17426" name="Freeform 10"/>
            <p:cNvSpPr>
              <a:spLocks/>
            </p:cNvSpPr>
            <p:nvPr/>
          </p:nvSpPr>
          <p:spPr bwMode="auto">
            <a:xfrm>
              <a:off x="2279" y="2965"/>
              <a:ext cx="1060" cy="50"/>
            </a:xfrm>
            <a:custGeom>
              <a:avLst/>
              <a:gdLst>
                <a:gd name="T0" fmla="*/ 0 w 2499"/>
                <a:gd name="T1" fmla="*/ 1 h 85"/>
                <a:gd name="T2" fmla="*/ 0 w 2499"/>
                <a:gd name="T3" fmla="*/ 1 h 85"/>
                <a:gd name="T4" fmla="*/ 0 w 2499"/>
                <a:gd name="T5" fmla="*/ 1 h 85"/>
                <a:gd name="T6" fmla="*/ 1 w 2499"/>
                <a:gd name="T7" fmla="*/ 1 h 85"/>
                <a:gd name="T8" fmla="*/ 1 w 2499"/>
                <a:gd name="T9" fmla="*/ 2 h 85"/>
                <a:gd name="T10" fmla="*/ 2 w 2499"/>
                <a:gd name="T11" fmla="*/ 1 h 85"/>
                <a:gd name="T12" fmla="*/ 2 w 2499"/>
                <a:gd name="T13" fmla="*/ 1 h 85"/>
                <a:gd name="T14" fmla="*/ 2 w 2499"/>
                <a:gd name="T15" fmla="*/ 1 h 85"/>
                <a:gd name="T16" fmla="*/ 3 w 2499"/>
                <a:gd name="T17" fmla="*/ 1 h 85"/>
                <a:gd name="T18" fmla="*/ 3 w 2499"/>
                <a:gd name="T19" fmla="*/ 1 h 85"/>
                <a:gd name="T20" fmla="*/ 3 w 2499"/>
                <a:gd name="T21" fmla="*/ 1 h 85"/>
                <a:gd name="T22" fmla="*/ 3 w 2499"/>
                <a:gd name="T23" fmla="*/ 1 h 85"/>
                <a:gd name="T24" fmla="*/ 3 w 2499"/>
                <a:gd name="T25" fmla="*/ 1 h 85"/>
                <a:gd name="T26" fmla="*/ 3 w 2499"/>
                <a:gd name="T27" fmla="*/ 1 h 85"/>
                <a:gd name="T28" fmla="*/ 3 w 2499"/>
                <a:gd name="T29" fmla="*/ 2 h 85"/>
                <a:gd name="T30" fmla="*/ 3 w 2499"/>
                <a:gd name="T31" fmla="*/ 2 h 85"/>
                <a:gd name="T32" fmla="*/ 3 w 2499"/>
                <a:gd name="T33" fmla="*/ 1 h 85"/>
                <a:gd name="T34" fmla="*/ 3 w 2499"/>
                <a:gd name="T35" fmla="*/ 1 h 85"/>
                <a:gd name="T36" fmla="*/ 4 w 2499"/>
                <a:gd name="T37" fmla="*/ 0 h 85"/>
                <a:gd name="T38" fmla="*/ 4 w 2499"/>
                <a:gd name="T39" fmla="*/ 1 h 85"/>
                <a:gd name="T40" fmla="*/ 4 w 2499"/>
                <a:gd name="T41" fmla="*/ 2 h 85"/>
                <a:gd name="T42" fmla="*/ 5 w 2499"/>
                <a:gd name="T43" fmla="*/ 1 h 85"/>
                <a:gd name="T44" fmla="*/ 5 w 2499"/>
                <a:gd name="T45" fmla="*/ 2 h 85"/>
                <a:gd name="T46" fmla="*/ 6 w 2499"/>
                <a:gd name="T47" fmla="*/ 2 h 85"/>
                <a:gd name="T48" fmla="*/ 6 w 2499"/>
                <a:gd name="T49" fmla="*/ 1 h 85"/>
                <a:gd name="T50" fmla="*/ 6 w 2499"/>
                <a:gd name="T51" fmla="*/ 2 h 85"/>
                <a:gd name="T52" fmla="*/ 6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US"/>
            </a:p>
          </p:txBody>
        </p:sp>
        <p:sp>
          <p:nvSpPr>
            <p:cNvPr id="17427" name="Freeform 11"/>
            <p:cNvSpPr>
              <a:spLocks/>
            </p:cNvSpPr>
            <p:nvPr/>
          </p:nvSpPr>
          <p:spPr bwMode="auto">
            <a:xfrm>
              <a:off x="2276" y="3061"/>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1 w 2543"/>
                <a:gd name="T11" fmla="*/ 1 h 98"/>
                <a:gd name="T12" fmla="*/ 1 w 2543"/>
                <a:gd name="T13" fmla="*/ 1 h 98"/>
                <a:gd name="T14" fmla="*/ 2 w 2543"/>
                <a:gd name="T15" fmla="*/ 1 h 98"/>
                <a:gd name="T16" fmla="*/ 3 w 2543"/>
                <a:gd name="T17" fmla="*/ 1 h 98"/>
                <a:gd name="T18" fmla="*/ 3 w 2543"/>
                <a:gd name="T19" fmla="*/ 1 h 98"/>
                <a:gd name="T20" fmla="*/ 3 w 2543"/>
                <a:gd name="T21" fmla="*/ 1 h 98"/>
                <a:gd name="T22" fmla="*/ 3 w 2543"/>
                <a:gd name="T23" fmla="*/ 2 h 98"/>
                <a:gd name="T24" fmla="*/ 3 w 2543"/>
                <a:gd name="T25" fmla="*/ 2 h 98"/>
                <a:gd name="T26" fmla="*/ 4 w 2543"/>
                <a:gd name="T27" fmla="*/ 2 h 98"/>
                <a:gd name="T28" fmla="*/ 5 w 2543"/>
                <a:gd name="T29" fmla="*/ 1 h 98"/>
                <a:gd name="T30" fmla="*/ 5 w 2543"/>
                <a:gd name="T31" fmla="*/ 1 h 98"/>
                <a:gd name="T32" fmla="*/ 5 w 2543"/>
                <a:gd name="T33" fmla="*/ 1 h 98"/>
                <a:gd name="T34" fmla="*/ 5 w 2543"/>
                <a:gd name="T35" fmla="*/ 2 h 98"/>
                <a:gd name="T36" fmla="*/ 5 w 2543"/>
                <a:gd name="T37" fmla="*/ 2 h 98"/>
                <a:gd name="T38" fmla="*/ 6 w 2543"/>
                <a:gd name="T39" fmla="*/ 2 h 98"/>
                <a:gd name="T40" fmla="*/ 6 w 2543"/>
                <a:gd name="T41" fmla="*/ 2 h 98"/>
                <a:gd name="T42" fmla="*/ 6 w 2543"/>
                <a:gd name="T43" fmla="*/ 1 h 98"/>
                <a:gd name="T44" fmla="*/ 6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sp>
          <p:nvSpPr>
            <p:cNvPr id="17428" name="Freeform 12"/>
            <p:cNvSpPr>
              <a:spLocks/>
            </p:cNvSpPr>
            <p:nvPr/>
          </p:nvSpPr>
          <p:spPr bwMode="auto">
            <a:xfrm>
              <a:off x="2279" y="3151"/>
              <a:ext cx="1088" cy="59"/>
            </a:xfrm>
            <a:custGeom>
              <a:avLst/>
              <a:gdLst>
                <a:gd name="T0" fmla="*/ 0 w 2566"/>
                <a:gd name="T1" fmla="*/ 1 h 101"/>
                <a:gd name="T2" fmla="*/ 0 w 2566"/>
                <a:gd name="T3" fmla="*/ 1 h 101"/>
                <a:gd name="T4" fmla="*/ 0 w 2566"/>
                <a:gd name="T5" fmla="*/ 1 h 101"/>
                <a:gd name="T6" fmla="*/ 1 w 2566"/>
                <a:gd name="T7" fmla="*/ 1 h 101"/>
                <a:gd name="T8" fmla="*/ 1 w 2566"/>
                <a:gd name="T9" fmla="*/ 1 h 101"/>
                <a:gd name="T10" fmla="*/ 1 w 2566"/>
                <a:gd name="T11" fmla="*/ 2 h 101"/>
                <a:gd name="T12" fmla="*/ 1 w 2566"/>
                <a:gd name="T13" fmla="*/ 1 h 101"/>
                <a:gd name="T14" fmla="*/ 2 w 2566"/>
                <a:gd name="T15" fmla="*/ 1 h 101"/>
                <a:gd name="T16" fmla="*/ 2 w 2566"/>
                <a:gd name="T17" fmla="*/ 1 h 101"/>
                <a:gd name="T18" fmla="*/ 3 w 2566"/>
                <a:gd name="T19" fmla="*/ 1 h 101"/>
                <a:gd name="T20" fmla="*/ 3 w 2566"/>
                <a:gd name="T21" fmla="*/ 1 h 101"/>
                <a:gd name="T22" fmla="*/ 3 w 2566"/>
                <a:gd name="T23" fmla="*/ 1 h 101"/>
                <a:gd name="T24" fmla="*/ 3 w 2566"/>
                <a:gd name="T25" fmla="*/ 2 h 101"/>
                <a:gd name="T26" fmla="*/ 3 w 2566"/>
                <a:gd name="T27" fmla="*/ 1 h 101"/>
                <a:gd name="T28" fmla="*/ 3 w 2566"/>
                <a:gd name="T29" fmla="*/ 1 h 101"/>
                <a:gd name="T30" fmla="*/ 4 w 2566"/>
                <a:gd name="T31" fmla="*/ 1 h 101"/>
                <a:gd name="T32" fmla="*/ 4 w 2566"/>
                <a:gd name="T33" fmla="*/ 1 h 101"/>
                <a:gd name="T34" fmla="*/ 5 w 2566"/>
                <a:gd name="T35" fmla="*/ 1 h 101"/>
                <a:gd name="T36" fmla="*/ 5 w 2566"/>
                <a:gd name="T37" fmla="*/ 1 h 101"/>
                <a:gd name="T38" fmla="*/ 5 w 2566"/>
                <a:gd name="T39" fmla="*/ 2 h 101"/>
                <a:gd name="T40" fmla="*/ 5 w 2566"/>
                <a:gd name="T41" fmla="*/ 2 h 101"/>
                <a:gd name="T42" fmla="*/ 6 w 2566"/>
                <a:gd name="T43" fmla="*/ 2 h 101"/>
                <a:gd name="T44" fmla="*/ 6 w 2566"/>
                <a:gd name="T45" fmla="*/ 2 h 101"/>
                <a:gd name="T46" fmla="*/ 6 w 2566"/>
                <a:gd name="T47" fmla="*/ 1 h 101"/>
                <a:gd name="T48" fmla="*/ 6 w 2566"/>
                <a:gd name="T49" fmla="*/ 2 h 101"/>
                <a:gd name="T50" fmla="*/ 6 w 2566"/>
                <a:gd name="T51" fmla="*/ 2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US"/>
            </a:p>
          </p:txBody>
        </p:sp>
        <p:sp>
          <p:nvSpPr>
            <p:cNvPr id="17429" name="Freeform 13"/>
            <p:cNvSpPr>
              <a:spLocks/>
            </p:cNvSpPr>
            <p:nvPr/>
          </p:nvSpPr>
          <p:spPr bwMode="auto">
            <a:xfrm>
              <a:off x="2276" y="3260"/>
              <a:ext cx="1072" cy="49"/>
            </a:xfrm>
            <a:custGeom>
              <a:avLst/>
              <a:gdLst>
                <a:gd name="T0" fmla="*/ 0 w 2528"/>
                <a:gd name="T1" fmla="*/ 1 h 83"/>
                <a:gd name="T2" fmla="*/ 0 w 2528"/>
                <a:gd name="T3" fmla="*/ 0 h 83"/>
                <a:gd name="T4" fmla="*/ 0 w 2528"/>
                <a:gd name="T5" fmla="*/ 1 h 83"/>
                <a:gd name="T6" fmla="*/ 1 w 2528"/>
                <a:gd name="T7" fmla="*/ 2 h 83"/>
                <a:gd name="T8" fmla="*/ 2 w 2528"/>
                <a:gd name="T9" fmla="*/ 1 h 83"/>
                <a:gd name="T10" fmla="*/ 2 w 2528"/>
                <a:gd name="T11" fmla="*/ 1 h 83"/>
                <a:gd name="T12" fmla="*/ 3 w 2528"/>
                <a:gd name="T13" fmla="*/ 1 h 83"/>
                <a:gd name="T14" fmla="*/ 3 w 2528"/>
                <a:gd name="T15" fmla="*/ 1 h 83"/>
                <a:gd name="T16" fmla="*/ 3 w 2528"/>
                <a:gd name="T17" fmla="*/ 1 h 83"/>
                <a:gd name="T18" fmla="*/ 3 w 2528"/>
                <a:gd name="T19" fmla="*/ 1 h 83"/>
                <a:gd name="T20" fmla="*/ 4 w 2528"/>
                <a:gd name="T21" fmla="*/ 2 h 83"/>
                <a:gd name="T22" fmla="*/ 4 w 2528"/>
                <a:gd name="T23" fmla="*/ 1 h 83"/>
                <a:gd name="T24" fmla="*/ 4 w 2528"/>
                <a:gd name="T25" fmla="*/ 1 h 83"/>
                <a:gd name="T26" fmla="*/ 5 w 2528"/>
                <a:gd name="T27" fmla="*/ 1 h 83"/>
                <a:gd name="T28" fmla="*/ 5 w 2528"/>
                <a:gd name="T29" fmla="*/ 1 h 83"/>
                <a:gd name="T30" fmla="*/ 5 w 2528"/>
                <a:gd name="T31" fmla="*/ 1 h 83"/>
                <a:gd name="T32" fmla="*/ 6 w 2528"/>
                <a:gd name="T33" fmla="*/ 1 h 83"/>
                <a:gd name="T34" fmla="*/ 6 w 2528"/>
                <a:gd name="T35" fmla="*/ 1 h 83"/>
                <a:gd name="T36" fmla="*/ 6 w 2528"/>
                <a:gd name="T37" fmla="*/ 1 h 83"/>
                <a:gd name="T38" fmla="*/ 6 w 2528"/>
                <a:gd name="T39" fmla="*/ 1 h 83"/>
                <a:gd name="T40" fmla="*/ 6 w 2528"/>
                <a:gd name="T41" fmla="*/ 2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US"/>
            </a:p>
          </p:txBody>
        </p:sp>
        <p:sp>
          <p:nvSpPr>
            <p:cNvPr id="17430" name="Freeform 14"/>
            <p:cNvSpPr>
              <a:spLocks/>
            </p:cNvSpPr>
            <p:nvPr/>
          </p:nvSpPr>
          <p:spPr bwMode="auto">
            <a:xfrm>
              <a:off x="2279" y="3352"/>
              <a:ext cx="1060" cy="50"/>
            </a:xfrm>
            <a:custGeom>
              <a:avLst/>
              <a:gdLst>
                <a:gd name="T0" fmla="*/ 0 w 2499"/>
                <a:gd name="T1" fmla="*/ 1 h 85"/>
                <a:gd name="T2" fmla="*/ 0 w 2499"/>
                <a:gd name="T3" fmla="*/ 1 h 85"/>
                <a:gd name="T4" fmla="*/ 0 w 2499"/>
                <a:gd name="T5" fmla="*/ 1 h 85"/>
                <a:gd name="T6" fmla="*/ 1 w 2499"/>
                <a:gd name="T7" fmla="*/ 1 h 85"/>
                <a:gd name="T8" fmla="*/ 1 w 2499"/>
                <a:gd name="T9" fmla="*/ 2 h 85"/>
                <a:gd name="T10" fmla="*/ 2 w 2499"/>
                <a:gd name="T11" fmla="*/ 1 h 85"/>
                <a:gd name="T12" fmla="*/ 2 w 2499"/>
                <a:gd name="T13" fmla="*/ 1 h 85"/>
                <a:gd name="T14" fmla="*/ 2 w 2499"/>
                <a:gd name="T15" fmla="*/ 1 h 85"/>
                <a:gd name="T16" fmla="*/ 3 w 2499"/>
                <a:gd name="T17" fmla="*/ 1 h 85"/>
                <a:gd name="T18" fmla="*/ 3 w 2499"/>
                <a:gd name="T19" fmla="*/ 1 h 85"/>
                <a:gd name="T20" fmla="*/ 3 w 2499"/>
                <a:gd name="T21" fmla="*/ 1 h 85"/>
                <a:gd name="T22" fmla="*/ 3 w 2499"/>
                <a:gd name="T23" fmla="*/ 1 h 85"/>
                <a:gd name="T24" fmla="*/ 3 w 2499"/>
                <a:gd name="T25" fmla="*/ 1 h 85"/>
                <a:gd name="T26" fmla="*/ 3 w 2499"/>
                <a:gd name="T27" fmla="*/ 1 h 85"/>
                <a:gd name="T28" fmla="*/ 3 w 2499"/>
                <a:gd name="T29" fmla="*/ 2 h 85"/>
                <a:gd name="T30" fmla="*/ 3 w 2499"/>
                <a:gd name="T31" fmla="*/ 2 h 85"/>
                <a:gd name="T32" fmla="*/ 3 w 2499"/>
                <a:gd name="T33" fmla="*/ 1 h 85"/>
                <a:gd name="T34" fmla="*/ 3 w 2499"/>
                <a:gd name="T35" fmla="*/ 1 h 85"/>
                <a:gd name="T36" fmla="*/ 4 w 2499"/>
                <a:gd name="T37" fmla="*/ 0 h 85"/>
                <a:gd name="T38" fmla="*/ 4 w 2499"/>
                <a:gd name="T39" fmla="*/ 1 h 85"/>
                <a:gd name="T40" fmla="*/ 4 w 2499"/>
                <a:gd name="T41" fmla="*/ 2 h 85"/>
                <a:gd name="T42" fmla="*/ 5 w 2499"/>
                <a:gd name="T43" fmla="*/ 1 h 85"/>
                <a:gd name="T44" fmla="*/ 5 w 2499"/>
                <a:gd name="T45" fmla="*/ 2 h 85"/>
                <a:gd name="T46" fmla="*/ 6 w 2499"/>
                <a:gd name="T47" fmla="*/ 2 h 85"/>
                <a:gd name="T48" fmla="*/ 6 w 2499"/>
                <a:gd name="T49" fmla="*/ 1 h 85"/>
                <a:gd name="T50" fmla="*/ 6 w 2499"/>
                <a:gd name="T51" fmla="*/ 2 h 85"/>
                <a:gd name="T52" fmla="*/ 6 w 2499"/>
                <a:gd name="T53" fmla="*/ 1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99"/>
                <a:gd name="T82" fmla="*/ 0 h 85"/>
                <a:gd name="T83" fmla="*/ 2499 w 2499"/>
                <a:gd name="T84" fmla="*/ 85 h 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99" h="85">
                  <a:moveTo>
                    <a:pt x="0" y="38"/>
                  </a:moveTo>
                  <a:cubicBezTo>
                    <a:pt x="13" y="35"/>
                    <a:pt x="26" y="33"/>
                    <a:pt x="38" y="30"/>
                  </a:cubicBezTo>
                  <a:cubicBezTo>
                    <a:pt x="53" y="26"/>
                    <a:pt x="83" y="15"/>
                    <a:pt x="83" y="15"/>
                  </a:cubicBezTo>
                  <a:cubicBezTo>
                    <a:pt x="166" y="25"/>
                    <a:pt x="245" y="45"/>
                    <a:pt x="329" y="53"/>
                  </a:cubicBezTo>
                  <a:cubicBezTo>
                    <a:pt x="378" y="65"/>
                    <a:pt x="429" y="69"/>
                    <a:pt x="479" y="75"/>
                  </a:cubicBezTo>
                  <a:cubicBezTo>
                    <a:pt x="592" y="68"/>
                    <a:pt x="700" y="57"/>
                    <a:pt x="808" y="23"/>
                  </a:cubicBezTo>
                  <a:cubicBezTo>
                    <a:pt x="818" y="25"/>
                    <a:pt x="829" y="25"/>
                    <a:pt x="838" y="30"/>
                  </a:cubicBezTo>
                  <a:cubicBezTo>
                    <a:pt x="854" y="38"/>
                    <a:pt x="883" y="60"/>
                    <a:pt x="883" y="60"/>
                  </a:cubicBezTo>
                  <a:cubicBezTo>
                    <a:pt x="929" y="54"/>
                    <a:pt x="974" y="45"/>
                    <a:pt x="1018" y="30"/>
                  </a:cubicBezTo>
                  <a:cubicBezTo>
                    <a:pt x="1063" y="40"/>
                    <a:pt x="1106" y="53"/>
                    <a:pt x="1152" y="60"/>
                  </a:cubicBezTo>
                  <a:cubicBezTo>
                    <a:pt x="1177" y="58"/>
                    <a:pt x="1203" y="58"/>
                    <a:pt x="1227" y="53"/>
                  </a:cubicBezTo>
                  <a:cubicBezTo>
                    <a:pt x="1236" y="51"/>
                    <a:pt x="1241" y="39"/>
                    <a:pt x="1250" y="38"/>
                  </a:cubicBezTo>
                  <a:cubicBezTo>
                    <a:pt x="1260" y="36"/>
                    <a:pt x="1269" y="43"/>
                    <a:pt x="1279" y="45"/>
                  </a:cubicBezTo>
                  <a:cubicBezTo>
                    <a:pt x="1309" y="51"/>
                    <a:pt x="1339" y="55"/>
                    <a:pt x="1369" y="60"/>
                  </a:cubicBezTo>
                  <a:cubicBezTo>
                    <a:pt x="1377" y="68"/>
                    <a:pt x="1382" y="80"/>
                    <a:pt x="1392" y="83"/>
                  </a:cubicBezTo>
                  <a:cubicBezTo>
                    <a:pt x="1399" y="85"/>
                    <a:pt x="1407" y="77"/>
                    <a:pt x="1414" y="75"/>
                  </a:cubicBezTo>
                  <a:cubicBezTo>
                    <a:pt x="1440" y="66"/>
                    <a:pt x="1443" y="67"/>
                    <a:pt x="1474" y="60"/>
                  </a:cubicBezTo>
                  <a:cubicBezTo>
                    <a:pt x="1479" y="45"/>
                    <a:pt x="1474" y="20"/>
                    <a:pt x="1489" y="15"/>
                  </a:cubicBezTo>
                  <a:cubicBezTo>
                    <a:pt x="1504" y="10"/>
                    <a:pt x="1534" y="0"/>
                    <a:pt x="1534" y="0"/>
                  </a:cubicBezTo>
                  <a:cubicBezTo>
                    <a:pt x="1580" y="48"/>
                    <a:pt x="1607" y="46"/>
                    <a:pt x="1676" y="53"/>
                  </a:cubicBezTo>
                  <a:cubicBezTo>
                    <a:pt x="1701" y="61"/>
                    <a:pt x="1726" y="67"/>
                    <a:pt x="1751" y="75"/>
                  </a:cubicBezTo>
                  <a:cubicBezTo>
                    <a:pt x="1832" y="68"/>
                    <a:pt x="1911" y="62"/>
                    <a:pt x="1990" y="45"/>
                  </a:cubicBezTo>
                  <a:cubicBezTo>
                    <a:pt x="2043" y="11"/>
                    <a:pt x="2065" y="64"/>
                    <a:pt x="2117" y="83"/>
                  </a:cubicBezTo>
                  <a:cubicBezTo>
                    <a:pt x="2167" y="80"/>
                    <a:pt x="2218" y="85"/>
                    <a:pt x="2267" y="75"/>
                  </a:cubicBezTo>
                  <a:cubicBezTo>
                    <a:pt x="2285" y="72"/>
                    <a:pt x="2312" y="45"/>
                    <a:pt x="2312" y="45"/>
                  </a:cubicBezTo>
                  <a:cubicBezTo>
                    <a:pt x="2357" y="55"/>
                    <a:pt x="2401" y="66"/>
                    <a:pt x="2446" y="75"/>
                  </a:cubicBezTo>
                  <a:cubicBezTo>
                    <a:pt x="2491" y="67"/>
                    <a:pt x="2475" y="77"/>
                    <a:pt x="2499" y="53"/>
                  </a:cubicBezTo>
                </a:path>
              </a:pathLst>
            </a:custGeom>
            <a:solidFill>
              <a:schemeClr val="hlink"/>
            </a:solidFill>
            <a:ln w="9525">
              <a:solidFill>
                <a:schemeClr val="tx1"/>
              </a:solidFill>
              <a:round/>
              <a:headEnd/>
              <a:tailEnd/>
            </a:ln>
          </p:spPr>
          <p:txBody>
            <a:bodyPr wrap="none"/>
            <a:lstStyle/>
            <a:p>
              <a:endParaRPr lang="en-US"/>
            </a:p>
          </p:txBody>
        </p:sp>
        <p:sp>
          <p:nvSpPr>
            <p:cNvPr id="17431" name="Freeform 15"/>
            <p:cNvSpPr>
              <a:spLocks/>
            </p:cNvSpPr>
            <p:nvPr/>
          </p:nvSpPr>
          <p:spPr bwMode="auto">
            <a:xfrm>
              <a:off x="2276" y="3448"/>
              <a:ext cx="1078" cy="58"/>
            </a:xfrm>
            <a:custGeom>
              <a:avLst/>
              <a:gdLst>
                <a:gd name="T0" fmla="*/ 0 w 2543"/>
                <a:gd name="T1" fmla="*/ 1 h 98"/>
                <a:gd name="T2" fmla="*/ 0 w 2543"/>
                <a:gd name="T3" fmla="*/ 1 h 98"/>
                <a:gd name="T4" fmla="*/ 0 w 2543"/>
                <a:gd name="T5" fmla="*/ 1 h 98"/>
                <a:gd name="T6" fmla="*/ 0 w 2543"/>
                <a:gd name="T7" fmla="*/ 1 h 98"/>
                <a:gd name="T8" fmla="*/ 0 w 2543"/>
                <a:gd name="T9" fmla="*/ 1 h 98"/>
                <a:gd name="T10" fmla="*/ 1 w 2543"/>
                <a:gd name="T11" fmla="*/ 1 h 98"/>
                <a:gd name="T12" fmla="*/ 1 w 2543"/>
                <a:gd name="T13" fmla="*/ 1 h 98"/>
                <a:gd name="T14" fmla="*/ 2 w 2543"/>
                <a:gd name="T15" fmla="*/ 1 h 98"/>
                <a:gd name="T16" fmla="*/ 3 w 2543"/>
                <a:gd name="T17" fmla="*/ 1 h 98"/>
                <a:gd name="T18" fmla="*/ 3 w 2543"/>
                <a:gd name="T19" fmla="*/ 1 h 98"/>
                <a:gd name="T20" fmla="*/ 3 w 2543"/>
                <a:gd name="T21" fmla="*/ 1 h 98"/>
                <a:gd name="T22" fmla="*/ 3 w 2543"/>
                <a:gd name="T23" fmla="*/ 2 h 98"/>
                <a:gd name="T24" fmla="*/ 3 w 2543"/>
                <a:gd name="T25" fmla="*/ 2 h 98"/>
                <a:gd name="T26" fmla="*/ 4 w 2543"/>
                <a:gd name="T27" fmla="*/ 2 h 98"/>
                <a:gd name="T28" fmla="*/ 5 w 2543"/>
                <a:gd name="T29" fmla="*/ 1 h 98"/>
                <a:gd name="T30" fmla="*/ 5 w 2543"/>
                <a:gd name="T31" fmla="*/ 1 h 98"/>
                <a:gd name="T32" fmla="*/ 5 w 2543"/>
                <a:gd name="T33" fmla="*/ 1 h 98"/>
                <a:gd name="T34" fmla="*/ 5 w 2543"/>
                <a:gd name="T35" fmla="*/ 2 h 98"/>
                <a:gd name="T36" fmla="*/ 5 w 2543"/>
                <a:gd name="T37" fmla="*/ 2 h 98"/>
                <a:gd name="T38" fmla="*/ 6 w 2543"/>
                <a:gd name="T39" fmla="*/ 2 h 98"/>
                <a:gd name="T40" fmla="*/ 6 w 2543"/>
                <a:gd name="T41" fmla="*/ 2 h 98"/>
                <a:gd name="T42" fmla="*/ 6 w 2543"/>
                <a:gd name="T43" fmla="*/ 1 h 98"/>
                <a:gd name="T44" fmla="*/ 6 w 2543"/>
                <a:gd name="T45" fmla="*/ 1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sp>
          <p:nvSpPr>
            <p:cNvPr id="17432" name="Freeform 16"/>
            <p:cNvSpPr>
              <a:spLocks/>
            </p:cNvSpPr>
            <p:nvPr/>
          </p:nvSpPr>
          <p:spPr bwMode="auto">
            <a:xfrm>
              <a:off x="2279" y="3538"/>
              <a:ext cx="1088" cy="60"/>
            </a:xfrm>
            <a:custGeom>
              <a:avLst/>
              <a:gdLst>
                <a:gd name="T0" fmla="*/ 0 w 2566"/>
                <a:gd name="T1" fmla="*/ 1 h 101"/>
                <a:gd name="T2" fmla="*/ 0 w 2566"/>
                <a:gd name="T3" fmla="*/ 1 h 101"/>
                <a:gd name="T4" fmla="*/ 0 w 2566"/>
                <a:gd name="T5" fmla="*/ 1 h 101"/>
                <a:gd name="T6" fmla="*/ 1 w 2566"/>
                <a:gd name="T7" fmla="*/ 1 h 101"/>
                <a:gd name="T8" fmla="*/ 1 w 2566"/>
                <a:gd name="T9" fmla="*/ 1 h 101"/>
                <a:gd name="T10" fmla="*/ 1 w 2566"/>
                <a:gd name="T11" fmla="*/ 2 h 101"/>
                <a:gd name="T12" fmla="*/ 1 w 2566"/>
                <a:gd name="T13" fmla="*/ 1 h 101"/>
                <a:gd name="T14" fmla="*/ 2 w 2566"/>
                <a:gd name="T15" fmla="*/ 1 h 101"/>
                <a:gd name="T16" fmla="*/ 2 w 2566"/>
                <a:gd name="T17" fmla="*/ 1 h 101"/>
                <a:gd name="T18" fmla="*/ 3 w 2566"/>
                <a:gd name="T19" fmla="*/ 1 h 101"/>
                <a:gd name="T20" fmla="*/ 3 w 2566"/>
                <a:gd name="T21" fmla="*/ 1 h 101"/>
                <a:gd name="T22" fmla="*/ 3 w 2566"/>
                <a:gd name="T23" fmla="*/ 1 h 101"/>
                <a:gd name="T24" fmla="*/ 3 w 2566"/>
                <a:gd name="T25" fmla="*/ 2 h 101"/>
                <a:gd name="T26" fmla="*/ 3 w 2566"/>
                <a:gd name="T27" fmla="*/ 1 h 101"/>
                <a:gd name="T28" fmla="*/ 3 w 2566"/>
                <a:gd name="T29" fmla="*/ 1 h 101"/>
                <a:gd name="T30" fmla="*/ 4 w 2566"/>
                <a:gd name="T31" fmla="*/ 1 h 101"/>
                <a:gd name="T32" fmla="*/ 4 w 2566"/>
                <a:gd name="T33" fmla="*/ 1 h 101"/>
                <a:gd name="T34" fmla="*/ 5 w 2566"/>
                <a:gd name="T35" fmla="*/ 1 h 101"/>
                <a:gd name="T36" fmla="*/ 5 w 2566"/>
                <a:gd name="T37" fmla="*/ 1 h 101"/>
                <a:gd name="T38" fmla="*/ 5 w 2566"/>
                <a:gd name="T39" fmla="*/ 2 h 101"/>
                <a:gd name="T40" fmla="*/ 5 w 2566"/>
                <a:gd name="T41" fmla="*/ 2 h 101"/>
                <a:gd name="T42" fmla="*/ 6 w 2566"/>
                <a:gd name="T43" fmla="*/ 2 h 101"/>
                <a:gd name="T44" fmla="*/ 6 w 2566"/>
                <a:gd name="T45" fmla="*/ 2 h 101"/>
                <a:gd name="T46" fmla="*/ 6 w 2566"/>
                <a:gd name="T47" fmla="*/ 1 h 101"/>
                <a:gd name="T48" fmla="*/ 6 w 2566"/>
                <a:gd name="T49" fmla="*/ 2 h 101"/>
                <a:gd name="T50" fmla="*/ 6 w 2566"/>
                <a:gd name="T51" fmla="*/ 2 h 1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66"/>
                <a:gd name="T79" fmla="*/ 0 h 101"/>
                <a:gd name="T80" fmla="*/ 2566 w 2566"/>
                <a:gd name="T81" fmla="*/ 101 h 10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66" h="101">
                  <a:moveTo>
                    <a:pt x="0" y="43"/>
                  </a:moveTo>
                  <a:cubicBezTo>
                    <a:pt x="50" y="28"/>
                    <a:pt x="105" y="28"/>
                    <a:pt x="157" y="21"/>
                  </a:cubicBezTo>
                  <a:cubicBezTo>
                    <a:pt x="182" y="29"/>
                    <a:pt x="200" y="42"/>
                    <a:pt x="225" y="51"/>
                  </a:cubicBezTo>
                  <a:cubicBezTo>
                    <a:pt x="247" y="43"/>
                    <a:pt x="270" y="36"/>
                    <a:pt x="292" y="28"/>
                  </a:cubicBezTo>
                  <a:cubicBezTo>
                    <a:pt x="336" y="33"/>
                    <a:pt x="370" y="51"/>
                    <a:pt x="404" y="28"/>
                  </a:cubicBezTo>
                  <a:cubicBezTo>
                    <a:pt x="426" y="50"/>
                    <a:pt x="435" y="70"/>
                    <a:pt x="464" y="81"/>
                  </a:cubicBezTo>
                  <a:cubicBezTo>
                    <a:pt x="523" y="42"/>
                    <a:pt x="546" y="56"/>
                    <a:pt x="636" y="51"/>
                  </a:cubicBezTo>
                  <a:cubicBezTo>
                    <a:pt x="642" y="50"/>
                    <a:pt x="716" y="41"/>
                    <a:pt x="741" y="28"/>
                  </a:cubicBezTo>
                  <a:cubicBezTo>
                    <a:pt x="793" y="1"/>
                    <a:pt x="733" y="22"/>
                    <a:pt x="786" y="6"/>
                  </a:cubicBezTo>
                  <a:cubicBezTo>
                    <a:pt x="856" y="10"/>
                    <a:pt x="928" y="0"/>
                    <a:pt x="995" y="21"/>
                  </a:cubicBezTo>
                  <a:cubicBezTo>
                    <a:pt x="1012" y="26"/>
                    <a:pt x="1025" y="41"/>
                    <a:pt x="1040" y="51"/>
                  </a:cubicBezTo>
                  <a:cubicBezTo>
                    <a:pt x="1057" y="62"/>
                    <a:pt x="1080" y="55"/>
                    <a:pt x="1100" y="58"/>
                  </a:cubicBezTo>
                  <a:cubicBezTo>
                    <a:pt x="1220" y="77"/>
                    <a:pt x="992" y="56"/>
                    <a:pt x="1235" y="73"/>
                  </a:cubicBezTo>
                  <a:cubicBezTo>
                    <a:pt x="1295" y="68"/>
                    <a:pt x="1331" y="62"/>
                    <a:pt x="1384" y="43"/>
                  </a:cubicBezTo>
                  <a:cubicBezTo>
                    <a:pt x="1404" y="47"/>
                    <a:pt x="1423" y="58"/>
                    <a:pt x="1444" y="58"/>
                  </a:cubicBezTo>
                  <a:cubicBezTo>
                    <a:pt x="1473" y="58"/>
                    <a:pt x="1506" y="44"/>
                    <a:pt x="1534" y="36"/>
                  </a:cubicBezTo>
                  <a:cubicBezTo>
                    <a:pt x="1568" y="13"/>
                    <a:pt x="1685" y="24"/>
                    <a:pt x="1728" y="21"/>
                  </a:cubicBezTo>
                  <a:cubicBezTo>
                    <a:pt x="1795" y="26"/>
                    <a:pt x="1845" y="30"/>
                    <a:pt x="1908" y="51"/>
                  </a:cubicBezTo>
                  <a:cubicBezTo>
                    <a:pt x="1915" y="53"/>
                    <a:pt x="1923" y="56"/>
                    <a:pt x="1930" y="58"/>
                  </a:cubicBezTo>
                  <a:cubicBezTo>
                    <a:pt x="1938" y="61"/>
                    <a:pt x="1945" y="63"/>
                    <a:pt x="1953" y="66"/>
                  </a:cubicBezTo>
                  <a:cubicBezTo>
                    <a:pt x="1960" y="68"/>
                    <a:pt x="1975" y="73"/>
                    <a:pt x="1975" y="73"/>
                  </a:cubicBezTo>
                  <a:cubicBezTo>
                    <a:pt x="2018" y="101"/>
                    <a:pt x="2156" y="83"/>
                    <a:pt x="2222" y="88"/>
                  </a:cubicBezTo>
                  <a:cubicBezTo>
                    <a:pt x="2278" y="77"/>
                    <a:pt x="2267" y="64"/>
                    <a:pt x="2327" y="73"/>
                  </a:cubicBezTo>
                  <a:cubicBezTo>
                    <a:pt x="2370" y="89"/>
                    <a:pt x="2392" y="63"/>
                    <a:pt x="2431" y="51"/>
                  </a:cubicBezTo>
                  <a:cubicBezTo>
                    <a:pt x="2460" y="58"/>
                    <a:pt x="2479" y="71"/>
                    <a:pt x="2506" y="81"/>
                  </a:cubicBezTo>
                  <a:cubicBezTo>
                    <a:pt x="2526" y="78"/>
                    <a:pt x="2566" y="73"/>
                    <a:pt x="2566" y="73"/>
                  </a:cubicBezTo>
                </a:path>
              </a:pathLst>
            </a:custGeom>
            <a:solidFill>
              <a:schemeClr val="hlink"/>
            </a:solidFill>
            <a:ln w="9525">
              <a:solidFill>
                <a:schemeClr val="tx1"/>
              </a:solidFill>
              <a:round/>
              <a:headEnd/>
              <a:tailEnd/>
            </a:ln>
          </p:spPr>
          <p:txBody>
            <a:bodyPr wrap="none"/>
            <a:lstStyle/>
            <a:p>
              <a:endParaRPr lang="en-US"/>
            </a:p>
          </p:txBody>
        </p:sp>
        <p:sp>
          <p:nvSpPr>
            <p:cNvPr id="17433" name="Freeform 17"/>
            <p:cNvSpPr>
              <a:spLocks/>
            </p:cNvSpPr>
            <p:nvPr/>
          </p:nvSpPr>
          <p:spPr bwMode="auto">
            <a:xfrm>
              <a:off x="2276" y="3648"/>
              <a:ext cx="1072" cy="48"/>
            </a:xfrm>
            <a:custGeom>
              <a:avLst/>
              <a:gdLst>
                <a:gd name="T0" fmla="*/ 0 w 2528"/>
                <a:gd name="T1" fmla="*/ 1 h 83"/>
                <a:gd name="T2" fmla="*/ 0 w 2528"/>
                <a:gd name="T3" fmla="*/ 0 h 83"/>
                <a:gd name="T4" fmla="*/ 0 w 2528"/>
                <a:gd name="T5" fmla="*/ 1 h 83"/>
                <a:gd name="T6" fmla="*/ 1 w 2528"/>
                <a:gd name="T7" fmla="*/ 2 h 83"/>
                <a:gd name="T8" fmla="*/ 2 w 2528"/>
                <a:gd name="T9" fmla="*/ 1 h 83"/>
                <a:gd name="T10" fmla="*/ 2 w 2528"/>
                <a:gd name="T11" fmla="*/ 1 h 83"/>
                <a:gd name="T12" fmla="*/ 3 w 2528"/>
                <a:gd name="T13" fmla="*/ 1 h 83"/>
                <a:gd name="T14" fmla="*/ 3 w 2528"/>
                <a:gd name="T15" fmla="*/ 1 h 83"/>
                <a:gd name="T16" fmla="*/ 3 w 2528"/>
                <a:gd name="T17" fmla="*/ 1 h 83"/>
                <a:gd name="T18" fmla="*/ 3 w 2528"/>
                <a:gd name="T19" fmla="*/ 1 h 83"/>
                <a:gd name="T20" fmla="*/ 4 w 2528"/>
                <a:gd name="T21" fmla="*/ 2 h 83"/>
                <a:gd name="T22" fmla="*/ 4 w 2528"/>
                <a:gd name="T23" fmla="*/ 1 h 83"/>
                <a:gd name="T24" fmla="*/ 4 w 2528"/>
                <a:gd name="T25" fmla="*/ 1 h 83"/>
                <a:gd name="T26" fmla="*/ 5 w 2528"/>
                <a:gd name="T27" fmla="*/ 1 h 83"/>
                <a:gd name="T28" fmla="*/ 5 w 2528"/>
                <a:gd name="T29" fmla="*/ 1 h 83"/>
                <a:gd name="T30" fmla="*/ 5 w 2528"/>
                <a:gd name="T31" fmla="*/ 1 h 83"/>
                <a:gd name="T32" fmla="*/ 6 w 2528"/>
                <a:gd name="T33" fmla="*/ 1 h 83"/>
                <a:gd name="T34" fmla="*/ 6 w 2528"/>
                <a:gd name="T35" fmla="*/ 1 h 83"/>
                <a:gd name="T36" fmla="*/ 6 w 2528"/>
                <a:gd name="T37" fmla="*/ 1 h 83"/>
                <a:gd name="T38" fmla="*/ 6 w 2528"/>
                <a:gd name="T39" fmla="*/ 1 h 83"/>
                <a:gd name="T40" fmla="*/ 6 w 2528"/>
                <a:gd name="T41" fmla="*/ 2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28"/>
                <a:gd name="T64" fmla="*/ 0 h 83"/>
                <a:gd name="T65" fmla="*/ 2528 w 2528"/>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28" h="83">
                  <a:moveTo>
                    <a:pt x="0" y="44"/>
                  </a:moveTo>
                  <a:cubicBezTo>
                    <a:pt x="45" y="34"/>
                    <a:pt x="83" y="14"/>
                    <a:pt x="127" y="0"/>
                  </a:cubicBezTo>
                  <a:cubicBezTo>
                    <a:pt x="152" y="8"/>
                    <a:pt x="170" y="41"/>
                    <a:pt x="194" y="44"/>
                  </a:cubicBezTo>
                  <a:cubicBezTo>
                    <a:pt x="306" y="59"/>
                    <a:pt x="419" y="53"/>
                    <a:pt x="531" y="74"/>
                  </a:cubicBezTo>
                  <a:cubicBezTo>
                    <a:pt x="629" y="66"/>
                    <a:pt x="716" y="50"/>
                    <a:pt x="815" y="44"/>
                  </a:cubicBezTo>
                  <a:cubicBezTo>
                    <a:pt x="845" y="35"/>
                    <a:pt x="875" y="25"/>
                    <a:pt x="905" y="14"/>
                  </a:cubicBezTo>
                  <a:cubicBezTo>
                    <a:pt x="976" y="22"/>
                    <a:pt x="1043" y="37"/>
                    <a:pt x="1114" y="44"/>
                  </a:cubicBezTo>
                  <a:cubicBezTo>
                    <a:pt x="1159" y="41"/>
                    <a:pt x="1204" y="29"/>
                    <a:pt x="1249" y="29"/>
                  </a:cubicBezTo>
                  <a:cubicBezTo>
                    <a:pt x="1336" y="29"/>
                    <a:pt x="1269" y="39"/>
                    <a:pt x="1331" y="44"/>
                  </a:cubicBezTo>
                  <a:cubicBezTo>
                    <a:pt x="1378" y="48"/>
                    <a:pt x="1426" y="49"/>
                    <a:pt x="1473" y="52"/>
                  </a:cubicBezTo>
                  <a:cubicBezTo>
                    <a:pt x="1501" y="59"/>
                    <a:pt x="1528" y="67"/>
                    <a:pt x="1556" y="74"/>
                  </a:cubicBezTo>
                  <a:cubicBezTo>
                    <a:pt x="1594" y="70"/>
                    <a:pt x="1624" y="57"/>
                    <a:pt x="1660" y="52"/>
                  </a:cubicBezTo>
                  <a:cubicBezTo>
                    <a:pt x="1690" y="48"/>
                    <a:pt x="1720" y="47"/>
                    <a:pt x="1750" y="44"/>
                  </a:cubicBezTo>
                  <a:cubicBezTo>
                    <a:pt x="1765" y="42"/>
                    <a:pt x="1780" y="39"/>
                    <a:pt x="1795" y="37"/>
                  </a:cubicBezTo>
                  <a:cubicBezTo>
                    <a:pt x="1895" y="2"/>
                    <a:pt x="1753" y="1"/>
                    <a:pt x="1922" y="14"/>
                  </a:cubicBezTo>
                  <a:cubicBezTo>
                    <a:pt x="1965" y="28"/>
                    <a:pt x="2005" y="43"/>
                    <a:pt x="2049" y="52"/>
                  </a:cubicBezTo>
                  <a:cubicBezTo>
                    <a:pt x="2082" y="49"/>
                    <a:pt x="2115" y="49"/>
                    <a:pt x="2147" y="44"/>
                  </a:cubicBezTo>
                  <a:cubicBezTo>
                    <a:pt x="2163" y="41"/>
                    <a:pt x="2192" y="29"/>
                    <a:pt x="2192" y="29"/>
                  </a:cubicBezTo>
                  <a:cubicBezTo>
                    <a:pt x="2232" y="32"/>
                    <a:pt x="2272" y="29"/>
                    <a:pt x="2311" y="37"/>
                  </a:cubicBezTo>
                  <a:cubicBezTo>
                    <a:pt x="2321" y="39"/>
                    <a:pt x="2324" y="55"/>
                    <a:pt x="2334" y="59"/>
                  </a:cubicBezTo>
                  <a:cubicBezTo>
                    <a:pt x="2394" y="83"/>
                    <a:pt x="2463" y="67"/>
                    <a:pt x="2528" y="67"/>
                  </a:cubicBezTo>
                </a:path>
              </a:pathLst>
            </a:custGeom>
            <a:solidFill>
              <a:schemeClr val="hlink"/>
            </a:solidFill>
            <a:ln w="9525">
              <a:solidFill>
                <a:schemeClr val="tx1"/>
              </a:solidFill>
              <a:round/>
              <a:headEnd/>
              <a:tailEnd/>
            </a:ln>
          </p:spPr>
          <p:txBody>
            <a:bodyPr wrap="none"/>
            <a:lstStyle/>
            <a:p>
              <a:endParaRPr lang="en-US"/>
            </a:p>
          </p:txBody>
        </p:sp>
        <p:sp>
          <p:nvSpPr>
            <p:cNvPr id="17434" name="Freeform 27"/>
            <p:cNvSpPr>
              <a:spLocks/>
            </p:cNvSpPr>
            <p:nvPr/>
          </p:nvSpPr>
          <p:spPr bwMode="auto">
            <a:xfrm>
              <a:off x="2282" y="3744"/>
              <a:ext cx="982" cy="48"/>
            </a:xfrm>
            <a:custGeom>
              <a:avLst/>
              <a:gdLst>
                <a:gd name="T0" fmla="*/ 0 w 2543"/>
                <a:gd name="T1" fmla="*/ 0 h 98"/>
                <a:gd name="T2" fmla="*/ 0 w 2543"/>
                <a:gd name="T3" fmla="*/ 0 h 98"/>
                <a:gd name="T4" fmla="*/ 0 w 2543"/>
                <a:gd name="T5" fmla="*/ 0 h 98"/>
                <a:gd name="T6" fmla="*/ 0 w 2543"/>
                <a:gd name="T7" fmla="*/ 0 h 98"/>
                <a:gd name="T8" fmla="*/ 0 w 2543"/>
                <a:gd name="T9" fmla="*/ 0 h 98"/>
                <a:gd name="T10" fmla="*/ 0 w 2543"/>
                <a:gd name="T11" fmla="*/ 0 h 98"/>
                <a:gd name="T12" fmla="*/ 1 w 2543"/>
                <a:gd name="T13" fmla="*/ 0 h 98"/>
                <a:gd name="T14" fmla="*/ 1 w 2543"/>
                <a:gd name="T15" fmla="*/ 0 h 98"/>
                <a:gd name="T16" fmla="*/ 1 w 2543"/>
                <a:gd name="T17" fmla="*/ 0 h 98"/>
                <a:gd name="T18" fmla="*/ 1 w 2543"/>
                <a:gd name="T19" fmla="*/ 0 h 98"/>
                <a:gd name="T20" fmla="*/ 2 w 2543"/>
                <a:gd name="T21" fmla="*/ 0 h 98"/>
                <a:gd name="T22" fmla="*/ 2 w 2543"/>
                <a:gd name="T23" fmla="*/ 0 h 98"/>
                <a:gd name="T24" fmla="*/ 2 w 2543"/>
                <a:gd name="T25" fmla="*/ 0 h 98"/>
                <a:gd name="T26" fmla="*/ 2 w 2543"/>
                <a:gd name="T27" fmla="*/ 0 h 98"/>
                <a:gd name="T28" fmla="*/ 2 w 2543"/>
                <a:gd name="T29" fmla="*/ 0 h 98"/>
                <a:gd name="T30" fmla="*/ 2 w 2543"/>
                <a:gd name="T31" fmla="*/ 0 h 98"/>
                <a:gd name="T32" fmla="*/ 2 w 2543"/>
                <a:gd name="T33" fmla="*/ 0 h 98"/>
                <a:gd name="T34" fmla="*/ 3 w 2543"/>
                <a:gd name="T35" fmla="*/ 0 h 98"/>
                <a:gd name="T36" fmla="*/ 3 w 2543"/>
                <a:gd name="T37" fmla="*/ 0 h 98"/>
                <a:gd name="T38" fmla="*/ 3 w 2543"/>
                <a:gd name="T39" fmla="*/ 0 h 98"/>
                <a:gd name="T40" fmla="*/ 3 w 2543"/>
                <a:gd name="T41" fmla="*/ 0 h 98"/>
                <a:gd name="T42" fmla="*/ 3 w 2543"/>
                <a:gd name="T43" fmla="*/ 0 h 98"/>
                <a:gd name="T44" fmla="*/ 3 w 2543"/>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43"/>
                <a:gd name="T70" fmla="*/ 0 h 98"/>
                <a:gd name="T71" fmla="*/ 2543 w 2543"/>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43" h="98">
                  <a:moveTo>
                    <a:pt x="0" y="32"/>
                  </a:moveTo>
                  <a:cubicBezTo>
                    <a:pt x="15" y="29"/>
                    <a:pt x="30" y="28"/>
                    <a:pt x="45" y="24"/>
                  </a:cubicBezTo>
                  <a:cubicBezTo>
                    <a:pt x="60" y="20"/>
                    <a:pt x="90" y="9"/>
                    <a:pt x="90" y="9"/>
                  </a:cubicBezTo>
                  <a:cubicBezTo>
                    <a:pt x="123" y="21"/>
                    <a:pt x="135" y="7"/>
                    <a:pt x="172" y="17"/>
                  </a:cubicBezTo>
                  <a:cubicBezTo>
                    <a:pt x="227" y="55"/>
                    <a:pt x="179" y="58"/>
                    <a:pt x="262" y="47"/>
                  </a:cubicBezTo>
                  <a:cubicBezTo>
                    <a:pt x="301" y="37"/>
                    <a:pt x="335" y="19"/>
                    <a:pt x="374" y="9"/>
                  </a:cubicBezTo>
                  <a:cubicBezTo>
                    <a:pt x="413" y="16"/>
                    <a:pt x="429" y="28"/>
                    <a:pt x="464" y="39"/>
                  </a:cubicBezTo>
                  <a:cubicBezTo>
                    <a:pt x="617" y="29"/>
                    <a:pt x="617" y="25"/>
                    <a:pt x="800" y="32"/>
                  </a:cubicBezTo>
                  <a:cubicBezTo>
                    <a:pt x="848" y="64"/>
                    <a:pt x="858" y="53"/>
                    <a:pt x="927" y="47"/>
                  </a:cubicBezTo>
                  <a:cubicBezTo>
                    <a:pt x="957" y="0"/>
                    <a:pt x="995" y="14"/>
                    <a:pt x="1055" y="9"/>
                  </a:cubicBezTo>
                  <a:cubicBezTo>
                    <a:pt x="1121" y="17"/>
                    <a:pt x="1167" y="39"/>
                    <a:pt x="1234" y="47"/>
                  </a:cubicBezTo>
                  <a:cubicBezTo>
                    <a:pt x="1261" y="87"/>
                    <a:pt x="1275" y="77"/>
                    <a:pt x="1324" y="69"/>
                  </a:cubicBezTo>
                  <a:cubicBezTo>
                    <a:pt x="1373" y="53"/>
                    <a:pt x="1401" y="77"/>
                    <a:pt x="1444" y="92"/>
                  </a:cubicBezTo>
                  <a:cubicBezTo>
                    <a:pt x="1515" y="85"/>
                    <a:pt x="1583" y="70"/>
                    <a:pt x="1653" y="62"/>
                  </a:cubicBezTo>
                  <a:cubicBezTo>
                    <a:pt x="1729" y="42"/>
                    <a:pt x="1752" y="38"/>
                    <a:pt x="1840" y="32"/>
                  </a:cubicBezTo>
                  <a:cubicBezTo>
                    <a:pt x="1845" y="24"/>
                    <a:pt x="1846" y="8"/>
                    <a:pt x="1855" y="9"/>
                  </a:cubicBezTo>
                  <a:cubicBezTo>
                    <a:pt x="1873" y="11"/>
                    <a:pt x="1883" y="33"/>
                    <a:pt x="1900" y="39"/>
                  </a:cubicBezTo>
                  <a:cubicBezTo>
                    <a:pt x="1922" y="47"/>
                    <a:pt x="1945" y="56"/>
                    <a:pt x="1967" y="62"/>
                  </a:cubicBezTo>
                  <a:cubicBezTo>
                    <a:pt x="2019" y="77"/>
                    <a:pt x="2054" y="73"/>
                    <a:pt x="2117" y="77"/>
                  </a:cubicBezTo>
                  <a:cubicBezTo>
                    <a:pt x="2181" y="98"/>
                    <a:pt x="2146" y="94"/>
                    <a:pt x="2222" y="84"/>
                  </a:cubicBezTo>
                  <a:cubicBezTo>
                    <a:pt x="2271" y="68"/>
                    <a:pt x="2271" y="70"/>
                    <a:pt x="2334" y="77"/>
                  </a:cubicBezTo>
                  <a:cubicBezTo>
                    <a:pt x="2367" y="68"/>
                    <a:pt x="2378" y="50"/>
                    <a:pt x="2409" y="39"/>
                  </a:cubicBezTo>
                  <a:cubicBezTo>
                    <a:pt x="2453" y="51"/>
                    <a:pt x="2497" y="54"/>
                    <a:pt x="2543" y="54"/>
                  </a:cubicBezTo>
                </a:path>
              </a:pathLst>
            </a:custGeom>
            <a:solidFill>
              <a:schemeClr val="hlink"/>
            </a:solidFill>
            <a:ln w="9525">
              <a:solidFill>
                <a:schemeClr val="tx1"/>
              </a:solidFill>
              <a:round/>
              <a:headEnd/>
              <a:tailEnd/>
            </a:ln>
          </p:spPr>
          <p:txBody>
            <a:bodyPr wrap="none"/>
            <a:lstStyle/>
            <a:p>
              <a:endParaRPr lang="en-US"/>
            </a:p>
          </p:txBody>
        </p:sp>
      </p:grpSp>
      <p:grpSp>
        <p:nvGrpSpPr>
          <p:cNvPr id="3" name="Group 24"/>
          <p:cNvGrpSpPr>
            <a:grpSpLocks/>
          </p:cNvGrpSpPr>
          <p:nvPr/>
        </p:nvGrpSpPr>
        <p:grpSpPr bwMode="auto">
          <a:xfrm>
            <a:off x="6160639" y="2567659"/>
            <a:ext cx="2176463" cy="1131095"/>
            <a:chOff x="1192" y="1440"/>
            <a:chExt cx="1371" cy="903"/>
          </a:xfrm>
        </p:grpSpPr>
        <p:sp>
          <p:nvSpPr>
            <p:cNvPr id="17419" name="AutoShape 18"/>
            <p:cNvSpPr>
              <a:spLocks noChangeArrowheads="1"/>
            </p:cNvSpPr>
            <p:nvPr/>
          </p:nvSpPr>
          <p:spPr bwMode="auto">
            <a:xfrm>
              <a:off x="2178" y="1440"/>
              <a:ext cx="385" cy="903"/>
            </a:xfrm>
            <a:prstGeom prst="downArrow">
              <a:avLst>
                <a:gd name="adj1" fmla="val 50000"/>
                <a:gd name="adj2" fmla="val 58636"/>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
          <p:nvSpPr>
            <p:cNvPr id="17420" name="Text Box 20"/>
            <p:cNvSpPr txBox="1">
              <a:spLocks noChangeArrowheads="1"/>
            </p:cNvSpPr>
            <p:nvPr/>
          </p:nvSpPr>
          <p:spPr bwMode="auto">
            <a:xfrm>
              <a:off x="1192" y="1565"/>
              <a:ext cx="101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a:t>HTTP request</a:t>
              </a:r>
            </a:p>
            <a:p>
              <a:pPr algn="r" eaLnBrk="1" hangingPunct="1"/>
              <a:r>
                <a:rPr lang="en-US" altLang="en-US"/>
                <a:t>(form data, </a:t>
              </a:r>
            </a:p>
            <a:p>
              <a:pPr algn="r" eaLnBrk="1" hangingPunct="1"/>
              <a:r>
                <a:rPr lang="en-US" altLang="en-US"/>
                <a:t>HTTP </a:t>
              </a:r>
              <a:br>
                <a:rPr lang="en-US" altLang="en-US"/>
              </a:br>
              <a:r>
                <a:rPr lang="en-US" altLang="en-US"/>
                <a:t>header data)</a:t>
              </a:r>
            </a:p>
          </p:txBody>
        </p:sp>
      </p:grpSp>
      <p:grpSp>
        <p:nvGrpSpPr>
          <p:cNvPr id="4" name="Group 25"/>
          <p:cNvGrpSpPr>
            <a:grpSpLocks/>
          </p:cNvGrpSpPr>
          <p:nvPr/>
        </p:nvGrpSpPr>
        <p:grpSpPr bwMode="auto">
          <a:xfrm>
            <a:off x="8462512" y="2570672"/>
            <a:ext cx="2330450" cy="1142368"/>
            <a:chOff x="2801" y="1440"/>
            <a:chExt cx="1468" cy="912"/>
          </a:xfrm>
        </p:grpSpPr>
        <p:sp>
          <p:nvSpPr>
            <p:cNvPr id="17417" name="AutoShape 19"/>
            <p:cNvSpPr>
              <a:spLocks noChangeArrowheads="1"/>
            </p:cNvSpPr>
            <p:nvPr/>
          </p:nvSpPr>
          <p:spPr bwMode="auto">
            <a:xfrm flipV="1">
              <a:off x="2801" y="1440"/>
              <a:ext cx="385" cy="912"/>
            </a:xfrm>
            <a:prstGeom prst="downArrow">
              <a:avLst>
                <a:gd name="adj1" fmla="val 50000"/>
                <a:gd name="adj2" fmla="val 59221"/>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
          <p:nvSpPr>
            <p:cNvPr id="17418" name="Text Box 21"/>
            <p:cNvSpPr txBox="1">
              <a:spLocks noChangeArrowheads="1"/>
            </p:cNvSpPr>
            <p:nvPr/>
          </p:nvSpPr>
          <p:spPr bwMode="auto">
            <a:xfrm>
              <a:off x="3137" y="1737"/>
              <a:ext cx="113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HTTP response</a:t>
              </a:r>
              <a:br>
                <a:rPr lang="en-US" altLang="en-US"/>
              </a:br>
              <a:r>
                <a:rPr lang="en-US" altLang="en-US"/>
                <a:t>HTML, XML</a:t>
              </a:r>
            </a:p>
          </p:txBody>
        </p:sp>
      </p:grpSp>
      <p:sp>
        <p:nvSpPr>
          <p:cNvPr id="17415" name="Text Box 22"/>
          <p:cNvSpPr txBox="1">
            <a:spLocks noChangeArrowheads="1"/>
          </p:cNvSpPr>
          <p:nvPr/>
        </p:nvSpPr>
        <p:spPr bwMode="auto">
          <a:xfrm>
            <a:off x="9376913" y="4394078"/>
            <a:ext cx="1620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ASP page</a:t>
            </a:r>
          </a:p>
          <a:p>
            <a:pPr eaLnBrk="1" hangingPunct="1"/>
            <a:r>
              <a:rPr lang="en-US" altLang="en-US"/>
              <a:t>(static HTML, </a:t>
            </a:r>
            <a:br>
              <a:rPr lang="en-US" altLang="en-US"/>
            </a:br>
            <a:r>
              <a:rPr lang="en-US" altLang="en-US"/>
              <a:t> server-side </a:t>
            </a:r>
          </a:p>
          <a:p>
            <a:pPr eaLnBrk="1" hangingPunct="1"/>
            <a:r>
              <a:rPr lang="en-US" altLang="en-US"/>
              <a:t>logic)</a:t>
            </a:r>
          </a:p>
        </p:txBody>
      </p:sp>
      <p:sp>
        <p:nvSpPr>
          <p:cNvPr id="49" name="AutoShape 23"/>
          <p:cNvSpPr>
            <a:spLocks noChangeArrowheads="1"/>
          </p:cNvSpPr>
          <p:nvPr/>
        </p:nvSpPr>
        <p:spPr bwMode="auto">
          <a:xfrm>
            <a:off x="8079927" y="4420395"/>
            <a:ext cx="611187" cy="1505621"/>
          </a:xfrm>
          <a:prstGeom prst="downArrow">
            <a:avLst>
              <a:gd name="adj1" fmla="val 50000"/>
              <a:gd name="adj2" fmla="val 78052"/>
            </a:avLst>
          </a:prstGeom>
          <a:solidFill>
            <a:schemeClr val="bg2"/>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latin typeface="Perpetua" panose="02020502060401020303" pitchFamily="18" charset="0"/>
            </a:endParaRPr>
          </a:p>
        </p:txBody>
      </p:sp>
    </p:spTree>
    <p:extLst>
      <p:ext uri="{BB962C8B-B14F-4D97-AF65-F5344CB8AC3E}">
        <p14:creationId xmlns:p14="http://schemas.microsoft.com/office/powerpoint/2010/main" val="367723958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up)">
                                      <p:cBhvr>
                                        <p:cTn id="12" dur="500"/>
                                        <p:tgtEl>
                                          <p:spTgt spid="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AE906B-10B7-4C0D-940E-B0A9DE2E7BAA}"/>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 xmlns:a16="http://schemas.microsoft.com/office/drawing/2014/main" id="{5230C132-B358-4C3B-8D12-6E541C42F000}"/>
              </a:ext>
            </a:extLst>
          </p:cNvPr>
          <p:cNvSpPr>
            <a:spLocks noGrp="1"/>
          </p:cNvSpPr>
          <p:nvPr>
            <p:ph idx="1"/>
          </p:nvPr>
        </p:nvSpPr>
        <p:spPr/>
        <p:txBody>
          <a:bodyPr>
            <a:normAutofit fontScale="92500" lnSpcReduction="10000"/>
          </a:bodyPr>
          <a:lstStyle/>
          <a:p>
            <a:r>
              <a:rPr lang="en-US" dirty="0"/>
              <a:t>Which language(s) is/are understood by the browser?</a:t>
            </a:r>
          </a:p>
          <a:p>
            <a:pPr lvl="1"/>
            <a:r>
              <a:rPr lang="en-US" dirty="0"/>
              <a:t>HTML</a:t>
            </a:r>
          </a:p>
          <a:p>
            <a:pPr lvl="1"/>
            <a:r>
              <a:rPr lang="en-US" dirty="0"/>
              <a:t>JavaScript</a:t>
            </a:r>
          </a:p>
          <a:p>
            <a:pPr lvl="1"/>
            <a:r>
              <a:rPr lang="en-US" dirty="0"/>
              <a:t>CSS</a:t>
            </a:r>
          </a:p>
          <a:p>
            <a:r>
              <a:rPr lang="en-US" dirty="0"/>
              <a:t>What is the purpose of Server-Side Languages like </a:t>
            </a:r>
            <a:r>
              <a:rPr lang="en-US" dirty="0" err="1"/>
              <a:t>ASP.Net</a:t>
            </a:r>
            <a:r>
              <a:rPr lang="en-US" dirty="0"/>
              <a:t>, PHP, JSP, </a:t>
            </a:r>
            <a:r>
              <a:rPr lang="en-US" dirty="0" err="1"/>
              <a:t>etc</a:t>
            </a:r>
            <a:endParaRPr lang="en-US" dirty="0"/>
          </a:p>
          <a:p>
            <a:r>
              <a:rPr lang="en-US" dirty="0"/>
              <a:t>What is meant by the terms “POST” and “GET”</a:t>
            </a:r>
          </a:p>
          <a:p>
            <a:pPr lvl="1"/>
            <a:r>
              <a:rPr lang="en-US" dirty="0"/>
              <a:t>GET has parameters in URL (Query String)</a:t>
            </a:r>
          </a:p>
          <a:p>
            <a:pPr lvl="1"/>
            <a:r>
              <a:rPr lang="en-US" dirty="0"/>
              <a:t>POST has parameters in the message header </a:t>
            </a:r>
          </a:p>
        </p:txBody>
      </p:sp>
    </p:spTree>
    <p:extLst>
      <p:ext uri="{BB962C8B-B14F-4D97-AF65-F5344CB8AC3E}">
        <p14:creationId xmlns:p14="http://schemas.microsoft.com/office/powerpoint/2010/main" val="161434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normAutofit/>
          </a:bodyPr>
          <a:lstStyle/>
          <a:p>
            <a:r>
              <a:rPr lang="en-US" sz="3200" dirty="0" smtClean="0"/>
              <a:t>MVC </a:t>
            </a:r>
            <a:r>
              <a:rPr lang="en-US" sz="3200" dirty="0"/>
              <a:t>stands for Model, View, and Controller. MVC separates an application into three components - Model, View, and Controller</a:t>
            </a:r>
            <a:r>
              <a:rPr lang="en-US" sz="3200" dirty="0" smtClean="0"/>
              <a:t>.</a:t>
            </a:r>
          </a:p>
          <a:p>
            <a:endParaRPr lang="en-US" sz="3200" dirty="0"/>
          </a:p>
        </p:txBody>
      </p:sp>
    </p:spTree>
    <p:extLst>
      <p:ext uri="{BB962C8B-B14F-4D97-AF65-F5344CB8AC3E}">
        <p14:creationId xmlns:p14="http://schemas.microsoft.com/office/powerpoint/2010/main" val="874253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Model</a:t>
            </a:r>
            <a:endParaRPr lang="en-US" dirty="0"/>
          </a:p>
        </p:txBody>
      </p:sp>
      <p:sp>
        <p:nvSpPr>
          <p:cNvPr id="3" name="Content Placeholder 2"/>
          <p:cNvSpPr>
            <a:spLocks noGrp="1"/>
          </p:cNvSpPr>
          <p:nvPr>
            <p:ph idx="1"/>
          </p:nvPr>
        </p:nvSpPr>
        <p:spPr/>
        <p:txBody>
          <a:bodyPr/>
          <a:lstStyle/>
          <a:p>
            <a:r>
              <a:rPr lang="en-US" dirty="0"/>
              <a:t>Model represents the shape of the data. A class in C# is used to describe a model. Model objects store data retrieved from the database.</a:t>
            </a:r>
            <a:endParaRPr lang="en-US" dirty="0" smtClean="0"/>
          </a:p>
          <a:p>
            <a:endParaRPr lang="en-US" dirty="0"/>
          </a:p>
          <a:p>
            <a:r>
              <a:rPr lang="en-US" b="1" dirty="0" smtClean="0"/>
              <a:t>Model </a:t>
            </a:r>
            <a:r>
              <a:rPr lang="en-US" b="1" dirty="0"/>
              <a:t>represents the </a:t>
            </a:r>
            <a:r>
              <a:rPr lang="en-US" b="1" dirty="0" smtClean="0"/>
              <a:t>data</a:t>
            </a:r>
            <a:r>
              <a:rPr lang="en-US" dirty="0" smtClean="0"/>
              <a:t>.</a:t>
            </a:r>
            <a:endParaRPr lang="en-US" dirty="0"/>
          </a:p>
        </p:txBody>
      </p:sp>
    </p:spTree>
    <p:extLst>
      <p:ext uri="{BB962C8B-B14F-4D97-AF65-F5344CB8AC3E}">
        <p14:creationId xmlns:p14="http://schemas.microsoft.com/office/powerpoint/2010/main" val="4487273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1554</TotalTime>
  <Words>731</Words>
  <Application>Microsoft Office PowerPoint</Application>
  <PresentationFormat>Widescreen</PresentationFormat>
  <Paragraphs>104</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Garamond</vt:lpstr>
      <vt:lpstr>Perpetua</vt:lpstr>
      <vt:lpstr>Organic</vt:lpstr>
      <vt:lpstr>CS4042 – Information Processing Techniques(IPT)</vt:lpstr>
      <vt:lpstr>ASP.Net (Active Server Pages)</vt:lpstr>
      <vt:lpstr>ASP.NET Architecture</vt:lpstr>
      <vt:lpstr>Static &amp; Dynamic Web Pages</vt:lpstr>
      <vt:lpstr>Full PostBack &amp; Partial PostBack</vt:lpstr>
      <vt:lpstr>Server-Side Code</vt:lpstr>
      <vt:lpstr>Web Development</vt:lpstr>
      <vt:lpstr>MVC</vt:lpstr>
      <vt:lpstr>MVC : Model</vt:lpstr>
      <vt:lpstr>MVC : View</vt:lpstr>
      <vt:lpstr>MVC : Controller </vt:lpstr>
      <vt:lpstr>MVC Architecture</vt:lpstr>
      <vt:lpstr>Illustration of Flow in MVC</vt:lpstr>
      <vt:lpstr>DevOps</vt:lpstr>
      <vt:lpstr>Software Development Life-Cycle</vt:lpstr>
      <vt:lpstr>Problem</vt:lpstr>
      <vt:lpstr>Solution : DevOps</vt:lpstr>
      <vt:lpstr>DevOps</vt:lpstr>
      <vt:lpstr>DevOps Phases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Basit Ali</cp:lastModifiedBy>
  <cp:revision>76</cp:revision>
  <dcterms:created xsi:type="dcterms:W3CDTF">2019-01-21T07:30:30Z</dcterms:created>
  <dcterms:modified xsi:type="dcterms:W3CDTF">2021-09-18T08:10:08Z</dcterms:modified>
</cp:coreProperties>
</file>