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51"/>
  </p:notesMasterIdLst>
  <p:sldIdLst>
    <p:sldId id="422" r:id="rId2"/>
    <p:sldId id="412" r:id="rId3"/>
    <p:sldId id="389" r:id="rId4"/>
    <p:sldId id="391" r:id="rId5"/>
    <p:sldId id="359" r:id="rId6"/>
    <p:sldId id="363" r:id="rId7"/>
    <p:sldId id="414" r:id="rId8"/>
    <p:sldId id="415" r:id="rId9"/>
    <p:sldId id="416" r:id="rId10"/>
    <p:sldId id="418" r:id="rId11"/>
    <p:sldId id="419" r:id="rId12"/>
    <p:sldId id="364" r:id="rId13"/>
    <p:sldId id="365" r:id="rId14"/>
    <p:sldId id="392" r:id="rId15"/>
    <p:sldId id="369" r:id="rId16"/>
    <p:sldId id="366" r:id="rId17"/>
    <p:sldId id="368" r:id="rId18"/>
    <p:sldId id="379" r:id="rId19"/>
    <p:sldId id="394" r:id="rId20"/>
    <p:sldId id="420" r:id="rId21"/>
    <p:sldId id="372" r:id="rId22"/>
    <p:sldId id="380" r:id="rId23"/>
    <p:sldId id="381" r:id="rId24"/>
    <p:sldId id="423" r:id="rId25"/>
    <p:sldId id="382" r:id="rId26"/>
    <p:sldId id="395" r:id="rId27"/>
    <p:sldId id="396" r:id="rId28"/>
    <p:sldId id="397" r:id="rId29"/>
    <p:sldId id="424" r:id="rId30"/>
    <p:sldId id="425" r:id="rId31"/>
    <p:sldId id="421" r:id="rId32"/>
    <p:sldId id="398" r:id="rId33"/>
    <p:sldId id="399" r:id="rId34"/>
    <p:sldId id="426" r:id="rId35"/>
    <p:sldId id="400" r:id="rId36"/>
    <p:sldId id="385" r:id="rId37"/>
    <p:sldId id="401" r:id="rId38"/>
    <p:sldId id="402" r:id="rId39"/>
    <p:sldId id="403" r:id="rId40"/>
    <p:sldId id="404" r:id="rId41"/>
    <p:sldId id="386" r:id="rId42"/>
    <p:sldId id="405" r:id="rId43"/>
    <p:sldId id="374" r:id="rId44"/>
    <p:sldId id="406" r:id="rId45"/>
    <p:sldId id="407" r:id="rId46"/>
    <p:sldId id="427" r:id="rId47"/>
    <p:sldId id="409" r:id="rId48"/>
    <p:sldId id="410" r:id="rId49"/>
    <p:sldId id="413"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88115" autoAdjust="0"/>
  </p:normalViewPr>
  <p:slideViewPr>
    <p:cSldViewPr>
      <p:cViewPr varScale="1">
        <p:scale>
          <a:sx n="87" d="100"/>
          <a:sy n="87" d="100"/>
        </p:scale>
        <p:origin x="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smtClean="0">
              <a:solidFill>
                <a:schemeClr val="tx1"/>
              </a:solidFill>
              <a:effectLst/>
            </a:rPr>
            <a:t>Classified into two broad categories:</a:t>
          </a:r>
          <a:endParaRPr lang="en-US" b="1" dirty="0">
            <a:solidFill>
              <a:schemeClr val="tx1"/>
            </a:solidFill>
            <a:effectLst/>
          </a:endParaRP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smtClean="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AAF21DC5-E9B2-9E43-A21A-C9B29D6EF87B}" type="presOf" srcId="{0DE61BF1-A6DC-B442-B61B-7BEABF3B2C66}" destId="{AB73B6B3-49AA-5044-87E7-043168FDA1C2}"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689A1C96-85CF-F64C-8014-01A3C7856B79}" type="presOf" srcId="{63748016-E909-7749-8D4F-CBEA0C8C8028}" destId="{BD5206BD-938A-9E47-BA58-471B4BFB7074}"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AB9E2D13-14E9-4844-92F2-DE6F35A43D68}" type="presOf" srcId="{1C6539FB-DF41-9847-8663-8590CEAA001E}" destId="{23949CA4-11FE-B44B-8096-7F92BA04476C}"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F9C0FB10-6630-8F4B-9945-92CE119D948A}" type="presOf" srcId="{F6E00E15-E6F3-F942-9B34-CAE643C995F6}" destId="{73DDE64E-DD84-7746-BE01-849021843D34}"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F8589E43-0DFA-6742-ADB4-4E269A0F80B7}" type="presOf" srcId="{AD27E523-4198-8A43-9A92-601902BD84C7}" destId="{BC9811A8-A431-9545-AB24-6FCE1425685B}"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C9D681A3-1B7D-714B-B120-EE415C769FE0}" type="presOf" srcId="{DF5FD426-5B69-3244-BC9A-7CE9E664D873}" destId="{96C0851B-4FB5-6248-AF53-A2A3E18CD2D5}"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960933DA-2B9D-1346-9737-DEA174AA919A}" type="presOf" srcId="{7489256D-A6B2-5342-B665-C46AD35BC275}" destId="{D6683EB3-9145-414D-BA47-C91BB8F520AC}"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5C2CF0FD-9DAA-3B4C-9E5E-3E6A3CBE7DEF}" srcId="{B99B28DC-1840-6342-8847-BD8052638864}" destId="{E100D654-871B-8944-8398-52EC1637F13F}" srcOrd="2" destOrd="0" parTransId="{6AB7DFA6-98D9-C743-8150-ABFA4B9E6F14}" sibTransId="{F6E00E15-E6F3-F942-9B34-CAE643C995F6}"/>
    <dgm:cxn modelId="{F3EFF485-959E-F146-9E08-229088C63408}" type="presOf" srcId="{B99B28DC-1840-6342-8847-BD8052638864}" destId="{CAF028A9-25B4-7042-8AC7-32B854073429}" srcOrd="0" destOrd="0" presId="urn:microsoft.com/office/officeart/2005/8/layout/lProcess1"/>
    <dgm:cxn modelId="{C439D37A-C924-584A-A55C-31EFE39AC5F1}" type="presOf" srcId="{822ADEB7-B7F2-F449-BAE8-94D6DEBD33A7}" destId="{36780F4B-F7D5-6644-AB4C-279A84EBBC87}"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78547F65-B1D1-9B45-ADAA-3CAB8C624576}" type="presOf" srcId="{E100D654-871B-8944-8398-52EC1637F13F}" destId="{2CFCC1E6-6884-8F42-AAC4-8F51DCBE28BD}" srcOrd="0" destOrd="0" presId="urn:microsoft.com/office/officeart/2005/8/layout/lProcess1"/>
    <dgm:cxn modelId="{24FDB8F4-4031-B741-A9A7-44D58A66E9B6}" type="presOf" srcId="{F2093A2E-173F-ED4E-896A-34F2417B94C2}" destId="{EDB22133-E8C5-564E-9BDE-77A9A6AFF0D9}" srcOrd="0" destOrd="0" presId="urn:microsoft.com/office/officeart/2005/8/layout/lProcess1"/>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smtClean="0">
              <a:solidFill>
                <a:schemeClr val="bg1"/>
              </a:solidFill>
            </a:rPr>
            <a:t>In most cases the malware does not actively propagate as a worm does</a:t>
          </a:r>
          <a:endParaRPr lang="en-US" dirty="0">
            <a:solidFill>
              <a:schemeClr val="bg1"/>
            </a:solidFill>
          </a:endParaRP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smtClean="0">
              <a:solidFill>
                <a:schemeClr val="bg1"/>
              </a:solidFill>
            </a:rPr>
            <a:t>Spreads when users visit the malicious Web page</a:t>
          </a:r>
          <a:endParaRPr lang="en-US" dirty="0">
            <a:solidFill>
              <a:schemeClr val="bg1"/>
            </a:solidFill>
          </a:endParaRP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t>
        <a:bodyPr/>
        <a:lstStyle/>
        <a:p>
          <a:endParaRPr lang="en-US"/>
        </a:p>
      </dgm:t>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t>
        <a:bodyPr/>
        <a:lstStyle/>
        <a:p>
          <a:endParaRPr lang="en-US"/>
        </a:p>
      </dgm:t>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t>
        <a:bodyPr/>
        <a:lstStyle/>
        <a:p>
          <a:endParaRPr lang="en-US"/>
        </a:p>
      </dgm:t>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t>
        <a:bodyPr/>
        <a:lstStyle/>
        <a:p>
          <a:endParaRPr lang="en-US"/>
        </a:p>
      </dgm:t>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CD9C12F4-88D3-004F-B0BB-06A63A866C7F}" srcId="{99341733-3EA1-0144-9587-2624D3083024}" destId="{32697608-7E4E-444E-B154-202E987D0654}" srcOrd="0" destOrd="0" parTransId="{9DB4402B-7FFB-A944-84C3-2A3BE0B025AB}" sibTransId="{E5FC4325-F380-7249-B7A4-3B1D970B3D23}"/>
    <dgm:cxn modelId="{32727195-4377-FE46-81BB-C2BE148B3086}" type="presOf" srcId="{99341733-3EA1-0144-9587-2624D3083024}" destId="{8E592B8B-CC14-2D4D-937D-6934F57C9C57}" srcOrd="0" destOrd="0" presId="urn:microsoft.com/office/officeart/2005/8/layout/vList5"/>
    <dgm:cxn modelId="{6ED7BBF9-ED0D-0740-B516-2E03569C872D}" type="presOf" srcId="{09C70A05-E9A6-FD4A-9121-F77133674EFC}" destId="{1AD249A0-6B01-B341-8A3A-17F99B708EA3}"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smtClean="0">
              <a:solidFill>
                <a:schemeClr val="bg1"/>
              </a:solidFill>
            </a:rPr>
            <a:t>Places malware on websites without actually compromising them</a:t>
          </a:r>
          <a:endParaRPr lang="en-US" b="1" dirty="0">
            <a:solidFill>
              <a:schemeClr val="bg1"/>
            </a:solidFill>
          </a:endParaRP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smtClean="0">
              <a:solidFill>
                <a:schemeClr val="bg1"/>
              </a:solidFill>
            </a:rPr>
            <a:t>Using these malicious ads, attackers can infect visitors to sites displaying them</a:t>
          </a:r>
          <a:endParaRPr lang="en-US" b="1" dirty="0">
            <a:solidFill>
              <a:schemeClr val="bg1"/>
            </a:solidFill>
          </a:endParaRP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t>
        <a:bodyPr/>
        <a:lstStyle/>
        <a:p>
          <a:endParaRPr lang="en-US"/>
        </a:p>
      </dgm:t>
    </dgm:pt>
    <dgm:pt modelId="{724A25A2-A8D4-1143-9F0B-7379DA60D3D7}" type="pres">
      <dgm:prSet presAssocID="{B1A3C26D-5433-3643-B410-DA3DE9FA397D}" presName="parentText" presStyleLbl="node1" presStyleIdx="0" presStyleCnt="6">
        <dgm:presLayoutVars>
          <dgm:chMax val="0"/>
          <dgm:bulletEnabled val="1"/>
        </dgm:presLayoutVars>
      </dgm:prSet>
      <dgm:spPr/>
      <dgm:t>
        <a:bodyPr/>
        <a:lstStyle/>
        <a:p>
          <a:endParaRPr lang="en-US"/>
        </a:p>
      </dgm:t>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t>
        <a:bodyPr/>
        <a:lstStyle/>
        <a:p>
          <a:endParaRPr lang="en-US"/>
        </a:p>
      </dgm:t>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t>
        <a:bodyPr/>
        <a:lstStyle/>
        <a:p>
          <a:endParaRPr lang="en-US"/>
        </a:p>
      </dgm:t>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t>
        <a:bodyPr/>
        <a:lstStyle/>
        <a:p>
          <a:endParaRPr lang="en-US"/>
        </a:p>
      </dgm:t>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t>
        <a:bodyPr/>
        <a:lstStyle/>
        <a:p>
          <a:endParaRPr lang="en-US"/>
        </a:p>
      </dgm:t>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t>
        <a:bodyPr/>
        <a:lstStyle/>
        <a:p>
          <a:endParaRPr lang="en-US"/>
        </a:p>
      </dgm:t>
    </dgm:pt>
  </dgm:ptLst>
  <dgm:cxnLst>
    <dgm:cxn modelId="{951D36B1-B6CF-9743-A90B-1D6729C11596}" type="presOf" srcId="{054727E8-9D7A-7C43-8A07-D4B1294FE9A6}" destId="{E49FACDF-C552-BD45-AFA0-D38572A1CA74}"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29278E9A-4A6F-C64A-9A22-A6CDA8A3CB14}" type="presOf" srcId="{A36B2ED6-6A9D-A94B-8AF6-1D9B17E9D759}" destId="{909A5F0D-7A87-E44E-B593-2BFE4E038310}" srcOrd="0" destOrd="0" presId="urn:microsoft.com/office/officeart/2005/8/layout/vList2"/>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4AF89D09-BB2E-DC40-83AD-37B965230F7D}" srcId="{044F9867-C69E-6B42-A699-09B0263AEE8C}" destId="{4CB8034E-F8C5-F54D-ABEC-819E36FE696A}" srcOrd="5" destOrd="0" parTransId="{1C1F3C4E-E173-0043-BCF0-E6D0EF885559}" sibTransId="{2CBFD52E-3572-6644-A139-76F98F82D18A}"/>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910F6907-07B3-4644-9084-2051D117C160}" srcId="{044F9867-C69E-6B42-A699-09B0263AEE8C}" destId="{FDC22411-CC85-B54E-890B-416569916F56}" srcOrd="1" destOrd="0" parTransId="{F81E6284-5FD8-204A-9556-D5ADEDCC483C}" sibTransId="{784CFD08-3317-8E4F-85C8-F22A19F5CEC1}"/>
    <dgm:cxn modelId="{B33A463C-54A8-DB47-9AA9-98F048DCBD9B}" srcId="{044F9867-C69E-6B42-A699-09B0263AEE8C}" destId="{A36B2ED6-6A9D-A94B-8AF6-1D9B17E9D759}" srcOrd="4" destOrd="0" parTransId="{B5DD50E9-E653-9E45-92C4-335422049F6B}" sibTransId="{31A80055-A771-234B-8811-CA4D90DDAF8D}"/>
    <dgm:cxn modelId="{FAA56E06-1C39-5849-B626-99EF6EF042DF}" srcId="{044F9867-C69E-6B42-A699-09B0263AEE8C}" destId="{054727E8-9D7A-7C43-8A07-D4B1294FE9A6}" srcOrd="2" destOrd="0" parTransId="{8E076889-F144-2947-A986-3F73716AB3C2}" sibTransId="{0FE84A6D-BBF7-5140-AB06-D900852FC6DB}"/>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smtClean="0"/>
            <a:t>Spam</a:t>
          </a:r>
          <a:endParaRPr lang="en-US" dirty="0"/>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smtClean="0">
              <a:solidFill>
                <a:schemeClr val="bg1"/>
              </a:solidFill>
              <a:latin typeface="+mn-lt"/>
            </a:rPr>
            <a:t>Unsolicited bulk</a:t>
          </a:r>
        </a:p>
        <a:p>
          <a:r>
            <a:rPr lang="en-US" b="0" dirty="0" smtClean="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smtClean="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smtClean="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smtClean="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smtClean="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smtClean="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F53BB41A-8306-ED4A-A2E0-A5F5D37DABEC}" srcId="{14F1597F-0168-B14F-9683-CA195C94D828}" destId="{0D375E54-645D-614D-AF9A-41A1A1B85744}" srcOrd="1" destOrd="0" parTransId="{9F53D059-B573-5F49-AB5B-8263B818746E}" sibTransId="{1135EBFC-D008-6B4A-B206-0BC2437F011B}"/>
    <dgm:cxn modelId="{7619CC4A-47DA-C044-9703-95AB163AFBCD}" srcId="{760F102A-4090-F046-BE2A-6BF6AA847370}" destId="{9A434528-7C2D-2A4D-8F03-5FE9C5FDAC5B}" srcOrd="0" destOrd="0" parTransId="{F367BF03-407B-C64A-B015-283ABB5AEA79}" sibTransId="{95DEECD2-87C5-E845-9A3F-CF45268BE8BB}"/>
    <dgm:cxn modelId="{C551DD88-FE64-D74C-80F9-42112AD038BD}" srcId="{282473DD-4E52-814D-8769-7ECC00C674CA}" destId="{3807DCA8-1DDE-2C49-B1A3-E32883AA2051}" srcOrd="0" destOrd="0" parTransId="{D73B1C9E-6505-CE45-A9CC-3E576B5F059E}" sibTransId="{A7C2CB36-9BC9-7E4E-B68D-F1CF3D812083}"/>
    <dgm:cxn modelId="{3898603C-291D-674E-8111-0FC44CF6775C}" type="presOf" srcId="{3807DCA8-1DDE-2C49-B1A3-E32883AA2051}" destId="{3FF2CAA5-6E7F-EF4C-9B02-6A90DD359AF1}" srcOrd="0" destOrd="0" presId="urn:microsoft.com/office/officeart/2005/8/layout/lProcess2"/>
    <dgm:cxn modelId="{A4D29A07-FDF2-DF4A-AB6B-C19A3370F310}" type="presOf" srcId="{14F1597F-0168-B14F-9683-CA195C94D828}" destId="{6E887711-FD0B-5345-A764-5A0F2538A410}" srcOrd="1"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04D25601-1B0A-2C4A-BEDA-EB3D1CA9BC79}" srcId="{282473DD-4E52-814D-8769-7ECC00C674CA}" destId="{95CAEB11-D744-E142-9FC4-4A5B2B97B48D}" srcOrd="2" destOrd="0" parTransId="{28A22B2A-CD3F-044C-8F14-2808507F4684}" sibTransId="{DA8A204B-D384-8645-9BD5-688FAD0FD8D7}"/>
    <dgm:cxn modelId="{EF4A1E36-193C-3647-957A-3B0160D84791}" srcId="{14F1597F-0168-B14F-9683-CA195C94D828}" destId="{36B1AC52-F78F-364E-898D-A03C27D3447B}" srcOrd="0" destOrd="0" parTransId="{98ED77B4-C0C1-9344-A91B-0D3DB9A6CC5F}" sibTransId="{81D1671B-8EB0-3245-BD4E-2CA3036996BB}"/>
    <dgm:cxn modelId="{8FF3CFCB-CFB2-A140-B929-84E98FE2D327}" type="presOf" srcId="{9A434528-7C2D-2A4D-8F03-5FE9C5FDAC5B}" destId="{C8375C9C-C22E-4441-BF7D-39B9C69C123B}"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1A443A53-52A3-414E-B1C0-68FE2D392684}" type="presOf" srcId="{7046B813-EFD8-874A-A332-FAB2925F24A2}" destId="{6FE50D95-AA55-4744-8640-B2B3540673C3}" srcOrd="0" destOrd="0" presId="urn:microsoft.com/office/officeart/2005/8/layout/lProcess2"/>
    <dgm:cxn modelId="{6C4A1DFC-562C-EA43-B4F0-5E0037AAEB29}" type="presOf" srcId="{282473DD-4E52-814D-8769-7ECC00C674CA}" destId="{B842D724-9656-E246-9591-8C8FB960405F}" srcOrd="1"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F9289EBF-0C6F-CC4C-B8A1-166F56E05F3A}" type="presOf" srcId="{14F1597F-0168-B14F-9683-CA195C94D828}" destId="{0FB8B290-EEEC-0C47-9F93-05681CD27AC2}"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1BD02C91-B665-724E-876E-A5E7D427175A}" type="presOf" srcId="{36B1AC52-F78F-364E-898D-A03C27D3447B}" destId="{8D1AB2C6-C8C2-264A-AB94-906857099761}"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309B907C-F18A-B849-919F-ED9ED454457D}" type="presOf" srcId="{760F102A-4090-F046-BE2A-6BF6AA847370}" destId="{9F880B6E-199A-B744-A1D4-4A1EC6E226A3}" srcOrd="1"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D13B0EDE-D00D-3845-85EB-21A34B35A0B1}" srcId="{7B8A6779-534F-9A46-BA4E-7A267BBC0215}" destId="{760F102A-4090-F046-BE2A-6BF6AA847370}" srcOrd="2" destOrd="0" parTransId="{713F917B-1B96-8047-B7FA-694D8461F226}" sibTransId="{2F6DF5BB-1A96-4142-9CB5-994992189E5F}"/>
    <dgm:cxn modelId="{410E6A8B-34D9-AE4F-8E0D-E9F7B1C1E36B}" type="presOf" srcId="{0EE67DFF-B2EB-4E4F-9A32-81D3D44183E4}" destId="{4453455A-2854-964D-B616-448291BE042A}" srcOrd="0"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smtClean="0">
              <a:effectLst/>
              <a:latin typeface="+mn-lt"/>
              <a:ea typeface="ＭＳ Ｐゴシック" pitchFamily="-65" charset="-128"/>
            </a:rPr>
            <a:t>Chernobyl</a:t>
          </a:r>
          <a:r>
            <a:rPr lang="en-US" b="1" dirty="0" smtClean="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smtClean="0">
              <a:effectLst/>
              <a:ea typeface="ＭＳ Ｐゴシック" pitchFamily="-65" charset="-128"/>
            </a:rPr>
            <a:t>Klez</a:t>
          </a:r>
          <a:r>
            <a:rPr lang="en-US" b="1" dirty="0" smtClean="0">
              <a:effectLst/>
              <a:ea typeface="ＭＳ Ｐゴシック" pitchFamily="-65" charset="-128"/>
            </a:rPr>
            <a:t> </a:t>
          </a:r>
          <a:endParaRPr lang="en-US" b="1" dirty="0">
            <a:effectLst/>
            <a:ea typeface="ＭＳ Ｐゴシック" pitchFamily="-65" charset="-128"/>
          </a:endParaRP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smtClean="0">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smtClean="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smtClean="0">
              <a:effectLst/>
              <a:ea typeface="ＭＳ Ｐゴシック" pitchFamily="-65" charset="-128"/>
            </a:rPr>
            <a:t>Mass mailing worm infecting                                  Windows 95 to XP systems</a:t>
          </a:r>
          <a:endParaRPr lang="en-US" b="1" dirty="0">
            <a:effectLst/>
            <a:ea typeface="ＭＳ Ｐゴシック" pitchFamily="-65" charset="-128"/>
          </a:endParaRP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smtClean="0">
              <a:effectLst/>
              <a:ea typeface="ＭＳ Ｐゴシック" pitchFamily="-65" charset="-128"/>
            </a:rPr>
            <a:t>On trigger date causes files on the hard drive to become empty</a:t>
          </a:r>
          <a:endParaRPr lang="en-US" b="1" dirty="0">
            <a:effectLst/>
            <a:ea typeface="ＭＳ Ｐゴシック" pitchFamily="-65" charset="-128"/>
          </a:endParaRP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smtClean="0">
              <a:effectLst/>
              <a:ea typeface="ＭＳ Ｐゴシック" pitchFamily="-65" charset="-128"/>
            </a:rPr>
            <a:t>Encrypts the user’s data and demands payment in order to access the key needed to recover the information</a:t>
          </a:r>
          <a:endParaRPr lang="en-US" b="1" dirty="0">
            <a:effectLst/>
            <a:ea typeface="ＭＳ Ｐゴシック" pitchFamily="-65" charset="-128"/>
          </a:endParaRP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smtClean="0">
              <a:effectLst/>
              <a:ea typeface="ＭＳ Ｐゴシック" pitchFamily="-65" charset="-128"/>
            </a:rPr>
            <a:t>PC Cyborg Trojan (1989)</a:t>
          </a:r>
          <a:endParaRPr lang="en-US" b="1" dirty="0">
            <a:effectLst/>
            <a:ea typeface="ＭＳ Ｐゴシック" pitchFamily="-65" charset="-128"/>
          </a:endParaRP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smtClean="0">
              <a:effectLst/>
              <a:ea typeface="ＭＳ Ｐゴシック" pitchFamily="-65" charset="-128"/>
            </a:rPr>
            <a:t>Mid-2006 a number of worms and Trojans appeared that used public-key cryptography with </a:t>
          </a:r>
          <a:r>
            <a:rPr lang="en-US" b="1" dirty="0" err="1" smtClean="0">
              <a:effectLst/>
              <a:ea typeface="ＭＳ Ｐゴシック" pitchFamily="-65" charset="-128"/>
            </a:rPr>
            <a:t>incresasingly</a:t>
          </a:r>
          <a:r>
            <a:rPr lang="en-US" b="1" dirty="0" smtClean="0">
              <a:effectLst/>
              <a:ea typeface="ＭＳ Ｐゴシック" pitchFamily="-65" charset="-128"/>
            </a:rPr>
            <a:t> larger key sizes to encrypt data</a:t>
          </a:r>
          <a:endParaRPr lang="en-US" b="1" dirty="0">
            <a:effectLst/>
            <a:ea typeface="ＭＳ Ｐゴシック" pitchFamily="-65" charset="-128"/>
          </a:endParaRP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smtClean="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smtClean="0">
              <a:effectLst/>
              <a:ea typeface="ＭＳ Ｐゴシック" pitchFamily="-65" charset="-128"/>
            </a:rPr>
            <a:t>First seen in October 2001</a:t>
          </a:r>
          <a:endParaRPr lang="en-US" b="1" dirty="0">
            <a:effectLst/>
            <a:ea typeface="ＭＳ Ｐゴシック" pitchFamily="-65" charset="-128"/>
          </a:endParaRP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smtClean="0">
              <a:effectLst/>
              <a:ea typeface="ＭＳ Ｐゴシック" pitchFamily="-65" charset="-128"/>
            </a:rPr>
            <a:t>Spreads by e-mailing copies of itself to addresses found in the address book and in files on the system</a:t>
          </a:r>
          <a:endParaRPr lang="en-US" b="1" dirty="0">
            <a:effectLst/>
            <a:ea typeface="ＭＳ Ｐゴシック" pitchFamily="-65" charset="-128"/>
          </a:endParaRP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smtClean="0">
              <a:effectLst/>
              <a:ea typeface="ＭＳ Ｐゴシック" pitchFamily="-65" charset="-128"/>
            </a:rPr>
            <a:t>It can stop and delete some anti-virus programs running on the system</a:t>
          </a:r>
          <a:endParaRPr lang="en-US" b="1" dirty="0">
            <a:effectLst/>
            <a:ea typeface="ＭＳ Ｐゴシック" pitchFamily="-65" charset="-128"/>
          </a:endParaRP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smtClean="0">
              <a:effectLst/>
              <a:ea typeface="ＭＳ Ｐゴシック" pitchFamily="-65" charset="-128"/>
            </a:rPr>
            <a:t>The user needed to pay a ransom, or to make a purchase from certain sites, in order to receive the key to decrypt this data</a:t>
          </a:r>
          <a:endParaRPr lang="en-US" b="1" dirty="0">
            <a:effectLst/>
            <a:ea typeface="ＭＳ Ｐゴシック" pitchFamily="-65" charset="-128"/>
          </a:endParaRP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t>
        <a:bodyPr/>
        <a:lstStyle/>
        <a:p>
          <a:endParaRPr lang="en-US"/>
        </a:p>
      </dgm:t>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t>
        <a:bodyPr/>
        <a:lstStyle/>
        <a:p>
          <a:endParaRPr lang="en-US"/>
        </a:p>
      </dgm:t>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t>
        <a:bodyPr/>
        <a:lstStyle/>
        <a:p>
          <a:endParaRPr lang="en-US"/>
        </a:p>
      </dgm:t>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t>
        <a:bodyPr/>
        <a:lstStyle/>
        <a:p>
          <a:endParaRPr lang="en-US"/>
        </a:p>
      </dgm:t>
    </dgm:pt>
  </dgm:ptLst>
  <dgm:cxnLst>
    <dgm:cxn modelId="{44DA176A-3148-334C-8D92-60C9661D5488}" type="presOf" srcId="{7E35A4A4-B6A7-B049-B007-4558291E9DE0}" destId="{DE14A224-3D65-574D-99C9-01A82B9FF580}" srcOrd="0" destOrd="0" presId="urn:microsoft.com/office/officeart/2005/8/layout/default#3"/>
    <dgm:cxn modelId="{D08F03C7-427B-BE47-8069-DC6A3251D033}" type="presOf" srcId="{9EA72A88-3DA2-984E-8711-854594BA23A1}" destId="{4028CC31-1B14-9049-A7D7-E65031D08E0F}" srcOrd="0" destOrd="2"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EF57C64C-158D-1B47-AFF2-AB54ECBC2C07}" srcId="{7E35A4A4-B6A7-B049-B007-4558291E9DE0}" destId="{5DC3A8FE-9536-394A-ADBF-6D9D54D5DB39}" srcOrd="2" destOrd="0" parTransId="{30A58200-CDDD-F541-8C71-7DE4F7557CDE}" sibTransId="{1910F444-3897-FC41-A7E7-51215875EC68}"/>
    <dgm:cxn modelId="{AACFCD32-8CA4-3848-9053-54A3E407C2D9}" srcId="{7180435B-5149-224D-B0F2-3D1F5F02D58F}" destId="{B9A4684C-9197-8145-ADAC-DE3BCB1A59F7}" srcOrd="2" destOrd="0" parTransId="{80D97073-4B19-4041-9FB2-201EEF1D2152}" sibTransId="{83296E5B-9BCA-BD4C-90CF-FBB1024F50EC}"/>
    <dgm:cxn modelId="{6CA42BB0-686F-9446-B58C-8B84CF0261B2}" type="presOf" srcId="{CBEE651C-DA9A-9042-B2AD-C5C55EFE28CF}" destId="{50B4F61C-6FC3-8546-A4AC-CA0B55E21DD5}" srcOrd="0" destOrd="2" presId="urn:microsoft.com/office/officeart/2005/8/layout/default#3"/>
    <dgm:cxn modelId="{97687F45-907E-0341-8508-AFE922CB1122}" type="presOf" srcId="{27A08E96-2D19-704C-9B1D-2F2BBC6F4CB4}" destId="{074F123A-5B09-A24D-9F49-D73992185EAF}" srcOrd="0" destOrd="2"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903A6C1E-754E-924B-BD7B-140B52549E92}" type="presOf" srcId="{2C1023AC-3C2A-E349-BD74-235AFB688DD9}" destId="{074F123A-5B09-A24D-9F49-D73992185EAF}" srcOrd="0" destOrd="4" presId="urn:microsoft.com/office/officeart/2005/8/layout/default#3"/>
    <dgm:cxn modelId="{24A5732A-6734-CD42-8F69-9E73D59487F0}" type="presOf" srcId="{B9A4684C-9197-8145-ADAC-DE3BCB1A59F7}" destId="{4028CC31-1B14-9049-A7D7-E65031D08E0F}" srcOrd="0" destOrd="3"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10A1B5A0-C2E6-D147-BD0A-3E886D5ACE7A}" type="presOf" srcId="{6567AED0-2BCC-F24C-B03C-DD4521BAB3D5}" destId="{50B4F61C-6FC3-8546-A4AC-CA0B55E21DD5}" srcOrd="0" destOrd="4" presId="urn:microsoft.com/office/officeart/2005/8/layout/default#3"/>
    <dgm:cxn modelId="{A0A068D8-E768-DC43-8118-C6B188F23629}" srcId="{5DC3A8FE-9536-394A-ADBF-6D9D54D5DB39}" destId="{C82EE885-D50E-B444-8DBA-B28186EB021F}" srcOrd="0" destOrd="0" parTransId="{F1830A6B-1B4E-E848-8D05-DADF8604158D}" sibTransId="{362BDC1E-9490-4444-A231-F97F056EFD89}"/>
    <dgm:cxn modelId="{8B9CBEC1-2FB4-154C-8B2B-EC6E709706B1}" type="presOf" srcId="{66D2251D-824F-E840-A3F7-380C8CBE6984}" destId="{50B4F61C-6FC3-8546-A4AC-CA0B55E21DD5}" srcOrd="0" destOrd="3" presId="urn:microsoft.com/office/officeart/2005/8/layout/default#3"/>
    <dgm:cxn modelId="{9B4B9607-62B4-464E-9094-B4422DD1A02F}" type="presOf" srcId="{1E7E776E-B5D2-CA41-8188-C0942C0CDD36}" destId="{074F123A-5B09-A24D-9F49-D73992185EAF}" srcOrd="0" destOrd="3" presId="urn:microsoft.com/office/officeart/2005/8/layout/default#3"/>
    <dgm:cxn modelId="{D9903C88-90ED-924A-A95C-7B8A580F486B}" type="presOf" srcId="{7180435B-5149-224D-B0F2-3D1F5F02D58F}" destId="{4028CC31-1B14-9049-A7D7-E65031D08E0F}" srcOrd="0" destOrd="0" presId="urn:microsoft.com/office/officeart/2005/8/layout/default#3"/>
    <dgm:cxn modelId="{A08ADF4C-6825-D64B-B63A-4FF479E8A903}" srcId="{DFA9ECF7-E8B4-F647-B319-FCAF6D9F4DEB}" destId="{AA7E47BD-A8DD-BA43-9A45-B3365DAF56D2}" srcOrd="4" destOrd="0" parTransId="{EA2B8F3D-FD05-B547-9E6C-5CB276E3C4D6}" sibTransId="{801B0D31-548A-4544-8EA7-D97D68CDAB1B}"/>
    <dgm:cxn modelId="{3EB75885-5918-654F-8EA2-6129453CDA8F}" type="presOf" srcId="{DFA9ECF7-E8B4-F647-B319-FCAF6D9F4DEB}" destId="{074F123A-5B09-A24D-9F49-D73992185EAF}" srcOrd="0" destOrd="0" presId="urn:microsoft.com/office/officeart/2005/8/layout/default#3"/>
    <dgm:cxn modelId="{A9EF3635-B979-234C-804D-026EAD202D9B}" srcId="{DFA9ECF7-E8B4-F647-B319-FCAF6D9F4DEB}" destId="{2C1023AC-3C2A-E349-BD74-235AFB688DD9}" srcOrd="3" destOrd="0" parTransId="{C6DDE8CE-FE33-E64B-B7C3-D5D3F0D63C67}" sibTransId="{0A4A30F9-392C-E543-A70E-2C04D1D193AD}"/>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1ABFCCDF-AEA6-C346-9B6D-D11B2FEC752C}" type="presOf" srcId="{5DC3A8FE-9536-394A-ADBF-6D9D54D5DB39}" destId="{50B4F61C-6FC3-8546-A4AC-CA0B55E21DD5}" srcOrd="0" destOrd="0" presId="urn:microsoft.com/office/officeart/2005/8/layout/default#3"/>
    <dgm:cxn modelId="{C93FABB2-E73C-F545-A6E3-967A38BBAEB4}" type="presOf" srcId="{E213D9C2-7CE6-5D43-BE5F-C18545927001}" destId="{074F123A-5B09-A24D-9F49-D73992185EAF}" srcOrd="0" destOrd="1" presId="urn:microsoft.com/office/officeart/2005/8/layout/default#3"/>
    <dgm:cxn modelId="{AEF1D43F-0914-E742-9678-0B16DDD60773}" srcId="{DFA9ECF7-E8B4-F647-B319-FCAF6D9F4DEB}" destId="{1E7E776E-B5D2-CA41-8188-C0942C0CDD36}" srcOrd="2" destOrd="0" parTransId="{4D3EEDAE-B988-E748-8586-67218EC81470}" sibTransId="{F992F1BE-CF09-944B-A58D-55E1B0FE6519}"/>
    <dgm:cxn modelId="{93862869-C67F-2C49-9742-645A2570ECAF}" srcId="{7180435B-5149-224D-B0F2-3D1F5F02D58F}" destId="{9EA72A88-3DA2-984E-8711-854594BA23A1}" srcOrd="1" destOrd="0" parTransId="{BFFC3653-E16B-AF49-84BE-6039D2EC253E}" sibTransId="{4A483C58-FC8C-D541-8562-9F28C969DE2C}"/>
    <dgm:cxn modelId="{0D9D4219-48CC-BF40-8C9E-332E4A0F56A9}" srcId="{DFA9ECF7-E8B4-F647-B319-FCAF6D9F4DEB}" destId="{27A08E96-2D19-704C-9B1D-2F2BBC6F4CB4}" srcOrd="1" destOrd="0" parTransId="{01425A03-1AE3-3041-8F97-B61C0EF40191}" sibTransId="{5AF54C87-2909-B543-94E3-E05B5D5B5445}"/>
    <dgm:cxn modelId="{64F68952-8815-234F-A9A0-A3560C8B281F}" type="presOf" srcId="{446811B6-C53D-904B-AA4F-EC83FEB6B522}" destId="{4028CC31-1B14-9049-A7D7-E65031D08E0F}" srcOrd="0" destOrd="1"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365C6F41-202A-4240-B523-7C28907B217B}" srcId="{5DC3A8FE-9536-394A-ADBF-6D9D54D5DB39}" destId="{6567AED0-2BCC-F24C-B03C-DD4521BAB3D5}" srcOrd="3" destOrd="0" parTransId="{7E2DFA7F-C785-874F-A463-1B053B548FA7}" sibTransId="{D6E6099E-567A-B14A-A8B5-C3414711F88A}"/>
    <dgm:cxn modelId="{451221C8-7F5B-D143-B415-D18EC08AEE03}" srcId="{5DC3A8FE-9536-394A-ADBF-6D9D54D5DB39}" destId="{CBEE651C-DA9A-9042-B2AD-C5C55EFE28CF}" srcOrd="1" destOrd="0" parTransId="{38CDF19E-84B8-6548-9F3B-78C41BF0958B}" sibTransId="{9F924B21-3DE3-424E-85A6-F37A5EF71317}"/>
    <dgm:cxn modelId="{EDD3451B-2EEF-6043-98EE-68CD34139F35}" type="presOf" srcId="{C82EE885-D50E-B444-8DBA-B28186EB021F}" destId="{50B4F61C-6FC3-8546-A4AC-CA0B55E21DD5}" srcOrd="0" destOrd="1" presId="urn:microsoft.com/office/officeart/2005/8/layout/default#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smtClean="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smtClean="0">
              <a:latin typeface="+mn-lt"/>
            </a:rPr>
            <a:t>Captures keystrokes to allow attacker to monitor sensitive information</a:t>
          </a:r>
          <a:endParaRPr lang="en-US" b="0" dirty="0">
            <a:latin typeface="+mn-lt"/>
          </a:endParaRP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smtClean="0">
              <a:latin typeface="+mn-lt"/>
            </a:rPr>
            <a:t>Typically uses some form of filtering mechanism that only returns information close to keywords (“login”, “password”)</a:t>
          </a:r>
          <a:endParaRPr lang="en-US" b="0" dirty="0">
            <a:latin typeface="+mn-lt"/>
          </a:endParaRP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smtClean="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smtClean="0">
              <a:latin typeface="+mn-lt"/>
            </a:rPr>
            <a:t>Subverts the compromised machine to allow monitoring of a wide range of activity on the system</a:t>
          </a:r>
          <a:endParaRPr lang="en-US" sz="1900" b="0" dirty="0">
            <a:latin typeface="+mn-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smtClean="0">
              <a:latin typeface="+mn-lt"/>
            </a:rPr>
            <a:t>Monitoring history and content of browsing activity</a:t>
          </a:r>
          <a:endParaRPr lang="en-US" sz="1800" b="0" dirty="0">
            <a:latin typeface="+mn-lt"/>
          </a:endParaRP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smtClean="0">
              <a:latin typeface="+mn-lt"/>
            </a:rPr>
            <a:t>Redirecting certain Web page requests to fake sites</a:t>
          </a:r>
          <a:endParaRPr lang="en-US" sz="1800" b="0" dirty="0">
            <a:latin typeface="+mn-lt"/>
          </a:endParaRP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smtClean="0">
              <a:latin typeface="+mn-lt"/>
            </a:rPr>
            <a:t>Dynamically modifying data exchanged between the browser and certain Web sites of interest</a:t>
          </a:r>
          <a:endParaRPr lang="en-US" sz="1800" b="0" dirty="0">
            <a:latin typeface="+mn-lt"/>
          </a:endParaRP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dgm:presLayoutVars>
          <dgm:bulletEnabled val="1"/>
        </dgm:presLayoutVars>
      </dgm:prSet>
      <dgm:spPr/>
      <dgm:t>
        <a:bodyPr/>
        <a:lstStyle/>
        <a:p>
          <a:endParaRPr lang="en-US"/>
        </a:p>
      </dgm:t>
    </dgm:pt>
  </dgm:ptLst>
  <dgm:cxnLst>
    <dgm:cxn modelId="{BB0A6C7C-CA23-2346-BAAE-65ED1FA719B7}" type="presOf" srcId="{FCFB8E09-2A7D-114B-A7B0-44C686154FFC}" destId="{3B3E35FC-5EFA-7D41-B5C5-12A734B7553B}" srcOrd="0" destOrd="3" presId="urn:microsoft.com/office/officeart/2005/8/layout/vList2"/>
    <dgm:cxn modelId="{55F5ABAD-E016-8C46-9673-A4AB4C71EBEC}" srcId="{84CD5FDD-3E23-D14D-867E-A660F7B4AF9D}" destId="{B94F0689-7322-8A4F-B311-1131BDF95662}" srcOrd="0" destOrd="0" parTransId="{8FF18536-BA39-4347-A1C2-43E9A140035D}" sibTransId="{6BCE686B-D11E-194D-8484-D843F4E56EFE}"/>
    <dgm:cxn modelId="{A1C1D605-E172-F34F-B55D-F0D23D516089}" srcId="{B94F0689-7322-8A4F-B311-1131BDF95662}" destId="{7B947D24-2725-6E4B-B697-3855ABC42F0A}" srcOrd="0" destOrd="0" parTransId="{017FF03C-1900-6C41-8661-1DBC726BBCB8}" sibTransId="{75ABAF23-CCE7-F549-B029-6A3433A82024}"/>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B2432071-DEC3-EF49-A2EE-83EC764D776A}" srcId="{84CD5FDD-3E23-D14D-867E-A660F7B4AF9D}" destId="{0B2449B9-842E-B448-A67B-515097385F15}" srcOrd="1" destOrd="0" parTransId="{142732F0-78F2-B645-8810-BDA197ADC979}" sibTransId="{79E8A411-5538-4A45-87E1-2958ADC5B184}"/>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78081400-C9A6-D548-8E72-614D2E95256D}" type="presOf" srcId="{B94F0689-7322-8A4F-B311-1131BDF95662}" destId="{6ED16D23-CB7C-7146-804D-02F7F2F0993C}" srcOrd="0" destOrd="0" presId="urn:microsoft.com/office/officeart/2005/8/layout/vList2"/>
    <dgm:cxn modelId="{89562C2C-A934-844E-B4BD-3A6A8D313E52}" type="presOf" srcId="{06C297C7-4C0B-9046-AAB5-53B50F53620B}" destId="{3B3E35FC-5EFA-7D41-B5C5-12A734B7553B}" srcOrd="0" destOrd="0" presId="urn:microsoft.com/office/officeart/2005/8/layout/vList2"/>
    <dgm:cxn modelId="{D8AB5F35-8596-3340-9734-DB08E7AB3553}" type="presOf" srcId="{84CD5FDD-3E23-D14D-867E-A660F7B4AF9D}" destId="{58583719-3BE6-C040-A8E4-E7004102C6A2}" srcOrd="0" destOrd="0"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4567200F-C6DC-F74E-AEBA-751181D443D1}" type="presOf" srcId="{E0D1BE0A-BA57-AE41-B45E-E6DFD0823B88}" destId="{3B3E35FC-5EFA-7D41-B5C5-12A734B7553B}" srcOrd="0" destOrd="1" presId="urn:microsoft.com/office/officeart/2005/8/layout/vList2"/>
    <dgm:cxn modelId="{DD8B77E9-E315-A44F-872D-45F01865F0DD}" type="presOf" srcId="{6F40F308-E3E5-1942-A4AD-41ABD146AEC9}" destId="{6EC0B32E-D560-6E48-80D9-7FDA089E9536}" srcOrd="0" destOrd="1" presId="urn:microsoft.com/office/officeart/2005/8/layout/vList2"/>
    <dgm:cxn modelId="{7B0CE60A-134A-4540-8A63-7CB445448D39}" srcId="{B94F0689-7322-8A4F-B311-1131BDF95662}" destId="{6F40F308-E3E5-1942-A4AD-41ABD146AEC9}" srcOrd="1" destOrd="0" parTransId="{5F8623D1-C869-1743-8F96-A61316B7F2A9}" sibTransId="{4989028D-19DD-B540-8DEC-C6AFDB32A41F}"/>
    <dgm:cxn modelId="{9917BF2F-7A7B-484C-9D30-77FB8539A03C}" srcId="{06C297C7-4C0B-9046-AAB5-53B50F53620B}" destId="{FDE605C1-02A6-514E-A99F-A53EC8CC25BF}" srcOrd="1" destOrd="0" parTransId="{C4C2C0B7-93B7-E34C-A1AE-2E26AE4C9047}" sibTransId="{35DC5F0C-7646-4342-93EB-1CAC5E2EF766}"/>
    <dgm:cxn modelId="{5F6F3522-B5F5-2C4E-A84B-18460DEE8992}" type="presOf" srcId="{FDE605C1-02A6-514E-A99F-A53EC8CC25BF}" destId="{3B3E35FC-5EFA-7D41-B5C5-12A734B7553B}" srcOrd="0" destOrd="2"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smtClean="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smtClean="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smtClean="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smtClean="0">
              <a:solidFill>
                <a:schemeClr val="tx1"/>
              </a:solidFill>
            </a:rPr>
            <a:t>Kernel mode</a:t>
          </a:r>
          <a:endParaRPr lang="en-US" b="1" dirty="0">
            <a:solidFill>
              <a:schemeClr val="tx1"/>
            </a:solidFill>
          </a:endParaRP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smtClean="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smtClean="0">
              <a:solidFill>
                <a:schemeClr val="tx1"/>
              </a:solidFill>
            </a:rPr>
            <a:t>External mode</a:t>
          </a:r>
          <a:endParaRPr lang="en-US" b="1" dirty="0">
            <a:solidFill>
              <a:schemeClr val="tx1"/>
            </a:solidFill>
          </a:endParaRP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8CC2D51F-396E-4C4A-BD7A-047F8801C8FE}" type="presOf" srcId="{4A97A6B8-9EDD-2E4B-BDC5-F191BD827914}" destId="{C7A1B8EF-C024-DD42-B327-0C43B33F32C7}" srcOrd="0" destOrd="0" presId="urn:microsoft.com/office/officeart/2005/8/layout/default#2"/>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14484F62-97D8-A34F-9F86-BBDC33240205}" type="presOf" srcId="{0D5901AB-6A59-4541-82C2-5526BDBF6B0E}" destId="{E0353279-FF85-2046-A116-4276350C938F}"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CAA4D9A5-246F-934C-B43D-1CD28B422E91}" srcId="{2C09018F-96CC-F343-91E8-888C19E657B3}" destId="{4A97A6B8-9EDD-2E4B-BDC5-F191BD827914}" srcOrd="2" destOrd="0" parTransId="{D03EE256-346A-3E4E-95E0-9F89FD79017C}" sibTransId="{DCF2517E-9171-0341-9383-7F971B8DA491}"/>
    <dgm:cxn modelId="{B866A201-B325-304B-BFC7-05096E040E91}" type="presOf" srcId="{9510BF75-C479-6847-8233-5D43425B6CE7}" destId="{6072D17B-F6A5-5047-8836-727A094DE50A}"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smtClean="0">
              <a:solidFill>
                <a:schemeClr val="tx1"/>
              </a:solidFill>
            </a:rPr>
            <a:t>Four main elements of prevention:</a:t>
          </a:r>
          <a:endParaRPr lang="en-US" b="1" dirty="0">
            <a:solidFill>
              <a:schemeClr val="tx1"/>
            </a:solidFill>
          </a:endParaRP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smtClean="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smtClean="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smtClean="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smtClean="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t>
        <a:bodyPr/>
        <a:lstStyle/>
        <a:p>
          <a:endParaRPr lang="en-US"/>
        </a:p>
      </dgm:t>
    </dgm:pt>
  </dgm:ptLst>
  <dgm:cxnLst>
    <dgm:cxn modelId="{E9798DC8-6B8A-4E49-9C73-9B5112E6C969}" srcId="{A2F49F7D-DC29-234E-8131-187DE0ECA205}" destId="{A85B7817-CDD7-C049-A073-D8CFFC417918}" srcOrd="0" destOrd="0" parTransId="{3DC4848E-004B-1A4C-A744-3C816C74AA8E}" sibTransId="{34B90911-2D46-694F-B675-A32B2099E060}"/>
    <dgm:cxn modelId="{17234A70-C927-0D4D-875C-3CA219B139BC}" type="presOf" srcId="{A85B7817-CDD7-C049-A073-D8CFFC417918}" destId="{AA82D9DB-A488-6D46-8B85-3412B019F831}" srcOrd="0"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43987F15-A4C3-1346-9EBA-584B627F7276}" type="presOf" srcId="{A2F49F7D-DC29-234E-8131-187DE0ECA205}" destId="{9F27D6DC-1F2B-7744-AB44-F95CB3588EA2}" srcOrd="1" destOrd="0"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CD0E990E-AD1A-B14D-BCC8-6115E392DE23}" srcId="{A2F49F7D-DC29-234E-8131-187DE0ECA205}" destId="{C10341DE-4D1C-5644-A899-2A5BBD88FFE5}" srcOrd="2" destOrd="0" parTransId="{0A306DCB-897E-9942-A224-C2F30E6CD166}" sibTransId="{2C5C60B3-1CB3-3D43-A1B6-2100A0FBC3E9}"/>
    <dgm:cxn modelId="{A3513AD7-0DC4-9645-B854-4B1723DC57B4}" type="presOf" srcId="{5633FEA8-F733-7744-9130-BBE890A6AB21}" destId="{AA82D9DB-A488-6D46-8B85-3412B019F831}" srcOrd="0" destOrd="1" presId="urn:microsoft.com/office/officeart/2005/8/layout/list1"/>
    <dgm:cxn modelId="{99BDBF3A-8DFD-984C-8EEB-0047233345C3}" type="presOf" srcId="{C10341DE-4D1C-5644-A899-2A5BBD88FFE5}" destId="{AA82D9DB-A488-6D46-8B85-3412B019F831}" srcOrd="0" destOrd="2" presId="urn:microsoft.com/office/officeart/2005/8/layout/list1"/>
    <dgm:cxn modelId="{3930B535-7F68-3D49-91F7-082DCFE52FD8}" type="presOf" srcId="{19933629-1549-9244-A2EB-710BFBB3F3C0}" destId="{AA82D9DB-A488-6D46-8B85-3412B019F831}" srcOrd="0" destOrd="3" presId="urn:microsoft.com/office/officeart/2005/8/layout/list1"/>
    <dgm:cxn modelId="{947BD9AE-F2FE-E349-9C6D-BBC8D627F16A}" srcId="{E597C373-B344-4647-9666-45221E1A5803}" destId="{A2F49F7D-DC29-234E-8131-187DE0ECA205}" srcOrd="0" destOrd="0" parTransId="{407ACF3F-BDBE-A348-80BA-DFA5485D56AD}" sibTransId="{CC2B33C9-2022-A841-A120-F57B5A3BD772}"/>
    <dgm:cxn modelId="{C8B246A7-146B-D44C-A0B6-D62B3B46D552}" srcId="{A2F49F7D-DC29-234E-8131-187DE0ECA205}" destId="{5633FEA8-F733-7744-9130-BBE890A6AB21}" srcOrd="1" destOrd="0" parTransId="{14835D0F-8544-6043-BDAB-70AAD06D0B05}" sibTransId="{40ECE71D-49B5-AB4A-8E18-60582BBB76FE}"/>
    <dgm:cxn modelId="{95BB7CAF-88D5-DC4D-9F0C-C26F1BDE0EEB}" type="presOf" srcId="{A2F49F7D-DC29-234E-8131-187DE0ECA205}" destId="{952E37D5-2D17-2248-94E4-2E967F62D580}" srcOrd="0" destOrd="0"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rPr>
            <a:t>Second generation:  heuristic scanners</a:t>
          </a:r>
          <a:endParaRPr lang="en-US" sz="1800" b="1" dirty="0">
            <a:solidFill>
              <a:schemeClr val="bg1"/>
            </a:solidFill>
          </a:endParaRP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Third generation:  activity traps</a:t>
          </a:r>
          <a:endParaRPr lang="en-US" sz="1800" b="1" dirty="0">
            <a:solidFill>
              <a:schemeClr val="bg1"/>
            </a:solidFill>
          </a:endParaRP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latin typeface="+mn-lt"/>
            </a:rPr>
            <a:t>Fourth generation:  full-featured protection</a:t>
          </a:r>
          <a:endParaRPr lang="en-US" sz="1800" b="1" dirty="0">
            <a:solidFill>
              <a:schemeClr val="bg1"/>
            </a:solidFill>
            <a:latin typeface="+mn-lt"/>
          </a:endParaRP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t>
        <a:bodyPr/>
        <a:lstStyle/>
        <a:p>
          <a:endParaRPr lang="en-US"/>
        </a:p>
      </dgm:t>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t>
        <a:bodyPr/>
        <a:lstStyle/>
        <a:p>
          <a:endParaRPr lang="en-US"/>
        </a:p>
      </dgm:t>
    </dgm:pt>
    <dgm:pt modelId="{94FD8FE7-6F22-4446-A769-855654CE6791}" type="pres">
      <dgm:prSet presAssocID="{934C8CA6-6FBB-9543-B7CE-61E8B118F161}" presName="FourNodes_2" presStyleLbl="node1" presStyleIdx="1" presStyleCnt="4">
        <dgm:presLayoutVars>
          <dgm:bulletEnabled val="1"/>
        </dgm:presLayoutVars>
      </dgm:prSet>
      <dgm:spPr/>
      <dgm:t>
        <a:bodyPr/>
        <a:lstStyle/>
        <a:p>
          <a:endParaRPr lang="en-US"/>
        </a:p>
      </dgm:t>
    </dgm:pt>
    <dgm:pt modelId="{AC2EFB6D-8EA1-E644-86A1-65580E90AFF3}" type="pres">
      <dgm:prSet presAssocID="{934C8CA6-6FBB-9543-B7CE-61E8B118F161}" presName="FourNodes_3" presStyleLbl="node1" presStyleIdx="2" presStyleCnt="4">
        <dgm:presLayoutVars>
          <dgm:bulletEnabled val="1"/>
        </dgm:presLayoutVars>
      </dgm:prSet>
      <dgm:spPr/>
      <dgm:t>
        <a:bodyPr/>
        <a:lstStyle/>
        <a:p>
          <a:endParaRPr lang="en-US"/>
        </a:p>
      </dgm:t>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t>
        <a:bodyPr/>
        <a:lstStyle/>
        <a:p>
          <a:endParaRPr lang="en-US"/>
        </a:p>
      </dgm:t>
    </dgm:pt>
    <dgm:pt modelId="{A85C3921-15A0-C549-9569-F89001426921}" type="pres">
      <dgm:prSet presAssocID="{934C8CA6-6FBB-9543-B7CE-61E8B118F161}" presName="FourConn_1-2" presStyleLbl="fgAccFollowNode1" presStyleIdx="0" presStyleCnt="3">
        <dgm:presLayoutVars>
          <dgm:bulletEnabled val="1"/>
        </dgm:presLayoutVars>
      </dgm:prSet>
      <dgm:spPr/>
      <dgm:t>
        <a:bodyPr/>
        <a:lstStyle/>
        <a:p>
          <a:endParaRPr lang="en-US"/>
        </a:p>
      </dgm:t>
    </dgm:pt>
    <dgm:pt modelId="{3CB918A4-7D15-6C48-8FC2-A2F2A79D93C2}" type="pres">
      <dgm:prSet presAssocID="{934C8CA6-6FBB-9543-B7CE-61E8B118F161}" presName="FourConn_2-3" presStyleLbl="fgAccFollowNode1" presStyleIdx="1" presStyleCnt="3">
        <dgm:presLayoutVars>
          <dgm:bulletEnabled val="1"/>
        </dgm:presLayoutVars>
      </dgm:prSet>
      <dgm:spPr/>
      <dgm:t>
        <a:bodyPr/>
        <a:lstStyle/>
        <a:p>
          <a:endParaRPr lang="en-US"/>
        </a:p>
      </dgm:t>
    </dgm:pt>
    <dgm:pt modelId="{26AF2E0D-887C-644F-B5C8-6BFDF633602B}" type="pres">
      <dgm:prSet presAssocID="{934C8CA6-6FBB-9543-B7CE-61E8B118F161}" presName="FourConn_3-4" presStyleLbl="fgAccFollowNode1" presStyleIdx="2" presStyleCnt="3">
        <dgm:presLayoutVars>
          <dgm:bulletEnabled val="1"/>
        </dgm:presLayoutVars>
      </dgm:prSet>
      <dgm:spPr/>
      <dgm:t>
        <a:bodyPr/>
        <a:lstStyle/>
        <a:p>
          <a:endParaRPr lang="en-US"/>
        </a:p>
      </dgm:t>
    </dgm:pt>
    <dgm:pt modelId="{B8ED5B37-5D16-C94A-8836-EB8D8B08BE3B}" type="pres">
      <dgm:prSet presAssocID="{934C8CA6-6FBB-9543-B7CE-61E8B118F161}" presName="FourNodes_1_text" presStyleLbl="node1" presStyleIdx="3" presStyleCnt="4">
        <dgm:presLayoutVars>
          <dgm:bulletEnabled val="1"/>
        </dgm:presLayoutVars>
      </dgm:prSet>
      <dgm:spPr/>
      <dgm:t>
        <a:bodyPr/>
        <a:lstStyle/>
        <a:p>
          <a:endParaRPr lang="en-US"/>
        </a:p>
      </dgm:t>
    </dgm:pt>
    <dgm:pt modelId="{AE798FCC-0D4E-8B46-93F3-5F646AE410F4}" type="pres">
      <dgm:prSet presAssocID="{934C8CA6-6FBB-9543-B7CE-61E8B118F161}" presName="FourNodes_2_text" presStyleLbl="node1" presStyleIdx="3" presStyleCnt="4">
        <dgm:presLayoutVars>
          <dgm:bulletEnabled val="1"/>
        </dgm:presLayoutVars>
      </dgm:prSet>
      <dgm:spPr/>
      <dgm:t>
        <a:bodyPr/>
        <a:lstStyle/>
        <a:p>
          <a:endParaRPr lang="en-US"/>
        </a:p>
      </dgm:t>
    </dgm:pt>
    <dgm:pt modelId="{C871861A-17A3-BE45-9DE8-E1950D7A7023}" type="pres">
      <dgm:prSet presAssocID="{934C8CA6-6FBB-9543-B7CE-61E8B118F161}" presName="FourNodes_3_text" presStyleLbl="node1" presStyleIdx="3" presStyleCnt="4">
        <dgm:presLayoutVars>
          <dgm:bulletEnabled val="1"/>
        </dgm:presLayoutVars>
      </dgm:prSet>
      <dgm:spPr/>
      <dgm:t>
        <a:bodyPr/>
        <a:lstStyle/>
        <a:p>
          <a:endParaRPr lang="en-US"/>
        </a:p>
      </dgm:t>
    </dgm:pt>
    <dgm:pt modelId="{9B2FB06B-605C-174F-A620-6B0E16A43446}" type="pres">
      <dgm:prSet presAssocID="{934C8CA6-6FBB-9543-B7CE-61E8B118F161}" presName="FourNodes_4_text" presStyleLbl="node1" presStyleIdx="3" presStyleCnt="4">
        <dgm:presLayoutVars>
          <dgm:bulletEnabled val="1"/>
        </dgm:presLayoutVars>
      </dgm:prSet>
      <dgm:spPr/>
      <dgm:t>
        <a:bodyPr/>
        <a:lstStyle/>
        <a:p>
          <a:endParaRPr lang="en-US"/>
        </a:p>
      </dgm:t>
    </dgm:pt>
  </dgm:ptLst>
  <dgm:cxnLst>
    <dgm:cxn modelId="{40E89A75-0DF7-4848-AFA4-37CF87A5A7CF}" type="presOf" srcId="{44A84398-7644-C24F-B9C2-C86C1A26AC36}" destId="{AE798FCC-0D4E-8B46-93F3-5F646AE410F4}" srcOrd="1" destOrd="0"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A0AB61AA-E935-2E4F-A7C4-743DFA124F2D}" type="presOf" srcId="{A1A8CB4B-B54D-E340-A2E4-F09B835C31E9}" destId="{B8ED5B37-5D16-C94A-8836-EB8D8B08BE3B}" srcOrd="1" destOrd="2" presId="urn:microsoft.com/office/officeart/2005/8/layout/vProcess5"/>
    <dgm:cxn modelId="{8DE4F614-6BE9-EF43-8640-73360885999C}" type="presOf" srcId="{A9387B20-B672-7340-B5F6-86E17F6B3B71}" destId="{AB278546-B3AD-1D4A-A57A-27C45BE738AF}"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00815BB7-4C44-2A41-B169-BCDB8BF252DE}" type="presOf" srcId="{14118421-1D3D-AD46-92B8-A8BFA8461ADB}" destId="{94FD8FE7-6F22-4446-A769-855654CE6791}" srcOrd="0" destOrd="1"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E00F53A8-AFBC-8342-890B-912ED3421150}" srcId="{A9387B20-B672-7340-B5F6-86E17F6B3B71}" destId="{A5796948-3AB1-F347-9BCD-7900063785F2}" srcOrd="0" destOrd="0" parTransId="{8ABDEA3F-342A-3E4D-831D-69C8F24027F2}" sibTransId="{B7FCF397-94DF-8346-9A6C-564C15E14D8D}"/>
    <dgm:cxn modelId="{1B3C2C02-3A46-2C44-84BE-5E9E9E249A15}" srcId="{934C8CA6-6FBB-9543-B7CE-61E8B118F161}" destId="{8BC51053-E83D-0C4A-AD93-FD61B50E4F39}" srcOrd="2" destOrd="0" parTransId="{9C010144-3946-9A4D-8782-C56F15F9D59B}" sibTransId="{F54950E8-7470-2F42-91D4-281FD4B5AE4B}"/>
    <dgm:cxn modelId="{90C3ADBB-8C00-E74D-B245-D1124EFB590C}" type="presOf" srcId="{934C8CA6-6FBB-9543-B7CE-61E8B118F161}" destId="{673A5DDD-4EF7-F745-8BD9-3D506144519E}" srcOrd="0" destOrd="0"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DE48BCDB-FC3A-0346-AD62-D064995ECEF6}" srcId="{44A84398-7644-C24F-B9C2-C86C1A26AC36}" destId="{14118421-1D3D-AD46-92B8-A8BFA8461ADB}" srcOrd="0" destOrd="0" parTransId="{1D205F1D-37B8-F047-A343-EDA71298926A}" sibTransId="{A8429D03-48B4-2C44-BA6D-1FCF7B433F3C}"/>
    <dgm:cxn modelId="{A413037F-21E8-AB4E-9CB7-65636982BE47}" type="presOf" srcId="{93B04E5D-953A-0441-8ACE-78909736AB34}" destId="{3CB918A4-7D15-6C48-8FC2-A2F2A79D93C2}"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011E86E0-95FC-6945-9EEA-8F49F50697A8}" type="presOf" srcId="{F54950E8-7470-2F42-91D4-281FD4B5AE4B}" destId="{26AF2E0D-887C-644F-B5C8-6BFDF633602B}" srcOrd="0" destOrd="0" presId="urn:microsoft.com/office/officeart/2005/8/layout/vProcess5"/>
    <dgm:cxn modelId="{EF4559A8-70E2-F046-92D1-B6343F2A3D26}" srcId="{9F20680C-5A0E-FC42-B945-A1979A0A769C}" destId="{FEF33A1F-9467-E946-9327-ACEF826BCA77}" srcOrd="0" destOrd="0" parTransId="{983420CE-2DB1-0546-98EF-B669BF2CFFAB}" sibTransId="{AEF5ECFB-E8A9-0248-9B3C-9D3DC3B27179}"/>
    <dgm:cxn modelId="{09469893-E03C-9841-92FA-4FDED2B829B9}" type="presOf" srcId="{C3464D69-FAA5-2D41-A248-E2866BFC71B0}" destId="{C871861A-17A3-BE45-9DE8-E1950D7A7023}" srcOrd="1" destOrd="1"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D389312F-4DC4-BE45-83E9-D7C416C73DF9}" srcId="{934C8CA6-6FBB-9543-B7CE-61E8B118F161}" destId="{9F20680C-5A0E-FC42-B945-A1979A0A769C}" srcOrd="3" destOrd="0" parTransId="{30838EF4-1E14-BC45-9251-1DB65C6C224F}" sibTransId="{AF5D4AAF-3929-054F-BC76-04943D023AE7}"/>
    <dgm:cxn modelId="{A4DAF352-E045-754A-8912-7C2E061AE40A}" type="presOf" srcId="{14118421-1D3D-AD46-92B8-A8BFA8461ADB}" destId="{AE798FCC-0D4E-8B46-93F3-5F646AE410F4}" srcOrd="1" destOrd="1" presId="urn:microsoft.com/office/officeart/2005/8/layout/vProcess5"/>
    <dgm:cxn modelId="{686B0E2A-D323-064A-8AAF-DB7E2898A377}" type="presOf" srcId="{A5796948-3AB1-F347-9BCD-7900063785F2}" destId="{AB278546-B3AD-1D4A-A57A-27C45BE738AF}" srcOrd="0"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B52BF030-D194-E74C-B14E-11CA66C64522}" type="presOf" srcId="{DDDD0939-CE4B-F34C-9DBD-A7F165D6D474}" destId="{AE798FCC-0D4E-8B46-93F3-5F646AE410F4}" srcOrd="1" destOrd="2" presId="urn:microsoft.com/office/officeart/2005/8/layout/vProcess5"/>
    <dgm:cxn modelId="{5CF370B3-840B-3F4B-8A8A-488B2C2B09CE}" type="presOf" srcId="{A9387B20-B672-7340-B5F6-86E17F6B3B71}" destId="{B8ED5B37-5D16-C94A-8836-EB8D8B08BE3B}" srcOrd="1" destOrd="0"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C4D7460-0B16-5141-963C-BC4A45986074}" type="presOf" srcId="{849488E8-B7E6-C144-8049-60F5D218F3E2}" destId="{A85C3921-15A0-C549-9569-F89001426921}" srcOrd="0" destOrd="0"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dgm:presLayoutVars>
          <dgm:bulletEnabled val="1"/>
        </dgm:presLayoutVars>
      </dgm:prSet>
      <dgm:spPr/>
      <dgm:t>
        <a:bodyPr/>
        <a:lstStyle/>
        <a:p>
          <a:endParaRPr lang="en-US"/>
        </a:p>
      </dgm:t>
    </dgm:pt>
  </dgm:ptLst>
  <dgm:cxnLst>
    <dgm:cxn modelId="{15516779-052A-7D43-B39C-E070F9CFA1BE}" type="presOf" srcId="{1816FA76-9179-5A43-813E-19BF3D9FD242}" destId="{A52D1D64-ABBA-EF44-91FB-3EC9E2D9120F}" srcOrd="0" destOrd="0" presId="urn:microsoft.com/office/officeart/2005/8/layout/hList1"/>
    <dgm:cxn modelId="{C9D88A70-824A-E548-A400-F1A989D5CEF9}" type="presOf" srcId="{15EF84D0-6647-4E4C-9813-A55665B36B6A}" destId="{B26AED8C-CC50-FA4B-AECA-08BF294A2C86}"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E5116217-207C-9E46-823A-799237972CB1}" srcId="{2679E822-FABA-2249-8854-D55A64A292C9}" destId="{1816FA76-9179-5A43-813E-19BF3D9FD242}" srcOrd="0" destOrd="0" parTransId="{0535B2CC-BE8E-1B45-B575-A5EDC0B6D939}" sibTransId="{001CEF24-6F55-3B4C-A331-97287643566C}"/>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smtClean="0"/>
            <a:t>Ingress monitors</a:t>
          </a:r>
          <a:endParaRPr lang="en-US" sz="2800" b="1" dirty="0"/>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smtClean="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t>
        <a:bodyPr/>
        <a:lstStyle/>
        <a:p>
          <a:endParaRPr lang="en-US"/>
        </a:p>
      </dgm:t>
    </dgm:pt>
  </dgm:ptLst>
  <dgm:cxnLst>
    <dgm:cxn modelId="{9AB36BAB-03DE-E746-96C2-063DF8D96846}" srcId="{812FADF3-D6BF-5440-A991-16BAC70C22CA}" destId="{6DFAD406-5842-6A46-8D7C-1804FA5F54F8}" srcOrd="0" destOrd="0" parTransId="{87BCBA13-290C-6246-8DE6-E90D53206FB2}" sibTransId="{47C2A4E9-DC6B-724E-9027-B561811E9C2A}"/>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F9271681-9584-CA45-8C42-D0F30B801E51}" type="presOf" srcId="{857C5BCE-2EA8-7643-A788-F8A31BCF0732}" destId="{92E7900E-54A2-9C41-8A73-CA7E75155ED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569549D8-660A-1440-8063-4EEBFFC6488F}" srcId="{812FADF3-D6BF-5440-A991-16BAC70C22CA}" destId="{D148498D-FF0D-AA47-BDA7-FCF6CE5352DE}" srcOrd="1" destOrd="0" parTransId="{374C135A-B404-1941-83A5-C38AA5CCA7F8}" sibTransId="{2DC6981A-58E9-5644-85E7-B02DCB9F2BB8}"/>
    <dgm:cxn modelId="{A68ECC1F-80B5-DA48-B002-A83D19D9E388}" type="presOf" srcId="{857C5BCE-2EA8-7643-A788-F8A31BCF0732}" destId="{DCE25E27-D72D-0642-AF8D-D59EE600A8A6}"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CA794109-8951-1543-B800-5F856462D74C}" type="presOf" srcId="{D148498D-FF0D-AA47-BDA7-FCF6CE5352DE}" destId="{4FD7667B-FD88-9247-AEF5-8020748D5EB0}"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EEFB816-9E4E-154E-9C26-E9AD21B5A7E7}" type="presOf" srcId="{6DFAD406-5842-6A46-8D7C-1804FA5F54F8}" destId="{729B7C7C-47B3-F544-89C8-D914FF0C3DF8}" srcOrd="0"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Corruption of system or data files</a:t>
          </a:r>
          <a:endParaRPr lang="en-US" sz="1400" b="1" dirty="0">
            <a:solidFill>
              <a:srgbClr val="000000"/>
            </a:solidFill>
            <a:latin typeface="+mn-lt"/>
          </a:endParaRP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information from the system/keylogging</a:t>
          </a:r>
          <a:endParaRPr lang="en-US" sz="1400" b="1" dirty="0">
            <a:solidFill>
              <a:srgbClr val="000000"/>
            </a:solidFill>
            <a:latin typeface="+mn-lt"/>
          </a:endParaRP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custScaleX="117647">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124EB415-17C5-244E-8912-E3F6640C0283}" srcId="{1EDFE6E1-C82B-DA44-8558-141CD94721DD}" destId="{D19A4C48-1958-C748-B5F6-E379E8FE43B0}" srcOrd="2" destOrd="0" parTransId="{193F9AD7-7E61-4745-BD45-E1D801462CFA}" sibTransId="{381542CA-3714-564E-84B5-034664C4A52E}"/>
    <dgm:cxn modelId="{1AA66256-9115-C646-B2BE-4A3AD63F7AF9}" srcId="{066970FE-BEA6-F248-BA16-6BBFE39827E6}" destId="{61ED182A-5E66-274B-971F-81E8FD5AA91B}" srcOrd="1" destOrd="0" parTransId="{37742A7C-F950-374D-A723-5537754B3A28}" sibTransId="{A0DDDB96-9854-6646-82B3-B221ACE3196E}"/>
    <dgm:cxn modelId="{65154C14-C1C3-934B-B2F8-917D7879B7BE}" type="presOf" srcId="{9DDCB9DE-A9A0-9645-A82A-E5029ECAE440}" destId="{7E7F809E-FA9A-C243-9443-B64EC18E4E96}" srcOrd="1" destOrd="3"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1AE18E1B-58EF-C040-A8D3-8D6FB5F53CFF}" type="presOf" srcId="{E0D34040-2831-B841-8EF4-098CFD41F62B}" destId="{7E7F809E-FA9A-C243-9443-B64EC18E4E96}" srcOrd="1" destOrd="2"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DCDE7B08-6686-1946-BC3B-D1DE2CD5EEC7}" type="presOf" srcId="{61ED182A-5E66-274B-971F-81E8FD5AA91B}" destId="{7E7F809E-FA9A-C243-9443-B64EC18E4E96}" srcOrd="1" destOrd="0" presId="urn:microsoft.com/office/officeart/2005/8/layout/vProcess5"/>
    <dgm:cxn modelId="{626179AE-2A7E-7545-94CA-CC1319940A12}" type="presOf" srcId="{A379D6C5-4FB4-E045-A0BF-413B3BA6A84B}" destId="{96EA7B3F-A704-2548-8220-860DDE530FE5}" srcOrd="1" destOrd="1"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2FAE10F0-8DE3-D64D-B524-542DBEC1E922}" srcId="{066970FE-BEA6-F248-BA16-6BBFE39827E6}" destId="{1EDFE6E1-C82B-DA44-8558-141CD94721DD}" srcOrd="0" destOrd="0" parTransId="{077E4F26-988C-BE43-91CC-2B922B07C1E8}" sibTransId="{432935C9-4A6C-0E41-8E7B-11E9E7A0D455}"/>
    <dgm:cxn modelId="{296BE4F0-8860-AD4D-9E34-C36FE15BA066}" type="presOf" srcId="{1EDFE6E1-C82B-DA44-8558-141CD94721DD}" destId="{FC5FD0E3-FBE9-BB4E-B9F2-7CFB5CE96A87}" srcOrd="0" destOrd="0" presId="urn:microsoft.com/office/officeart/2005/8/layout/vProcess5"/>
    <dgm:cxn modelId="{8B551158-FDA8-DF4B-A203-DE7684C4832E}" type="presOf" srcId="{D19A4C48-1958-C748-B5F6-E379E8FE43B0}" destId="{96EA7B3F-A704-2548-8220-860DDE530FE5}" srcOrd="1" destOrd="3" presId="urn:microsoft.com/office/officeart/2005/8/layout/vProcess5"/>
    <dgm:cxn modelId="{2110D174-5622-2041-B056-7B3C71290130}" type="presOf" srcId="{61ED182A-5E66-274B-971F-81E8FD5AA91B}" destId="{3ECACCE1-EF07-354C-99D4-063260E87601}" srcOrd="0" destOrd="0"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9F3DBCDB-0EE5-9F40-A3AA-EB2EF20AE738}" type="presOf" srcId="{1EDFE6E1-C82B-DA44-8558-141CD94721DD}" destId="{96EA7B3F-A704-2548-8220-860DDE530FE5}" srcOrd="1" destOrd="0" presId="urn:microsoft.com/office/officeart/2005/8/layout/vProcess5"/>
    <dgm:cxn modelId="{7C0740FD-AB1A-B94F-995A-11C57064B85E}" type="presOf" srcId="{C2E171B6-4103-0E4D-AB52-97DBE2C72340}" destId="{7E7F809E-FA9A-C243-9443-B64EC18E4E96}" srcOrd="1" destOrd="1"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AD88ED0-F963-9D44-9437-877096668BF0}" srcId="{1EDFE6E1-C82B-DA44-8558-141CD94721DD}" destId="{62580E13-8082-9845-BBE4-64BC096116A8}" srcOrd="1" destOrd="0" parTransId="{4DB41095-168E-6E42-9729-6103DF00EE7C}" sibTransId="{CAD9A498-D150-BC4B-97F6-8E2097A7D6BF}"/>
    <dgm:cxn modelId="{6A220AC6-D7A0-8241-A418-DDD05CE8A7BD}" type="presOf" srcId="{B878E496-25E1-4C4D-A8DB-898AC4514AEE}" destId="{7E7F809E-FA9A-C243-9443-B64EC18E4E96}" srcOrd="1" destOrd="4"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5BC8FE7B-FBAB-DB42-807A-7D9BAA6E209C}" type="presOf" srcId="{9DDCB9DE-A9A0-9645-A82A-E5029ECAE440}" destId="{3ECACCE1-EF07-354C-99D4-063260E87601}" srcOrd="0" destOrd="3"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F8616244-64B5-854B-A8E7-3A19587E410D}" type="presOf" srcId="{C2E171B6-4103-0E4D-AB52-97DBE2C72340}" destId="{3ECACCE1-EF07-354C-99D4-063260E87601}" srcOrd="0" destOrd="1" presId="urn:microsoft.com/office/officeart/2005/8/layout/vProcess5"/>
    <dgm:cxn modelId="{47A756F0-08EF-3847-BDCC-773A48053CC2}" type="presOf" srcId="{A379D6C5-4FB4-E045-A0BF-413B3BA6A84B}" destId="{FC5FD0E3-FBE9-BB4E-B9F2-7CFB5CE96A87}" srcOrd="0" destOrd="1"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chemeClr val="accent3">
            <a:lumMod val="75000"/>
          </a:schemeClr>
        </a:solidFill>
        <a:ln>
          <a:solidFill>
            <a:schemeClr val="accent3">
              <a:lumMod val="75000"/>
            </a:schemeClr>
          </a:solidFill>
        </a:ln>
      </dgm:spPr>
      <dgm:t>
        <a:bodyPr/>
        <a:lstStyle/>
        <a:p>
          <a:r>
            <a:rPr lang="en-US" sz="1600" b="1" i="0" dirty="0" smtClean="0">
              <a:solidFill>
                <a:schemeClr val="bg1"/>
              </a:solidFill>
            </a:rPr>
            <a:t>Politically motivated attackers</a:t>
          </a:r>
          <a:endParaRPr lang="en-US" sz="1600" b="1" i="0" dirty="0">
            <a:solidFill>
              <a:schemeClr val="bg1"/>
            </a:solidFill>
          </a:endParaRP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chemeClr val="accent5">
            <a:lumMod val="75000"/>
          </a:schemeClr>
        </a:solidFill>
        <a:ln>
          <a:solidFill>
            <a:schemeClr val="accent5">
              <a:lumMod val="75000"/>
            </a:schemeClr>
          </a:solidFill>
        </a:ln>
      </dgm:spPr>
      <dgm:t>
        <a:bodyPr/>
        <a:lstStyle/>
        <a:p>
          <a:r>
            <a:rPr lang="en-US" sz="1600" b="1" i="0" dirty="0" smtClean="0">
              <a:solidFill>
                <a:schemeClr val="bg1"/>
              </a:solidFill>
            </a:rPr>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dgm:t>
        <a:bodyPr/>
        <a:lstStyle/>
        <a:p>
          <a:r>
            <a:rPr lang="en-US" sz="1600" b="1" i="0" dirty="0" smtClean="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chemeClr val="accent5">
            <a:lumMod val="75000"/>
          </a:schemeClr>
        </a:solidFill>
        <a:ln>
          <a:solidFill>
            <a:schemeClr val="accent5">
              <a:lumMod val="75000"/>
            </a:schemeClr>
          </a:solidFill>
        </a:ln>
      </dgm:spPr>
      <dgm:t>
        <a:bodyPr/>
        <a:lstStyle/>
        <a:p>
          <a:r>
            <a:rPr lang="en-US" sz="1600" b="1" i="0" dirty="0" smtClean="0">
              <a:solidFill>
                <a:schemeClr val="bg1"/>
              </a:solidFill>
            </a:rPr>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chemeClr val="accent3">
            <a:lumMod val="75000"/>
          </a:schemeClr>
        </a:solidFill>
        <a:ln>
          <a:solidFill>
            <a:schemeClr val="accent3">
              <a:lumMod val="75000"/>
            </a:schemeClr>
          </a:solidFill>
        </a:ln>
      </dgm:spPr>
      <dgm:t>
        <a:bodyPr/>
        <a:lstStyle/>
        <a:p>
          <a:r>
            <a:rPr lang="en-US" sz="1600" b="1" i="0" dirty="0" smtClean="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t>
        <a:bodyPr/>
        <a:lstStyle/>
        <a:p>
          <a:endParaRPr lang="en-US"/>
        </a:p>
      </dgm:t>
    </dgm:pt>
    <dgm:pt modelId="{365612A0-DE86-E142-BC0C-7EAA94A75B03}" type="pres">
      <dgm:prSet presAssocID="{4479C231-9F56-CF4B-B68C-08A7EFBF47C8}" presName="Name5" presStyleLbl="vennNode1" presStyleIdx="0" presStyleCnt="5">
        <dgm:presLayoutVars>
          <dgm:bulletEnabled val="1"/>
        </dgm:presLayoutVars>
      </dgm:prSet>
      <dgm:spPr/>
      <dgm:t>
        <a:bodyPr/>
        <a:lstStyle/>
        <a:p>
          <a:endParaRPr lang="en-US"/>
        </a:p>
      </dgm:t>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t>
        <a:bodyPr/>
        <a:lstStyle/>
        <a:p>
          <a:endParaRPr lang="en-US"/>
        </a:p>
      </dgm:t>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t>
        <a:bodyPr/>
        <a:lstStyle/>
        <a:p>
          <a:endParaRPr lang="en-US"/>
        </a:p>
      </dgm:t>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dgm:presLayoutVars>
          <dgm:bulletEnabled val="1"/>
        </dgm:presLayoutVars>
      </dgm:prSet>
      <dgm:spPr/>
      <dgm:t>
        <a:bodyPr/>
        <a:lstStyle/>
        <a:p>
          <a:endParaRPr lang="en-US"/>
        </a:p>
      </dgm:t>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t>
        <a:bodyPr/>
        <a:lstStyle/>
        <a:p>
          <a:endParaRPr lang="en-US"/>
        </a:p>
      </dgm:t>
    </dgm:pt>
  </dgm:ptLst>
  <dgm:cxnLst>
    <dgm:cxn modelId="{D493CB37-7BB5-FB4B-A5C2-4EAC127D880F}" srcId="{DD645E09-60FE-E840-912B-2FDF7E021578}" destId="{47F5707C-6AE1-3342-9DE4-F67E6FB1789D}" srcOrd="4" destOrd="0" parTransId="{58F7177C-CBAC-3D45-A044-F0093883DE8A}" sibTransId="{4A4D01F6-4422-2E44-A1F7-4E0CC125739F}"/>
    <dgm:cxn modelId="{A194C374-1F30-0F4C-9D6C-FBA6142800C8}" type="presOf" srcId="{47F5707C-6AE1-3342-9DE4-F67E6FB1789D}" destId="{007BE1A6-EF54-4742-846C-1FA69F19FF0E}" srcOrd="0" destOrd="0" presId="urn:microsoft.com/office/officeart/2005/8/layout/venn3"/>
    <dgm:cxn modelId="{9276AEA0-6884-AB45-904B-22BEBE2258BF}" type="presOf" srcId="{DD645E09-60FE-E840-912B-2FDF7E021578}" destId="{2438AD9D-C31E-F44D-B449-4C106BD101BD}" srcOrd="0" destOrd="0" presId="urn:microsoft.com/office/officeart/2005/8/layout/venn3"/>
    <dgm:cxn modelId="{17A3EE47-0D52-DD46-88BA-D1B5D99A8E7C}" type="presOf" srcId="{4479C231-9F56-CF4B-B68C-08A7EFBF47C8}" destId="{365612A0-DE86-E142-BC0C-7EAA94A75B03}"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5D5DCB9C-FA3F-414A-B73E-889F37A71687}" type="presOf" srcId="{184E39B6-906E-0641-8B0A-2ACCB080C5DE}" destId="{9E816322-7A2F-434E-84A4-43E5E9550FE9}" srcOrd="0" destOrd="0" presId="urn:microsoft.com/office/officeart/2005/8/layout/venn3"/>
    <dgm:cxn modelId="{56E17D15-9709-AB4D-9CCF-6BCC78B0CD60}" srcId="{DD645E09-60FE-E840-912B-2FDF7E021578}" destId="{184E39B6-906E-0641-8B0A-2ACCB080C5DE}" srcOrd="1" destOrd="0" parTransId="{B9D9D864-AB41-264B-ACC4-51EB4D11B3FE}" sibTransId="{26085DB4-1F80-5642-A25E-21F519FD95D1}"/>
    <dgm:cxn modelId="{34850BEC-4F03-204E-9AE5-6C00FB65C3AB}" type="presOf" srcId="{C95CAF38-288E-FC47-81B2-EA67AC088437}" destId="{9BD753D9-7681-4E42-B1E9-214B91FB2F80}" srcOrd="0" destOrd="0" presId="urn:microsoft.com/office/officeart/2005/8/layout/venn3"/>
    <dgm:cxn modelId="{863938AA-28E0-A844-BC56-BEDD4971F9C1}" type="presOf" srcId="{C0761C54-E711-4D4A-9CEE-53BE5AB43879}" destId="{00B567D1-99ED-BD4D-A850-53823C14A7CF}" srcOrd="0" destOrd="0" presId="urn:microsoft.com/office/officeart/2005/8/layout/venn3"/>
    <dgm:cxn modelId="{FA0C2C61-EBC7-8948-AAD7-B6BE74E33F26}" srcId="{DD645E09-60FE-E840-912B-2FDF7E021578}" destId="{C95CAF38-288E-FC47-81B2-EA67AC088437}" srcOrd="3" destOrd="0" parTransId="{427132C0-8160-BA43-8F68-3548194CDB79}" sibTransId="{257B10A3-4062-924C-AB49-07C907613012}"/>
    <dgm:cxn modelId="{2828EEF3-3B9A-4C4B-A0BC-2B837D4002C9}" srcId="{DD645E09-60FE-E840-912B-2FDF7E021578}" destId="{C0761C54-E711-4D4A-9CEE-53BE5AB43879}" srcOrd="2" destOrd="0" parTransId="{95CEEC57-BF66-4F43-B6A4-A0AC6991F114}" sibTransId="{3164A6BA-5757-0B4B-AC84-EC68A8CD3227}"/>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chemeClr val="accent3">
            <a:lumMod val="75000"/>
          </a:schemeClr>
        </a:solidFill>
      </dgm:spPr>
      <dgm:t>
        <a:bodyPr/>
        <a:lstStyle/>
        <a:p>
          <a:pPr rtl="0"/>
          <a:r>
            <a:rPr lang="en-US" dirty="0" smtClean="0"/>
            <a:t>Advanced</a:t>
          </a:r>
          <a:endParaRPr lang="en-US" dirty="0"/>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smtClean="0"/>
            <a:t>Used by the attackers of a wide variety of intrusion technologies and malware including the development of custom malware if required</a:t>
          </a:r>
          <a:endParaRPr lang="en-US" dirty="0"/>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smtClean="0"/>
            <a:t>The individual components may not necessarily be technically advanced but are carefully selected to suit the chosen target</a:t>
          </a:r>
          <a:endParaRPr lang="en-US" dirty="0"/>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dgm:t>
        <a:bodyPr/>
        <a:lstStyle/>
        <a:p>
          <a:pPr rtl="0"/>
          <a:r>
            <a:rPr lang="en-US" dirty="0" smtClean="0"/>
            <a:t>Persistent</a:t>
          </a:r>
          <a:endParaRPr lang="en-US" dirty="0"/>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smtClean="0"/>
            <a:t>Determined application of the attacks over an extended period against the chosen target in order to maximize the chance of success</a:t>
          </a:r>
          <a:endParaRPr lang="en-US" dirty="0"/>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smtClean="0"/>
            <a:t>A variety of attacks may be progressively applied until the target is compromised</a:t>
          </a:r>
          <a:endParaRPr lang="en-US" dirty="0"/>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chemeClr val="accent5">
            <a:lumMod val="75000"/>
          </a:schemeClr>
        </a:solidFill>
      </dgm:spPr>
      <dgm:t>
        <a:bodyPr/>
        <a:lstStyle/>
        <a:p>
          <a:pPr rtl="0"/>
          <a:r>
            <a:rPr lang="en-US" dirty="0" smtClean="0"/>
            <a:t>Threats</a:t>
          </a:r>
          <a:endParaRPr lang="en-US" dirty="0"/>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smtClean="0"/>
            <a:t>Threats to the selected targets as a result of the organized, capable, and well-funded attackers intent to compromise the specifically chosen targets</a:t>
          </a:r>
          <a:endParaRPr lang="en-US" dirty="0"/>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smtClean="0"/>
            <a:t>The active involvement of people in the process greatly raises the threat level from that due to automated attacks tools, and also the likelihood of successful attacks</a:t>
          </a:r>
          <a:endParaRPr lang="en-US" dirty="0"/>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t>
        <a:bodyPr/>
        <a:lstStyle/>
        <a:p>
          <a:endParaRPr lang="en-US"/>
        </a:p>
      </dgm:t>
    </dgm:pt>
    <dgm:pt modelId="{66288826-63A0-1441-9E9D-631DD7B384D9}" type="pres">
      <dgm:prSet presAssocID="{E2FD3A51-5340-B643-8343-8B860CBF3989}" presName="parentText" presStyleLbl="node1" presStyleIdx="0" presStyleCnt="3">
        <dgm:presLayoutVars>
          <dgm:chMax val="0"/>
          <dgm:bulletEnabled val="1"/>
        </dgm:presLayoutVars>
      </dgm:prSet>
      <dgm:spPr/>
      <dgm:t>
        <a:bodyPr/>
        <a:lstStyle/>
        <a:p>
          <a:endParaRPr lang="en-US"/>
        </a:p>
      </dgm:t>
    </dgm:pt>
    <dgm:pt modelId="{C59AD606-85C1-2249-86F0-2CF0B3E6F71A}" type="pres">
      <dgm:prSet presAssocID="{E2FD3A51-5340-B643-8343-8B860CBF3989}" presName="childText" presStyleLbl="revTx" presStyleIdx="0" presStyleCnt="3">
        <dgm:presLayoutVars>
          <dgm:bulletEnabled val="1"/>
        </dgm:presLayoutVars>
      </dgm:prSet>
      <dgm:spPr/>
      <dgm:t>
        <a:bodyPr/>
        <a:lstStyle/>
        <a:p>
          <a:endParaRPr lang="en-US"/>
        </a:p>
      </dgm:t>
    </dgm:pt>
    <dgm:pt modelId="{17B6E487-2F39-E444-B985-876526B9210F}" type="pres">
      <dgm:prSet presAssocID="{0A88A7AF-0374-8B46-906D-512659115FC0}" presName="parentText" presStyleLbl="node1" presStyleIdx="1" presStyleCnt="3">
        <dgm:presLayoutVars>
          <dgm:chMax val="0"/>
          <dgm:bulletEnabled val="1"/>
        </dgm:presLayoutVars>
      </dgm:prSet>
      <dgm:spPr/>
      <dgm:t>
        <a:bodyPr/>
        <a:lstStyle/>
        <a:p>
          <a:endParaRPr lang="en-US"/>
        </a:p>
      </dgm:t>
    </dgm:pt>
    <dgm:pt modelId="{6B94109F-B88D-8743-A3A1-745D687F4B28}" type="pres">
      <dgm:prSet presAssocID="{0A88A7AF-0374-8B46-906D-512659115FC0}" presName="childText" presStyleLbl="revTx" presStyleIdx="1" presStyleCnt="3">
        <dgm:presLayoutVars>
          <dgm:bulletEnabled val="1"/>
        </dgm:presLayoutVars>
      </dgm:prSet>
      <dgm:spPr/>
      <dgm:t>
        <a:bodyPr/>
        <a:lstStyle/>
        <a:p>
          <a:endParaRPr lang="en-US"/>
        </a:p>
      </dgm:t>
    </dgm:pt>
    <dgm:pt modelId="{45F715EC-1873-4C48-B819-45CF7B29EB72}" type="pres">
      <dgm:prSet presAssocID="{8C0E7C4C-6E76-EF45-AC75-FF3EEF3FBAB5}" presName="parentText" presStyleLbl="node1" presStyleIdx="2" presStyleCnt="3">
        <dgm:presLayoutVars>
          <dgm:chMax val="0"/>
          <dgm:bulletEnabled val="1"/>
        </dgm:presLayoutVars>
      </dgm:prSet>
      <dgm:spPr/>
      <dgm:t>
        <a:bodyPr/>
        <a:lstStyle/>
        <a:p>
          <a:endParaRPr lang="en-US"/>
        </a:p>
      </dgm:t>
    </dgm:pt>
    <dgm:pt modelId="{E952B7FB-A9DA-0C43-87E5-CB0BE3A3AFD0}" type="pres">
      <dgm:prSet presAssocID="{8C0E7C4C-6E76-EF45-AC75-FF3EEF3FBAB5}" presName="childText" presStyleLbl="revTx" presStyleIdx="2" presStyleCnt="3">
        <dgm:presLayoutVars>
          <dgm:bulletEnabled val="1"/>
        </dgm:presLayoutVars>
      </dgm:prSet>
      <dgm:spPr/>
      <dgm:t>
        <a:bodyPr/>
        <a:lstStyle/>
        <a:p>
          <a:endParaRPr lang="en-US"/>
        </a:p>
      </dgm:t>
    </dgm:pt>
  </dgm:ptLst>
  <dgm:cxnLst>
    <dgm:cxn modelId="{A79069C4-8DA2-3043-BC87-E4A0AF0FE3FC}" srcId="{0A88A7AF-0374-8B46-906D-512659115FC0}" destId="{6E4A29CA-1B8C-3C4D-81AE-C381E0978AF9}" srcOrd="0" destOrd="0" parTransId="{D13AA011-0421-9242-BB67-F3F0DD646F55}" sibTransId="{4B419F2F-5C8C-834C-B1D2-8DEEADA09C2D}"/>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6A9729CD-0C06-6649-BFB3-F579B7335B32}" type="presOf" srcId="{8C0E7C4C-6E76-EF45-AC75-FF3EEF3FBAB5}" destId="{45F715EC-1873-4C48-B819-45CF7B29EB72}" srcOrd="0" destOrd="0" presId="urn:microsoft.com/office/officeart/2005/8/layout/vList2"/>
    <dgm:cxn modelId="{9542FA3D-679E-E041-9F89-369ABC5CBD20}" srcId="{E2FD3A51-5340-B643-8343-8B860CBF3989}" destId="{3CA436CE-D1B9-E24B-8481-7CAC53EAB9A6}" srcOrd="0" destOrd="0" parTransId="{3A147FD3-CA76-B340-AE74-A540641A86C8}" sibTransId="{3AE1031D-302C-E549-B1CD-1458CB531B65}"/>
    <dgm:cxn modelId="{09555E91-67E4-DB43-B523-2C19AB5766FE}" type="presOf" srcId="{3CA436CE-D1B9-E24B-8481-7CAC53EAB9A6}" destId="{C59AD606-85C1-2249-86F0-2CF0B3E6F71A}" srcOrd="0" destOrd="0" presId="urn:microsoft.com/office/officeart/2005/8/layout/vList2"/>
    <dgm:cxn modelId="{E5B7702D-742A-A942-BA59-0F1BE76B53D9}" type="presOf" srcId="{AA2A83ED-76F5-7E45-B874-F61D52A1A299}" destId="{E952B7FB-A9DA-0C43-87E5-CB0BE3A3AFD0}" srcOrd="0" destOrd="1" presId="urn:microsoft.com/office/officeart/2005/8/layout/vList2"/>
    <dgm:cxn modelId="{5FF5E523-9BED-8E45-A314-EFB8AC301880}" srcId="{8C0E7C4C-6E76-EF45-AC75-FF3EEF3FBAB5}" destId="{BB54007A-11C9-2141-91E5-FE7FF25D66A2}" srcOrd="0" destOrd="0" parTransId="{9803FEB2-F9EE-F74D-8891-AB5CDF77CFE8}" sibTransId="{F6F19079-48DC-F641-A782-D99119A5DBB0}"/>
    <dgm:cxn modelId="{A839E688-4243-F64F-A6A1-F1B84F0DD5CC}" srcId="{6DA3E69D-53F2-394B-BAB6-FBACD1D1DE5C}" destId="{8C0E7C4C-6E76-EF45-AC75-FF3EEF3FBAB5}" srcOrd="2" destOrd="0" parTransId="{352A1F0B-6B64-6841-B43A-4BA65BC0DB42}" sibTransId="{BBF003AA-7406-3645-922E-9FDB0755CFE9}"/>
    <dgm:cxn modelId="{B868C792-D9C5-9D40-A8CA-FB1B49AAFBD4}" type="presOf" srcId="{6DA3E69D-53F2-394B-BAB6-FBACD1D1DE5C}" destId="{CA10EAC4-2EAF-5247-9ECF-64CBC8E4E7D2}" srcOrd="0" destOrd="0" presId="urn:microsoft.com/office/officeart/2005/8/layout/vList2"/>
    <dgm:cxn modelId="{7FFD7A6A-2079-0B48-A1CF-198C97C2BBD7}" type="presOf" srcId="{E2FD3A51-5340-B643-8343-8B860CBF3989}" destId="{66288826-63A0-1441-9E9D-631DD7B384D9}" srcOrd="0" destOrd="0" presId="urn:microsoft.com/office/officeart/2005/8/layout/vList2"/>
    <dgm:cxn modelId="{65800F0E-7C98-7B4C-A6B0-EC2801A6CA2B}" srcId="{8C0E7C4C-6E76-EF45-AC75-FF3EEF3FBAB5}" destId="{AA2A83ED-76F5-7E45-B874-F61D52A1A299}" srcOrd="1" destOrd="0" parTransId="{EC275140-324B-924D-A2B9-B130BA705461}" sibTransId="{61E5E567-1F9C-8841-B9D9-3CCDEBDD1716}"/>
    <dgm:cxn modelId="{68F39DCF-7952-8949-84C1-C3503F8023B6}" type="presOf" srcId="{B6ED2587-C1E5-CC4D-88A6-2D520D88E5CD}" destId="{C59AD606-85C1-2249-86F0-2CF0B3E6F71A}" srcOrd="0" destOrd="1" presId="urn:microsoft.com/office/officeart/2005/8/layout/vList2"/>
    <dgm:cxn modelId="{127816AE-9210-5646-A351-7F972F6F0FDE}" type="presOf" srcId="{0A88A7AF-0374-8B46-906D-512659115FC0}" destId="{17B6E487-2F39-E444-B985-876526B9210F}" srcOrd="0" destOrd="0" presId="urn:microsoft.com/office/officeart/2005/8/layout/vList2"/>
    <dgm:cxn modelId="{626494F5-77BC-DA46-9EDD-50B0B8116231}" srcId="{6DA3E69D-53F2-394B-BAB6-FBACD1D1DE5C}" destId="{0A88A7AF-0374-8B46-906D-512659115FC0}" srcOrd="1" destOrd="0" parTransId="{557C851F-055E-AF49-8078-53CA0E52DD02}" sibTransId="{C2FB217E-FD39-414B-B73C-CA2BDB32EE91}"/>
    <dgm:cxn modelId="{824C49BF-9D15-7E46-A64F-050BCEF34F4D}" type="presOf" srcId="{6E4A29CA-1B8C-3C4D-81AE-C381E0978AF9}" destId="{6B94109F-B88D-8743-A3A1-745D687F4B28}" srcOrd="0" destOrd="0"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A74DE33E-0BDC-BF42-B902-2CDFAC163CC0}" srcId="{E2FD3A51-5340-B643-8343-8B860CBF3989}" destId="{B6ED2587-C1E5-CC4D-88A6-2D520D88E5CD}" srcOrd="1" destOrd="0" parTransId="{681FF8FA-9B54-6D44-9359-4C2E98FD8407}" sibTransId="{D3F6BBA6-E059-7A4A-981D-B10C445881C9}"/>
    <dgm:cxn modelId="{08A2AA8E-B5AA-114B-9F5F-CADDE2CB3B43}" srcId="{6DA3E69D-53F2-394B-BAB6-FBACD1D1DE5C}" destId="{E2FD3A51-5340-B643-8343-8B860CBF3989}" srcOrd="0" destOrd="0" parTransId="{C2149F62-2D19-5E4B-BF4F-BA71242A7856}" sibTransId="{CA6B7D27-68A2-E442-A986-9BFD8DCF8529}"/>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smtClean="0">
              <a:latin typeface="+mn-lt"/>
            </a:rPr>
            <a:t>Means by which a virus spreads or propagates</a:t>
          </a:r>
          <a:endParaRPr lang="en-US" b="0" dirty="0">
            <a:latin typeface="+mn-lt"/>
          </a:endParaRP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smtClean="0">
              <a:latin typeface="+mn-lt"/>
            </a:rPr>
            <a:t>Also referred to as the </a:t>
          </a:r>
          <a:r>
            <a:rPr lang="en-US" b="0" i="1" dirty="0" smtClean="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smtClean="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smtClean="0">
              <a:latin typeface="+mn-lt"/>
            </a:rPr>
            <a:t>Event or condition that determines when the payload is activated or delivered</a:t>
          </a:r>
          <a:endParaRPr lang="en-US" b="0" dirty="0">
            <a:latin typeface="+mn-lt"/>
          </a:endParaRP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smtClean="0">
              <a:latin typeface="+mn-lt"/>
            </a:rPr>
            <a:t>Sometimes known as a </a:t>
          </a:r>
          <a:r>
            <a:rPr lang="en-US" b="0" i="1" dirty="0" smtClean="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smtClean="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smtClean="0">
              <a:latin typeface="+mn-lt"/>
            </a:rPr>
            <a:t>What the virus does (besides spreading)</a:t>
          </a:r>
          <a:endParaRPr lang="en-US" b="0" dirty="0">
            <a:latin typeface="+mn-lt"/>
          </a:endParaRP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smtClean="0">
              <a:latin typeface="+mn-lt"/>
            </a:rPr>
            <a:t>May involve damage or benign but noticeable activity</a:t>
          </a:r>
          <a:endParaRPr lang="en-US" b="0" dirty="0">
            <a:latin typeface="+mn-lt"/>
          </a:endParaRP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709E052-A254-EC4F-A2F0-344854E6B315}" srcId="{677D9202-76CC-DE4C-9C12-226C07A80F36}" destId="{9540D378-61A5-5546-97CC-C843036C47C9}" srcOrd="0" destOrd="0" parTransId="{B9267774-BC48-C649-B15E-84A79A3F5C77}" sibTransId="{CC0705CB-DC79-364E-99FD-DA57DD62B18F}"/>
    <dgm:cxn modelId="{F62303CC-B75E-1A4C-B774-BB2DBA1ABBE6}" type="presOf" srcId="{C3084224-6D9E-F14F-A9E1-C1C39671EB3D}" destId="{88A1667D-4CEC-F145-85B2-C014FBDCFDE8}" srcOrd="0" destOrd="0" presId="urn:microsoft.com/office/officeart/2005/8/layout/list1"/>
    <dgm:cxn modelId="{32DB11FA-3C70-8A43-86E3-6133B30A3E9B}" type="presOf" srcId="{E2EEC181-34B1-D547-AA67-42334FF5A244}" destId="{5CDD4299-543B-524A-AAF3-360201B13E61}" srcOrd="0" destOrd="0"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63FBD42D-64CF-0940-AD64-3401FB162EF8}" type="presOf" srcId="{677D9202-76CC-DE4C-9C12-226C07A80F36}" destId="{C63E1105-C149-C843-9202-23F8D48B3E4F}" srcOrd="1"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91FC1A81-398C-6D4D-BEF9-A8340D8FBE72}" srcId="{E20D7F2D-7192-1040-9292-645DAF10969E}" destId="{3AF02B48-6BE0-744A-8912-0D23041B3E95}" srcOrd="2" destOrd="0" parTransId="{133EBB49-D1FA-9B41-94BE-34A95FB412FE}" sibTransId="{8CE264D8-A7D8-CF48-A928-389B07FA0AFD}"/>
    <dgm:cxn modelId="{07B5CB32-FAE0-A84E-8E88-6D811A7B1D29}" type="presOf" srcId="{3C738FB1-14E0-FD4F-894A-8376F365D294}" destId="{5CDD4299-543B-524A-AAF3-360201B13E61}" srcOrd="0" destOrd="1" presId="urn:microsoft.com/office/officeart/2005/8/layout/list1"/>
    <dgm:cxn modelId="{A247BC43-F829-7A48-8BB0-C57268F244BA}" srcId="{677D9202-76CC-DE4C-9C12-226C07A80F36}" destId="{363A7C33-1DE8-694A-8167-6217851D020B}" srcOrd="1" destOrd="0" parTransId="{9E7012C6-2B8B-D549-8686-D5F720D17F3E}" sibTransId="{3A77D079-A4E7-D943-A0CA-85E93C25D579}"/>
    <dgm:cxn modelId="{0884F5D4-57AF-EF4E-9BBC-92516ECF9D9A}" type="presOf" srcId="{CA03970E-3F9E-424A-9761-274CF242F45B}" destId="{9A8E9D20-4DD8-6549-B50E-80E51156195A}"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07919284-4B78-F04D-9371-713B1FC059E4}" type="presOf" srcId="{363A7C33-1DE8-694A-8167-6217851D020B}" destId="{9E230290-2EEC-964C-9BCE-9B69243D95B7}" srcOrd="0" destOrd="1" presId="urn:microsoft.com/office/officeart/2005/8/layout/list1"/>
    <dgm:cxn modelId="{285CFA2B-B69B-CF46-B265-B9C13F6B8A19}" type="presOf" srcId="{677D9202-76CC-DE4C-9C12-226C07A80F36}" destId="{4E62E4FB-A7D4-2240-B0DC-00AC603FD9D4}" srcOrd="0" destOrd="0" presId="urn:microsoft.com/office/officeart/2005/8/layout/list1"/>
    <dgm:cxn modelId="{ABD1E00E-0996-6B42-A94A-1DF854811CBB}" type="presOf" srcId="{B3119A6A-5814-1C4E-A698-035CDEE1A28F}" destId="{9A8E9D20-4DD8-6549-B50E-80E51156195A}" srcOrd="0" destOrd="0" presId="urn:microsoft.com/office/officeart/2005/8/layout/list1"/>
    <dgm:cxn modelId="{2FF4C098-023F-1B4C-8199-E134F557C904}" type="presOf" srcId="{E20D7F2D-7192-1040-9292-645DAF10969E}" destId="{155B6F35-FE93-D345-9D00-045722B2CD53}" srcOrd="0" destOrd="0" presId="urn:microsoft.com/office/officeart/2005/8/layout/list1"/>
    <dgm:cxn modelId="{36F27A79-1968-E547-B9F1-46C61310A821}" type="presOf" srcId="{C3084224-6D9E-F14F-A9E1-C1C39671EB3D}" destId="{FDFE6835-A92A-E641-8AE9-B9BFDC4ECD51}" srcOrd="1" destOrd="0" presId="urn:microsoft.com/office/officeart/2005/8/layout/list1"/>
    <dgm:cxn modelId="{9177F7AF-6FAB-484B-92C5-ED261B093A5E}" type="presOf" srcId="{9540D378-61A5-5546-97CC-C843036C47C9}" destId="{9E230290-2EEC-964C-9BCE-9B69243D95B7}" srcOrd="0"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D8EB282C-C797-F642-B789-183CAE592DE3}" srcId="{C3084224-6D9E-F14F-A9E1-C1C39671EB3D}" destId="{B3119A6A-5814-1C4E-A698-035CDEE1A28F}" srcOrd="0" destOrd="0" parTransId="{46DB0EBE-113B-0E40-81D4-5B7CD3F40828}" sibTransId="{7190031B-61C8-374D-B2D2-01DF58B4ED3E}"/>
    <dgm:cxn modelId="{8EE36FE4-D5A8-594B-B49C-D65849A10A02}" srcId="{3AF02B48-6BE0-744A-8912-0D23041B3E95}" destId="{3C738FB1-14E0-FD4F-894A-8376F365D294}" srcOrd="1" destOrd="0" parTransId="{0B8C5C2B-D42D-0D47-A4DC-6463CD9C7A70}" sibTransId="{ED03ADAD-C698-7341-A07F-B961AEB41EC3}"/>
    <dgm:cxn modelId="{22C4002A-03C2-5C46-9CF2-3FBDD859E128}" type="presOf" srcId="{3AF02B48-6BE0-744A-8912-0D23041B3E95}" destId="{4644D822-0A1D-4A4B-9C64-BBD957F607D0}"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B45BDC9B-E999-BE45-9915-304DC26F2680}" type="presOf" srcId="{3035BF66-8DF1-EB4B-9BA6-6D70F8A71F3F}" destId="{5608BBF7-C062-8547-BEE7-35FD95CE6ED2}"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2A8065DD-0FE5-B549-9B0C-65997A604435}" type="presOf" srcId="{5C8B9CAB-C992-EB4C-A6B0-3B766464D189}" destId="{FA3EC44A-0D11-8D4A-A370-8935D2A75E35}" srcOrd="0" destOrd="0" presId="urn:microsoft.com/office/officeart/2005/8/layout/process4"/>
    <dgm:cxn modelId="{4843826A-A5B3-AA47-9E7B-DA0C79AEFDE4}" type="presOf" srcId="{51DB3F44-008F-9B4E-8C0E-2B7B2A7D0041}" destId="{5F6DB1AD-84BE-1C40-A7D1-B1BD8D37A80C}"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E371589F-2C3F-A648-9B9F-394794CE9809}" type="presOf" srcId="{48BC0E81-32FC-9045-9AF0-DD729F9A1A61}" destId="{9198A95F-ABA7-5444-8A5C-E82D728BAF2E}" srcOrd="0"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AE0BCFF0-770C-2E46-B187-9AF6407B0FF4}" type="presOf" srcId="{0F70DF3B-0273-6F48-AA35-A7CB11F30F3F}" destId="{96203DF4-A4F4-D140-B726-D11BA9C1E70B}"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42E539BA-7493-D541-B98F-9B3BEB1B0441}" type="presOf" srcId="{31391D8B-CB3C-3841-AA7E-2851F1573A82}" destId="{D3147F2A-28DA-424F-AF3A-480A0C6511F9}" srcOrd="0"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891C1FC3-C27E-5A40-801B-F0F538E763A7}" srcId="{3035BF66-8DF1-EB4B-9BA6-6D70F8A71F3F}" destId="{02F06C06-82C9-694F-A2ED-CB7C7B371164}" srcOrd="1" destOrd="0" parTransId="{70CEDF61-E2B0-7E43-B0F4-54EAE2CBE2B5}" sibTransId="{F1C45B70-2BBF-8049-9402-10B747ABAAE1}"/>
    <dgm:cxn modelId="{B64A5B32-49A7-3444-8A33-CFF7B6C1BD18}" type="presOf" srcId="{24062503-A010-C443-9A7E-FA0F3A86585E}" destId="{B801D59A-BB88-5949-994D-550B906C47D6}"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smtClean="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smtClean="0">
              <a:solidFill>
                <a:schemeClr val="tx1"/>
              </a:solidFill>
              <a:latin typeface="+mj-lt"/>
            </a:rPr>
            <a:t>File sharing</a:t>
          </a:r>
          <a:endParaRPr lang="en-US" b="1" dirty="0">
            <a:solidFill>
              <a:schemeClr val="tx1"/>
            </a:solidFill>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smtClean="0">
              <a:solidFill>
                <a:schemeClr val="tx1"/>
              </a:solidFill>
              <a:latin typeface="+mj-lt"/>
            </a:rPr>
            <a:t>Remote execution capability</a:t>
          </a:r>
          <a:endParaRPr lang="en-US" b="1" dirty="0">
            <a:solidFill>
              <a:schemeClr val="tx1"/>
            </a:solidFill>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smtClean="0">
              <a:solidFill>
                <a:schemeClr val="tx1"/>
              </a:solidFill>
              <a:latin typeface="+mj-lt"/>
            </a:rPr>
            <a:t>Remote file access or transfer capability</a:t>
          </a:r>
          <a:endParaRPr lang="en-US" b="1" dirty="0">
            <a:solidFill>
              <a:schemeClr val="tx1"/>
            </a:solidFill>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smtClean="0">
              <a:solidFill>
                <a:schemeClr val="tx1"/>
              </a:solidFill>
              <a:latin typeface="+mj-lt"/>
            </a:rPr>
            <a:t>Remote login capability</a:t>
          </a:r>
          <a:endParaRPr lang="en-US" b="1" dirty="0">
            <a:solidFill>
              <a:schemeClr val="tx1"/>
            </a:solidFill>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3E810C85-9CDF-484C-BD32-D08C501F85C4}" srcId="{EDE8EA06-1C38-564B-B1C9-2264B4F44BC2}" destId="{2D59E4BE-BC2A-6D42-A0CA-EB35F9962A95}" srcOrd="0" destOrd="0" parTransId="{3340C372-84F1-B94A-B534-B9991C46EF8A}" sibTransId="{3297917D-E07A-FD49-BBCB-1AC7E257EAB1}"/>
    <dgm:cxn modelId="{5A044ED7-768A-AC4F-9CB5-E01CE40F8A80}" type="presOf" srcId="{2D59E4BE-BC2A-6D42-A0CA-EB35F9962A95}" destId="{EAE3CD11-86DC-D148-B0A4-B97E022278AC}" srcOrd="0" destOrd="0" presId="urn:microsoft.com/office/officeart/2005/8/layout/vList5"/>
    <dgm:cxn modelId="{CCBDC9F7-F1F0-8D4A-94FA-97696C8AF37E}" srcId="{4C1CC08E-6906-F04F-AA1D-24F8D142CD37}" destId="{EDE8EA06-1C38-564B-B1C9-2264B4F44BC2}" srcOrd="2" destOrd="0" parTransId="{A7483F20-60EF-AB41-B889-D5116BA127F6}" sibTransId="{C772D4E5-B72E-5840-AE55-8C43CCBF5877}"/>
    <dgm:cxn modelId="{B08CE160-8C63-A041-B41C-8D6D83CBFD04}" type="presOf" srcId="{FCAA0E17-EBD1-7E49-939C-57128952A9AF}" destId="{32A7F985-A05D-9A45-A255-9E65F500E120}"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C2C12C3F-7484-2142-BD46-4476766CB7B8}" srcId="{4C1CC08E-6906-F04F-AA1D-24F8D142CD37}" destId="{AA9D2254-12C4-E64B-9A8F-9C7D772879C9}" srcOrd="1" destOrd="0" parTransId="{B171DB04-D66B-6F47-AED8-A7838F550642}" sibTransId="{A96BF268-3580-F243-90ED-0CCA5ACC3ED7}"/>
    <dgm:cxn modelId="{AF7D922C-D9D2-C14F-A951-CB929C2CDA24}" type="presOf" srcId="{3777E620-C955-3E4B-B5FF-DF53E3D76AB6}" destId="{177802D0-FB31-4B41-8EB4-26CD25007ABC}"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16F69619-9DE5-DB4A-BD5C-24B893845576}" srcId="{4C1CC08E-6906-F04F-AA1D-24F8D142CD37}" destId="{FCAA0E17-EBD1-7E49-939C-57128952A9AF}" srcOrd="3" destOrd="0" parTransId="{AB3C6213-56CE-374D-BDF6-B8DB761B18D7}" sibTransId="{C2125D76-B333-0947-8B38-078DB901193C}"/>
    <dgm:cxn modelId="{6F329847-0529-ED4D-BAE1-8D0D3077FB40}" type="presOf" srcId="{4C1CC08E-6906-F04F-AA1D-24F8D142CD37}" destId="{40A171E3-7A15-A14F-908E-1B245CED8AF2}" srcOrd="0" destOrd="0" presId="urn:microsoft.com/office/officeart/2005/8/layout/vList5"/>
    <dgm:cxn modelId="{834BC056-4E30-1448-B6D3-A2B5892063D1}" srcId="{FE9713D8-29EE-EA44-A8A1-19FCD176683E}" destId="{EA82C179-6CD6-DF4C-9775-B576BB1B1279}" srcOrd="0" destOrd="0" parTransId="{49597E77-063A-EC41-A9DA-E5525E677EC5}" sibTransId="{B37FF192-4395-8849-B3C7-2DBB861A012D}"/>
    <dgm:cxn modelId="{2F7F6693-08D0-124C-82B0-561992704CAB}" type="presOf" srcId="{EA82C179-6CD6-DF4C-9775-B576BB1B1279}" destId="{F78E7295-D7EB-CD46-9D6D-375BC99FA006}" srcOrd="0" destOrd="0" presId="urn:microsoft.com/office/officeart/2005/8/layout/vList5"/>
    <dgm:cxn modelId="{53DD798F-188D-EE42-908C-8D71D37B8ECA}" srcId="{AA9D2254-12C4-E64B-9A8F-9C7D772879C9}" destId="{9581EE21-956D-9848-81DE-D38356A52A2C}" srcOrd="0" destOrd="0" parTransId="{EDE70E62-581F-ED4D-8A5B-52E1E14A19D2}" sibTransId="{9E9E583E-A013-DA41-B28B-99BCB8711C75}"/>
    <dgm:cxn modelId="{6A2D1AC5-5678-6742-B960-E644A0A1087E}" type="presOf" srcId="{FE9713D8-29EE-EA44-A8A1-19FCD176683E}" destId="{E1E0970F-0907-F244-BFE7-FA3A665AC84A}" srcOrd="0" destOrd="0" presId="urn:microsoft.com/office/officeart/2005/8/layout/vList5"/>
    <dgm:cxn modelId="{0C00E520-51B5-C644-A901-F49445C665CA}" type="presOf" srcId="{EDE8EA06-1C38-564B-B1C9-2264B4F44BC2}" destId="{3643834B-A836-AE40-8CCA-98EC9257C527}"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BBEA0A10-A636-4440-B4B0-C0A86A171BA2}" type="presOf" srcId="{9581EE21-956D-9848-81DE-D38356A52A2C}" destId="{00F1EE6F-A680-5D47-BE2C-5D9099BCAD7E}"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51372E59-330B-2F40-B3FD-D06E674932FF}" type="presOf" srcId="{DD25D6CF-B048-C345-ADA8-70947047FD6A}" destId="{F548D0B3-D601-2640-9C5D-22FE0D733D27}"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smtClean="0">
              <a:solidFill>
                <a:schemeClr val="bg1"/>
              </a:solidFill>
            </a:rPr>
            <a:t>It spread as a worm by aggressively scanning both local and random remote networks, attempting to exploit a vulnerability in the SMB file sharing service on unpatched Windows systems</a:t>
          </a:r>
          <a:endParaRPr lang="en-US" b="1" dirty="0">
            <a:solidFill>
              <a:schemeClr val="bg1"/>
            </a:solidFill>
          </a:endParaRP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smtClean="0">
              <a:solidFill>
                <a:schemeClr val="bg1"/>
              </a:solidFill>
            </a:rPr>
            <a:t>Once installed on infected systems, it also encrypted files, demanding a ransom payment to recover them</a:t>
          </a:r>
          <a:endParaRPr lang="en-US" b="1" dirty="0">
            <a:solidFill>
              <a:schemeClr val="bg1"/>
            </a:solidFill>
          </a:endParaRP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t>
        <a:bodyPr/>
        <a:lstStyle/>
        <a:p>
          <a:endParaRPr lang="en-US"/>
        </a:p>
      </dgm:t>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t>
        <a:bodyPr/>
        <a:lstStyle/>
        <a:p>
          <a:endParaRPr lang="en-US"/>
        </a:p>
      </dgm:t>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t>
        <a:bodyPr/>
        <a:lstStyle/>
        <a:p>
          <a:endParaRPr lang="en-US"/>
        </a:p>
      </dgm:t>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t>
        <a:bodyPr/>
        <a:lstStyle/>
        <a:p>
          <a:endParaRPr lang="en-US"/>
        </a:p>
      </dgm:t>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t>
        <a:bodyPr/>
        <a:lstStyle/>
        <a:p>
          <a:endParaRPr lang="en-US"/>
        </a:p>
      </dgm:t>
    </dgm:pt>
  </dgm:ptLst>
  <dgm:cxnLst>
    <dgm:cxn modelId="{47E1A177-6FE9-664E-95B2-C3EB2D353DC9}" srcId="{094CA9CD-D4B1-D740-B071-C60C0FB75068}" destId="{8191AEF8-830E-E444-912C-5E6B6736B38E}" srcOrd="2" destOrd="0" parTransId="{B7C0F894-5AEC-884C-81E1-56D824632049}" sibTransId="{A0B1511A-5F7C-DE4E-8F5C-9B86108765F2}"/>
    <dgm:cxn modelId="{587790E3-CD85-2B4F-A5AD-6D7A79C6AD92}" srcId="{094CA9CD-D4B1-D740-B071-C60C0FB75068}" destId="{6BD39E72-A2AE-9545-A5A8-E34ED852F2B9}" srcOrd="0" destOrd="0" parTransId="{4A5A9392-277E-0141-96F4-A980AFB0B235}" sibTransId="{02874A0E-7485-C345-9473-025301E04B6C}"/>
    <dgm:cxn modelId="{43179AA3-D76B-814F-B0A7-BBB951B8E682}" type="presOf" srcId="{094CA9CD-D4B1-D740-B071-C60C0FB75068}" destId="{73939C93-1CA8-8547-860E-73CA3DEA994E}" srcOrd="0" destOrd="0" presId="urn:microsoft.com/office/officeart/2005/8/layout/matrix3"/>
    <dgm:cxn modelId="{1EE73CB5-9C57-724A-BC3A-8D695EAAE4C7}" type="presOf" srcId="{8191AEF8-830E-E444-912C-5E6B6736B38E}" destId="{D65002E7-5471-E045-8899-52405CA0AECD}" srcOrd="0" destOrd="0" presId="urn:microsoft.com/office/officeart/2005/8/layout/matrix3"/>
    <dgm:cxn modelId="{B237569E-6D03-C24C-880B-9D70FE3B4FB1}" type="presOf" srcId="{6BD39E72-A2AE-9545-A5A8-E34ED852F2B9}" destId="{2A7E89E5-2DDA-BC41-A64E-74E0DF287100}"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smtClean="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smtClean="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smtClean="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smtClean="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smtClean="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smtClean="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en-US"/>
        </a:p>
      </dgm:t>
    </dgm:pt>
  </dgm:ptLst>
  <dgm:cxnLst>
    <dgm:cxn modelId="{359B4676-98B2-BE45-86FA-C212BB9B54B2}" srcId="{10C02F25-8758-E84E-A06D-B72186D1564A}" destId="{7035CCCF-4BCD-1149-93BF-AB4D9DD2637F}" srcOrd="2" destOrd="0" parTransId="{DE981C7D-ED4C-B543-A2C8-0AD90866AFC3}" sibTransId="{E892ECCC-7C3C-4B4A-BFE5-652FA95E2C5C}"/>
    <dgm:cxn modelId="{BA7851B8-41B3-894E-A6DA-0C15C1BC030C}" type="presOf" srcId="{EEB20E87-851C-974B-96BE-6ECD57A910D1}" destId="{B4BEB0F9-D7FC-5B41-8A77-1772BE16071E}"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2333364A-ED6E-3F43-A677-D4CD5178F20A}" srcId="{10C02F25-8758-E84E-A06D-B72186D1564A}" destId="{70B507D9-95BF-3949-BB1B-6709582C38EC}" srcOrd="4" destOrd="0" parTransId="{58CBE927-F0BA-B342-94CD-43FF424DB8C9}" sibTransId="{B9513E70-EE15-134F-B459-B5A1A048D977}"/>
    <dgm:cxn modelId="{E2F8772E-945B-1E4E-A5CD-B0A229BE3A05}" type="presOf" srcId="{7DBFA506-5E97-934F-ABC9-0484F6E0B52A}" destId="{FB105C74-5023-9549-9909-7AFC2BC8A41A}"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Classified into two broad categories:</a:t>
          </a:r>
          <a:endParaRPr lang="en-US" sz="2100" b="1" kern="1200" dirty="0">
            <a:solidFill>
              <a:schemeClr val="tx1"/>
            </a:solidFill>
            <a:effectLst/>
          </a:endParaRP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Based first on how it spreads or propagates to reach the desired targets</a:t>
          </a:r>
          <a:endParaRPr lang="en-US" sz="1600" b="1" i="0" kern="1200" dirty="0">
            <a:latin typeface="+mj-lt"/>
          </a:endParaRP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Then on the actions or payloads it performs once a target is reached</a:t>
          </a:r>
          <a:endParaRPr lang="en-US" sz="1600" b="1" i="0" kern="1200" dirty="0">
            <a:latin typeface="+mj-lt"/>
          </a:endParaRP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Also classified by: </a:t>
          </a:r>
          <a:endParaRPr lang="en-US" sz="2100" kern="1200" dirty="0">
            <a:solidFill>
              <a:schemeClr val="tx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need a host  program (parasitic code such as viruses)</a:t>
          </a:r>
          <a:endParaRPr lang="en-US" sz="1600" b="1" i="0" kern="1200" dirty="0">
            <a:latin typeface="+mj-lt"/>
          </a:endParaRP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are independent, self-contained programs (worms, trojans, and bots)</a:t>
          </a:r>
          <a:endParaRPr lang="en-US" sz="1600" b="1" i="0" kern="1200" dirty="0">
            <a:latin typeface="+mj-lt"/>
          </a:endParaRP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not replicate (trojans and spam  e-mail)</a:t>
          </a:r>
          <a:endParaRPr lang="en-US" sz="1600" b="1" i="0" kern="1200" dirty="0">
            <a:latin typeface="+mj-lt"/>
          </a:endParaRP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replicate (viruses and worms)</a:t>
          </a:r>
          <a:endParaRPr lang="en-US" sz="1600" b="1" i="0" kern="1200" dirty="0">
            <a:latin typeface="+mj-lt"/>
          </a:endParaRP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sz="1700" kern="1200" dirty="0">
            <a:solidFill>
              <a:schemeClr val="bg1"/>
            </a:solidFill>
          </a:endParaRP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In most cases the malware does not actively propagate as a worm does</a:t>
          </a:r>
          <a:endParaRPr lang="en-US" sz="1700" kern="1200" dirty="0">
            <a:solidFill>
              <a:schemeClr val="bg1"/>
            </a:solidFill>
          </a:endParaRP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Spreads when users visit the malicious Web page</a:t>
          </a:r>
          <a:endParaRPr lang="en-US" sz="1700" kern="1200" dirty="0">
            <a:solidFill>
              <a:schemeClr val="bg1"/>
            </a:solidFill>
          </a:endParaRPr>
        </a:p>
      </dsp:txBody>
      <dsp:txXfrm>
        <a:off x="4132224" y="3694160"/>
        <a:ext cx="4040929" cy="10434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Places malware on websites without actually compromising them</a:t>
          </a:r>
          <a:endParaRPr lang="en-US" sz="1600" b="1" kern="1200" dirty="0">
            <a:solidFill>
              <a:schemeClr val="bg1"/>
            </a:solidFill>
          </a:endParaRP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attacker pays for advertisements that are highly likely to be placed on their intended target websites and incorporate malware in them</a:t>
          </a:r>
          <a:endParaRPr lang="en-US" sz="1600" b="1" kern="1200" dirty="0">
            <a:solidFill>
              <a:schemeClr val="bg1"/>
            </a:solidFill>
          </a:endParaRP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Using these malicious ads, attackers can infect visitors to sites displaying them</a:t>
          </a:r>
          <a:endParaRPr lang="en-US" sz="1600" b="1" kern="1200" dirty="0">
            <a:solidFill>
              <a:schemeClr val="bg1"/>
            </a:solidFill>
          </a:endParaRP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malware code may be dynamically generated to either reduce the chance of detection or to only infect specific systems</a:t>
          </a:r>
          <a:endParaRPr lang="en-US" sz="1600" b="1" kern="1200" dirty="0">
            <a:solidFill>
              <a:schemeClr val="bg1"/>
            </a:solidFill>
          </a:endParaRP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Has grown rapidly in recent years because they are easy to place on desired websites with few questions asked and are hard to track</a:t>
          </a:r>
          <a:endParaRPr lang="en-US" sz="1600" b="1" kern="1200" dirty="0">
            <a:solidFill>
              <a:schemeClr val="bg1"/>
            </a:solidFill>
          </a:endParaRP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Attackers can place these ads for as little as a few hours, when they expect their intended victims could be browsing the targeted websites, greatly reducing their visibility</a:t>
          </a:r>
          <a:endParaRPr lang="en-US" sz="1600" b="1" kern="1200" dirty="0">
            <a:solidFill>
              <a:schemeClr val="bg1"/>
            </a:solidFill>
          </a:endParaRPr>
        </a:p>
      </dsp:txBody>
      <dsp:txXfrm>
        <a:off x="33298" y="4321030"/>
        <a:ext cx="8430348" cy="6155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Spam</a:t>
          </a:r>
          <a:endParaRPr lang="en-US" sz="3200" kern="1200" dirty="0"/>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Unsolicited bulk</a:t>
          </a:r>
        </a:p>
        <a:p>
          <a:pPr lvl="0" algn="ctr" defTabSz="800100">
            <a:lnSpc>
              <a:spcPct val="90000"/>
            </a:lnSpc>
            <a:spcBef>
              <a:spcPct val="0"/>
            </a:spcBef>
            <a:spcAft>
              <a:spcPct val="35000"/>
            </a:spcAft>
          </a:pPr>
          <a:r>
            <a:rPr lang="en-US" sz="1800" b="0" kern="1200" dirty="0" smtClean="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First appeared in 2004 (</a:t>
          </a:r>
          <a:r>
            <a:rPr lang="en-US" sz="1800" b="0" kern="1200" dirty="0" err="1" smtClean="0">
              <a:solidFill>
                <a:schemeClr val="bg1"/>
              </a:solidFill>
              <a:latin typeface="+mn-lt"/>
            </a:rPr>
            <a:t>Skuller</a:t>
          </a:r>
          <a:r>
            <a:rPr lang="en-US" sz="1800" b="0" kern="1200" dirty="0" smtClean="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Target is the smartphone</a:t>
          </a:r>
        </a:p>
      </dsp:txBody>
      <dsp:txXfrm>
        <a:off x="6212360" y="3027904"/>
        <a:ext cx="2112597" cy="13081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effectLst/>
              <a:latin typeface="+mn-lt"/>
              <a:ea typeface="ＭＳ Ｐゴシック" pitchFamily="-65" charset="-128"/>
            </a:rPr>
            <a:t>Chernobyl</a:t>
          </a:r>
          <a:r>
            <a:rPr lang="en-US" sz="1500" b="1" kern="1200" dirty="0" smtClean="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err="1" smtClean="0">
              <a:effectLst/>
              <a:ea typeface="ＭＳ Ｐゴシック" pitchFamily="-65" charset="-128"/>
            </a:rPr>
            <a:t>Klez</a:t>
          </a:r>
          <a:r>
            <a:rPr lang="en-US" sz="1500" b="1" kern="1200" dirty="0" smtClean="0">
              <a:effectLst/>
              <a:ea typeface="ＭＳ Ｐゴシック" pitchFamily="-65" charset="-128"/>
            </a:rPr>
            <a:t> </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Mass mailing worm infecting                                  Windows 95 to XP systems</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First seen in October 2001</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Spreads by e-mailing copies of itself to addresses found in the address book and in files on the system</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It can stop and delete some anti-virus programs running on the system</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On trigger date causes files on the hard drive to become empty</a:t>
          </a:r>
          <a:endParaRPr lang="en-US" sz="1200" b="1" kern="1200" dirty="0">
            <a:effectLst/>
            <a:ea typeface="ＭＳ Ｐゴシック" pitchFamily="-65" charset="-128"/>
          </a:endParaRP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err="1" smtClean="0">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Encrypts the user’s data and demands payment in order to access the key needed to recover the information</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PC Cyborg Trojan (1989)</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Mid-2006 a number of worms and Trojans appeared that used public-key cryptography with </a:t>
          </a:r>
          <a:r>
            <a:rPr lang="en-US" sz="1200" b="1" kern="1200" dirty="0" err="1" smtClean="0">
              <a:effectLst/>
              <a:ea typeface="ＭＳ Ｐゴシック" pitchFamily="-65" charset="-128"/>
            </a:rPr>
            <a:t>incresasingly</a:t>
          </a:r>
          <a:r>
            <a:rPr lang="en-US" sz="1200" b="1" kern="1200" dirty="0" smtClean="0">
              <a:effectLst/>
              <a:ea typeface="ＭＳ Ｐゴシック" pitchFamily="-65" charset="-128"/>
            </a:rPr>
            <a:t> larger key sizes to encrypt data</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The user needed to pay a ransom, or to make a purchase from certain sites, in order to receive the key to decrypt this data</a:t>
          </a:r>
          <a:endParaRPr lang="en-US" sz="1200" b="1" kern="1200" dirty="0">
            <a:effectLst/>
            <a:ea typeface="ＭＳ Ｐゴシック" pitchFamily="-65" charset="-128"/>
          </a:endParaRPr>
        </a:p>
      </dsp:txBody>
      <dsp:txXfrm>
        <a:off x="2016219" y="2830013"/>
        <a:ext cx="4680528" cy="2021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7205"/>
          <a:ext cx="1714554" cy="64350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err="1" smtClean="0">
              <a:solidFill>
                <a:schemeClr val="bg1"/>
              </a:solidFill>
            </a:rPr>
            <a:t>Keylogger</a:t>
          </a:r>
          <a:endParaRPr lang="en-US" sz="2400" kern="1200" dirty="0">
            <a:solidFill>
              <a:schemeClr val="bg1"/>
            </a:solidFill>
          </a:endParaRPr>
        </a:p>
      </dsp:txBody>
      <dsp:txXfrm>
        <a:off x="360020" y="38618"/>
        <a:ext cx="1651728" cy="580674"/>
      </dsp:txXfrm>
    </dsp:sp>
    <dsp:sp modelId="{6EC0B32E-D560-6E48-80D9-7FDA089E9536}">
      <dsp:nvSpPr>
        <dsp:cNvPr id="0" name=""/>
        <dsp:cNvSpPr/>
      </dsp:nvSpPr>
      <dsp:spPr>
        <a:xfrm>
          <a:off x="0" y="731912"/>
          <a:ext cx="8229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smtClean="0">
              <a:latin typeface="+mn-lt"/>
            </a:rPr>
            <a:t>Captures keystrokes to allow attacker to monitor sensitive information</a:t>
          </a:r>
          <a:endParaRPr lang="en-US" sz="1900" b="0" kern="1200" dirty="0">
            <a:latin typeface="+mn-lt"/>
          </a:endParaRPr>
        </a:p>
        <a:p>
          <a:pPr marL="171450" lvl="1" indent="-171450" algn="l" defTabSz="844550" rtl="0">
            <a:lnSpc>
              <a:spcPct val="90000"/>
            </a:lnSpc>
            <a:spcBef>
              <a:spcPct val="0"/>
            </a:spcBef>
            <a:spcAft>
              <a:spcPct val="20000"/>
            </a:spcAft>
            <a:buChar char="••"/>
          </a:pPr>
          <a:r>
            <a:rPr lang="en-US" sz="1900" b="0" kern="1200" dirty="0" smtClean="0">
              <a:latin typeface="+mn-lt"/>
            </a:rPr>
            <a:t>Typically uses some form of filtering mechanism that only returns information close to keywords (“login”, “password”)</a:t>
          </a:r>
          <a:endParaRPr lang="en-US" sz="1900" b="0" kern="1200" dirty="0">
            <a:latin typeface="+mn-lt"/>
          </a:endParaRPr>
        </a:p>
      </dsp:txBody>
      <dsp:txXfrm>
        <a:off x="0" y="731912"/>
        <a:ext cx="8229600" cy="1371375"/>
      </dsp:txXfrm>
    </dsp:sp>
    <dsp:sp modelId="{442D52DF-67B0-7044-9065-75ABFAA2374F}">
      <dsp:nvSpPr>
        <dsp:cNvPr id="0" name=""/>
        <dsp:cNvSpPr/>
      </dsp:nvSpPr>
      <dsp:spPr>
        <a:xfrm>
          <a:off x="370414" y="1884044"/>
          <a:ext cx="2000286" cy="64350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1"/>
              </a:solidFill>
            </a:rPr>
            <a:t>Spyware</a:t>
          </a:r>
          <a:endParaRPr lang="en-US" sz="2400" kern="1200" dirty="0">
            <a:solidFill>
              <a:schemeClr val="bg1"/>
            </a:solidFill>
          </a:endParaRPr>
        </a:p>
      </dsp:txBody>
      <dsp:txXfrm>
        <a:off x="401827" y="1915457"/>
        <a:ext cx="1937460" cy="580674"/>
      </dsp:txXfrm>
    </dsp:sp>
    <dsp:sp modelId="{3B3E35FC-5EFA-7D41-B5C5-12A734B7553B}">
      <dsp:nvSpPr>
        <dsp:cNvPr id="0" name=""/>
        <dsp:cNvSpPr/>
      </dsp:nvSpPr>
      <dsp:spPr>
        <a:xfrm>
          <a:off x="0" y="2670037"/>
          <a:ext cx="82296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smtClean="0">
              <a:latin typeface="+mn-lt"/>
            </a:rPr>
            <a:t>Subverts the compromised machine to allow monitoring of a wide range of activity on the system</a:t>
          </a:r>
          <a:endParaRPr lang="en-US" sz="1900" b="0" kern="1200" dirty="0">
            <a:latin typeface="+mn-lt"/>
          </a:endParaRPr>
        </a:p>
        <a:p>
          <a:pPr marL="342900" lvl="2" indent="-171450" algn="l" defTabSz="800100" rtl="0">
            <a:lnSpc>
              <a:spcPct val="90000"/>
            </a:lnSpc>
            <a:spcBef>
              <a:spcPct val="0"/>
            </a:spcBef>
            <a:spcAft>
              <a:spcPct val="20000"/>
            </a:spcAft>
            <a:buChar char="••"/>
          </a:pPr>
          <a:r>
            <a:rPr lang="en-US" sz="1800" b="0" kern="1200" dirty="0" smtClean="0">
              <a:latin typeface="+mn-lt"/>
            </a:rPr>
            <a:t>Monitoring history and content of browsing activity</a:t>
          </a:r>
          <a:endParaRPr lang="en-US" sz="1800" b="0" kern="1200" dirty="0">
            <a:latin typeface="+mn-lt"/>
          </a:endParaRPr>
        </a:p>
        <a:p>
          <a:pPr marL="342900" lvl="2" indent="-171450" algn="l" defTabSz="800100" rtl="0">
            <a:lnSpc>
              <a:spcPct val="90000"/>
            </a:lnSpc>
            <a:spcBef>
              <a:spcPct val="0"/>
            </a:spcBef>
            <a:spcAft>
              <a:spcPct val="20000"/>
            </a:spcAft>
            <a:buChar char="••"/>
          </a:pPr>
          <a:r>
            <a:rPr lang="en-US" sz="1800" b="0" kern="1200" dirty="0" smtClean="0">
              <a:latin typeface="+mn-lt"/>
            </a:rPr>
            <a:t>Redirecting certain Web page requests to fake sites</a:t>
          </a:r>
          <a:endParaRPr lang="en-US" sz="1800" b="0" kern="1200" dirty="0">
            <a:latin typeface="+mn-lt"/>
          </a:endParaRPr>
        </a:p>
        <a:p>
          <a:pPr marL="342900" lvl="2" indent="-171450" algn="l" defTabSz="800100" rtl="0">
            <a:lnSpc>
              <a:spcPct val="90000"/>
            </a:lnSpc>
            <a:spcBef>
              <a:spcPct val="0"/>
            </a:spcBef>
            <a:spcAft>
              <a:spcPct val="20000"/>
            </a:spcAft>
            <a:buChar char="••"/>
          </a:pPr>
          <a:r>
            <a:rPr lang="en-US" sz="1800" b="0" kern="1200" dirty="0" smtClean="0">
              <a:latin typeface="+mn-lt"/>
            </a:rPr>
            <a:t>Dynamically modifying data exchanged between the browser and certain Web sites of interest</a:t>
          </a:r>
          <a:endParaRPr lang="en-US" sz="1800" b="0" kern="1200" dirty="0">
            <a:latin typeface="+mn-lt"/>
          </a:endParaRPr>
        </a:p>
      </dsp:txBody>
      <dsp:txXfrm>
        <a:off x="0" y="2670037"/>
        <a:ext cx="8229600" cy="19665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bg1"/>
              </a:solidFill>
            </a:rPr>
            <a:t>Persistent</a:t>
          </a:r>
          <a:endParaRPr lang="en-US" sz="2800" kern="1200" dirty="0">
            <a:solidFill>
              <a:schemeClr val="bg1"/>
            </a:solidFill>
          </a:endParaRPr>
        </a:p>
      </dsp:txBody>
      <dsp:txXfrm>
        <a:off x="0" y="680454"/>
        <a:ext cx="2571749" cy="1543050"/>
      </dsp:txXfrm>
    </dsp:sp>
    <dsp:sp modelId="{6072D17B-F6A5-5047-8836-727A094DE50A}">
      <dsp:nvSpPr>
        <dsp:cNvPr id="0" name=""/>
        <dsp:cNvSpPr/>
      </dsp:nvSpPr>
      <dsp:spPr>
        <a:xfrm>
          <a:off x="2828925" y="680454"/>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Memory based</a:t>
          </a:r>
          <a:endParaRPr lang="en-US" sz="2800" kern="1200" dirty="0">
            <a:solidFill>
              <a:schemeClr val="tx1"/>
            </a:solidFill>
          </a:endParaRPr>
        </a:p>
      </dsp:txBody>
      <dsp:txXfrm>
        <a:off x="2828925" y="680454"/>
        <a:ext cx="2571749" cy="1543050"/>
      </dsp:txXfrm>
    </dsp:sp>
    <dsp:sp modelId="{C7A1B8EF-C024-DD42-B327-0C43B33F32C7}">
      <dsp:nvSpPr>
        <dsp:cNvPr id="0" name=""/>
        <dsp:cNvSpPr/>
      </dsp:nvSpPr>
      <dsp:spPr>
        <a:xfrm>
          <a:off x="5657849"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000000"/>
              </a:solidFill>
            </a:rPr>
            <a:t>User mode</a:t>
          </a:r>
          <a:endParaRPr lang="en-US" sz="2800" kern="1200" dirty="0">
            <a:solidFill>
              <a:srgbClr val="000000"/>
            </a:solidFill>
          </a:endParaRPr>
        </a:p>
      </dsp:txBody>
      <dsp:txXfrm>
        <a:off x="5657849" y="680454"/>
        <a:ext cx="2571749" cy="1543050"/>
      </dsp:txXfrm>
    </dsp:sp>
    <dsp:sp modelId="{8B48159E-09EA-364F-A510-D8162959C1D3}">
      <dsp:nvSpPr>
        <dsp:cNvPr id="0" name=""/>
        <dsp:cNvSpPr/>
      </dsp:nvSpPr>
      <dsp:spPr>
        <a:xfrm>
          <a:off x="0"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Kernel mode</a:t>
          </a:r>
          <a:endParaRPr lang="en-US" sz="2800" b="1" kern="1200" dirty="0">
            <a:solidFill>
              <a:schemeClr val="tx1"/>
            </a:solidFill>
          </a:endParaRPr>
        </a:p>
      </dsp:txBody>
      <dsp:txXfrm>
        <a:off x="0" y="2480679"/>
        <a:ext cx="2571749" cy="1543050"/>
      </dsp:txXfrm>
    </dsp:sp>
    <dsp:sp modelId="{F87C3173-1EE5-6A4C-872A-CD220AD18035}">
      <dsp:nvSpPr>
        <dsp:cNvPr id="0" name=""/>
        <dsp:cNvSpPr/>
      </dsp:nvSpPr>
      <dsp:spPr>
        <a:xfrm>
          <a:off x="2828925" y="2480679"/>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000000"/>
              </a:solidFill>
            </a:rPr>
            <a:t>Virtual machine based</a:t>
          </a:r>
          <a:endParaRPr lang="en-US" sz="2800" kern="1200" dirty="0">
            <a:solidFill>
              <a:srgbClr val="000000"/>
            </a:solidFill>
          </a:endParaRPr>
        </a:p>
      </dsp:txBody>
      <dsp:txXfrm>
        <a:off x="2828925" y="2480679"/>
        <a:ext cx="2571749" cy="1543050"/>
      </dsp:txXfrm>
    </dsp:sp>
    <dsp:sp modelId="{E0353279-FF85-2046-A116-4276350C938F}">
      <dsp:nvSpPr>
        <dsp:cNvPr id="0" name=""/>
        <dsp:cNvSpPr/>
      </dsp:nvSpPr>
      <dsp:spPr>
        <a:xfrm>
          <a:off x="5657849"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External mode</a:t>
          </a:r>
          <a:endParaRPr lang="en-US" sz="2800" b="1" kern="1200" dirty="0">
            <a:solidFill>
              <a:schemeClr val="tx1"/>
            </a:solidFill>
          </a:endParaRPr>
        </a:p>
      </dsp:txBody>
      <dsp:txXfrm>
        <a:off x="5657849" y="2480679"/>
        <a:ext cx="2571749" cy="15430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44544"/>
          <a:ext cx="6096000" cy="185535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95732" rIns="47311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Policy</a:t>
          </a:r>
        </a:p>
        <a:p>
          <a:pPr marL="171450" lvl="1" indent="-171450" algn="l" defTabSz="844550">
            <a:lnSpc>
              <a:spcPct val="90000"/>
            </a:lnSpc>
            <a:spcBef>
              <a:spcPct val="0"/>
            </a:spcBef>
            <a:spcAft>
              <a:spcPct val="15000"/>
            </a:spcAft>
            <a:buChar char="••"/>
          </a:pPr>
          <a:r>
            <a:rPr lang="en-US" sz="1900" kern="1200" dirty="0" smtClean="0"/>
            <a:t>Awareness</a:t>
          </a:r>
        </a:p>
        <a:p>
          <a:pPr marL="171450" lvl="1" indent="-171450" algn="l" defTabSz="844550">
            <a:lnSpc>
              <a:spcPct val="90000"/>
            </a:lnSpc>
            <a:spcBef>
              <a:spcPct val="0"/>
            </a:spcBef>
            <a:spcAft>
              <a:spcPct val="15000"/>
            </a:spcAft>
            <a:buChar char="••"/>
          </a:pPr>
          <a:r>
            <a:rPr lang="en-US" sz="1900" kern="1200" dirty="0" smtClean="0"/>
            <a:t>Vulnerability mitigation</a:t>
          </a:r>
        </a:p>
        <a:p>
          <a:pPr marL="171450" lvl="1" indent="-171450" algn="l" defTabSz="844550">
            <a:lnSpc>
              <a:spcPct val="90000"/>
            </a:lnSpc>
            <a:spcBef>
              <a:spcPct val="0"/>
            </a:spcBef>
            <a:spcAft>
              <a:spcPct val="15000"/>
            </a:spcAft>
            <a:buChar char="••"/>
          </a:pPr>
          <a:r>
            <a:rPr lang="en-US" sz="1900" kern="1200" dirty="0" smtClean="0"/>
            <a:t>Threat mitigation</a:t>
          </a:r>
        </a:p>
      </dsp:txBody>
      <dsp:txXfrm>
        <a:off x="0" y="1244544"/>
        <a:ext cx="6096000" cy="1855350"/>
      </dsp:txXfrm>
    </dsp:sp>
    <dsp:sp modelId="{9F27D6DC-1F2B-7744-AB44-F95CB3588EA2}">
      <dsp:nvSpPr>
        <dsp:cNvPr id="0" name=""/>
        <dsp:cNvSpPr/>
      </dsp:nvSpPr>
      <dsp:spPr>
        <a:xfrm>
          <a:off x="304800" y="964104"/>
          <a:ext cx="4267200" cy="56088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Four main elements of prevention:</a:t>
          </a:r>
          <a:endParaRPr lang="en-US" sz="1900" b="1" kern="1200" dirty="0">
            <a:solidFill>
              <a:schemeClr val="tx1"/>
            </a:solidFill>
          </a:endParaRPr>
        </a:p>
      </dsp:txBody>
      <dsp:txXfrm>
        <a:off x="332180" y="991484"/>
        <a:ext cx="4212440" cy="5061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6596" y="-15571"/>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Requires a malware signature to identify the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Limited to the detection of known malware</a:t>
          </a:r>
          <a:endParaRPr lang="en-US" sz="1400" kern="1200" dirty="0">
            <a:solidFill>
              <a:schemeClr val="bg1"/>
            </a:solidFill>
          </a:endParaRPr>
        </a:p>
      </dsp:txBody>
      <dsp:txXfrm>
        <a:off x="-9098" y="21927"/>
        <a:ext cx="5380428" cy="1205292"/>
      </dsp:txXfrm>
    </dsp:sp>
    <dsp:sp modelId="{94FD8FE7-6F22-4446-A769-855654CE6791}">
      <dsp:nvSpPr>
        <dsp:cNvPr id="0" name=""/>
        <dsp:cNvSpPr/>
      </dsp:nvSpPr>
      <dsp:spPr>
        <a:xfrm>
          <a:off x="528777" y="1497497"/>
          <a:ext cx="6870144" cy="1280288"/>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rPr>
            <a:t>Second generation:  heuristic scanners</a:t>
          </a:r>
          <a:endParaRPr lang="en-US" sz="1800" b="1"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Uses heuristic rules to search for probable malware instances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Another approach is integrity checking</a:t>
          </a:r>
          <a:endParaRPr lang="en-US" sz="1400" kern="1200" dirty="0">
            <a:solidFill>
              <a:schemeClr val="bg1"/>
            </a:solidFill>
          </a:endParaRPr>
        </a:p>
      </dsp:txBody>
      <dsp:txXfrm>
        <a:off x="566275" y="1534995"/>
        <a:ext cx="5387585" cy="1205292"/>
      </dsp:txXfrm>
    </dsp:sp>
    <dsp:sp modelId="{AC2EFB6D-8EA1-E644-86A1-65580E90AFF3}">
      <dsp:nvSpPr>
        <dsp:cNvPr id="0" name=""/>
        <dsp:cNvSpPr/>
      </dsp:nvSpPr>
      <dsp:spPr>
        <a:xfrm>
          <a:off x="1095564" y="3010565"/>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rPr>
            <a:t>Third generation:  activity traps</a:t>
          </a:r>
          <a:endParaRPr lang="en-US" sz="1800" b="1"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Memory-resident programs that identify malware by its actions rather than its structure in an infected program</a:t>
          </a:r>
          <a:endParaRPr lang="en-US" sz="1400" kern="1200" dirty="0">
            <a:solidFill>
              <a:schemeClr val="bg1"/>
            </a:solidFill>
          </a:endParaRPr>
        </a:p>
      </dsp:txBody>
      <dsp:txXfrm>
        <a:off x="1133062" y="3048063"/>
        <a:ext cx="5396173" cy="1205292"/>
      </dsp:txXfrm>
    </dsp:sp>
    <dsp:sp modelId="{13F1E58B-65A0-384C-87AB-DB53A019CB12}">
      <dsp:nvSpPr>
        <dsp:cNvPr id="0" name=""/>
        <dsp:cNvSpPr/>
      </dsp:nvSpPr>
      <dsp:spPr>
        <a:xfrm>
          <a:off x="1577745" y="4492491"/>
          <a:ext cx="7056531" cy="1342574"/>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latin typeface="+mn-lt"/>
            </a:rPr>
            <a:t>Fourth generation:  full-featured protection</a:t>
          </a:r>
          <a:endParaRPr lang="en-US" sz="1800" b="1"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n-lt"/>
            </a:rPr>
            <a:t>Packages consisting of a variety of anti-virus techniques used in conjunction</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n-lt"/>
            </a:rPr>
            <a:t>Include scanning and activity trap components and access control capability</a:t>
          </a:r>
          <a:endParaRPr lang="en-US" sz="1400" b="1" kern="1200" dirty="0">
            <a:solidFill>
              <a:schemeClr val="bg1"/>
            </a:solidFill>
            <a:latin typeface="+mn-lt"/>
          </a:endParaRPr>
        </a:p>
      </dsp:txBody>
      <dsp:txXfrm>
        <a:off x="1617068" y="4531814"/>
        <a:ext cx="5532135" cy="1263928"/>
      </dsp:txXfrm>
    </dsp:sp>
    <dsp:sp modelId="{A85C3921-15A0-C549-9569-F89001426921}">
      <dsp:nvSpPr>
        <dsp:cNvPr id="0" name=""/>
        <dsp:cNvSpPr/>
      </dsp:nvSpPr>
      <dsp:spPr>
        <a:xfrm>
          <a:off x="5991359" y="965013"/>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6178601" y="965013"/>
        <a:ext cx="457703" cy="626221"/>
      </dsp:txXfrm>
    </dsp:sp>
    <dsp:sp modelId="{3CB918A4-7D15-6C48-8FC2-A2F2A79D93C2}">
      <dsp:nvSpPr>
        <dsp:cNvPr id="0" name=""/>
        <dsp:cNvSpPr/>
      </dsp:nvSpPr>
      <dsp:spPr>
        <a:xfrm>
          <a:off x="6566734" y="2478082"/>
          <a:ext cx="832187" cy="832187"/>
        </a:xfrm>
        <a:prstGeom prst="downArrow">
          <a:avLst>
            <a:gd name="adj1" fmla="val 55000"/>
            <a:gd name="adj2" fmla="val 45000"/>
          </a:avLst>
        </a:prstGeom>
        <a:solidFill>
          <a:schemeClr val="accent3">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6753976" y="2478082"/>
        <a:ext cx="457703" cy="626221"/>
      </dsp:txXfrm>
    </dsp:sp>
    <dsp:sp modelId="{26AF2E0D-887C-644F-B5C8-6BFDF633602B}">
      <dsp:nvSpPr>
        <dsp:cNvPr id="0" name=""/>
        <dsp:cNvSpPr/>
      </dsp:nvSpPr>
      <dsp:spPr>
        <a:xfrm>
          <a:off x="7133520" y="3991150"/>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7320762" y="3991150"/>
        <a:ext cx="457703" cy="6262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23924"/>
          <a:ext cx="6400800" cy="576000"/>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rPr>
            <a:t>Limitations</a:t>
          </a:r>
          <a:endParaRPr lang="en-US" sz="2400" b="1" kern="1200" dirty="0">
            <a:solidFill>
              <a:schemeClr val="bg1"/>
            </a:solidFill>
          </a:endParaRPr>
        </a:p>
      </dsp:txBody>
      <dsp:txXfrm>
        <a:off x="0" y="23924"/>
        <a:ext cx="6400800" cy="576000"/>
      </dsp:txXfrm>
    </dsp:sp>
    <dsp:sp modelId="{A52D1D64-ABBA-EF44-91FB-3EC9E2D9120F}">
      <dsp:nvSpPr>
        <dsp:cNvPr id="0" name=""/>
        <dsp:cNvSpPr/>
      </dsp:nvSpPr>
      <dsp:spPr>
        <a:xfrm>
          <a:off x="0" y="599925"/>
          <a:ext cx="6400800" cy="1509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Because malicious code must run on the target machine before all its behaviors can be identified, it can cause harm before it has been detected and blocked</a:t>
          </a:r>
        </a:p>
      </dsp:txBody>
      <dsp:txXfrm>
        <a:off x="0" y="599925"/>
        <a:ext cx="6400800" cy="15097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326"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Ingress monitors</a:t>
          </a:r>
          <a:endParaRPr lang="en-US" sz="2800" b="1" kern="1200" dirty="0"/>
        </a:p>
      </dsp:txBody>
      <dsp:txXfrm>
        <a:off x="2326" y="0"/>
        <a:ext cx="2237854" cy="1371600"/>
      </dsp:txXfrm>
    </dsp:sp>
    <dsp:sp modelId="{4298F018-B8EE-4944-8F10-2BB9C0F91D51}">
      <dsp:nvSpPr>
        <dsp:cNvPr id="0" name=""/>
        <dsp:cNvSpPr/>
      </dsp:nvSpPr>
      <dsp:spPr>
        <a:xfrm>
          <a:off x="226111" y="1372939"/>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Located at the border between the enterprise network and the Internet </a:t>
          </a:r>
        </a:p>
      </dsp:txBody>
      <dsp:txXfrm>
        <a:off x="266486" y="1413314"/>
        <a:ext cx="1709533" cy="1297770"/>
      </dsp:txXfrm>
    </dsp:sp>
    <dsp:sp modelId="{1F641F22-F0BF-C649-8A66-6DBF3453F8AD}">
      <dsp:nvSpPr>
        <dsp:cNvPr id="0" name=""/>
        <dsp:cNvSpPr/>
      </dsp:nvSpPr>
      <dsp:spPr>
        <a:xfrm>
          <a:off x="226111" y="2963540"/>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One technique is to look for incoming traffic to unused local IP addresses</a:t>
          </a:r>
        </a:p>
      </dsp:txBody>
      <dsp:txXfrm>
        <a:off x="266486" y="3003915"/>
        <a:ext cx="1709533" cy="1297770"/>
      </dsp:txXfrm>
    </dsp:sp>
    <dsp:sp modelId="{1748A2BC-C0AF-7249-BEFC-3EBC8E632AD1}">
      <dsp:nvSpPr>
        <dsp:cNvPr id="0" name=""/>
        <dsp:cNvSpPr/>
      </dsp:nvSpPr>
      <dsp:spPr>
        <a:xfrm>
          <a:off x="2408019"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Egress monitors</a:t>
          </a:r>
        </a:p>
      </dsp:txBody>
      <dsp:txXfrm>
        <a:off x="2408019" y="0"/>
        <a:ext cx="2237854" cy="1371600"/>
      </dsp:txXfrm>
    </dsp:sp>
    <dsp:sp modelId="{729B7C7C-47B3-F544-89C8-D914FF0C3DF8}">
      <dsp:nvSpPr>
        <dsp:cNvPr id="0" name=""/>
        <dsp:cNvSpPr/>
      </dsp:nvSpPr>
      <dsp:spPr>
        <a:xfrm>
          <a:off x="2586054" y="1371689"/>
          <a:ext cx="1881784" cy="1727094"/>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Located at the egress point of individual LANs as well as at the border between the enterprise network and the Internet </a:t>
          </a:r>
        </a:p>
      </dsp:txBody>
      <dsp:txXfrm>
        <a:off x="2636639" y="1422274"/>
        <a:ext cx="1780614" cy="1625924"/>
      </dsp:txXfrm>
    </dsp:sp>
    <dsp:sp modelId="{4FD7667B-FD88-9247-AEF5-8020748D5EB0}">
      <dsp:nvSpPr>
        <dsp:cNvPr id="0" name=""/>
        <dsp:cNvSpPr/>
      </dsp:nvSpPr>
      <dsp:spPr>
        <a:xfrm>
          <a:off x="2514621" y="3225362"/>
          <a:ext cx="2024649" cy="111794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Monitors outgoing traffic for signs of scanning or other suspicious behavior</a:t>
          </a:r>
          <a:endParaRPr lang="en-US" sz="1400" b="1" kern="1200" dirty="0">
            <a:solidFill>
              <a:schemeClr val="bg1"/>
            </a:solidFill>
          </a:endParaRPr>
        </a:p>
      </dsp:txBody>
      <dsp:txXfrm>
        <a:off x="2547365" y="3258106"/>
        <a:ext cx="1959161" cy="105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Infection of existing content by viruses that is subsequently spread to other systems</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Exploit of software vulnerabilities by worms or drive-by-downloads to allow the malware to replicate</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Social engineering attacks that convince users to bypass security mechanisms to install Trojans or to respond to phishing attacks</a:t>
          </a:r>
          <a:endParaRPr lang="en-US" sz="1400" b="1" kern="1200" dirty="0">
            <a:solidFill>
              <a:schemeClr val="bg1"/>
            </a:solidFill>
            <a:effectLst/>
            <a:latin typeface="+mn-lt"/>
          </a:endParaRPr>
        </a:p>
      </dsp:txBody>
      <dsp:txXfrm>
        <a:off x="-243704" y="64904"/>
        <a:ext cx="4704771" cy="2086172"/>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Corruption of system or data files</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service/make the system a zombie agent of attack as part of a botnet</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information from the system/keylogging</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err="1" smtClean="0">
              <a:solidFill>
                <a:srgbClr val="000000"/>
              </a:solidFill>
              <a:latin typeface="+mn-lt"/>
            </a:rPr>
            <a:t>Stealthing</a:t>
          </a:r>
          <a:r>
            <a:rPr lang="en-US" sz="1400" b="1" kern="1200" dirty="0" smtClean="0">
              <a:solidFill>
                <a:srgbClr val="000000"/>
              </a:solidFill>
              <a:latin typeface="+mn-lt"/>
            </a:rPr>
            <a:t>/hiding its presence on the system</a:t>
          </a:r>
          <a:endParaRPr lang="en-US" sz="1400" b="1" kern="1200" dirty="0">
            <a:solidFill>
              <a:srgbClr val="000000"/>
            </a:solidFill>
            <a:latin typeface="+mn-lt"/>
          </a:endParaRPr>
        </a:p>
      </dsp:txBody>
      <dsp:txXfrm>
        <a:off x="373517" y="2773324"/>
        <a:ext cx="4952934" cy="2086172"/>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5887790"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2392"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Politically motivated attackers</a:t>
          </a:r>
          <a:endParaRPr lang="en-US" sz="1600" b="1" i="0" kern="1200" dirty="0">
            <a:solidFill>
              <a:schemeClr val="bg1"/>
            </a:solidFill>
          </a:endParaRPr>
        </a:p>
      </dsp:txBody>
      <dsp:txXfrm>
        <a:off x="279457" y="1363104"/>
        <a:ext cx="1337791" cy="1337791"/>
      </dsp:txXfrm>
    </dsp:sp>
    <dsp:sp modelId="{9E816322-7A2F-434E-84A4-43E5E9550FE9}">
      <dsp:nvSpPr>
        <dsp:cNvPr id="0" name=""/>
        <dsp:cNvSpPr/>
      </dsp:nvSpPr>
      <dsp:spPr>
        <a:xfrm>
          <a:off x="1515930" y="1086039"/>
          <a:ext cx="1891921"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Criminals</a:t>
          </a:r>
        </a:p>
      </dsp:txBody>
      <dsp:txXfrm>
        <a:off x="1792995" y="1363104"/>
        <a:ext cx="1337791" cy="1337791"/>
      </dsp:txXfrm>
    </dsp:sp>
    <dsp:sp modelId="{00B567D1-99ED-BD4D-A850-53823C14A7CF}">
      <dsp:nvSpPr>
        <dsp:cNvPr id="0" name=""/>
        <dsp:cNvSpPr/>
      </dsp:nvSpPr>
      <dsp:spPr>
        <a:xfrm>
          <a:off x="3029467"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Organized crime</a:t>
          </a:r>
        </a:p>
      </dsp:txBody>
      <dsp:txXfrm>
        <a:off x="3306532" y="1363104"/>
        <a:ext cx="1337791" cy="1337791"/>
      </dsp:txXfrm>
    </dsp:sp>
    <dsp:sp modelId="{9BD753D9-7681-4E42-B1E9-214B91FB2F80}">
      <dsp:nvSpPr>
        <dsp:cNvPr id="0" name=""/>
        <dsp:cNvSpPr/>
      </dsp:nvSpPr>
      <dsp:spPr>
        <a:xfrm>
          <a:off x="4543004" y="1086039"/>
          <a:ext cx="2246865"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Organizations that sell their services to companies and nations</a:t>
          </a:r>
        </a:p>
      </dsp:txBody>
      <dsp:txXfrm>
        <a:off x="4872050" y="1363104"/>
        <a:ext cx="1588773" cy="1337791"/>
      </dsp:txXfrm>
    </dsp:sp>
    <dsp:sp modelId="{007BE1A6-EF54-4742-846C-1FA69F19FF0E}">
      <dsp:nvSpPr>
        <dsp:cNvPr id="0" name=""/>
        <dsp:cNvSpPr/>
      </dsp:nvSpPr>
      <dsp:spPr>
        <a:xfrm>
          <a:off x="6411485"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National government agencies</a:t>
          </a:r>
        </a:p>
      </dsp:txBody>
      <dsp:txXfrm>
        <a:off x="6688550" y="1363104"/>
        <a:ext cx="1337791" cy="1337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75276"/>
          <a:ext cx="8229600" cy="54054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Advanced</a:t>
          </a:r>
          <a:endParaRPr lang="en-US" sz="2100" kern="1200" dirty="0"/>
        </a:p>
      </dsp:txBody>
      <dsp:txXfrm>
        <a:off x="26387" y="301663"/>
        <a:ext cx="8176826" cy="487766"/>
      </dsp:txXfrm>
    </dsp:sp>
    <dsp:sp modelId="{C59AD606-85C1-2249-86F0-2CF0B3E6F71A}">
      <dsp:nvSpPr>
        <dsp:cNvPr id="0" name=""/>
        <dsp:cNvSpPr/>
      </dsp:nvSpPr>
      <dsp:spPr>
        <a:xfrm>
          <a:off x="0" y="815816"/>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Used by the attackers of a wide variety of intrusion technologies and malware including the development of custom malware if required</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individual components may not necessarily be technically advanced but are carefully selected to suit the chosen target</a:t>
          </a:r>
          <a:endParaRPr lang="en-US" sz="1600" kern="1200" dirty="0"/>
        </a:p>
      </dsp:txBody>
      <dsp:txXfrm>
        <a:off x="0" y="815816"/>
        <a:ext cx="8229600" cy="1108485"/>
      </dsp:txXfrm>
    </dsp:sp>
    <dsp:sp modelId="{17B6E487-2F39-E444-B985-876526B9210F}">
      <dsp:nvSpPr>
        <dsp:cNvPr id="0" name=""/>
        <dsp:cNvSpPr/>
      </dsp:nvSpPr>
      <dsp:spPr>
        <a:xfrm>
          <a:off x="0" y="1924302"/>
          <a:ext cx="8229600" cy="5405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Persistent</a:t>
          </a:r>
          <a:endParaRPr lang="en-US" sz="2100" kern="1200" dirty="0"/>
        </a:p>
      </dsp:txBody>
      <dsp:txXfrm>
        <a:off x="26387" y="1950689"/>
        <a:ext cx="8176826" cy="487766"/>
      </dsp:txXfrm>
    </dsp:sp>
    <dsp:sp modelId="{6B94109F-B88D-8743-A3A1-745D687F4B28}">
      <dsp:nvSpPr>
        <dsp:cNvPr id="0" name=""/>
        <dsp:cNvSpPr/>
      </dsp:nvSpPr>
      <dsp:spPr>
        <a:xfrm>
          <a:off x="0" y="2464842"/>
          <a:ext cx="82296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Determined application of the attacks over an extended period against the chosen target in order to maximize the chance of success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A variety of attacks may be progressively applied until the target is compromised</a:t>
          </a:r>
          <a:endParaRPr lang="en-US" sz="1600" kern="1200" dirty="0"/>
        </a:p>
      </dsp:txBody>
      <dsp:txXfrm>
        <a:off x="0" y="2464842"/>
        <a:ext cx="8229600" cy="869400"/>
      </dsp:txXfrm>
    </dsp:sp>
    <dsp:sp modelId="{45F715EC-1873-4C48-B819-45CF7B29EB72}">
      <dsp:nvSpPr>
        <dsp:cNvPr id="0" name=""/>
        <dsp:cNvSpPr/>
      </dsp:nvSpPr>
      <dsp:spPr>
        <a:xfrm>
          <a:off x="0" y="3334241"/>
          <a:ext cx="8229600" cy="54054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Threats</a:t>
          </a:r>
          <a:endParaRPr lang="en-US" sz="2100" kern="1200" dirty="0"/>
        </a:p>
      </dsp:txBody>
      <dsp:txXfrm>
        <a:off x="26387" y="3360628"/>
        <a:ext cx="8176826" cy="487766"/>
      </dsp:txXfrm>
    </dsp:sp>
    <dsp:sp modelId="{E952B7FB-A9DA-0C43-87E5-CB0BE3A3AFD0}">
      <dsp:nvSpPr>
        <dsp:cNvPr id="0" name=""/>
        <dsp:cNvSpPr/>
      </dsp:nvSpPr>
      <dsp:spPr>
        <a:xfrm>
          <a:off x="0" y="3874782"/>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Threats to the selected targets as a result of the organized, capable, and well-funded attackers intent to compromise the specifically chosen targets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active involvement of people in the process greatly raises the threat level from that due to automated attacks tools, and also the likelihood of successful attacks</a:t>
          </a:r>
          <a:endParaRPr lang="en-US" sz="1600" kern="1200" dirty="0"/>
        </a:p>
      </dsp:txBody>
      <dsp:txXfrm>
        <a:off x="0" y="3874782"/>
        <a:ext cx="8229600" cy="1108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Means by which a virus spreads or propagates</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Also referred to as the </a:t>
          </a:r>
          <a:r>
            <a:rPr lang="en-US" sz="1700" b="0" i="1" kern="1200" dirty="0" smtClean="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Event or condition that determines when the payload is activated or delivered</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Sometimes known as a </a:t>
          </a:r>
          <a:r>
            <a:rPr lang="en-US" sz="1700" b="0" i="1" kern="1200" dirty="0" smtClean="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What the virus does (besides spreading)</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May involve damage or benign but noticeable activity</a:t>
          </a:r>
          <a:endParaRPr lang="en-US" sz="1700" b="0" kern="1200" dirty="0">
            <a:latin typeface="+mn-lt"/>
          </a:endParaRP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Not all viruses have this stage</a:t>
          </a:r>
        </a:p>
      </dsp:txBody>
      <dsp:txXfrm>
        <a:off x="6094511" y="585186"/>
        <a:ext cx="3045023" cy="496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smtClean="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File sharing</a:t>
          </a:r>
          <a:endParaRPr lang="en-US" sz="1900" b="1" kern="1200" dirty="0">
            <a:solidFill>
              <a:schemeClr val="tx1"/>
            </a:solidFill>
            <a:latin typeface="+mj-lt"/>
          </a:endParaRP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execution capability</a:t>
          </a:r>
          <a:endParaRPr lang="en-US" sz="1900" b="1" kern="1200" dirty="0">
            <a:solidFill>
              <a:schemeClr val="tx1"/>
            </a:solidFill>
            <a:latin typeface="+mj-lt"/>
          </a:endParaRP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file access or transfer capability</a:t>
          </a:r>
          <a:endParaRPr lang="en-US" sz="1900" b="1" kern="1200" dirty="0">
            <a:solidFill>
              <a:schemeClr val="tx1"/>
            </a:solidFill>
            <a:latin typeface="+mj-lt"/>
          </a:endParaRP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logs onto a remote system as a user and then uses commands to copy itself from one system to the other</a:t>
          </a:r>
          <a:endParaRPr lang="en-US" sz="1400" b="1" kern="1200" dirty="0">
            <a:latin typeface="+mj-lt"/>
          </a:endParaRP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login capability</a:t>
          </a:r>
          <a:endParaRPr lang="en-US" sz="1900" b="1" kern="1200" dirty="0">
            <a:solidFill>
              <a:schemeClr val="tx1"/>
            </a:solidFill>
            <a:latin typeface="+mj-lt"/>
          </a:endParaRPr>
        </a:p>
      </dsp:txBody>
      <dsp:txXfrm>
        <a:off x="47171" y="4107857"/>
        <a:ext cx="2923178" cy="871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sz="1200" b="1" kern="1200" dirty="0">
            <a:solidFill>
              <a:schemeClr val="bg1"/>
            </a:solidFill>
          </a:endParaRP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It spread as a worm by aggressively scanning both local and random remote networks, attempting to exploit a vulnerability in the SMB file sharing service on unpatched Windows systems</a:t>
          </a:r>
          <a:endParaRPr lang="en-US" sz="1200" b="1" kern="1200" dirty="0">
            <a:solidFill>
              <a:schemeClr val="bg1"/>
            </a:solidFill>
          </a:endParaRP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This rapid spread was only slowed by the accidental activation of a “kill-switch” domain by a UK security researcher</a:t>
          </a:r>
          <a:endParaRPr lang="en-US" sz="1200" b="1" kern="1200" dirty="0">
            <a:solidFill>
              <a:schemeClr val="bg1"/>
            </a:solidFill>
          </a:endParaRP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Once installed on infected systems, it also encrypted files, demanding a ransom payment to recover them</a:t>
          </a:r>
          <a:endParaRPr lang="en-US" sz="1200" b="1" kern="1200" dirty="0">
            <a:solidFill>
              <a:schemeClr val="bg1"/>
            </a:solidFill>
          </a:endParaRPr>
        </a:p>
      </dsp:txBody>
      <dsp:txXfrm>
        <a:off x="4593741" y="3076401"/>
        <a:ext cx="2027305" cy="20273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rtl="0">
            <a:lnSpc>
              <a:spcPct val="90000"/>
            </a:lnSpc>
            <a:spcBef>
              <a:spcPct val="0"/>
            </a:spcBef>
            <a:spcAft>
              <a:spcPct val="35000"/>
            </a:spcAft>
          </a:pPr>
          <a:r>
            <a:rPr lang="en-US" sz="3700" b="1" kern="1200" dirty="0" smtClean="0">
              <a:solidFill>
                <a:schemeClr val="bg1"/>
              </a:solidFill>
            </a:rPr>
            <a:t>Worm Technology</a:t>
          </a:r>
          <a:endParaRPr lang="en-US" sz="37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Multiplatform</a:t>
          </a:r>
          <a:endParaRPr lang="en-US" sz="15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Multi-exploit</a:t>
          </a:r>
          <a:endParaRPr lang="en-US" sz="15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Ultrafast spreading</a:t>
          </a:r>
          <a:endParaRPr lang="en-US" sz="15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Polymorphic</a:t>
          </a:r>
          <a:endParaRPr lang="en-US" sz="15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Metamorphic</a:t>
          </a:r>
          <a:endParaRPr lang="en-US" sz="1500" kern="1200" dirty="0">
            <a:solidFill>
              <a:schemeClr val="bg1"/>
            </a:solidFill>
          </a:endParaRPr>
        </a:p>
      </dsp:txBody>
      <dsp:txXfrm>
        <a:off x="2138589" y="2038145"/>
        <a:ext cx="1301681" cy="130168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 by William Stallings and Lawrie Brown, Chapter 6 “Malicious</a:t>
            </a:r>
            <a:r>
              <a:rPr lang="en-US" baseline="0" dirty="0" smtClean="0">
                <a:latin typeface="Times New Roman" pitchFamily="-107" charset="0"/>
              </a:rPr>
              <a:t> Software</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Advanced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 by the attackers of a wide variety of intrusion technologies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Determined application of the attacks over an extended period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Threats to the selected targets as a result of the organized, capable,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10</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means that some of these attacks are likely to succeed [SYMA16, MAND13]. Thus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11</a:t>
            </a:fld>
            <a:endParaRPr lang="en-AU"/>
          </a:p>
        </p:txBody>
      </p:sp>
    </p:spTree>
    <p:extLst>
      <p:ext uri="{BB962C8B-B14F-4D97-AF65-F5344CB8AC3E}">
        <p14:creationId xmlns:p14="http://schemas.microsoft.com/office/powerpoint/2010/main" val="327518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12</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smtClean="0">
              <a:latin typeface="Arial" charset="0"/>
              <a:ea typeface="ＭＳ Ｐゴシック" pitchFamily="-65" charset="-128"/>
            </a:endParaRPr>
          </a:p>
          <a:p>
            <a:pPr eaLnBrk="1" hangingPunct="1"/>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Biological viruses are tiny scraps of genetic code—DNA or RNA—that</a:t>
            </a:r>
          </a:p>
          <a:p>
            <a:pPr eaLnBrk="1" hangingPunct="1"/>
            <a:r>
              <a:rPr lang="en-US" dirty="0" smtClean="0">
                <a:latin typeface="Arial" charset="0"/>
                <a:ea typeface="ＭＳ Ｐゴシック" pitchFamily="-65" charset="-128"/>
              </a:rPr>
              <a:t>can take over the machinery of a living cell and trick it into making thousands of</a:t>
            </a:r>
          </a:p>
          <a:p>
            <a:pPr eaLnBrk="1" hangingPunct="1"/>
            <a:r>
              <a:rPr lang="en-US" dirty="0" smtClean="0">
                <a:latin typeface="Arial" charset="0"/>
                <a:ea typeface="ＭＳ Ｐゴシック" pitchFamily="-65" charset="-128"/>
              </a:rPr>
              <a:t>flawless replicas of the original virus. Like its biological counterpart, a computer</a:t>
            </a:r>
          </a:p>
          <a:p>
            <a:pPr eaLnBrk="1" hangingPunct="1"/>
            <a:r>
              <a:rPr lang="en-US" dirty="0" smtClean="0">
                <a:latin typeface="Arial" charset="0"/>
                <a:ea typeface="ＭＳ Ｐゴシック" pitchFamily="-65" charset="-128"/>
              </a:rPr>
              <a:t>virus carries in its instructional code the recipe for making perfect copies of itself.</a:t>
            </a:r>
          </a:p>
          <a:p>
            <a:pPr eaLnBrk="1" hangingPunct="1"/>
            <a:r>
              <a:rPr lang="en-US" dirty="0" smtClean="0">
                <a:latin typeface="Arial" charset="0"/>
                <a:ea typeface="ＭＳ Ｐゴシック" pitchFamily="-65" charset="-128"/>
              </a:rPr>
              <a:t>The typical virus becomes embedded in a program, or carrier of executable content,</a:t>
            </a:r>
          </a:p>
          <a:p>
            <a:pPr eaLnBrk="1" hangingPunct="1"/>
            <a:r>
              <a:rPr lang="en-US" dirty="0" smtClean="0">
                <a:latin typeface="Arial" charset="0"/>
                <a:ea typeface="ＭＳ Ｐゴシック" pitchFamily="-65" charset="-128"/>
              </a:rPr>
              <a:t>on a computer. Then, whenever the infected computer comes into contact with an</a:t>
            </a:r>
          </a:p>
          <a:p>
            <a:pPr eaLnBrk="1" hangingPunct="1"/>
            <a:r>
              <a:rPr lang="en-US" dirty="0" smtClean="0">
                <a:latin typeface="Arial" charset="0"/>
                <a:ea typeface="ＭＳ Ｐゴシック" pitchFamily="-65" charset="-128"/>
              </a:rPr>
              <a:t>uninfected piece of code, a fresh copy of the virus passes into the new location.</a:t>
            </a:r>
          </a:p>
          <a:p>
            <a:pPr eaLnBrk="1" hangingPunct="1"/>
            <a:r>
              <a:rPr lang="en-US" dirty="0" smtClean="0">
                <a:latin typeface="Arial" charset="0"/>
                <a:ea typeface="ＭＳ Ｐゴシック" pitchFamily="-65" charset="-128"/>
              </a:rPr>
              <a:t>Thus, the infection can spread from computer to computer, aided by unsuspecting</a:t>
            </a:r>
          </a:p>
          <a:p>
            <a:pPr eaLnBrk="1" hangingPunct="1"/>
            <a:r>
              <a:rPr lang="en-US" dirty="0" smtClean="0">
                <a:latin typeface="Arial" charset="0"/>
                <a:ea typeface="ＭＳ Ｐゴシック" pitchFamily="-65" charset="-128"/>
              </a:rPr>
              <a:t>users, who exchange these programs or carrier files on disk or USB stick; or who</a:t>
            </a:r>
          </a:p>
          <a:p>
            <a:pPr eaLnBrk="1" hangingPunct="1"/>
            <a:r>
              <a:rPr lang="en-US" dirty="0" smtClean="0">
                <a:latin typeface="Arial" charset="0"/>
                <a:ea typeface="ＭＳ Ｐゴシック" pitchFamily="-65" charset="-128"/>
              </a:rPr>
              <a:t>send them to one another over a network. In a network environment, the ability to</a:t>
            </a:r>
          </a:p>
          <a:p>
            <a:pPr eaLnBrk="1" hangingPunct="1"/>
            <a:r>
              <a:rPr lang="en-US" dirty="0" smtClean="0">
                <a:latin typeface="Arial" charset="0"/>
                <a:ea typeface="ＭＳ Ｐゴシック" pitchFamily="-65" charset="-128"/>
              </a:rPr>
              <a:t>access documents, applications, and system services on other computers provides a</a:t>
            </a:r>
          </a:p>
          <a:p>
            <a:pPr eaLnBrk="1" hangingPunct="1"/>
            <a:r>
              <a:rPr lang="en-US" dirty="0" smtClean="0">
                <a:latin typeface="Arial" charset="0"/>
                <a:ea typeface="ＭＳ Ｐゴシック" pitchFamily="-65" charset="-128"/>
              </a:rPr>
              <a:t>perfect culture for the spread of such viral code.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A virus that attaches to an executable program can do anything that the</a:t>
            </a:r>
          </a:p>
          <a:p>
            <a:pPr eaLnBrk="1" hangingPunct="1"/>
            <a:r>
              <a:rPr lang="en-US" dirty="0" smtClean="0">
                <a:latin typeface="Arial" charset="0"/>
                <a:ea typeface="ＭＳ Ｐゴシック" pitchFamily="-65" charset="-128"/>
              </a:rPr>
              <a:t>program is permitted to do. It executes secretly when the host program is run. Once</a:t>
            </a:r>
          </a:p>
          <a:p>
            <a:pPr eaLnBrk="1" hangingPunct="1"/>
            <a:r>
              <a:rPr lang="en-US" dirty="0" smtClean="0">
                <a:latin typeface="Arial" charset="0"/>
                <a:ea typeface="ＭＳ Ｐゴシック" pitchFamily="-65" charset="-128"/>
              </a:rPr>
              <a:t>the virus code is executing, it can perform any function, such as erasing files and</a:t>
            </a:r>
          </a:p>
          <a:p>
            <a:pPr eaLnBrk="1" hangingPunct="1"/>
            <a:r>
              <a:rPr lang="en-US" dirty="0" smtClean="0">
                <a:latin typeface="Arial" charset="0"/>
                <a:ea typeface="ＭＳ Ｐゴシック" pitchFamily="-65" charset="-128"/>
              </a:rPr>
              <a:t>programs, that is allowed by the privileges of the current user. One reason viruses</a:t>
            </a:r>
          </a:p>
          <a:p>
            <a:pPr eaLnBrk="1" hangingPunct="1"/>
            <a:r>
              <a:rPr lang="en-US" dirty="0" smtClean="0">
                <a:latin typeface="Arial" charset="0"/>
                <a:ea typeface="ＭＳ Ｐゴシック" pitchFamily="-65" charset="-128"/>
              </a:rPr>
              <a:t>dominated the malware scene in earlier years was the lack of user authentication</a:t>
            </a:r>
          </a:p>
          <a:p>
            <a:pPr eaLnBrk="1" hangingPunct="1"/>
            <a:r>
              <a:rPr lang="en-US" dirty="0" smtClean="0">
                <a:latin typeface="Arial" charset="0"/>
                <a:ea typeface="ＭＳ Ｐゴシック" pitchFamily="-65" charset="-128"/>
              </a:rPr>
              <a:t>and access controls on personal computer systems at that time. This enabled a virus</a:t>
            </a:r>
          </a:p>
          <a:p>
            <a:pPr eaLnBrk="1" hangingPunct="1"/>
            <a:r>
              <a:rPr lang="en-US" dirty="0" smtClean="0">
                <a:latin typeface="Arial" charset="0"/>
                <a:ea typeface="ＭＳ Ｐゴシック" pitchFamily="-65" charset="-128"/>
              </a:rPr>
              <a:t>to infect any executable content on the system. The significant quantity of programs</a:t>
            </a:r>
          </a:p>
          <a:p>
            <a:pPr eaLnBrk="1" hangingPunct="1"/>
            <a:r>
              <a:rPr lang="en-US" dirty="0" smtClean="0">
                <a:latin typeface="Arial" charset="0"/>
                <a:ea typeface="ＭＳ Ｐゴシック" pitchFamily="-65" charset="-128"/>
              </a:rPr>
              <a:t>shared on floppy disk also enabled its easy, if somewhat slow, spread. The inclusion</a:t>
            </a:r>
          </a:p>
          <a:p>
            <a:pPr eaLnBrk="1" hangingPunct="1"/>
            <a:r>
              <a:rPr lang="en-US" dirty="0" smtClean="0">
                <a:latin typeface="Arial" charset="0"/>
                <a:ea typeface="ＭＳ Ｐゴシック" pitchFamily="-65" charset="-128"/>
              </a:rPr>
              <a:t>of tighter access controls on modern operating systems significantly hinders the</a:t>
            </a:r>
          </a:p>
          <a:p>
            <a:pPr eaLnBrk="1" hangingPunct="1"/>
            <a:r>
              <a:rPr lang="en-US" dirty="0" smtClean="0">
                <a:latin typeface="Arial" charset="0"/>
                <a:ea typeface="ＭＳ Ｐゴシック" pitchFamily="-65" charset="-128"/>
              </a:rPr>
              <a:t>ease of infection of such traditional, machine executable code, viruses. This resulted</a:t>
            </a:r>
          </a:p>
          <a:p>
            <a:pPr eaLnBrk="1" hangingPunct="1"/>
            <a:r>
              <a:rPr lang="en-US" dirty="0" smtClean="0">
                <a:latin typeface="Arial" charset="0"/>
                <a:ea typeface="ＭＳ Ｐゴシック" pitchFamily="-65" charset="-128"/>
              </a:rPr>
              <a:t>in the development of macro viruses that exploit the active content supported</a:t>
            </a:r>
          </a:p>
          <a:p>
            <a:pPr eaLnBrk="1" hangingPunct="1"/>
            <a:r>
              <a:rPr lang="en-US" dirty="0" smtClean="0">
                <a:latin typeface="Arial" charset="0"/>
                <a:ea typeface="ＭＳ Ｐゴシック" pitchFamily="-65" charset="-128"/>
              </a:rPr>
              <a:t>by some documents types, such as Microsoft Word or Excel files, or Adobe PDF</a:t>
            </a:r>
          </a:p>
          <a:p>
            <a:pPr eaLnBrk="1" hangingPunct="1"/>
            <a:r>
              <a:rPr lang="en-US" dirty="0" smtClean="0">
                <a:latin typeface="Arial" charset="0"/>
                <a:ea typeface="ＭＳ Ｐゴシック" pitchFamily="-65" charset="-128"/>
              </a:rPr>
              <a:t>documents. Such documents are easily modified and shared by users as part of their</a:t>
            </a:r>
          </a:p>
          <a:p>
            <a:pPr eaLnBrk="1" hangingPunct="1"/>
            <a:r>
              <a:rPr lang="en-US" dirty="0" smtClean="0">
                <a:latin typeface="Arial" charset="0"/>
                <a:ea typeface="ＭＳ Ｐゴシック" pitchFamily="-65" charset="-128"/>
              </a:rPr>
              <a:t>normal system use, and are not protected by the same access controls as programs.</a:t>
            </a:r>
          </a:p>
          <a:p>
            <a:pPr eaLnBrk="1" hangingPunct="1"/>
            <a:r>
              <a:rPr lang="en-US" dirty="0" smtClean="0">
                <a:latin typeface="Arial" charset="0"/>
                <a:ea typeface="ＭＳ Ｐゴシック" pitchFamily="-65" charset="-128"/>
              </a:rPr>
              <a:t>Currently, a viral mode of infection is typically one of several propagation mechanisms</a:t>
            </a:r>
          </a:p>
          <a:p>
            <a:pPr eaLnBrk="1" hangingPunct="1"/>
            <a:r>
              <a:rPr lang="en-US" dirty="0" smtClean="0">
                <a:latin typeface="Arial" charset="0"/>
                <a:ea typeface="ＭＳ Ｐゴシック" pitchFamily="-65" charset="-128"/>
              </a:rPr>
              <a:t>used by contemporary malware, which may also include worm and Trojan</a:t>
            </a:r>
          </a:p>
          <a:p>
            <a:pPr eaLnBrk="1" hangingPunct="1"/>
            <a:r>
              <a:rPr lang="en-US" dirty="0" smtClean="0">
                <a:latin typeface="Arial" charset="0"/>
                <a:ea typeface="ＭＳ Ｐゴシック" pitchFamily="-65" charset="-128"/>
              </a:rPr>
              <a:t>capabilities.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13</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[AYCO06] states that a computer virus has three parts. More generally, many</a:t>
            </a:r>
          </a:p>
          <a:p>
            <a:pPr eaLnBrk="1" hangingPunct="1"/>
            <a:r>
              <a:rPr lang="en-US" b="0" dirty="0" smtClean="0">
                <a:latin typeface="Arial" charset="0"/>
                <a:ea typeface="ＭＳ Ｐゴシック" pitchFamily="-65" charset="-128"/>
              </a:rPr>
              <a:t>contemporary types of malware also include one or more variants of each of these</a:t>
            </a:r>
          </a:p>
          <a:p>
            <a:pPr eaLnBrk="1" hangingPunct="1"/>
            <a:r>
              <a:rPr lang="en-US" b="0" dirty="0" smtClean="0">
                <a:latin typeface="Arial" charset="0"/>
                <a:ea typeface="ＭＳ Ｐゴシック" pitchFamily="-65" charset="-128"/>
              </a:rPr>
              <a:t>components: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Infection mechanism</a:t>
            </a:r>
            <a:r>
              <a:rPr lang="en-US" b="0" dirty="0" smtClean="0">
                <a:latin typeface="Arial" charset="0"/>
                <a:ea typeface="ＭＳ Ｐゴシック" pitchFamily="-65" charset="-128"/>
              </a:rPr>
              <a:t> : The means by which a virus spreads or propagates,</a:t>
            </a:r>
          </a:p>
          <a:p>
            <a:pPr eaLnBrk="1" hangingPunct="1"/>
            <a:r>
              <a:rPr lang="en-US" b="0" dirty="0" smtClean="0">
                <a:latin typeface="Arial" charset="0"/>
                <a:ea typeface="ＭＳ Ｐゴシック" pitchFamily="-65" charset="-128"/>
              </a:rPr>
              <a:t>enabling it to replicate. The mechanism is also referred to as the </a:t>
            </a:r>
            <a:r>
              <a:rPr lang="en-US" b="1" dirty="0" smtClean="0">
                <a:latin typeface="Arial" charset="0"/>
                <a:ea typeface="ＭＳ Ｐゴシック" pitchFamily="-65" charset="-128"/>
              </a:rPr>
              <a:t>infection</a:t>
            </a:r>
          </a:p>
          <a:p>
            <a:pPr eaLnBrk="1" hangingPunct="1"/>
            <a:r>
              <a:rPr lang="en-US" b="1" dirty="0" smtClean="0">
                <a:latin typeface="Arial" charset="0"/>
                <a:ea typeface="ＭＳ Ｐゴシック" pitchFamily="-65" charset="-128"/>
              </a:rPr>
              <a:t>vector</a:t>
            </a:r>
            <a:r>
              <a:rPr lang="en-US" b="0" dirty="0" smtClean="0">
                <a:latin typeface="Arial" charset="0"/>
                <a:ea typeface="ＭＳ Ｐゴシック" pitchFamily="-65" charset="-128"/>
              </a:rPr>
              <a:t>.</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Trigger</a:t>
            </a:r>
            <a:r>
              <a:rPr lang="en-US" b="0" dirty="0" smtClean="0">
                <a:latin typeface="Arial" charset="0"/>
                <a:ea typeface="ＭＳ Ｐゴシック" pitchFamily="-65" charset="-128"/>
              </a:rPr>
              <a:t>: The event or condition that determines when the payload is activated</a:t>
            </a:r>
          </a:p>
          <a:p>
            <a:pPr eaLnBrk="1" hangingPunct="1"/>
            <a:r>
              <a:rPr lang="en-US" b="0" dirty="0" smtClean="0">
                <a:latin typeface="Arial" charset="0"/>
                <a:ea typeface="ＭＳ Ｐゴシック" pitchFamily="-65" charset="-128"/>
              </a:rPr>
              <a:t>or delivered, sometimes known as a </a:t>
            </a:r>
            <a:r>
              <a:rPr lang="en-US" b="1" dirty="0" smtClean="0">
                <a:latin typeface="Arial" charset="0"/>
                <a:ea typeface="ＭＳ Ｐゴシック" pitchFamily="-65" charset="-128"/>
              </a:rPr>
              <a:t>logic bomb.</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Payload</a:t>
            </a:r>
            <a:r>
              <a:rPr lang="en-US" b="0" dirty="0" smtClean="0">
                <a:latin typeface="Arial" charset="0"/>
                <a:ea typeface="ＭＳ Ｐゴシック" pitchFamily="-65" charset="-128"/>
              </a:rPr>
              <a:t>: What the virus does, besides spreading. The payload may involve</a:t>
            </a:r>
          </a:p>
          <a:p>
            <a:pPr eaLnBrk="1" hangingPunct="1"/>
            <a:r>
              <a:rPr lang="en-US" b="0" dirty="0" smtClean="0">
                <a:latin typeface="Arial" charset="0"/>
                <a:ea typeface="ＭＳ Ｐゴシック" pitchFamily="-65" charset="-128"/>
              </a:rPr>
              <a:t>damage or may involve benign but noticeable activity.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smtClean="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Dormant phase</a:t>
            </a:r>
            <a:r>
              <a:rPr lang="en-US" sz="1100" b="0" dirty="0" smtClean="0">
                <a:latin typeface="Arial" charset="0"/>
                <a:ea typeface="ＭＳ Ｐゴシック" pitchFamily="-65" charset="-128"/>
              </a:rPr>
              <a:t>: The virus is idle. The virus will eventually be activated by</a:t>
            </a:r>
          </a:p>
          <a:p>
            <a:pPr eaLnBrk="1" hangingPunct="1">
              <a:lnSpc>
                <a:spcPct val="90000"/>
              </a:lnSpc>
            </a:pPr>
            <a:r>
              <a:rPr lang="en-US" sz="1100" b="0" dirty="0" smtClean="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smtClean="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Propagation phase:</a:t>
            </a:r>
            <a:r>
              <a:rPr lang="en-US" sz="1100" b="0" dirty="0" smtClean="0">
                <a:latin typeface="Arial" charset="0"/>
                <a:ea typeface="ＭＳ Ｐゴシック" pitchFamily="-65" charset="-128"/>
              </a:rPr>
              <a:t> The virus places a copy of itself into other programs or</a:t>
            </a:r>
          </a:p>
          <a:p>
            <a:pPr eaLnBrk="1" hangingPunct="1">
              <a:lnSpc>
                <a:spcPct val="90000"/>
              </a:lnSpc>
            </a:pPr>
            <a:r>
              <a:rPr lang="en-US" sz="1100" b="0" dirty="0" smtClean="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smtClean="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smtClean="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smtClean="0">
                <a:latin typeface="Arial" charset="0"/>
                <a:ea typeface="ＭＳ Ｐゴシック" pitchFamily="-65" charset="-128"/>
              </a:rPr>
              <a:t>phase.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Triggering phase</a:t>
            </a:r>
            <a:r>
              <a:rPr lang="en-US" sz="1100" b="0" dirty="0" smtClean="0">
                <a:latin typeface="Arial" charset="0"/>
                <a:ea typeface="ＭＳ Ｐゴシック" pitchFamily="-65" charset="-128"/>
              </a:rPr>
              <a:t>: The virus is activated to perform the function for which it</a:t>
            </a:r>
          </a:p>
          <a:p>
            <a:pPr eaLnBrk="1" hangingPunct="1">
              <a:lnSpc>
                <a:spcPct val="90000"/>
              </a:lnSpc>
            </a:pPr>
            <a:r>
              <a:rPr lang="en-US" sz="1100" b="0" dirty="0" smtClean="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smtClean="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smtClean="0">
                <a:latin typeface="Arial" charset="0"/>
                <a:ea typeface="ＭＳ Ｐゴシック" pitchFamily="-65" charset="-128"/>
              </a:rPr>
              <a:t>this copy of the virus has made copies of itself.</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Execution phase</a:t>
            </a:r>
            <a:r>
              <a:rPr lang="en-US" sz="1100" b="0" dirty="0" smtClean="0">
                <a:latin typeface="Arial" charset="0"/>
                <a:ea typeface="ＭＳ Ｐゴシック" pitchFamily="-65" charset="-128"/>
              </a:rPr>
              <a:t>: The function is performed. The function may be harmless,</a:t>
            </a:r>
          </a:p>
          <a:p>
            <a:pPr eaLnBrk="1" hangingPunct="1">
              <a:lnSpc>
                <a:spcPct val="90000"/>
              </a:lnSpc>
            </a:pPr>
            <a:r>
              <a:rPr lang="en-US" sz="1100" b="0" dirty="0" smtClean="0">
                <a:latin typeface="Arial" charset="0"/>
                <a:ea typeface="ＭＳ Ｐゴシック" pitchFamily="-65" charset="-128"/>
              </a:rPr>
              <a:t>such as a message on the screen, or damaging, such as the destruction of</a:t>
            </a:r>
          </a:p>
          <a:p>
            <a:pPr eaLnBrk="1" hangingPunct="1">
              <a:lnSpc>
                <a:spcPct val="90000"/>
              </a:lnSpc>
            </a:pPr>
            <a:r>
              <a:rPr lang="en-US" sz="1100" b="0" dirty="0" smtClean="0">
                <a:latin typeface="Arial" charset="0"/>
                <a:ea typeface="ＭＳ Ｐゴシック" pitchFamily="-65" charset="-128"/>
              </a:rPr>
              <a:t>programs and data files.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smtClean="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smtClean="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smtClean="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smtClean="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14</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15</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mid-1990s, macro or scripting code viruses became by far the most prevalent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virus. NISTIR 7298 (</a:t>
            </a:r>
            <a:r>
              <a:rPr lang="en-US" sz="1200" i="1" kern="1200" dirty="0" smtClean="0">
                <a:solidFill>
                  <a:schemeClr val="tx1"/>
                </a:solidFill>
                <a:effectLst/>
                <a:latin typeface="Arial" pitchFamily="-110" charset="0"/>
                <a:ea typeface="ＭＳ Ｐゴシック" pitchFamily="-110" charset="-128"/>
                <a:cs typeface="ＭＳ Ｐゴシック" pitchFamily="-110" charset="-128"/>
              </a:rPr>
              <a:t>Glossary of Key Information Security Terms,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May 2013)</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defines a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macro virus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 virus that attaches itself to documents and uses the macro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programming capabilities of the document’s application to execute and propagate.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 viruses infect scripting code used to support active content in a variety of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 types. Macro viruses are particularly threatening for a number of reasons:</a:t>
            </a:r>
          </a:p>
          <a:p>
            <a:pPr eaLnBrk="1" hangingPunct="1"/>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1. A macro virus is platform independent. Many macro viruses infect active</a:t>
            </a:r>
          </a:p>
          <a:p>
            <a:pPr eaLnBrk="1" hangingPunct="1"/>
            <a:r>
              <a:rPr lang="en-US" b="0" dirty="0" smtClean="0">
                <a:latin typeface="Arial" charset="0"/>
                <a:ea typeface="ＭＳ Ｐゴシック" pitchFamily="-65" charset="-128"/>
              </a:rPr>
              <a:t>content in commonly used applications, such as macros in Microsoft Word</a:t>
            </a:r>
          </a:p>
          <a:p>
            <a:pPr eaLnBrk="1" hangingPunct="1"/>
            <a:r>
              <a:rPr lang="en-US" b="0" dirty="0" smtClean="0">
                <a:latin typeface="Arial" charset="0"/>
                <a:ea typeface="ＭＳ Ｐゴシック" pitchFamily="-65" charset="-128"/>
              </a:rPr>
              <a:t>documents or other Microsoft Office documents, or scripting code in Adobe</a:t>
            </a:r>
          </a:p>
          <a:p>
            <a:pPr eaLnBrk="1" hangingPunct="1"/>
            <a:r>
              <a:rPr lang="en-US" b="0" dirty="0" smtClean="0">
                <a:latin typeface="Arial" charset="0"/>
                <a:ea typeface="ＭＳ Ｐゴシック" pitchFamily="-65" charset="-128"/>
              </a:rPr>
              <a:t>PDF documents. Any hardware platform and operating system that supports</a:t>
            </a:r>
          </a:p>
          <a:p>
            <a:pPr eaLnBrk="1" hangingPunct="1"/>
            <a:r>
              <a:rPr lang="en-US" b="0" dirty="0" smtClean="0">
                <a:latin typeface="Arial" charset="0"/>
                <a:ea typeface="ＭＳ Ｐゴシック" pitchFamily="-65" charset="-128"/>
              </a:rPr>
              <a:t>these applications can be infected.</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2. Macro viruses infect documents, not executable portions of code. Most of the</a:t>
            </a:r>
          </a:p>
          <a:p>
            <a:pPr eaLnBrk="1" hangingPunct="1"/>
            <a:r>
              <a:rPr lang="en-US" b="0" dirty="0" smtClean="0">
                <a:latin typeface="Arial" charset="0"/>
                <a:ea typeface="ＭＳ Ｐゴシック" pitchFamily="-65" charset="-128"/>
              </a:rPr>
              <a:t>information introduced onto a computer system is in the form of documents</a:t>
            </a:r>
          </a:p>
          <a:p>
            <a:pPr eaLnBrk="1" hangingPunct="1"/>
            <a:r>
              <a:rPr lang="en-US" b="0" dirty="0" smtClean="0">
                <a:latin typeface="Arial" charset="0"/>
                <a:ea typeface="ＭＳ Ｐゴシック" pitchFamily="-65" charset="-128"/>
              </a:rPr>
              <a:t>rather than programs.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3. Macro viruses are easily spread, as the documents they exploit are shared in</a:t>
            </a:r>
          </a:p>
          <a:p>
            <a:r>
              <a:rPr lang="en-US" b="0" dirty="0" smtClean="0">
                <a:latin typeface="Arial" charset="0"/>
                <a:ea typeface="ＭＳ Ｐゴシック" pitchFamily="-65" charset="-128"/>
              </a:rPr>
              <a:t>normal use. A very common method is by electronic mail,</a:t>
            </a:r>
            <a:r>
              <a:rPr lang="en-US" b="0" baseline="0" dirty="0" smtClean="0">
                <a:latin typeface="Arial" charset="0"/>
                <a:ea typeface="ＭＳ Ｐゴシック" pitchFamily="-65"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particularly since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documents can sometimes be opened automatically without prompting the user.</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4. Because macro viruses infect user documents rather than system programs,</a:t>
            </a:r>
          </a:p>
          <a:p>
            <a:pPr eaLnBrk="1" hangingPunct="1"/>
            <a:r>
              <a:rPr lang="en-US" b="0" dirty="0" smtClean="0">
                <a:latin typeface="Arial" charset="0"/>
                <a:ea typeface="ＭＳ Ｐゴシック" pitchFamily="-65" charset="-128"/>
              </a:rPr>
              <a:t>traditional file system access controls are of limited use in preventing their</a:t>
            </a:r>
          </a:p>
          <a:p>
            <a:pPr eaLnBrk="1" hangingPunct="1"/>
            <a:r>
              <a:rPr lang="en-US" b="0" dirty="0" smtClean="0">
                <a:latin typeface="Arial" charset="0"/>
                <a:ea typeface="ＭＳ Ｐゴシック" pitchFamily="-65" charset="-128"/>
              </a:rPr>
              <a:t>spread, since users are expected to modify them.</a:t>
            </a:r>
          </a:p>
          <a:p>
            <a:pPr eaLnBrk="1" hangingPunct="1"/>
            <a:endParaRPr lang="en-US"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5. Macro viruses are much easier to write or to modify than traditional executable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viruses.</a:t>
            </a:r>
          </a:p>
          <a:p>
            <a:endParaRPr lang="en-US" sz="1200" b="0" kern="1200" dirty="0" smtClean="0">
              <a:solidFill>
                <a:schemeClr val="tx1"/>
              </a:solidFill>
              <a:effectLst/>
              <a:latin typeface="Arial" pitchFamily="-110" charset="0"/>
              <a:ea typeface="ＭＳ Ｐゴシック" pitchFamily="-110" charset="-128"/>
              <a:cs typeface="ＭＳ Ｐゴシック" pitchFamily="-110" charset="-128"/>
            </a:endParaRPr>
          </a:p>
          <a:p>
            <a:pPr eaLnBrk="1" hangingPunct="1"/>
            <a:r>
              <a:rPr lang="en-US" b="0" dirty="0" smtClean="0">
                <a:latin typeface="Arial" charset="0"/>
                <a:ea typeface="ＭＳ Ｐゴシック" pitchFamily="-65" charset="-128"/>
              </a:rPr>
              <a:t>Macro viruses take advantage of support for active content using a scripting or</a:t>
            </a:r>
          </a:p>
          <a:p>
            <a:pPr eaLnBrk="1" hangingPunct="1"/>
            <a:r>
              <a:rPr lang="en-US" b="0" dirty="0" smtClean="0">
                <a:latin typeface="Arial" charset="0"/>
                <a:ea typeface="ＭＳ Ｐゴシック" pitchFamily="-65" charset="-128"/>
              </a:rPr>
              <a:t>macro language, embedded in a word processing document or other type of file.</a:t>
            </a:r>
          </a:p>
          <a:p>
            <a:pPr eaLnBrk="1" hangingPunct="1"/>
            <a:r>
              <a:rPr lang="en-US" b="0" dirty="0" smtClean="0">
                <a:latin typeface="Arial" charset="0"/>
                <a:ea typeface="ＭＳ Ｐゴシック" pitchFamily="-65" charset="-128"/>
              </a:rPr>
              <a:t>Typically, users employ macros to automate repetitive tasks and thereby save keystrokes.</a:t>
            </a:r>
          </a:p>
          <a:p>
            <a:pPr eaLnBrk="1" hangingPunct="1"/>
            <a:r>
              <a:rPr lang="en-US" b="0" dirty="0" smtClean="0">
                <a:latin typeface="Arial" charset="0"/>
                <a:ea typeface="ＭＳ Ｐゴシック" pitchFamily="-65" charset="-128"/>
              </a:rPr>
              <a:t>They are also used to support dynamic content, form validation, and other</a:t>
            </a:r>
          </a:p>
          <a:p>
            <a:pPr eaLnBrk="1" hangingPunct="1"/>
            <a:r>
              <a:rPr lang="en-US" b="0" dirty="0" smtClean="0">
                <a:latin typeface="Arial" charset="0"/>
                <a:ea typeface="ＭＳ Ｐゴシック" pitchFamily="-65" charset="-128"/>
              </a:rPr>
              <a:t>useful tasks associated with these documents.</a:t>
            </a:r>
          </a:p>
          <a:p>
            <a:pPr eaLnBrk="1" hangingPunct="1"/>
            <a:endParaRPr lang="en-US"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Microsoft Word and Excel documents are common targets due to their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Successive releases of MS Office products provide increased protection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against macro viruses. For example, Microsoft offers an optional Macro Virus Protection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tool that detects suspicious Word files and alerts the customer to the potential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risk of opening a file with macros. Office 2000 improved macro security by allowing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macros to be digitally signed by their author, and for authors to be listed as trusted.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were then warned if a document being opened contained unsigned, or signed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but untrusted, macros, and were advised to disable macros in this case. Various antivirus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product vendors have also developed tools to detect and remove macro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in other types of malware, the arms race continues in the field of macro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but they no longer are the predominant malware threat.</a:t>
            </a:r>
          </a:p>
          <a:p>
            <a:pPr eaLnBrk="1" hangingPunct="1"/>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Another possible host for macro virus–style malware is in Adobe’s PDF documents.</a:t>
            </a:r>
          </a:p>
          <a:p>
            <a:pPr eaLnBrk="1" hangingPunct="1"/>
            <a:r>
              <a:rPr lang="en-US" b="0" dirty="0" smtClean="0">
                <a:latin typeface="Arial" charset="0"/>
                <a:ea typeface="ＭＳ Ｐゴシック" pitchFamily="-65" charset="-128"/>
              </a:rPr>
              <a:t>These can support a range of embedded components, including </a:t>
            </a:r>
            <a:r>
              <a:rPr lang="en-US" b="0" dirty="0" err="1" smtClean="0">
                <a:latin typeface="Arial" charset="0"/>
                <a:ea typeface="ＭＳ Ｐゴシック" pitchFamily="-65" charset="-128"/>
              </a:rPr>
              <a:t>Javascript</a:t>
            </a:r>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and other types of scripting code. Although recent PDF viewers include measures to</a:t>
            </a:r>
          </a:p>
          <a:p>
            <a:pPr eaLnBrk="1" hangingPunct="1"/>
            <a:r>
              <a:rPr lang="en-US" b="0" dirty="0" smtClean="0">
                <a:latin typeface="Arial" charset="0"/>
                <a:ea typeface="ＭＳ Ｐゴシック" pitchFamily="-65" charset="-128"/>
              </a:rPr>
              <a:t>warn users when such code is run, the message the user is shown can be manipulated</a:t>
            </a:r>
          </a:p>
          <a:p>
            <a:pPr eaLnBrk="1" hangingPunct="1"/>
            <a:r>
              <a:rPr lang="en-US" b="0" dirty="0" smtClean="0">
                <a:latin typeface="Arial" charset="0"/>
                <a:ea typeface="ＭＳ Ｐゴシック" pitchFamily="-65" charset="-128"/>
              </a:rPr>
              <a:t>to trick them into permitting its execution. If this occurs, the code could potentially</a:t>
            </a:r>
          </a:p>
          <a:p>
            <a:pPr eaLnBrk="1" hangingPunct="1"/>
            <a:r>
              <a:rPr lang="en-US" b="0" dirty="0" smtClean="0">
                <a:latin typeface="Arial" charset="0"/>
                <a:ea typeface="ＭＳ Ｐゴシック" pitchFamily="-65" charset="-128"/>
              </a:rPr>
              <a:t>act as a virus to infect other PDF documents the user can access on their system.</a:t>
            </a:r>
          </a:p>
          <a:p>
            <a:pPr eaLnBrk="1" hangingPunct="1"/>
            <a:r>
              <a:rPr lang="en-US" b="0" dirty="0" smtClean="0">
                <a:latin typeface="Arial" charset="0"/>
                <a:ea typeface="ＭＳ Ｐゴシック" pitchFamily="-65" charset="-128"/>
              </a:rPr>
              <a:t>Alternatively, it can install a Trojan, or act as a worm, as we discuss later [STEV11].</a:t>
            </a:r>
            <a:endParaRPr lang="en-US" b="0" dirty="0" smtClean="0">
              <a:latin typeface="Times New Roman" pitchFamily="-65" charset="0"/>
              <a:ea typeface="ＭＳ Ｐゴシック" pitchFamily="-65" charset="-128"/>
            </a:endParaRPr>
          </a:p>
          <a:p>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p:txBody>
      </p:sp>
    </p:spTree>
    <p:extLst>
      <p:ext uri="{BB962C8B-B14F-4D97-AF65-F5344CB8AC3E}">
        <p14:creationId xmlns:p14="http://schemas.microsoft.com/office/powerpoint/2010/main" val="264610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Although macro languages may have a similar syntax,</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details depend on the application interpreting the macro, and so will always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documents for a specific application. For example, a Microsoft Word macro, including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macro virus, will be different to an Excel macro. Macros can either be saved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document, or be saved in a global template or worksheet. Some macros are run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automatically when certain actions occur. In Microsoft Word, for example, macros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run when Word starts, a document is opened, a new document is created, or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document is closed. Macros can perform a wide range of operations, not just only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document content, but can read and write files, and call other applications.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 example of the operation of a macro virus, pseudo-code for the Melissa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 virus is shown in Figure 6.1. This was a component of the Melissa e-mail worm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will describe further in the next section. This code would be introduced onto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by opening an infected Word document, most likely sent by e-mail. This macro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is contained in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Document_Open</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macro, which is automatically run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document is opened. It first disables the Macro menu and some related security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features, making it harder for the user stop or remove its operation. Next it checks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see if it is being run from an infected document, and if so copies itself into the global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template file. This file is opened with every subsequent document, and the macro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run, infecting that document. It then checks to see if it has been run on this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before, by looking to see if a specific key “Melissa” has been added to the registry. If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key is absent, and Outlook is the e-mail client, the macro virus then sends a copy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the current, infected document to each of the first 50 addresses in the current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Address Book. It then creates the “Melissa” registry entry, so this is only done once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any system. Finally it checks the current time and date for a specific trigger condition,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which if met results in a Simpson quote being inserted into the current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Once the macro virus code has finished, the document continues opening and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can then edit as normal. This code illustrates how a macro virus can manipulate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document contents, and access other applications on the system. It also shows two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infection mechanisms, the first infecting every subsequent document opened on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the second sending infected documents to other users via e-mail.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More sophisticated macro virus code can use stealth techniques such as encryption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polymorphism, changing its appearance each time, to avoid scanning detection.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6494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17</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Boot sector infector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a master boot record or boot record and spreads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infector: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that the operating system or shell consider to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Macro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with macro or scripting code that is interpreted by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Multipartite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in multiple ways. Typically, the multipartite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Encrypted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that uses encryption to obscure it’s content.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Stealth virus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explicitly designed to hide itself from detection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Polymorphic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that creates copies during replication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Metamorphic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with a polymorphic virus, a metamorphic virus mutates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well as their appearance.</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075442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18</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The next category of malware propagation concerns the exploit of software</a:t>
            </a:r>
          </a:p>
          <a:p>
            <a:pPr eaLnBrk="1" hangingPunct="1"/>
            <a:r>
              <a:rPr lang="en-US" dirty="0" smtClean="0">
                <a:latin typeface="Arial" charset="0"/>
                <a:ea typeface="ＭＳ Ｐゴシック" pitchFamily="-65" charset="-128"/>
              </a:rPr>
              <a:t>vulnerabilities, such as those we discuss in Chapters 10 and 11 , which are commonly</a:t>
            </a:r>
          </a:p>
          <a:p>
            <a:pPr eaLnBrk="1" hangingPunct="1"/>
            <a:r>
              <a:rPr lang="en-US" dirty="0" smtClean="0">
                <a:latin typeface="Arial" charset="0"/>
                <a:ea typeface="ＭＳ Ｐゴシック" pitchFamily="-65" charset="-128"/>
              </a:rPr>
              <a:t>exploited by computer worms. A worm is a program that actively seeks out</a:t>
            </a:r>
          </a:p>
          <a:p>
            <a:pPr eaLnBrk="1" hangingPunct="1"/>
            <a:r>
              <a:rPr lang="en-US" dirty="0" smtClean="0">
                <a:latin typeface="Arial" charset="0"/>
                <a:ea typeface="ＭＳ Ｐゴシック" pitchFamily="-65" charset="-128"/>
              </a:rPr>
              <a:t>more machines to infect, and then each infected machine serves as an automated</a:t>
            </a:r>
          </a:p>
          <a:p>
            <a:pPr eaLnBrk="1" hangingPunct="1"/>
            <a:r>
              <a:rPr lang="en-US" dirty="0" smtClean="0">
                <a:latin typeface="Arial" charset="0"/>
                <a:ea typeface="ＭＳ Ｐゴシック" pitchFamily="-65" charset="-128"/>
              </a:rPr>
              <a:t>launching pad for attacks on other machines. Worm programs exploit software</a:t>
            </a:r>
          </a:p>
          <a:p>
            <a:pPr eaLnBrk="1" hangingPunct="1"/>
            <a:r>
              <a:rPr lang="en-US" dirty="0" smtClean="0">
                <a:latin typeface="Arial" charset="0"/>
                <a:ea typeface="ＭＳ Ｐゴシック" pitchFamily="-65" charset="-128"/>
              </a:rPr>
              <a:t>vulnerabilities in client or server programs to gain access to each new system. They</a:t>
            </a:r>
          </a:p>
          <a:p>
            <a:pPr eaLnBrk="1" hangingPunct="1"/>
            <a:r>
              <a:rPr lang="en-US" dirty="0" smtClean="0">
                <a:latin typeface="Arial" charset="0"/>
                <a:ea typeface="ＭＳ Ｐゴシック" pitchFamily="-65" charset="-128"/>
              </a:rPr>
              <a:t>can use network connections to spread from system to system. They can also spread</a:t>
            </a:r>
          </a:p>
          <a:p>
            <a:pPr eaLnBrk="1" hangingPunct="1"/>
            <a:r>
              <a:rPr lang="en-US" dirty="0" smtClean="0">
                <a:latin typeface="Arial" charset="0"/>
                <a:ea typeface="ＭＳ Ｐゴシック" pitchFamily="-65" charset="-128"/>
              </a:rPr>
              <a:t>through shared media, such as USB drives or CD and DVD data disks. E-mail</a:t>
            </a:r>
          </a:p>
          <a:p>
            <a:pPr eaLnBrk="1" hangingPunct="1"/>
            <a:r>
              <a:rPr lang="en-US" dirty="0" smtClean="0">
                <a:latin typeface="Arial" charset="0"/>
                <a:ea typeface="ＭＳ Ｐゴシック" pitchFamily="-65" charset="-128"/>
              </a:rPr>
              <a:t>worms spread in macro or script code included in documents attached to e-mail or</a:t>
            </a:r>
          </a:p>
          <a:p>
            <a:pPr eaLnBrk="1" hangingPunct="1"/>
            <a:r>
              <a:rPr lang="en-US" dirty="0" smtClean="0">
                <a:latin typeface="Arial" charset="0"/>
                <a:ea typeface="ＭＳ Ｐゴシック" pitchFamily="-65" charset="-128"/>
              </a:rPr>
              <a:t>to instant messenger file transfers. Upon activation, the worm may replicate and</a:t>
            </a:r>
          </a:p>
          <a:p>
            <a:pPr eaLnBrk="1" hangingPunct="1"/>
            <a:r>
              <a:rPr lang="en-US" dirty="0" smtClean="0">
                <a:latin typeface="Arial" charset="0"/>
                <a:ea typeface="ＭＳ Ｐゴシック" pitchFamily="-65" charset="-128"/>
              </a:rPr>
              <a:t>propagate again. In addition to propagation, the worm usually carries some form of</a:t>
            </a:r>
          </a:p>
          <a:p>
            <a:pPr eaLnBrk="1" hangingPunct="1"/>
            <a:r>
              <a:rPr lang="en-US" dirty="0" smtClean="0">
                <a:latin typeface="Arial" charset="0"/>
                <a:ea typeface="ＭＳ Ｐゴシック" pitchFamily="-65" charset="-128"/>
              </a:rPr>
              <a:t>payload, such as those we discuss later.</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concept of a computer worm was introduced in John Brunner’s 1975 SF</a:t>
            </a:r>
          </a:p>
          <a:p>
            <a:pPr eaLnBrk="1" hangingPunct="1"/>
            <a:r>
              <a:rPr lang="en-US" dirty="0" smtClean="0">
                <a:latin typeface="Arial" charset="0"/>
                <a:ea typeface="ＭＳ Ｐゴシック" pitchFamily="-65" charset="-128"/>
              </a:rPr>
              <a:t>novel </a:t>
            </a:r>
            <a:r>
              <a:rPr lang="en-US" i="1" dirty="0" smtClean="0">
                <a:latin typeface="Arial" charset="0"/>
                <a:ea typeface="ＭＳ Ｐゴシック" pitchFamily="-65" charset="-128"/>
              </a:rPr>
              <a:t>The Shockwave Rider . The first known worm implementation was done in</a:t>
            </a:r>
          </a:p>
          <a:p>
            <a:pPr eaLnBrk="1" hangingPunct="1"/>
            <a:r>
              <a:rPr lang="en-US" dirty="0" smtClean="0">
                <a:latin typeface="Arial" charset="0"/>
                <a:ea typeface="ＭＳ Ｐゴシック" pitchFamily="-65" charset="-128"/>
              </a:rPr>
              <a:t>Xerox Palo Alto Labs in the early 1980s. It was </a:t>
            </a:r>
            <a:r>
              <a:rPr lang="en-US" dirty="0" err="1" smtClean="0">
                <a:latin typeface="Arial" charset="0"/>
                <a:ea typeface="ＭＳ Ｐゴシック" pitchFamily="-65" charset="-128"/>
              </a:rPr>
              <a:t>nonmalicious</a:t>
            </a:r>
            <a:r>
              <a:rPr lang="en-US" dirty="0" smtClean="0">
                <a:latin typeface="Arial" charset="0"/>
                <a:ea typeface="ＭＳ Ｐゴシック" pitchFamily="-65" charset="-128"/>
              </a:rPr>
              <a:t>, searching for idle</a:t>
            </a:r>
          </a:p>
          <a:p>
            <a:pPr eaLnBrk="1" hangingPunct="1"/>
            <a:r>
              <a:rPr lang="en-US" dirty="0" smtClean="0">
                <a:latin typeface="Arial" charset="0"/>
                <a:ea typeface="ＭＳ Ｐゴシック" pitchFamily="-65" charset="-128"/>
              </a:rPr>
              <a:t>systems to use to run a computationally intensive task.</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smtClean="0">
                <a:latin typeface="Arial" charset="0"/>
                <a:ea typeface="ＭＳ Ｐゴシック" pitchFamily="-65" charset="-128"/>
              </a:rPr>
              <a:t>To replicate itself, a worm uses some means to access remote systems. These</a:t>
            </a:r>
          </a:p>
          <a:p>
            <a:pPr eaLnBrk="1" hangingPunct="1">
              <a:lnSpc>
                <a:spcPct val="90000"/>
              </a:lnSpc>
            </a:pPr>
            <a:r>
              <a:rPr lang="en-US" dirty="0" smtClean="0">
                <a:latin typeface="Arial" charset="0"/>
                <a:ea typeface="ＭＳ Ｐゴシック" pitchFamily="-65" charset="-128"/>
              </a:rPr>
              <a:t>include the following, most of which are still seen in active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Electronic mail or instant messenger facility: </a:t>
            </a:r>
            <a:r>
              <a:rPr lang="en-US" b="0" dirty="0" smtClean="0">
                <a:latin typeface="Arial" charset="0"/>
                <a:ea typeface="ＭＳ Ｐゴシック" pitchFamily="-65" charset="-128"/>
              </a:rPr>
              <a:t>A worm e-mails a copy of itself to</a:t>
            </a:r>
          </a:p>
          <a:p>
            <a:pPr eaLnBrk="1" hangingPunct="1">
              <a:lnSpc>
                <a:spcPct val="90000"/>
              </a:lnSpc>
            </a:pPr>
            <a:r>
              <a:rPr lang="en-US" dirty="0" smtClean="0">
                <a:latin typeface="Arial" charset="0"/>
                <a:ea typeface="ＭＳ Ｐゴシック" pitchFamily="-65" charset="-128"/>
              </a:rPr>
              <a:t>other systems, or sends itself as an attachment via an of instant message service,</a:t>
            </a:r>
          </a:p>
          <a:p>
            <a:pPr eaLnBrk="1" hangingPunct="1">
              <a:lnSpc>
                <a:spcPct val="90000"/>
              </a:lnSpc>
            </a:pPr>
            <a:r>
              <a:rPr lang="en-US" dirty="0" smtClean="0">
                <a:latin typeface="Arial" charset="0"/>
                <a:ea typeface="ＭＳ Ｐゴシック" pitchFamily="-65" charset="-128"/>
              </a:rPr>
              <a:t>so that its code is run when the e-mail or attachment is received or viewed.</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File sharing: </a:t>
            </a:r>
            <a:r>
              <a:rPr lang="en-US" b="0" dirty="0" smtClean="0">
                <a:latin typeface="Arial" charset="0"/>
                <a:ea typeface="ＭＳ Ｐゴシック" pitchFamily="-65" charset="-128"/>
              </a:rPr>
              <a:t>A worm either creates a copy of itself or infects other suitable</a:t>
            </a:r>
          </a:p>
          <a:p>
            <a:pPr eaLnBrk="1" hangingPunct="1">
              <a:lnSpc>
                <a:spcPct val="90000"/>
              </a:lnSpc>
            </a:pPr>
            <a:r>
              <a:rPr lang="en-US" dirty="0" smtClean="0">
                <a:latin typeface="Arial" charset="0"/>
                <a:ea typeface="ＭＳ Ｐゴシック" pitchFamily="-65" charset="-128"/>
              </a:rPr>
              <a:t>files as a virus on removable media such as a USB drive; it then executes when</a:t>
            </a:r>
          </a:p>
          <a:p>
            <a:pPr eaLnBrk="1" hangingPunct="1">
              <a:lnSpc>
                <a:spcPct val="90000"/>
              </a:lnSpc>
            </a:pPr>
            <a:r>
              <a:rPr lang="en-US" dirty="0" smtClean="0">
                <a:latin typeface="Arial" charset="0"/>
                <a:ea typeface="ＭＳ Ｐゴシック" pitchFamily="-65" charset="-128"/>
              </a:rPr>
              <a:t>the drive is connected to another system using the </a:t>
            </a:r>
            <a:r>
              <a:rPr lang="en-US" dirty="0" err="1" smtClean="0">
                <a:latin typeface="Arial" charset="0"/>
                <a:ea typeface="ＭＳ Ｐゴシック" pitchFamily="-65" charset="-128"/>
              </a:rPr>
              <a:t>autorun</a:t>
            </a:r>
            <a:r>
              <a:rPr lang="en-US" dirty="0" smtClean="0">
                <a:latin typeface="Arial" charset="0"/>
                <a:ea typeface="ＭＳ Ｐゴシック" pitchFamily="-65" charset="-128"/>
              </a:rPr>
              <a:t> mechanism by</a:t>
            </a:r>
          </a:p>
          <a:p>
            <a:pPr eaLnBrk="1" hangingPunct="1">
              <a:lnSpc>
                <a:spcPct val="90000"/>
              </a:lnSpc>
            </a:pPr>
            <a:r>
              <a:rPr lang="en-US" dirty="0" smtClean="0">
                <a:latin typeface="Arial" charset="0"/>
                <a:ea typeface="ＭＳ Ｐゴシック" pitchFamily="-65" charset="-128"/>
              </a:rPr>
              <a:t>exploiting some software vulnerability, or when a user opens the infected file</a:t>
            </a:r>
          </a:p>
          <a:p>
            <a:pPr eaLnBrk="1" hangingPunct="1">
              <a:lnSpc>
                <a:spcPct val="90000"/>
              </a:lnSpc>
            </a:pPr>
            <a:r>
              <a:rPr lang="en-US" dirty="0" smtClean="0">
                <a:latin typeface="Arial" charset="0"/>
                <a:ea typeface="ＭＳ Ｐゴシック" pitchFamily="-65" charset="-128"/>
              </a:rPr>
              <a:t>on the target system.</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execution capability: </a:t>
            </a:r>
            <a:r>
              <a:rPr lang="en-US" b="0" dirty="0" smtClean="0">
                <a:latin typeface="Arial" charset="0"/>
                <a:ea typeface="ＭＳ Ｐゴシック" pitchFamily="-65" charset="-128"/>
              </a:rPr>
              <a:t>A worm executes a copy of itself on another</a:t>
            </a:r>
          </a:p>
          <a:p>
            <a:pPr eaLnBrk="1" hangingPunct="1">
              <a:lnSpc>
                <a:spcPct val="90000"/>
              </a:lnSpc>
            </a:pPr>
            <a:r>
              <a:rPr lang="en-US" dirty="0" smtClean="0">
                <a:latin typeface="Arial" charset="0"/>
                <a:ea typeface="ＭＳ Ｐゴシック" pitchFamily="-65" charset="-128"/>
              </a:rPr>
              <a:t>system, either by using an explicit remote execution facility or by exploiting a</a:t>
            </a:r>
          </a:p>
          <a:p>
            <a:pPr eaLnBrk="1" hangingPunct="1">
              <a:lnSpc>
                <a:spcPct val="90000"/>
              </a:lnSpc>
            </a:pPr>
            <a:r>
              <a:rPr lang="en-US" dirty="0" smtClean="0">
                <a:latin typeface="Arial" charset="0"/>
                <a:ea typeface="ＭＳ Ｐゴシック" pitchFamily="-65" charset="-128"/>
              </a:rPr>
              <a:t>program flaw in a network service to subvert its operations (as we discuss in</a:t>
            </a:r>
          </a:p>
          <a:p>
            <a:pPr eaLnBrk="1" hangingPunct="1">
              <a:lnSpc>
                <a:spcPct val="90000"/>
              </a:lnSpc>
            </a:pPr>
            <a:r>
              <a:rPr lang="en-US" dirty="0" smtClean="0">
                <a:latin typeface="Arial" charset="0"/>
                <a:ea typeface="ＭＳ Ｐゴシック" pitchFamily="-65" charset="-128"/>
              </a:rPr>
              <a:t>Chapters 10 and 11 ).</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file access or transfer capability: </a:t>
            </a:r>
            <a:r>
              <a:rPr lang="en-US" b="0" dirty="0" smtClean="0">
                <a:latin typeface="Arial" charset="0"/>
                <a:ea typeface="ＭＳ Ｐゴシック" pitchFamily="-65" charset="-128"/>
              </a:rPr>
              <a:t>A worm uses a remote file access or</a:t>
            </a:r>
          </a:p>
          <a:p>
            <a:pPr eaLnBrk="1" hangingPunct="1">
              <a:lnSpc>
                <a:spcPct val="90000"/>
              </a:lnSpc>
            </a:pPr>
            <a:r>
              <a:rPr lang="en-US" dirty="0" smtClean="0">
                <a:latin typeface="Arial" charset="0"/>
                <a:ea typeface="ＭＳ Ｐゴシック" pitchFamily="-65" charset="-128"/>
              </a:rPr>
              <a:t>transfer service to another system to copy itself from one system to the other,</a:t>
            </a:r>
          </a:p>
          <a:p>
            <a:pPr eaLnBrk="1" hangingPunct="1">
              <a:lnSpc>
                <a:spcPct val="90000"/>
              </a:lnSpc>
            </a:pPr>
            <a:r>
              <a:rPr lang="en-US" dirty="0" smtClean="0">
                <a:latin typeface="Arial" charset="0"/>
                <a:ea typeface="ＭＳ Ｐゴシック" pitchFamily="-65" charset="-128"/>
              </a:rPr>
              <a:t>where users on that system may then execute it.</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login capability: </a:t>
            </a:r>
            <a:r>
              <a:rPr lang="en-US" b="0" dirty="0" smtClean="0">
                <a:latin typeface="Arial" charset="0"/>
                <a:ea typeface="ＭＳ Ｐゴシック" pitchFamily="-65" charset="-128"/>
              </a:rPr>
              <a:t>A worm logs onto a remote system as a user and</a:t>
            </a:r>
          </a:p>
          <a:p>
            <a:pPr eaLnBrk="1" hangingPunct="1">
              <a:lnSpc>
                <a:spcPct val="90000"/>
              </a:lnSpc>
            </a:pPr>
            <a:r>
              <a:rPr lang="en-US" dirty="0" smtClean="0">
                <a:latin typeface="Arial" charset="0"/>
                <a:ea typeface="ＭＳ Ｐゴシック" pitchFamily="-65" charset="-128"/>
              </a:rPr>
              <a:t>then uses commands to copy itself from one system to the other, where it then</a:t>
            </a:r>
          </a:p>
          <a:p>
            <a:pPr eaLnBrk="1" hangingPunct="1">
              <a:lnSpc>
                <a:spcPct val="90000"/>
              </a:lnSpc>
            </a:pPr>
            <a:r>
              <a:rPr lang="en-US" dirty="0" smtClean="0">
                <a:latin typeface="Arial" charset="0"/>
                <a:ea typeface="ＭＳ Ｐゴシック" pitchFamily="-65" charset="-128"/>
              </a:rPr>
              <a:t>executes.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new copy of the worm program is then run on the remote system where, in</a:t>
            </a:r>
          </a:p>
          <a:p>
            <a:pPr eaLnBrk="1" hangingPunct="1">
              <a:lnSpc>
                <a:spcPct val="90000"/>
              </a:lnSpc>
            </a:pPr>
            <a:r>
              <a:rPr lang="en-US" dirty="0" smtClean="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smtClean="0">
                <a:latin typeface="Arial" charset="0"/>
                <a:ea typeface="ＭＳ Ｐゴシック" pitchFamily="-65" charset="-128"/>
              </a:rPr>
              <a:t>propagate.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A worm typically uses the same phases as a computer virus: dormant, propagation,</a:t>
            </a:r>
          </a:p>
          <a:p>
            <a:pPr eaLnBrk="1" hangingPunct="1">
              <a:lnSpc>
                <a:spcPct val="90000"/>
              </a:lnSpc>
            </a:pPr>
            <a:r>
              <a:rPr lang="en-US" dirty="0" smtClean="0">
                <a:latin typeface="Arial" charset="0"/>
                <a:ea typeface="ＭＳ Ｐゴシック" pitchFamily="-65" charset="-128"/>
              </a:rPr>
              <a:t>triggering, and execution. The propagation phase generally performs the</a:t>
            </a:r>
          </a:p>
          <a:p>
            <a:pPr eaLnBrk="1" hangingPunct="1">
              <a:lnSpc>
                <a:spcPct val="90000"/>
              </a:lnSpc>
            </a:pPr>
            <a:r>
              <a:rPr lang="en-US" dirty="0" smtClean="0">
                <a:latin typeface="Arial" charset="0"/>
                <a:ea typeface="ＭＳ Ｐゴシック" pitchFamily="-65" charset="-128"/>
              </a:rPr>
              <a:t>following functions: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smtClean="0">
                <a:latin typeface="Arial" charset="0"/>
                <a:ea typeface="ＭＳ Ｐゴシック" pitchFamily="-65" charset="-128"/>
              </a:rPr>
              <a:t>host tables, address books, buddy lists, trusted peers, and other similar</a:t>
            </a:r>
          </a:p>
          <a:p>
            <a:pPr eaLnBrk="1" hangingPunct="1">
              <a:lnSpc>
                <a:spcPct val="90000"/>
              </a:lnSpc>
            </a:pPr>
            <a:r>
              <a:rPr lang="en-US" dirty="0" smtClean="0">
                <a:latin typeface="Arial" charset="0"/>
                <a:ea typeface="ＭＳ Ｐゴシック" pitchFamily="-65" charset="-128"/>
              </a:rPr>
              <a:t>repositories of remote system access details; by scanning possible target host</a:t>
            </a:r>
          </a:p>
          <a:p>
            <a:pPr eaLnBrk="1" hangingPunct="1">
              <a:lnSpc>
                <a:spcPct val="90000"/>
              </a:lnSpc>
            </a:pPr>
            <a:r>
              <a:rPr lang="en-US" dirty="0" smtClean="0">
                <a:latin typeface="Arial" charset="0"/>
                <a:ea typeface="ＭＳ Ｐゴシック" pitchFamily="-65" charset="-128"/>
              </a:rPr>
              <a:t>addresses; or by searching for suitable removable media devices to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Use the access mechanisms found to transfer a copy of itself to the remote</a:t>
            </a:r>
          </a:p>
          <a:p>
            <a:pPr eaLnBrk="1" hangingPunct="1">
              <a:lnSpc>
                <a:spcPct val="90000"/>
              </a:lnSpc>
            </a:pPr>
            <a:r>
              <a:rPr lang="en-US" dirty="0" smtClean="0">
                <a:latin typeface="Arial" charset="0"/>
                <a:ea typeface="ＭＳ Ｐゴシック" pitchFamily="-65" charset="-128"/>
              </a:rPr>
              <a:t>system, and cause the copy to be run.</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worm may also attempt to determine whether a system has previously</a:t>
            </a:r>
          </a:p>
          <a:p>
            <a:pPr eaLnBrk="1" hangingPunct="1">
              <a:lnSpc>
                <a:spcPct val="90000"/>
              </a:lnSpc>
            </a:pPr>
            <a:r>
              <a:rPr lang="en-US" dirty="0" smtClean="0">
                <a:latin typeface="Arial" charset="0"/>
                <a:ea typeface="ＭＳ Ｐゴシック" pitchFamily="-65" charset="-128"/>
              </a:rPr>
              <a:t>been infected before copying itself to the system. In a multiprogramming system,</a:t>
            </a:r>
          </a:p>
          <a:p>
            <a:pPr eaLnBrk="1" hangingPunct="1">
              <a:lnSpc>
                <a:spcPct val="90000"/>
              </a:lnSpc>
            </a:pPr>
            <a:r>
              <a:rPr lang="en-US" dirty="0" smtClean="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smtClean="0">
                <a:latin typeface="Arial" charset="0"/>
                <a:ea typeface="ＭＳ Ｐゴシック" pitchFamily="-65" charset="-128"/>
              </a:rPr>
              <a:t>other name that may not be noticed by a system operator. More recent worms can</a:t>
            </a:r>
          </a:p>
          <a:p>
            <a:pPr eaLnBrk="1" hangingPunct="1">
              <a:lnSpc>
                <a:spcPct val="90000"/>
              </a:lnSpc>
            </a:pPr>
            <a:r>
              <a:rPr lang="en-US" dirty="0" smtClean="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smtClean="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19</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smtClean="0">
                <a:latin typeface="Arial" charset="0"/>
                <a:ea typeface="ＭＳ Ｐゴシック" pitchFamily="-65" charset="-128"/>
              </a:rPr>
              <a:t>This chapter examines the wide spectrum of malware threats and countermeasures.</a:t>
            </a:r>
          </a:p>
          <a:p>
            <a:pPr eaLnBrk="1" hangingPunct="1"/>
            <a:r>
              <a:rPr lang="en-US" sz="1200" b="0" dirty="0" smtClean="0">
                <a:latin typeface="Arial" charset="0"/>
                <a:ea typeface="ＭＳ Ｐゴシック" pitchFamily="-65" charset="-128"/>
              </a:rPr>
              <a:t>We begin with a survey of various types of malware, and offer a broad</a:t>
            </a:r>
          </a:p>
          <a:p>
            <a:pPr eaLnBrk="1" hangingPunct="1"/>
            <a:r>
              <a:rPr lang="en-US" sz="1200" b="0" dirty="0" smtClean="0">
                <a:latin typeface="Arial" charset="0"/>
                <a:ea typeface="ＭＳ Ｐゴシック" pitchFamily="-65" charset="-128"/>
              </a:rPr>
              <a:t>classification based first on the means malware uses to spread or </a:t>
            </a:r>
            <a:r>
              <a:rPr lang="en-US" sz="1200" b="1" dirty="0" smtClean="0">
                <a:latin typeface="Arial" charset="0"/>
                <a:ea typeface="ＭＳ Ｐゴシック" pitchFamily="-65" charset="-128"/>
              </a:rPr>
              <a:t>propagate</a:t>
            </a:r>
            <a:r>
              <a:rPr lang="en-US" sz="1200" b="0" dirty="0" smtClean="0">
                <a:latin typeface="Arial" charset="0"/>
                <a:ea typeface="ＭＳ Ｐゴシック" pitchFamily="-65" charset="-128"/>
              </a:rPr>
              <a:t>, and</a:t>
            </a:r>
          </a:p>
          <a:p>
            <a:pPr eaLnBrk="1" hangingPunct="1"/>
            <a:r>
              <a:rPr lang="en-US" sz="1200" b="0" dirty="0" smtClean="0">
                <a:latin typeface="Arial" charset="0"/>
                <a:ea typeface="ＭＳ Ｐゴシック" pitchFamily="-65" charset="-128"/>
              </a:rPr>
              <a:t>then on the variety of actions or </a:t>
            </a:r>
            <a:r>
              <a:rPr lang="en-US" sz="1200" b="1" dirty="0" smtClean="0">
                <a:latin typeface="Arial" charset="0"/>
                <a:ea typeface="ＭＳ Ｐゴシック" pitchFamily="-65" charset="-128"/>
              </a:rPr>
              <a:t>payloads</a:t>
            </a:r>
            <a:r>
              <a:rPr lang="en-US" sz="1200" b="0" dirty="0" smtClean="0">
                <a:latin typeface="Arial" charset="0"/>
                <a:ea typeface="ＭＳ Ｐゴシック" pitchFamily="-65" charset="-128"/>
              </a:rPr>
              <a:t> used once the malware has reached a</a:t>
            </a:r>
          </a:p>
          <a:p>
            <a:pPr eaLnBrk="1" hangingPunct="1"/>
            <a:r>
              <a:rPr lang="en-US" sz="1200" b="0" dirty="0" smtClean="0">
                <a:latin typeface="Arial" charset="0"/>
                <a:ea typeface="ＭＳ Ｐゴシック" pitchFamily="-65" charset="-128"/>
              </a:rPr>
              <a:t>target. Propagation mechanisms include those used by viruses, worms, and Trojans.</a:t>
            </a:r>
          </a:p>
          <a:p>
            <a:pPr eaLnBrk="1" hangingPunct="1"/>
            <a:r>
              <a:rPr lang="en-US" sz="1200" b="0" dirty="0" smtClean="0">
                <a:latin typeface="Arial" charset="0"/>
                <a:ea typeface="ＭＳ Ｐゴシック" pitchFamily="-65" charset="-128"/>
              </a:rPr>
              <a:t>Payloads include system corruption, bots, phishing, spyware, and rootkits. The</a:t>
            </a:r>
          </a:p>
          <a:p>
            <a:pPr eaLnBrk="1" hangingPunct="1"/>
            <a:r>
              <a:rPr lang="en-US" sz="1200" b="0" dirty="0" smtClean="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20</a:t>
            </a:fld>
            <a:endParaRPr lang="en-AU"/>
          </a:p>
        </p:txBody>
      </p:sp>
    </p:spTree>
    <p:extLst>
      <p:ext uri="{BB962C8B-B14F-4D97-AF65-F5344CB8AC3E}">
        <p14:creationId xmlns:p14="http://schemas.microsoft.com/office/powerpoint/2010/main" val="1431357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D3D72DD-D89B-4FEF-9CC6-1A8370D21FDA}" type="slidenum">
              <a:rPr lang="en-AU"/>
              <a:pPr/>
              <a:t>21</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Zou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et al [ZOU05] describe a model for worm propagation based on an analysis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Zou’s model agrees closely with Figure 6.2.</a:t>
            </a:r>
          </a:p>
          <a:p>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19520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22</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Arguably, the earliest significant, and hence well-known, worm infection was</a:t>
            </a:r>
          </a:p>
          <a:p>
            <a:pPr eaLnBrk="1" hangingPunct="1"/>
            <a:r>
              <a:rPr lang="en-US" b="0" dirty="0" smtClean="0">
                <a:latin typeface="Arial" charset="0"/>
                <a:ea typeface="ＭＳ Ｐゴシック" pitchFamily="-65" charset="-128"/>
              </a:rPr>
              <a:t>released onto the Internet by Robert Morris in 1988 [ORMA03]. The Morris</a:t>
            </a:r>
          </a:p>
          <a:p>
            <a:pPr eaLnBrk="1" hangingPunct="1"/>
            <a:r>
              <a:rPr lang="en-US" b="0" dirty="0" smtClean="0">
                <a:latin typeface="Arial" charset="0"/>
                <a:ea typeface="ＭＳ Ｐゴシック" pitchFamily="-65" charset="-128"/>
              </a:rPr>
              <a:t>worm was designed to spread on UNIX systems and used a number of different</a:t>
            </a:r>
          </a:p>
          <a:p>
            <a:pPr eaLnBrk="1" hangingPunct="1"/>
            <a:r>
              <a:rPr lang="en-US" b="0" dirty="0" smtClean="0">
                <a:latin typeface="Arial" charset="0"/>
                <a:ea typeface="ＭＳ Ｐゴシック" pitchFamily="-65" charset="-128"/>
              </a:rPr>
              <a:t>techniques for propagation. When a copy began execution, its first task was to discover</a:t>
            </a:r>
          </a:p>
          <a:p>
            <a:pPr eaLnBrk="1" hangingPunct="1"/>
            <a:r>
              <a:rPr lang="en-US" b="0" dirty="0" smtClean="0">
                <a:latin typeface="Arial" charset="0"/>
                <a:ea typeface="ＭＳ Ｐゴシック" pitchFamily="-65" charset="-128"/>
              </a:rPr>
              <a:t>other hosts known to this host that would allow entry from this host. The</a:t>
            </a:r>
          </a:p>
          <a:p>
            <a:pPr eaLnBrk="1" hangingPunct="1"/>
            <a:r>
              <a:rPr lang="en-US" b="0" dirty="0" smtClean="0">
                <a:latin typeface="Arial" charset="0"/>
                <a:ea typeface="ＭＳ Ｐゴシック" pitchFamily="-65" charset="-128"/>
              </a:rPr>
              <a:t>worm performed this task by examining a variety of lists and tables, including system</a:t>
            </a:r>
          </a:p>
          <a:p>
            <a:pPr eaLnBrk="1" hangingPunct="1"/>
            <a:r>
              <a:rPr lang="en-US" b="0" dirty="0" smtClean="0">
                <a:latin typeface="Arial" charset="0"/>
                <a:ea typeface="ＭＳ Ｐゴシック" pitchFamily="-65" charset="-128"/>
              </a:rPr>
              <a:t>tables that declared which other machines were trusted by this host, users’ mail forwarding</a:t>
            </a:r>
          </a:p>
          <a:p>
            <a:pPr eaLnBrk="1" hangingPunct="1"/>
            <a:r>
              <a:rPr lang="en-US" b="0" dirty="0" smtClean="0">
                <a:latin typeface="Arial" charset="0"/>
                <a:ea typeface="ＭＳ Ｐゴシック" pitchFamily="-65" charset="-128"/>
              </a:rPr>
              <a:t>files, tables by which users gave themselves permission for access to remote</a:t>
            </a:r>
          </a:p>
          <a:p>
            <a:pPr eaLnBrk="1" hangingPunct="1"/>
            <a:r>
              <a:rPr lang="en-US" b="0" dirty="0" smtClean="0">
                <a:latin typeface="Arial" charset="0"/>
                <a:ea typeface="ＭＳ Ｐゴシック" pitchFamily="-65" charset="-128"/>
              </a:rPr>
              <a:t>accounts, and from a program that reported the status of network connections. For</a:t>
            </a:r>
          </a:p>
          <a:p>
            <a:pPr eaLnBrk="1" hangingPunct="1"/>
            <a:r>
              <a:rPr lang="en-US" b="0" dirty="0" smtClean="0">
                <a:latin typeface="Arial" charset="0"/>
                <a:ea typeface="ＭＳ Ｐゴシック" pitchFamily="-65" charset="-128"/>
              </a:rPr>
              <a:t>each discovered host, the worm tried a number of methods for gaining access: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1. It attempted to log on to a remote host as a legitimate user. In this method, the</a:t>
            </a:r>
          </a:p>
          <a:p>
            <a:pPr eaLnBrk="1" hangingPunct="1"/>
            <a:r>
              <a:rPr lang="en-US" b="0" dirty="0" smtClean="0">
                <a:latin typeface="Arial" charset="0"/>
                <a:ea typeface="ＭＳ Ｐゴシック" pitchFamily="-65" charset="-128"/>
              </a:rPr>
              <a:t>worm first attempted to crack the local password file and then used the discovered</a:t>
            </a:r>
          </a:p>
          <a:p>
            <a:pPr eaLnBrk="1" hangingPunct="1"/>
            <a:r>
              <a:rPr lang="en-US" b="0" dirty="0" smtClean="0">
                <a:latin typeface="Arial" charset="0"/>
                <a:ea typeface="ＭＳ Ｐゴシック" pitchFamily="-65" charset="-128"/>
              </a:rPr>
              <a:t>passwords and corresponding user IDs. The assumption was that many users would</a:t>
            </a:r>
          </a:p>
          <a:p>
            <a:pPr eaLnBrk="1" hangingPunct="1"/>
            <a:r>
              <a:rPr lang="en-US" b="0" dirty="0" smtClean="0">
                <a:latin typeface="Arial" charset="0"/>
                <a:ea typeface="ＭＳ Ｐゴシック" pitchFamily="-65" charset="-128"/>
              </a:rPr>
              <a:t>use the same password on different systems. To obtain the passwords, the worm</a:t>
            </a:r>
          </a:p>
          <a:p>
            <a:pPr eaLnBrk="1" hangingPunct="1"/>
            <a:r>
              <a:rPr lang="en-US" b="0" dirty="0" smtClean="0">
                <a:latin typeface="Arial" charset="0"/>
                <a:ea typeface="ＭＳ Ｐゴシック" pitchFamily="-65" charset="-128"/>
              </a:rPr>
              <a:t>ran a password-cracking program that tried</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 Each user’s account name and simple permutations of it</a:t>
            </a:r>
          </a:p>
          <a:p>
            <a:pPr eaLnBrk="1" hangingPunct="1"/>
            <a:r>
              <a:rPr lang="en-US" b="0" dirty="0" err="1" smtClean="0">
                <a:latin typeface="Arial" charset="0"/>
                <a:ea typeface="ＭＳ Ｐゴシック" pitchFamily="-65" charset="-128"/>
              </a:rPr>
              <a:t>b</a:t>
            </a:r>
            <a:r>
              <a:rPr lang="en-US" b="0" dirty="0" smtClean="0">
                <a:latin typeface="Arial" charset="0"/>
                <a:ea typeface="ＭＳ Ｐゴシック" pitchFamily="-65" charset="-128"/>
              </a:rPr>
              <a:t>. A list of 432 built-in passwords that Morris thought to be likely candidates</a:t>
            </a:r>
          </a:p>
          <a:p>
            <a:pPr eaLnBrk="1" hangingPunct="1"/>
            <a:r>
              <a:rPr lang="en-US" b="0" dirty="0" smtClean="0">
                <a:latin typeface="Arial" charset="0"/>
                <a:ea typeface="ＭＳ Ｐゴシック" pitchFamily="-65" charset="-128"/>
              </a:rPr>
              <a:t>c. All the words in the local system dictionary</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2. It exploited a bug in the UNIX finger protocol, which reports the whereabouts</a:t>
            </a:r>
          </a:p>
          <a:p>
            <a:pPr eaLnBrk="1" hangingPunct="1"/>
            <a:r>
              <a:rPr lang="en-US" b="0" dirty="0" smtClean="0">
                <a:latin typeface="Arial" charset="0"/>
                <a:ea typeface="ＭＳ Ｐゴシック" pitchFamily="-65" charset="-128"/>
              </a:rPr>
              <a:t>of a remote user.</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3. It exploited a trapdoor in the debug option of the remote process that receives</a:t>
            </a:r>
          </a:p>
          <a:p>
            <a:pPr eaLnBrk="1" hangingPunct="1"/>
            <a:r>
              <a:rPr lang="en-US" b="0" dirty="0" smtClean="0">
                <a:latin typeface="Arial" charset="0"/>
                <a:ea typeface="ＭＳ Ｐゴシック" pitchFamily="-65" charset="-128"/>
              </a:rPr>
              <a:t>and sends mail.</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If any of these attacks succeeded, the worm achieved communication with the</a:t>
            </a:r>
          </a:p>
          <a:p>
            <a:pPr eaLnBrk="1" hangingPunct="1"/>
            <a:r>
              <a:rPr lang="en-US" b="0" dirty="0" smtClean="0">
                <a:latin typeface="Arial" charset="0"/>
                <a:ea typeface="ＭＳ Ｐゴシック" pitchFamily="-65" charset="-128"/>
              </a:rPr>
              <a:t>operating system command interpreter. It then sent this interpreter a short bootstrap</a:t>
            </a:r>
          </a:p>
          <a:p>
            <a:pPr eaLnBrk="1" hangingPunct="1"/>
            <a:r>
              <a:rPr lang="en-US" b="0" dirty="0" smtClean="0">
                <a:latin typeface="Arial" charset="0"/>
                <a:ea typeface="ＭＳ Ｐゴシック" pitchFamily="-65" charset="-128"/>
              </a:rPr>
              <a:t>program, issued a command to execute that program, and then logged off.</a:t>
            </a:r>
          </a:p>
          <a:p>
            <a:pPr eaLnBrk="1" hangingPunct="1"/>
            <a:r>
              <a:rPr lang="en-US" b="0" dirty="0" smtClean="0">
                <a:latin typeface="Arial" charset="0"/>
                <a:ea typeface="ＭＳ Ｐゴシック" pitchFamily="-65" charset="-128"/>
              </a:rPr>
              <a:t>The bootstrap program then called back the parent program and downloaded the</a:t>
            </a:r>
          </a:p>
          <a:p>
            <a:pPr eaLnBrk="1" hangingPunct="1"/>
            <a:r>
              <a:rPr lang="en-US" b="0" dirty="0" smtClean="0">
                <a:latin typeface="Arial" charset="0"/>
                <a:ea typeface="ＭＳ Ｐゴシック" pitchFamily="-65" charset="-128"/>
              </a:rPr>
              <a:t>remainder of the worm. The new worm was then executed.</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21699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23</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Melissa e-mail worm that appeared in 1998 was the first of a new generation of</a:t>
            </a:r>
          </a:p>
          <a:p>
            <a:r>
              <a:rPr lang="en-US" b="0" dirty="0" smtClean="0">
                <a:latin typeface="Arial" charset="0"/>
                <a:ea typeface="ＭＳ Ｐゴシック" pitchFamily="-65" charset="-128"/>
              </a:rPr>
              <a:t>malware that included aspects of virus, worm, and Trojan in one package [CASS01].</a:t>
            </a:r>
          </a:p>
          <a:p>
            <a:r>
              <a:rPr lang="en-US" b="0" dirty="0" smtClean="0">
                <a:latin typeface="Arial" charset="0"/>
                <a:ea typeface="ＭＳ Ｐゴシック" pitchFamily="-65" charset="-128"/>
              </a:rPr>
              <a:t>Melissa made use of a Microsoft Word macro embedded in an attachment. If the</a:t>
            </a:r>
          </a:p>
          <a:p>
            <a:r>
              <a:rPr lang="en-US" b="0" dirty="0" smtClean="0">
                <a:latin typeface="Arial" charset="0"/>
                <a:ea typeface="ＭＳ Ｐゴシック" pitchFamily="-65" charset="-128"/>
              </a:rPr>
              <a:t>recipient opens the e-mail attachment, the Word macro is activated. Then it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1. Sends itself to everyone on the mailing list in the user’s e-mail package, propagating</a:t>
            </a:r>
          </a:p>
          <a:p>
            <a:r>
              <a:rPr lang="en-US" b="0" dirty="0" smtClean="0">
                <a:latin typeface="Arial" charset="0"/>
                <a:ea typeface="ＭＳ Ｐゴシック" pitchFamily="-65" charset="-128"/>
              </a:rPr>
              <a:t>as a worm;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2. Does local damage on the user’s system, including disabling some security</a:t>
            </a:r>
          </a:p>
          <a:p>
            <a:r>
              <a:rPr lang="en-US" b="0" dirty="0" smtClean="0">
                <a:latin typeface="Arial" charset="0"/>
                <a:ea typeface="ＭＳ Ｐゴシック" pitchFamily="-65" charset="-128"/>
              </a:rPr>
              <a:t>tools, and also copying itself into other documents, propagating as a</a:t>
            </a:r>
          </a:p>
          <a:p>
            <a:r>
              <a:rPr lang="en-US" b="0" dirty="0" smtClean="0">
                <a:latin typeface="Arial" charset="0"/>
                <a:ea typeface="ＭＳ Ｐゴシック" pitchFamily="-65" charset="-128"/>
              </a:rPr>
              <a:t>virus;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3. If a trigger time was seen, it displayed a Simpson quote as its payload.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1999, a more powerful version of this e-mail virus appeared. This version</a:t>
            </a:r>
          </a:p>
          <a:p>
            <a:r>
              <a:rPr lang="en-US" b="0" dirty="0" smtClean="0">
                <a:latin typeface="Arial" charset="0"/>
                <a:ea typeface="ＭＳ Ｐゴシック" pitchFamily="-65" charset="-128"/>
              </a:rPr>
              <a:t>could be activated merely by opening an e-mail that contains the virus, rather</a:t>
            </a:r>
          </a:p>
          <a:p>
            <a:r>
              <a:rPr lang="en-US" b="0" dirty="0" smtClean="0">
                <a:latin typeface="Arial" charset="0"/>
                <a:ea typeface="ＭＳ Ｐゴシック" pitchFamily="-65" charset="-128"/>
              </a:rPr>
              <a:t>than by opening an attachment. The virus uses the Visual Basic scripting language</a:t>
            </a:r>
          </a:p>
          <a:p>
            <a:r>
              <a:rPr lang="en-US" b="0" dirty="0" smtClean="0">
                <a:latin typeface="Arial" charset="0"/>
                <a:ea typeface="ＭＳ Ｐゴシック" pitchFamily="-65" charset="-128"/>
              </a:rPr>
              <a:t>supported by the e-mail package.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Melissa propagates itself as soon as it is activated (either by opening an e-mail</a:t>
            </a:r>
          </a:p>
          <a:p>
            <a:r>
              <a:rPr lang="en-US" b="0" dirty="0" smtClean="0">
                <a:latin typeface="Arial" charset="0"/>
                <a:ea typeface="ＭＳ Ｐゴシック" pitchFamily="-65" charset="-128"/>
              </a:rPr>
              <a:t>attachment or by opening the e-mail) to all of the e-mail addresses known to the</a:t>
            </a:r>
          </a:p>
          <a:p>
            <a:r>
              <a:rPr lang="en-US" b="0" dirty="0" smtClean="0">
                <a:latin typeface="Arial" charset="0"/>
                <a:ea typeface="ＭＳ Ｐゴシック" pitchFamily="-65" charset="-128"/>
              </a:rPr>
              <a:t>infected host. As a result, whereas viruses used to take months or years to propagate,</a:t>
            </a:r>
          </a:p>
          <a:p>
            <a:r>
              <a:rPr lang="en-US" b="0" dirty="0" smtClean="0">
                <a:latin typeface="Arial" charset="0"/>
                <a:ea typeface="ＭＳ Ｐゴシック" pitchFamily="-65" charset="-128"/>
              </a:rPr>
              <a:t>this next generation of malware could do so in hours. [CASS01] notes that it</a:t>
            </a:r>
          </a:p>
          <a:p>
            <a:r>
              <a:rPr lang="en-US" b="0" dirty="0" smtClean="0">
                <a:latin typeface="Arial" charset="0"/>
                <a:ea typeface="ＭＳ Ｐゴシック" pitchFamily="-65" charset="-128"/>
              </a:rPr>
              <a:t>took only three days for Melissa to infect over 100,000 computers, compared to the</a:t>
            </a:r>
          </a:p>
          <a:p>
            <a:r>
              <a:rPr lang="en-US" b="0" dirty="0" smtClean="0">
                <a:latin typeface="Arial" charset="0"/>
                <a:ea typeface="ＭＳ Ｐゴシック" pitchFamily="-65" charset="-128"/>
              </a:rPr>
              <a:t>months it took the Brain virus to infect a few thousand computers a decade before.</a:t>
            </a:r>
          </a:p>
          <a:p>
            <a:r>
              <a:rPr lang="en-US" b="0" dirty="0" smtClean="0">
                <a:latin typeface="Arial" charset="0"/>
                <a:ea typeface="ＭＳ Ｐゴシック" pitchFamily="-65" charset="-128"/>
              </a:rPr>
              <a:t>This makes it very difficult for anti-virus software to respond to new attacks before</a:t>
            </a:r>
          </a:p>
          <a:p>
            <a:r>
              <a:rPr lang="en-US" b="0" dirty="0" smtClean="0">
                <a:latin typeface="Arial" charset="0"/>
                <a:ea typeface="ＭＳ Ｐゴシック" pitchFamily="-65" charset="-128"/>
              </a:rPr>
              <a:t>much damage is done.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Code Red worm first appeared in July 2001. Code Red exploits a security</a:t>
            </a:r>
          </a:p>
          <a:p>
            <a:r>
              <a:rPr lang="en-US" b="0" dirty="0" smtClean="0">
                <a:latin typeface="Arial" charset="0"/>
                <a:ea typeface="ＭＳ Ｐゴシック" pitchFamily="-65" charset="-128"/>
              </a:rPr>
              <a:t>hole in the Microsoft Internet Information Server (IIS) to penetrate and spread.</a:t>
            </a:r>
          </a:p>
          <a:p>
            <a:r>
              <a:rPr lang="en-US" b="0" dirty="0" smtClean="0">
                <a:latin typeface="Arial" charset="0"/>
                <a:ea typeface="ＭＳ Ｐゴシック" pitchFamily="-65" charset="-128"/>
              </a:rPr>
              <a:t>It also disables the system file checker in Windows. The worm probes random IP</a:t>
            </a:r>
          </a:p>
          <a:p>
            <a:r>
              <a:rPr lang="en-US" b="0" dirty="0" smtClean="0">
                <a:latin typeface="Arial" charset="0"/>
                <a:ea typeface="ＭＳ Ｐゴシック" pitchFamily="-65" charset="-128"/>
              </a:rPr>
              <a:t>addresses to spread to other hosts. During a certain period of time, it only spreads.</a:t>
            </a:r>
          </a:p>
          <a:p>
            <a:r>
              <a:rPr lang="en-US" b="0" dirty="0" smtClean="0">
                <a:latin typeface="Arial" charset="0"/>
                <a:ea typeface="ＭＳ Ｐゴシック" pitchFamily="-65" charset="-128"/>
              </a:rPr>
              <a:t>It then initiates a denial-of-service attack against a government Web site by flooding</a:t>
            </a:r>
          </a:p>
          <a:p>
            <a:r>
              <a:rPr lang="en-US" b="0" dirty="0" smtClean="0">
                <a:latin typeface="Arial" charset="0"/>
                <a:ea typeface="ＭＳ Ｐゴシック" pitchFamily="-65" charset="-128"/>
              </a:rPr>
              <a:t>the site with packets from numerous hosts. The worm then suspends activities</a:t>
            </a:r>
          </a:p>
          <a:p>
            <a:r>
              <a:rPr lang="en-US" b="0" dirty="0" smtClean="0">
                <a:latin typeface="Arial" charset="0"/>
                <a:ea typeface="ＭＳ Ｐゴシック" pitchFamily="-65" charset="-128"/>
              </a:rPr>
              <a:t>and reactivates periodically. In the second wave of attack, Code Red infected nearly</a:t>
            </a:r>
          </a:p>
          <a:p>
            <a:r>
              <a:rPr lang="en-US" b="0" dirty="0" smtClean="0">
                <a:latin typeface="Arial" charset="0"/>
                <a:ea typeface="ＭＳ Ｐゴシック" pitchFamily="-65" charset="-128"/>
              </a:rPr>
              <a:t>360,000 servers in 14 hours. In addition to the havoc it caused at the targeted server,</a:t>
            </a:r>
          </a:p>
          <a:p>
            <a:r>
              <a:rPr lang="en-US" b="0" dirty="0" smtClean="0">
                <a:latin typeface="Arial" charset="0"/>
                <a:ea typeface="ＭＳ Ｐゴシック" pitchFamily="-65" charset="-128"/>
              </a:rPr>
              <a:t>Code Red consumed enormous amounts of Internet capacity, disrupting service</a:t>
            </a:r>
          </a:p>
          <a:p>
            <a:r>
              <a:rPr lang="en-US" b="0" dirty="0" smtClean="0">
                <a:latin typeface="Arial" charset="0"/>
                <a:ea typeface="ＭＳ Ｐゴシック" pitchFamily="-65" charset="-128"/>
              </a:rPr>
              <a:t>[MOOR02].</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Code Red II is another, distinct, variant that first appeared in August 2001,</a:t>
            </a:r>
          </a:p>
          <a:p>
            <a:r>
              <a:rPr lang="en-US" b="0" dirty="0" smtClean="0">
                <a:latin typeface="Arial" charset="0"/>
                <a:ea typeface="ＭＳ Ｐゴシック" pitchFamily="-65" charset="-128"/>
              </a:rPr>
              <a:t>and also targeted Microsoft IIS. It tried to infect systems on the same subnet as the</a:t>
            </a:r>
          </a:p>
          <a:p>
            <a:r>
              <a:rPr lang="en-US" b="0" dirty="0" smtClean="0">
                <a:latin typeface="Arial" charset="0"/>
                <a:ea typeface="ＭＳ Ｐゴシック" pitchFamily="-65" charset="-128"/>
              </a:rPr>
              <a:t>infected system. Also, this newer worm installs a backdoor, allowing a hacker to</a:t>
            </a:r>
          </a:p>
          <a:p>
            <a:r>
              <a:rPr lang="en-US" b="0" dirty="0" smtClean="0">
                <a:latin typeface="Arial" charset="0"/>
                <a:ea typeface="ＭＳ Ｐゴシック" pitchFamily="-65" charset="-128"/>
              </a:rPr>
              <a:t>remotely execute commands on victim computers.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worm that appeared in September 2001 also has worm, virus, and</a:t>
            </a:r>
          </a:p>
          <a:p>
            <a:r>
              <a:rPr lang="en-US" b="0" dirty="0" smtClean="0">
                <a:latin typeface="Arial" charset="0"/>
                <a:ea typeface="ＭＳ Ｐゴシック" pitchFamily="-65" charset="-128"/>
              </a:rPr>
              <a:t>mobile code characteristics. It spread using a variety of distribution methods: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E-mail</a:t>
            </a:r>
            <a:r>
              <a:rPr lang="en-US" b="0" dirty="0" smtClean="0">
                <a:latin typeface="Arial" charset="0"/>
                <a:ea typeface="ＭＳ Ｐゴシック" pitchFamily="-65" charset="-128"/>
              </a:rPr>
              <a:t>: A user on a vulnerable host opens an infected e-mail attachment;</a:t>
            </a:r>
          </a:p>
          <a:p>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looks for e-mail addresses on the host and then sends copies of itself to</a:t>
            </a:r>
          </a:p>
          <a:p>
            <a:r>
              <a:rPr lang="en-US" b="0" dirty="0" smtClean="0">
                <a:latin typeface="Arial" charset="0"/>
                <a:ea typeface="ＭＳ Ｐゴシック" pitchFamily="-65" charset="-128"/>
              </a:rPr>
              <a:t>those addresses.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Windows shares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hosts for unsecured Windows file shares; it can</a:t>
            </a:r>
          </a:p>
          <a:p>
            <a:r>
              <a:rPr lang="en-US" b="0" dirty="0" smtClean="0">
                <a:latin typeface="Arial" charset="0"/>
                <a:ea typeface="ＭＳ Ｐゴシック" pitchFamily="-65" charset="-128"/>
              </a:rPr>
              <a:t>then use NetBIOS86 as a transport mechanism to infect files on that host in</a:t>
            </a:r>
          </a:p>
          <a:p>
            <a:r>
              <a:rPr lang="en-US" b="0" dirty="0" smtClean="0">
                <a:latin typeface="Arial" charset="0"/>
                <a:ea typeface="ＭＳ Ｐゴシック" pitchFamily="-65" charset="-128"/>
              </a:rPr>
              <a:t>the hopes that a user will run an infected file, which will activate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on</a:t>
            </a:r>
          </a:p>
          <a:p>
            <a:r>
              <a:rPr lang="en-US" b="0" dirty="0" smtClean="0">
                <a:latin typeface="Arial" charset="0"/>
                <a:ea typeface="ＭＳ Ｐゴシック" pitchFamily="-65" charset="-128"/>
              </a:rPr>
              <a:t>that host.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Web servers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Web servers, looking for known vulnerabilities in</a:t>
            </a:r>
          </a:p>
          <a:p>
            <a:r>
              <a:rPr lang="en-US" b="0" dirty="0" smtClean="0">
                <a:latin typeface="Arial" charset="0"/>
                <a:ea typeface="ＭＳ Ｐゴシック" pitchFamily="-65" charset="-128"/>
              </a:rPr>
              <a:t>Microsoft IIS. If it finds a vulnerable server, it attempts to transfer a copy of</a:t>
            </a:r>
          </a:p>
          <a:p>
            <a:r>
              <a:rPr lang="en-US" b="0" dirty="0" smtClean="0">
                <a:latin typeface="Arial" charset="0"/>
                <a:ea typeface="ＭＳ Ｐゴシック" pitchFamily="-65" charset="-128"/>
              </a:rPr>
              <a:t>itself to the server and infects it and its files.</a:t>
            </a:r>
          </a:p>
          <a:p>
            <a:endParaRPr lang="en-US" b="0" dirty="0" smtClean="0">
              <a:latin typeface="Arial" charset="0"/>
              <a:ea typeface="ＭＳ Ｐゴシック" pitchFamily="-65" charset="-128"/>
            </a:endParaRPr>
          </a:p>
          <a:p>
            <a:r>
              <a:rPr lang="en-US" b="1" dirty="0" smtClean="0">
                <a:latin typeface="Arial" charset="0"/>
                <a:ea typeface="ＭＳ Ｐゴシック" pitchFamily="-65" charset="-128"/>
              </a:rPr>
              <a:t>Web clients</a:t>
            </a:r>
            <a:r>
              <a:rPr lang="en-US" b="0" dirty="0" smtClean="0">
                <a:latin typeface="Arial" charset="0"/>
                <a:ea typeface="ＭＳ Ｐゴシック" pitchFamily="-65" charset="-128"/>
              </a:rPr>
              <a:t>: If a vulnerable Web client visits a Web server that has been</a:t>
            </a:r>
          </a:p>
          <a:p>
            <a:r>
              <a:rPr lang="en-US" b="0" dirty="0" smtClean="0">
                <a:latin typeface="Arial" charset="0"/>
                <a:ea typeface="ＭＳ Ｐゴシック" pitchFamily="-65" charset="-128"/>
              </a:rPr>
              <a:t>infected by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the client’s workstation will become infected.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Backdoors</a:t>
            </a:r>
            <a:r>
              <a:rPr lang="en-US" b="0" dirty="0" smtClean="0">
                <a:latin typeface="Arial" charset="0"/>
                <a:ea typeface="ＭＳ Ｐゴシック" pitchFamily="-65" charset="-128"/>
              </a:rPr>
              <a:t>: If a workstation was infected by earlier worms, such as “Code Red</a:t>
            </a:r>
          </a:p>
          <a:p>
            <a:r>
              <a:rPr lang="en-US" b="0" dirty="0" smtClean="0">
                <a:latin typeface="Arial" charset="0"/>
                <a:ea typeface="ＭＳ Ｐゴシック" pitchFamily="-65" charset="-128"/>
              </a:rPr>
              <a:t>II,” then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will use the backdoor access left by these earlier infections to</a:t>
            </a:r>
          </a:p>
          <a:p>
            <a:r>
              <a:rPr lang="en-US" b="0" dirty="0" smtClean="0">
                <a:latin typeface="Arial" charset="0"/>
                <a:ea typeface="ＭＳ Ｐゴシック" pitchFamily="-65" charset="-128"/>
              </a:rPr>
              <a:t>access the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early 2003, the SQL Slammer worm appeared. This worm exploited a</a:t>
            </a:r>
          </a:p>
          <a:p>
            <a:r>
              <a:rPr lang="en-US" b="0" dirty="0" smtClean="0">
                <a:latin typeface="Arial" charset="0"/>
                <a:ea typeface="ＭＳ Ｐゴシック" pitchFamily="-65" charset="-128"/>
              </a:rPr>
              <a:t>buffer overflow vulnerability in Microsoft SQL server. The Slammer was extremely</a:t>
            </a:r>
          </a:p>
          <a:p>
            <a:r>
              <a:rPr lang="en-US" b="0" dirty="0" smtClean="0">
                <a:latin typeface="Arial" charset="0"/>
                <a:ea typeface="ＭＳ Ｐゴシック" pitchFamily="-65" charset="-128"/>
              </a:rPr>
              <a:t>compact and spread rapidly, infecting 90% of vulnerable hosts within 10 minutes.</a:t>
            </a:r>
          </a:p>
          <a:p>
            <a:r>
              <a:rPr lang="en-US" b="0" dirty="0" smtClean="0">
                <a:latin typeface="Arial" charset="0"/>
                <a:ea typeface="ＭＳ Ｐゴシック" pitchFamily="-65" charset="-128"/>
              </a:rPr>
              <a:t>This rapid spread caused significant congestion on the Internet.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Late 2003 saw the arrival of the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worm, which exploited open proxy</a:t>
            </a:r>
          </a:p>
          <a:p>
            <a:r>
              <a:rPr lang="en-US" b="0" dirty="0" smtClean="0">
                <a:latin typeface="Arial" charset="0"/>
                <a:ea typeface="ＭＳ Ｐゴシック" pitchFamily="-65" charset="-128"/>
              </a:rPr>
              <a:t>servers to turn infected machines into spam engines. At its peak,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reportedly</a:t>
            </a:r>
          </a:p>
          <a:p>
            <a:r>
              <a:rPr lang="en-US" b="0" dirty="0" smtClean="0">
                <a:latin typeface="Arial" charset="0"/>
                <a:ea typeface="ＭＳ Ｐゴシック" pitchFamily="-65" charset="-128"/>
              </a:rPr>
              <a:t>accounted for one in every 17 messages and produced more than one million copies</a:t>
            </a:r>
          </a:p>
          <a:p>
            <a:r>
              <a:rPr lang="en-US" b="0" dirty="0" smtClean="0">
                <a:latin typeface="Arial" charset="0"/>
                <a:ea typeface="ＭＳ Ｐゴシック" pitchFamily="-65" charset="-128"/>
              </a:rPr>
              <a:t>of itself within the first 24 hours.</a:t>
            </a:r>
          </a:p>
          <a:p>
            <a:endParaRPr lang="en-US" b="0" dirty="0" smtClean="0">
              <a:latin typeface="Arial" charset="0"/>
              <a:ea typeface="ＭＳ Ｐゴシック" pitchFamily="-65" charset="-128"/>
            </a:endParaRP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is a mass-mailing e-mail worm that appeared in 2004. It followed</a:t>
            </a:r>
          </a:p>
          <a:p>
            <a:r>
              <a:rPr lang="en-US" b="0" dirty="0" smtClean="0">
                <a:latin typeface="Arial" charset="0"/>
                <a:ea typeface="ＭＳ Ｐゴシック" pitchFamily="-65" charset="-128"/>
              </a:rPr>
              <a:t>a growing trend of installing a backdoor in infected computers, thereby enabling</a:t>
            </a:r>
          </a:p>
          <a:p>
            <a:r>
              <a:rPr lang="en-US" b="0" dirty="0" smtClean="0">
                <a:latin typeface="Arial" charset="0"/>
                <a:ea typeface="ＭＳ Ｐゴシック" pitchFamily="-65" charset="-128"/>
              </a:rPr>
              <a:t>hackers to gain remote access to data such as passwords and credit card numbers.</a:t>
            </a: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replicated up to 1,000 times per minute and reportedly flooded the</a:t>
            </a:r>
          </a:p>
          <a:p>
            <a:r>
              <a:rPr lang="en-US" b="0" dirty="0" smtClean="0">
                <a:latin typeface="Arial" charset="0"/>
                <a:ea typeface="ＭＳ Ｐゴシック" pitchFamily="-65" charset="-128"/>
              </a:rPr>
              <a:t>Internet with 100 million infected messages in 36 hours.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family of worms appeared in 2006 [KIRK06]. When the worm</a:t>
            </a:r>
          </a:p>
          <a:p>
            <a:r>
              <a:rPr lang="en-US" b="0" dirty="0" smtClean="0">
                <a:latin typeface="Arial" charset="0"/>
                <a:ea typeface="ＭＳ Ｐゴシック" pitchFamily="-65" charset="-128"/>
              </a:rPr>
              <a:t>is launched, it creates several </a:t>
            </a:r>
            <a:r>
              <a:rPr lang="en-US" b="0" dirty="0" err="1" smtClean="0">
                <a:latin typeface="Arial" charset="0"/>
                <a:ea typeface="ＭＳ Ｐゴシック" pitchFamily="-65" charset="-128"/>
              </a:rPr>
              <a:t>executables</a:t>
            </a:r>
            <a:r>
              <a:rPr lang="en-US" b="0" dirty="0" smtClean="0">
                <a:latin typeface="Arial" charset="0"/>
                <a:ea typeface="ＭＳ Ｐゴシック" pitchFamily="-65" charset="-128"/>
              </a:rPr>
              <a:t> in system directories and sets itself to</a:t>
            </a:r>
          </a:p>
          <a:p>
            <a:r>
              <a:rPr lang="en-US" b="0" dirty="0" smtClean="0">
                <a:latin typeface="Arial" charset="0"/>
                <a:ea typeface="ＭＳ Ｐゴシック" pitchFamily="-65" charset="-128"/>
              </a:rPr>
              <a:t>run every time Windows starts by creating a registry entry.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scans several</a:t>
            </a:r>
          </a:p>
          <a:p>
            <a:r>
              <a:rPr lang="en-US" b="0" dirty="0" smtClean="0">
                <a:latin typeface="Arial" charset="0"/>
                <a:ea typeface="ＭＳ Ｐゴシック" pitchFamily="-65" charset="-128"/>
              </a:rPr>
              <a:t>types of files for e-mail addresses and sends itself as an e-mail attachment. Some</a:t>
            </a:r>
          </a:p>
          <a:p>
            <a:r>
              <a:rPr lang="en-US" b="0" dirty="0" smtClean="0">
                <a:latin typeface="Arial" charset="0"/>
                <a:ea typeface="ＭＳ Ｐゴシック" pitchFamily="-65" charset="-128"/>
              </a:rPr>
              <a:t>variants are capable of downloading other malware, such as Trojan horses and</a:t>
            </a:r>
          </a:p>
          <a:p>
            <a:r>
              <a:rPr lang="en-US" b="0" dirty="0" smtClean="0">
                <a:latin typeface="Arial" charset="0"/>
                <a:ea typeface="ＭＳ Ｐゴシック" pitchFamily="-65" charset="-128"/>
              </a:rPr>
              <a:t>adware. Many variants disable security-related products and/or disable their</a:t>
            </a:r>
          </a:p>
          <a:p>
            <a:r>
              <a:rPr lang="en-US" b="0" dirty="0" smtClean="0">
                <a:latin typeface="Arial" charset="0"/>
                <a:ea typeface="ＭＳ Ｐゴシック" pitchFamily="-65" charset="-128"/>
              </a:rPr>
              <a:t>updating capability.</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Conficker</a:t>
            </a:r>
            <a:r>
              <a:rPr lang="en-US" b="0" dirty="0" smtClean="0">
                <a:latin typeface="Arial" charset="0"/>
                <a:ea typeface="ＭＳ Ｐゴシック" pitchFamily="-65" charset="-128"/>
              </a:rPr>
              <a:t> (or </a:t>
            </a:r>
            <a:r>
              <a:rPr lang="en-US" b="0" dirty="0" err="1" smtClean="0">
                <a:latin typeface="Arial" charset="0"/>
                <a:ea typeface="ＭＳ Ｐゴシック" pitchFamily="-65" charset="-128"/>
              </a:rPr>
              <a:t>Downadup</a:t>
            </a:r>
            <a:r>
              <a:rPr lang="en-US" b="0" dirty="0" smtClean="0">
                <a:latin typeface="Arial" charset="0"/>
                <a:ea typeface="ＭＳ Ｐゴシック" pitchFamily="-65" charset="-128"/>
              </a:rPr>
              <a:t>) worm was first detected in November 2008</a:t>
            </a:r>
          </a:p>
          <a:p>
            <a:r>
              <a:rPr lang="en-US" b="0" dirty="0" smtClean="0">
                <a:latin typeface="Arial" charset="0"/>
                <a:ea typeface="ＭＳ Ｐゴシック" pitchFamily="-65" charset="-128"/>
              </a:rPr>
              <a:t>and spread quickly to become one of the most widespread infections since SQL</a:t>
            </a:r>
          </a:p>
          <a:p>
            <a:r>
              <a:rPr lang="en-US" b="0" dirty="0" smtClean="0">
                <a:latin typeface="Arial" charset="0"/>
                <a:ea typeface="ＭＳ Ｐゴシック" pitchFamily="-65" charset="-128"/>
              </a:rPr>
              <a:t>Slammer in 2003 [LAWT09]. It spread initially by exploiting a Windows buffer</a:t>
            </a:r>
          </a:p>
          <a:p>
            <a:r>
              <a:rPr lang="en-US" b="0" dirty="0" smtClean="0">
                <a:latin typeface="Arial" charset="0"/>
                <a:ea typeface="ＭＳ Ｐゴシック" pitchFamily="-65" charset="-128"/>
              </a:rPr>
              <a:t>overflow vulnerability, though later versions could also spread via USB drives and</a:t>
            </a:r>
          </a:p>
          <a:p>
            <a:r>
              <a:rPr lang="en-US" b="0" dirty="0" smtClean="0">
                <a:latin typeface="Arial" charset="0"/>
                <a:ea typeface="ＭＳ Ｐゴシック" pitchFamily="-65" charset="-128"/>
              </a:rPr>
              <a:t>network file shares. In 2010, it still comprised the second most common family of</a:t>
            </a:r>
          </a:p>
          <a:p>
            <a:r>
              <a:rPr lang="en-US" b="0" dirty="0" smtClean="0">
                <a:latin typeface="Arial" charset="0"/>
                <a:ea typeface="ＭＳ Ｐゴシック" pitchFamily="-65" charset="-128"/>
              </a:rPr>
              <a:t>malware observed by Symantec [SYMA16], even though patches were available</a:t>
            </a:r>
          </a:p>
          <a:p>
            <a:r>
              <a:rPr lang="en-US" b="0" dirty="0" smtClean="0">
                <a:latin typeface="Arial" charset="0"/>
                <a:ea typeface="ＭＳ Ｐゴシック" pitchFamily="-65" charset="-128"/>
              </a:rPr>
              <a:t>from Microsoft to close the main vulnerabilities it exploits.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2010, the </a:t>
            </a:r>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worm was detected, though it had been spreading quietly</a:t>
            </a:r>
          </a:p>
          <a:p>
            <a:r>
              <a:rPr lang="en-US" b="0" dirty="0" smtClean="0">
                <a:latin typeface="Arial" charset="0"/>
                <a:ea typeface="ＭＳ Ｐゴシック" pitchFamily="-65" charset="-128"/>
              </a:rPr>
              <a:t>for some time previously [CHEN11, KUSH13]. Unlike many previous worms, it deliberately</a:t>
            </a:r>
          </a:p>
          <a:p>
            <a:r>
              <a:rPr lang="en-US" b="0" dirty="0" smtClean="0">
                <a:latin typeface="Arial" charset="0"/>
                <a:ea typeface="ＭＳ Ｐゴシック" pitchFamily="-65" charset="-128"/>
              </a:rPr>
              <a:t>restricted its rate of spread to reduce its chance of detection. It also targeted industrial</a:t>
            </a:r>
          </a:p>
          <a:p>
            <a:r>
              <a:rPr lang="en-US" b="0" dirty="0" smtClean="0">
                <a:latin typeface="Arial" charset="0"/>
                <a:ea typeface="ＭＳ Ｐゴシック" pitchFamily="-65" charset="-128"/>
              </a:rPr>
              <a:t>control systems, most likely those associated with the Iranian nuclear program,</a:t>
            </a:r>
          </a:p>
          <a:p>
            <a:r>
              <a:rPr lang="en-US" b="0" dirty="0" smtClean="0">
                <a:latin typeface="Arial" charset="0"/>
                <a:ea typeface="ＭＳ Ｐゴシック" pitchFamily="-65" charset="-128"/>
              </a:rPr>
              <a:t>with the likely aim of disrupting the operation of their equipment. It supported a</a:t>
            </a:r>
          </a:p>
          <a:p>
            <a:r>
              <a:rPr lang="en-US" b="0" dirty="0" smtClean="0">
                <a:latin typeface="Arial" charset="0"/>
                <a:ea typeface="ＭＳ Ｐゴシック" pitchFamily="-65" charset="-128"/>
              </a:rPr>
              <a:t>range of propagation mechanisms, including via USB drives, network file shares,</a:t>
            </a:r>
          </a:p>
          <a:p>
            <a:r>
              <a:rPr lang="en-US" b="0" dirty="0" smtClean="0">
                <a:latin typeface="Arial" charset="0"/>
                <a:ea typeface="ＭＳ Ｐゴシック" pitchFamily="-65" charset="-128"/>
              </a:rPr>
              <a:t>and using no less than four unknown, zero-day vulnerability exploits. Considerable</a:t>
            </a:r>
          </a:p>
          <a:p>
            <a:r>
              <a:rPr lang="en-US" b="0" dirty="0" smtClean="0">
                <a:latin typeface="Arial" charset="0"/>
                <a:ea typeface="ＭＳ Ｐゴシック" pitchFamily="-65" charset="-128"/>
              </a:rPr>
              <a:t>debate resulted from the size and complexity of its code, the use of an unprecedented</a:t>
            </a:r>
          </a:p>
          <a:p>
            <a:r>
              <a:rPr lang="en-US" b="0" dirty="0" smtClean="0">
                <a:latin typeface="Arial" charset="0"/>
                <a:ea typeface="ＭＳ Ｐゴシック" pitchFamily="-65" charset="-128"/>
              </a:rPr>
              <a:t>four zero-day exploits, and the cost and effort apparent in its development.</a:t>
            </a:r>
          </a:p>
          <a:p>
            <a:r>
              <a:rPr lang="en-US" b="0" dirty="0" smtClean="0">
                <a:latin typeface="Arial" charset="0"/>
                <a:ea typeface="ＭＳ Ｐゴシック" pitchFamily="-65" charset="-128"/>
              </a:rPr>
              <a:t>There are claims that it appears to be the first serious use of a </a:t>
            </a:r>
            <a:r>
              <a:rPr lang="en-US" b="0" dirty="0" err="1" smtClean="0">
                <a:latin typeface="Arial" charset="0"/>
                <a:ea typeface="ＭＳ Ｐゴシック" pitchFamily="-65" charset="-128"/>
              </a:rPr>
              <a:t>cyberwarfare</a:t>
            </a:r>
            <a:r>
              <a:rPr lang="en-US" b="0" dirty="0" smtClean="0">
                <a:latin typeface="Arial" charset="0"/>
                <a:ea typeface="ＭＳ Ｐゴシック" pitchFamily="-65" charset="-128"/>
              </a:rPr>
              <a:t> weapon</a:t>
            </a:r>
          </a:p>
          <a:p>
            <a:r>
              <a:rPr lang="en-US" b="0" dirty="0" smtClean="0">
                <a:latin typeface="Arial" charset="0"/>
                <a:ea typeface="ＭＳ Ｐゴシック" pitchFamily="-65" charset="-128"/>
              </a:rPr>
              <a:t>against a nation’s physical infrastructure. The researchers at Symantec who analyzed</a:t>
            </a:r>
          </a:p>
          <a:p>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noted that while they were expecting to find espionage, they never expected</a:t>
            </a:r>
          </a:p>
          <a:p>
            <a:r>
              <a:rPr lang="en-US" b="0" dirty="0" smtClean="0">
                <a:latin typeface="Arial" charset="0"/>
                <a:ea typeface="ＭＳ Ｐゴシック" pitchFamily="-65" charset="-128"/>
              </a:rPr>
              <a:t>to see malware with targeted sabotage as its aim. As a result, greater attention is now</a:t>
            </a:r>
          </a:p>
          <a:p>
            <a:r>
              <a:rPr lang="en-US" b="0" dirty="0" smtClean="0">
                <a:latin typeface="Arial" charset="0"/>
                <a:ea typeface="ＭＳ Ｐゴシック" pitchFamily="-65" charset="-128"/>
              </a:rPr>
              <a:t>being directed at the use of malware as a weapon by a number of nations.</a:t>
            </a:r>
          </a:p>
          <a:p>
            <a:endParaRPr lang="en-US" b="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24</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25</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state of the art in worm technology includes the following:</a:t>
            </a:r>
          </a:p>
          <a:p>
            <a:endParaRPr lang="en-US" b="1" dirty="0" smtClean="0">
              <a:latin typeface="Arial" charset="0"/>
              <a:ea typeface="ＭＳ Ｐゴシック" pitchFamily="-65" charset="-128"/>
            </a:endParaRPr>
          </a:p>
          <a:p>
            <a:r>
              <a:rPr lang="en-US" b="1" dirty="0" smtClean="0">
                <a:latin typeface="Arial" charset="0"/>
                <a:ea typeface="ＭＳ Ｐゴシック" pitchFamily="-65" charset="-128"/>
              </a:rPr>
              <a:t>• Multiplatform</a:t>
            </a:r>
            <a:r>
              <a:rPr lang="en-US" b="0" dirty="0" smtClean="0">
                <a:latin typeface="Arial" charset="0"/>
                <a:ea typeface="ＭＳ Ｐゴシック" pitchFamily="-65" charset="-128"/>
              </a:rPr>
              <a:t>: Newer worms are not limited to Windows machines but can</a:t>
            </a:r>
          </a:p>
          <a:p>
            <a:r>
              <a:rPr lang="en-US" b="0" dirty="0" smtClean="0">
                <a:latin typeface="Arial" charset="0"/>
                <a:ea typeface="ＭＳ Ｐゴシック" pitchFamily="-65" charset="-128"/>
              </a:rPr>
              <a:t>attack a variety of platforms, especially the popular varieties of UNIX; or</a:t>
            </a:r>
          </a:p>
          <a:p>
            <a:r>
              <a:rPr lang="en-US" b="0" dirty="0" smtClean="0">
                <a:latin typeface="Arial" charset="0"/>
                <a:ea typeface="ＭＳ Ｐゴシック" pitchFamily="-65" charset="-128"/>
              </a:rPr>
              <a:t>exploit macro or scripting languages supported in popular document types.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Multi-exploit</a:t>
            </a:r>
            <a:r>
              <a:rPr lang="en-US" b="0" dirty="0" smtClean="0">
                <a:latin typeface="Arial" charset="0"/>
                <a:ea typeface="ＭＳ Ｐゴシック" pitchFamily="-65" charset="-128"/>
              </a:rPr>
              <a:t>: New worms penetrate systems in a variety of ways, using exploits</a:t>
            </a:r>
          </a:p>
          <a:p>
            <a:r>
              <a:rPr lang="en-US" b="0" dirty="0" smtClean="0">
                <a:latin typeface="Arial" charset="0"/>
                <a:ea typeface="ＭＳ Ｐゴシック" pitchFamily="-65" charset="-128"/>
              </a:rPr>
              <a:t>against Web servers, browsers, e-mail, file sharing, and other network-based</a:t>
            </a:r>
          </a:p>
          <a:p>
            <a:r>
              <a:rPr lang="en-US" b="0" dirty="0" smtClean="0">
                <a:latin typeface="Arial" charset="0"/>
                <a:ea typeface="ＭＳ Ｐゴシック" pitchFamily="-65" charset="-128"/>
              </a:rPr>
              <a:t>applications; or via shared media.</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Ultrafast spreading</a:t>
            </a:r>
            <a:r>
              <a:rPr lang="en-US" b="0" dirty="0" smtClean="0">
                <a:latin typeface="Arial" charset="0"/>
                <a:ea typeface="ＭＳ Ｐゴシック" pitchFamily="-65" charset="-128"/>
              </a:rPr>
              <a:t>: Exploit various techniques to optimize the rate of spread</a:t>
            </a:r>
          </a:p>
          <a:p>
            <a:r>
              <a:rPr lang="en-US" b="0" dirty="0" smtClean="0">
                <a:latin typeface="Arial" charset="0"/>
                <a:ea typeface="ＭＳ Ｐゴシック" pitchFamily="-65" charset="-128"/>
              </a:rPr>
              <a:t>of a worm to maximize its likelihood of locating as many vulnerable machines</a:t>
            </a:r>
          </a:p>
          <a:p>
            <a:r>
              <a:rPr lang="en-US" b="0" dirty="0" smtClean="0">
                <a:latin typeface="Arial" charset="0"/>
                <a:ea typeface="ＭＳ Ｐゴシック" pitchFamily="-65" charset="-128"/>
              </a:rPr>
              <a:t>as possible in a short time period.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Polymorphic</a:t>
            </a:r>
            <a:r>
              <a:rPr lang="en-US" b="0" dirty="0" smtClean="0">
                <a:latin typeface="Arial" charset="0"/>
                <a:ea typeface="ＭＳ Ｐゴシック" pitchFamily="-65" charset="-128"/>
              </a:rPr>
              <a:t>: To evade detection, skip past filters, and foil real-time analysis,</a:t>
            </a:r>
          </a:p>
          <a:p>
            <a:r>
              <a:rPr lang="en-US" b="0" dirty="0" smtClean="0">
                <a:latin typeface="Arial" charset="0"/>
                <a:ea typeface="ＭＳ Ｐゴシック" pitchFamily="-65" charset="-128"/>
              </a:rPr>
              <a:t>worms adopt the virus polymorphic technique. Each copy of the worm has</a:t>
            </a:r>
          </a:p>
          <a:p>
            <a:r>
              <a:rPr lang="en-US" b="0" dirty="0" smtClean="0">
                <a:latin typeface="Arial" charset="0"/>
                <a:ea typeface="ＭＳ Ｐゴシック" pitchFamily="-65" charset="-128"/>
              </a:rPr>
              <a:t>new code generated on the fly using functionally equivalent instructions and</a:t>
            </a:r>
          </a:p>
          <a:p>
            <a:r>
              <a:rPr lang="en-US" b="0" dirty="0" smtClean="0">
                <a:latin typeface="Arial" charset="0"/>
                <a:ea typeface="ＭＳ Ｐゴシック" pitchFamily="-65" charset="-128"/>
              </a:rPr>
              <a:t>encryption techniques.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Metamorphic</a:t>
            </a:r>
            <a:r>
              <a:rPr lang="en-US" b="0" dirty="0" smtClean="0">
                <a:latin typeface="Arial" charset="0"/>
                <a:ea typeface="ＭＳ Ｐゴシック" pitchFamily="-65" charset="-128"/>
              </a:rPr>
              <a:t>: In addition to changing their appearance, metamorphic worms</a:t>
            </a:r>
          </a:p>
          <a:p>
            <a:r>
              <a:rPr lang="en-US" b="0" dirty="0" smtClean="0">
                <a:latin typeface="Arial" charset="0"/>
                <a:ea typeface="ＭＳ Ｐゴシック" pitchFamily="-65" charset="-128"/>
              </a:rPr>
              <a:t>have a repertoire of behavior patterns that are unleashed at different stages of</a:t>
            </a:r>
          </a:p>
          <a:p>
            <a:r>
              <a:rPr lang="en-US" b="0" dirty="0" smtClean="0">
                <a:latin typeface="Arial" charset="0"/>
                <a:ea typeface="ＭＳ Ｐゴシック" pitchFamily="-65" charset="-128"/>
              </a:rPr>
              <a:t>propagation.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Transport vehicles</a:t>
            </a:r>
            <a:r>
              <a:rPr lang="en-US" b="0" dirty="0" smtClean="0">
                <a:latin typeface="Arial" charset="0"/>
                <a:ea typeface="ＭＳ Ｐゴシック" pitchFamily="-65" charset="-128"/>
              </a:rPr>
              <a:t>: Because worms can rapidly compromise a large number of</a:t>
            </a:r>
          </a:p>
          <a:p>
            <a:r>
              <a:rPr lang="en-US" b="0" dirty="0" smtClean="0">
                <a:latin typeface="Arial" charset="0"/>
                <a:ea typeface="ＭＳ Ｐゴシック" pitchFamily="-65" charset="-128"/>
              </a:rPr>
              <a:t>systems, they are ideal for spreading a wide variety of malicious payloads, such as</a:t>
            </a:r>
          </a:p>
          <a:p>
            <a:r>
              <a:rPr lang="en-US" b="0" dirty="0" smtClean="0">
                <a:latin typeface="Arial" charset="0"/>
                <a:ea typeface="ＭＳ Ｐゴシック" pitchFamily="-65" charset="-128"/>
              </a:rPr>
              <a:t>distributed denial-of-service bots, rootkits, spam e-mail generators, and spyware.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Zero-day exploi</a:t>
            </a:r>
            <a:r>
              <a:rPr lang="en-US" b="0" dirty="0" smtClean="0">
                <a:latin typeface="Arial" charset="0"/>
                <a:ea typeface="ＭＳ Ｐゴシック" pitchFamily="-65" charset="-128"/>
              </a:rPr>
              <a:t>t : To achieve maximum surprise and distribution, a worm</a:t>
            </a:r>
          </a:p>
          <a:p>
            <a:r>
              <a:rPr lang="en-US" b="0" dirty="0" smtClean="0">
                <a:latin typeface="Arial" charset="0"/>
                <a:ea typeface="ＭＳ Ｐゴシック" pitchFamily="-65" charset="-128"/>
              </a:rPr>
              <a:t>should exploit an unknown vulnerability that is only discovered by the general</a:t>
            </a:r>
          </a:p>
          <a:p>
            <a:r>
              <a:rPr lang="en-US" b="0" dirty="0" smtClean="0">
                <a:latin typeface="Arial" charset="0"/>
                <a:ea typeface="ＭＳ Ｐゴシック" pitchFamily="-65" charset="-128"/>
              </a:rPr>
              <a:t>network community when the worm is launched.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Mobile code is transmitted from a remote system to a local system and then</a:t>
            </a:r>
          </a:p>
          <a:p>
            <a:pPr>
              <a:lnSpc>
                <a:spcPct val="90000"/>
              </a:lnSpc>
            </a:pPr>
            <a:r>
              <a:rPr lang="en-US" dirty="0" smtClean="0">
                <a:latin typeface="Arial" charset="0"/>
                <a:ea typeface="ＭＳ Ｐゴシック" pitchFamily="-65" charset="-128"/>
              </a:rPr>
              <a:t>executed on the local system without the user’s explicit instruction [SOUP13]. Mobile</a:t>
            </a:r>
          </a:p>
          <a:p>
            <a:pPr>
              <a:lnSpc>
                <a:spcPct val="90000"/>
              </a:lnSpc>
            </a:pPr>
            <a:r>
              <a:rPr lang="en-US" dirty="0" smtClean="0">
                <a:latin typeface="Arial" charset="0"/>
                <a:ea typeface="ＭＳ Ｐゴシック" pitchFamily="-65" charset="-128"/>
              </a:rPr>
              <a:t>code often acts as a mechanism for a virus, worm, or Trojan horse to be transmitted to</a:t>
            </a:r>
          </a:p>
          <a:p>
            <a:pPr>
              <a:lnSpc>
                <a:spcPct val="90000"/>
              </a:lnSpc>
            </a:pPr>
            <a:r>
              <a:rPr lang="en-US" dirty="0" smtClean="0">
                <a:latin typeface="Arial" charset="0"/>
                <a:ea typeface="ＭＳ Ｐゴシック" pitchFamily="-65" charset="-128"/>
              </a:rPr>
              <a:t>the user’s workstation. In other cases, mobile code takes advantage of vulnerabilities</a:t>
            </a:r>
          </a:p>
          <a:p>
            <a:pPr>
              <a:lnSpc>
                <a:spcPct val="90000"/>
              </a:lnSpc>
            </a:pPr>
            <a:r>
              <a:rPr lang="en-US" dirty="0" smtClean="0">
                <a:latin typeface="Arial" charset="0"/>
                <a:ea typeface="ＭＳ Ｐゴシック" pitchFamily="-65" charset="-128"/>
              </a:rPr>
              <a:t>to perform its own exploits, such as unauthorized data access or root compromise.</a:t>
            </a:r>
          </a:p>
          <a:p>
            <a:pPr>
              <a:lnSpc>
                <a:spcPct val="90000"/>
              </a:lnSpc>
            </a:pPr>
            <a:r>
              <a:rPr lang="en-US" dirty="0" smtClean="0">
                <a:latin typeface="Arial" charset="0"/>
                <a:ea typeface="ＭＳ Ｐゴシック" pitchFamily="-65" charset="-128"/>
              </a:rPr>
              <a:t>Popular vehicles for mobile code include Java applets, ActiveX, JavaScript, and</a:t>
            </a:r>
          </a:p>
          <a:p>
            <a:pPr>
              <a:lnSpc>
                <a:spcPct val="90000"/>
              </a:lnSpc>
            </a:pPr>
            <a:r>
              <a:rPr lang="en-US" dirty="0" smtClean="0">
                <a:latin typeface="Arial" charset="0"/>
                <a:ea typeface="ＭＳ Ｐゴシック" pitchFamily="-65" charset="-128"/>
              </a:rPr>
              <a:t>VBScript. The most common ways of using mobile code for malicious operations on</a:t>
            </a:r>
          </a:p>
          <a:p>
            <a:pPr>
              <a:lnSpc>
                <a:spcPct val="90000"/>
              </a:lnSpc>
            </a:pPr>
            <a:r>
              <a:rPr lang="en-US" dirty="0" smtClean="0">
                <a:latin typeface="Arial" charset="0"/>
                <a:ea typeface="ＭＳ Ｐゴシック" pitchFamily="-65" charset="-128"/>
              </a:rPr>
              <a:t>local system are cross-site scripting, interactive and dynamic Web sites, e-mail attachments,</a:t>
            </a:r>
          </a:p>
          <a:p>
            <a:pPr>
              <a:lnSpc>
                <a:spcPct val="90000"/>
              </a:lnSpc>
            </a:pPr>
            <a:r>
              <a:rPr lang="en-US" dirty="0" smtClean="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26</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smtClean="0">
                <a:latin typeface="Arial" charset="0"/>
                <a:ea typeface="ＭＳ Ｐゴシック" pitchFamily="-65" charset="-128"/>
              </a:rPr>
              <a:t>Worms first appeared on mobile phones with the discovery of the </a:t>
            </a:r>
            <a:r>
              <a:rPr lang="en-US" sz="1100" dirty="0" err="1" smtClean="0">
                <a:latin typeface="Arial" charset="0"/>
                <a:ea typeface="ＭＳ Ｐゴシック" pitchFamily="-65" charset="-128"/>
              </a:rPr>
              <a:t>Cabir</a:t>
            </a:r>
            <a:r>
              <a:rPr lang="en-US" sz="1100" dirty="0" smtClean="0">
                <a:latin typeface="Arial" charset="0"/>
                <a:ea typeface="ＭＳ Ｐゴシック" pitchFamily="-65" charset="-128"/>
              </a:rPr>
              <a:t> worm in</a:t>
            </a:r>
          </a:p>
          <a:p>
            <a:r>
              <a:rPr lang="en-US" sz="1100" dirty="0" smtClean="0">
                <a:latin typeface="Arial" charset="0"/>
                <a:ea typeface="ＭＳ Ｐゴシック" pitchFamily="-65" charset="-128"/>
              </a:rPr>
              <a:t>2004, and then </a:t>
            </a:r>
            <a:r>
              <a:rPr lang="en-US" sz="1100" dirty="0" err="1" smtClean="0">
                <a:latin typeface="Arial" charset="0"/>
                <a:ea typeface="ＭＳ Ｐゴシック" pitchFamily="-65" charset="-128"/>
              </a:rPr>
              <a:t>Lasco</a:t>
            </a:r>
            <a:r>
              <a:rPr lang="en-US" sz="1100" dirty="0" smtClean="0">
                <a:latin typeface="Arial" charset="0"/>
                <a:ea typeface="ＭＳ Ｐゴシック" pitchFamily="-65" charset="-128"/>
              </a:rPr>
              <a:t> and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in 2005. These worms communicate through</a:t>
            </a:r>
          </a:p>
          <a:p>
            <a:r>
              <a:rPr lang="en-US" sz="1100" dirty="0" smtClean="0">
                <a:latin typeface="Arial" charset="0"/>
                <a:ea typeface="ＭＳ Ｐゴシック" pitchFamily="-65" charset="-128"/>
              </a:rPr>
              <a:t>Bluetooth wireless connections or via the multimedia messaging service (MMS).</a:t>
            </a:r>
          </a:p>
          <a:p>
            <a:r>
              <a:rPr lang="en-US" sz="1100" dirty="0" smtClean="0">
                <a:latin typeface="Arial" charset="0"/>
                <a:ea typeface="ＭＳ Ｐゴシック" pitchFamily="-65" charset="-128"/>
              </a:rPr>
              <a:t>The target is the smartphone, which is a mobile phone that permits users to install</a:t>
            </a:r>
          </a:p>
          <a:p>
            <a:r>
              <a:rPr lang="en-US" sz="1100" dirty="0" smtClean="0">
                <a:latin typeface="Arial" charset="0"/>
                <a:ea typeface="ＭＳ Ｐゴシック" pitchFamily="-65" charset="-128"/>
              </a:rPr>
              <a:t>software applications from sources other than the cellular network operator. All</a:t>
            </a:r>
          </a:p>
          <a:p>
            <a:r>
              <a:rPr lang="en-US" sz="1100" dirty="0" smtClean="0">
                <a:latin typeface="Arial" charset="0"/>
                <a:ea typeface="ＭＳ Ｐゴシック" pitchFamily="-65" charset="-128"/>
              </a:rPr>
              <a:t>these early mobile worms targeted mobile phones using the Symbian operating</a:t>
            </a:r>
          </a:p>
          <a:p>
            <a:r>
              <a:rPr lang="en-US" sz="1100" dirty="0" smtClean="0">
                <a:latin typeface="Arial" charset="0"/>
                <a:ea typeface="ＭＳ Ｐゴシック" pitchFamily="-65" charset="-128"/>
              </a:rPr>
              <a:t>system. More recent malware targets Android and iPhone systems. Mobile phone</a:t>
            </a:r>
          </a:p>
          <a:p>
            <a:r>
              <a:rPr lang="en-US" sz="1100" dirty="0" smtClean="0">
                <a:latin typeface="Arial" charset="0"/>
                <a:ea typeface="ＭＳ Ｐゴシック" pitchFamily="-65" charset="-128"/>
              </a:rPr>
              <a:t>malware can completely disable the phone, delete data on the phone, or force the</a:t>
            </a:r>
          </a:p>
          <a:p>
            <a:r>
              <a:rPr lang="en-US" sz="1100" dirty="0" smtClean="0">
                <a:latin typeface="Arial" charset="0"/>
                <a:ea typeface="ＭＳ Ｐゴシック" pitchFamily="-65" charset="-128"/>
              </a:rPr>
              <a:t>device to send costly messages to premium-priced numbers.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The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worm replicates by means of Bluetooth to other phones</a:t>
            </a:r>
          </a:p>
          <a:p>
            <a:r>
              <a:rPr lang="en-US" sz="1100" dirty="0" smtClean="0">
                <a:latin typeface="Arial" charset="0"/>
                <a:ea typeface="ＭＳ Ｐゴシック" pitchFamily="-65" charset="-128"/>
              </a:rPr>
              <a:t>in the receiving area. It also sends itself as an MMS file to numbers in the phone’s</a:t>
            </a:r>
          </a:p>
          <a:p>
            <a:r>
              <a:rPr lang="en-US" sz="1100" dirty="0" smtClean="0">
                <a:latin typeface="Arial" charset="0"/>
                <a:ea typeface="ＭＳ Ｐゴシック" pitchFamily="-65" charset="-128"/>
              </a:rPr>
              <a:t>address book and in automatic replies to incoming text messages and MMS messages.</a:t>
            </a:r>
          </a:p>
          <a:p>
            <a:r>
              <a:rPr lang="en-US" sz="1100" dirty="0" smtClean="0">
                <a:latin typeface="Arial" charset="0"/>
                <a:ea typeface="ＭＳ Ｐゴシック" pitchFamily="-65" charset="-128"/>
              </a:rPr>
              <a:t>In addition, it copies itself to the removable memory card and inserts itself</a:t>
            </a:r>
          </a:p>
          <a:p>
            <a:r>
              <a:rPr lang="en-US" sz="1100" dirty="0" smtClean="0">
                <a:latin typeface="Arial" charset="0"/>
                <a:ea typeface="ＭＳ Ｐゴシック" pitchFamily="-65" charset="-128"/>
              </a:rPr>
              <a:t>into the program installation files on the phone.</a:t>
            </a:r>
          </a:p>
          <a:p>
            <a:endParaRPr lang="en-US" sz="11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[SYMA16].</a:t>
            </a:r>
            <a:endParaRPr lang="en-US" sz="1100" dirty="0" smtClean="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27</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28</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29</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65" charset="-128"/>
              </a:rPr>
              <a:t>Malicious software</a:t>
            </a:r>
            <a:r>
              <a:rPr lang="en-US" b="0" dirty="0" smtClean="0">
                <a:latin typeface="Arial" charset="0"/>
                <a:ea typeface="ＭＳ Ｐゴシック" pitchFamily="-65" charset="-128"/>
              </a:rPr>
              <a:t>, or </a:t>
            </a:r>
            <a:r>
              <a:rPr lang="en-US" b="1" dirty="0" smtClean="0">
                <a:latin typeface="Arial" charset="0"/>
                <a:ea typeface="ＭＳ Ｐゴシック" pitchFamily="-65" charset="-128"/>
              </a:rPr>
              <a:t>malware</a:t>
            </a:r>
            <a:r>
              <a:rPr lang="en-US" b="0" dirty="0" smtClean="0">
                <a:latin typeface="Arial" charset="0"/>
                <a:ea typeface="ＭＳ Ｐゴシック" pitchFamily="-65" charset="-128"/>
              </a:rPr>
              <a:t>, arguably constitutes one of the most significant categories</a:t>
            </a:r>
          </a:p>
          <a:p>
            <a:pPr eaLnBrk="1" hangingPunct="1"/>
            <a:r>
              <a:rPr lang="en-US" b="0" dirty="0" smtClean="0">
                <a:latin typeface="Arial" charset="0"/>
                <a:ea typeface="ＭＳ Ｐゴシック" pitchFamily="-65" charset="-128"/>
              </a:rPr>
              <a:t>of threats to computer systems. NIST</a:t>
            </a:r>
            <a:r>
              <a:rPr lang="en-US" b="0" baseline="0" dirty="0" smtClean="0">
                <a:latin typeface="Arial" charset="0"/>
                <a:ea typeface="ＭＳ Ｐゴシック" pitchFamily="-65" charset="-128"/>
              </a:rPr>
              <a:t> SP 800-83 </a:t>
            </a:r>
            <a:r>
              <a:rPr lang="en-US" b="0" i="1" baseline="0" dirty="0" smtClean="0">
                <a:latin typeface="Arial" charset="0"/>
                <a:ea typeface="ＭＳ Ｐゴシック" pitchFamily="-65" charset="-128"/>
              </a:rPr>
              <a:t>(</a:t>
            </a:r>
            <a:r>
              <a:rPr lang="en-US" b="0" i="1" dirty="0" smtClean="0">
                <a:latin typeface="Arial" charset="0"/>
                <a:ea typeface="ＭＳ Ｐゴシック" pitchFamily="-65" charset="-128"/>
              </a:rPr>
              <a:t>Guide to Malware Incident Prevention and </a:t>
            </a:r>
          </a:p>
          <a:p>
            <a:pPr eaLnBrk="1" hangingPunct="1"/>
            <a:r>
              <a:rPr lang="en-US" b="0" i="1" dirty="0" smtClean="0">
                <a:latin typeface="Arial" charset="0"/>
                <a:ea typeface="ＭＳ Ｐゴシック" pitchFamily="-65" charset="-128"/>
              </a:rPr>
              <a:t>Handling for Desktops and Laptops,</a:t>
            </a:r>
            <a:r>
              <a:rPr lang="en-US" b="0" i="1" baseline="0" dirty="0" smtClean="0">
                <a:latin typeface="Arial" charset="0"/>
                <a:ea typeface="ＭＳ Ｐゴシック" pitchFamily="-65" charset="-128"/>
              </a:rPr>
              <a:t> </a:t>
            </a:r>
            <a:r>
              <a:rPr lang="en-US" b="0" i="0" baseline="0" dirty="0" smtClean="0">
                <a:latin typeface="Arial" charset="0"/>
                <a:ea typeface="ＭＳ Ｐゴシック" pitchFamily="-65" charset="-128"/>
              </a:rPr>
              <a:t>July 2013) def</a:t>
            </a:r>
            <a:r>
              <a:rPr lang="en-US" b="0" i="0" dirty="0" smtClean="0">
                <a:latin typeface="Arial" charset="0"/>
                <a:ea typeface="ＭＳ Ｐゴシック" pitchFamily="-65" charset="-128"/>
              </a:rPr>
              <a:t>ines </a:t>
            </a:r>
            <a:r>
              <a:rPr lang="en-US" b="0" dirty="0" smtClean="0">
                <a:latin typeface="Arial" charset="0"/>
                <a:ea typeface="ＭＳ Ｐゴシック" pitchFamily="-65" charset="-128"/>
              </a:rPr>
              <a:t>malware as “a program that</a:t>
            </a:r>
          </a:p>
          <a:p>
            <a:pPr eaLnBrk="1" hangingPunct="1"/>
            <a:r>
              <a:rPr lang="en-US" b="0" dirty="0" smtClean="0">
                <a:latin typeface="Arial" charset="0"/>
                <a:ea typeface="ＭＳ Ｐゴシック" pitchFamily="-65" charset="-128"/>
              </a:rPr>
              <a:t>is inserted into a system, usually covertly, with the intent of compromising the confidentiality,</a:t>
            </a:r>
          </a:p>
          <a:p>
            <a:pPr eaLnBrk="1" hangingPunct="1"/>
            <a:r>
              <a:rPr lang="en-US" b="0" dirty="0" smtClean="0">
                <a:latin typeface="Arial" charset="0"/>
                <a:ea typeface="ＭＳ Ｐゴシック" pitchFamily="-65" charset="-128"/>
              </a:rPr>
              <a:t>integrity, or availability of the victim’s data, applications, or operating</a:t>
            </a:r>
          </a:p>
          <a:p>
            <a:pPr eaLnBrk="1" hangingPunct="1"/>
            <a:r>
              <a:rPr lang="en-US" b="0" dirty="0" smtClean="0">
                <a:latin typeface="Arial" charset="0"/>
                <a:ea typeface="ＭＳ Ｐゴシック" pitchFamily="-65" charset="-128"/>
              </a:rPr>
              <a:t>system or otherwise annoying or disrupting the victim.” Hence, we are concerned</a:t>
            </a:r>
          </a:p>
          <a:p>
            <a:pPr eaLnBrk="1" hangingPunct="1"/>
            <a:r>
              <a:rPr lang="en-US" b="0" dirty="0" smtClean="0">
                <a:latin typeface="Arial" charset="0"/>
                <a:ea typeface="ＭＳ Ｐゴシック" pitchFamily="-65" charset="-128"/>
              </a:rPr>
              <a:t>with the threat malware poses to application programs, to utility programs, such as</a:t>
            </a:r>
          </a:p>
          <a:p>
            <a:pPr eaLnBrk="1" hangingPunct="1"/>
            <a:r>
              <a:rPr lang="en-US" b="0" dirty="0" smtClean="0">
                <a:latin typeface="Arial" charset="0"/>
                <a:ea typeface="ＭＳ Ｐゴシック" pitchFamily="-65" charset="-128"/>
              </a:rPr>
              <a:t>editors and compilers, and to kernel-level programs. We are also concerned with</a:t>
            </a:r>
          </a:p>
          <a:p>
            <a:pPr eaLnBrk="1" hangingPunct="1"/>
            <a:r>
              <a:rPr lang="en-US" b="0" dirty="0" smtClean="0">
                <a:latin typeface="Arial" charset="0"/>
                <a:ea typeface="ＭＳ Ｐゴシック" pitchFamily="-65" charset="-128"/>
              </a:rPr>
              <a:t>its use on compromised or malicious Web sites and servers, or in especially crafted</a:t>
            </a:r>
          </a:p>
          <a:p>
            <a:pPr eaLnBrk="1" hangingPunct="1"/>
            <a:r>
              <a:rPr lang="en-US" b="0" dirty="0" smtClean="0">
                <a:latin typeface="Arial" charset="0"/>
                <a:ea typeface="ＭＳ Ｐゴシック" pitchFamily="-65" charset="-128"/>
              </a:rPr>
              <a:t>spam e-mails or other messages, which aim to trick users into revealing sensitive</a:t>
            </a:r>
          </a:p>
          <a:p>
            <a:pPr eaLnBrk="1" hangingPunct="1"/>
            <a:r>
              <a:rPr lang="en-US" b="0" dirty="0" smtClean="0">
                <a:latin typeface="Arial" charset="0"/>
                <a:ea typeface="ＭＳ Ｐゴシック" pitchFamily="-65" charset="-128"/>
              </a:rPr>
              <a:t>personal information.</a:t>
            </a:r>
          </a:p>
          <a:p>
            <a:pPr eaLnBrk="1" hangingPunct="1"/>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smtClean="0"/>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30</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smtClean="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31</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charset="0"/>
                <a:ea typeface="ＭＳ Ｐゴシック" pitchFamily="-65" charset="-128"/>
              </a:rPr>
              <a:t>The final category of malware propagation we consider involves social engineering,</a:t>
            </a:r>
          </a:p>
          <a:p>
            <a:pPr>
              <a:lnSpc>
                <a:spcPct val="90000"/>
              </a:lnSpc>
            </a:pPr>
            <a:r>
              <a:rPr lang="en-US" dirty="0" smtClean="0">
                <a:latin typeface="Arial" charset="0"/>
                <a:ea typeface="ＭＳ Ｐゴシック" pitchFamily="-65" charset="-128"/>
              </a:rPr>
              <a:t>“tricking” users to assist in the compromise of their own systems or personal</a:t>
            </a:r>
          </a:p>
          <a:p>
            <a:pPr>
              <a:lnSpc>
                <a:spcPct val="90000"/>
              </a:lnSpc>
            </a:pPr>
            <a:r>
              <a:rPr lang="en-US" dirty="0" smtClean="0">
                <a:latin typeface="Arial" charset="0"/>
                <a:ea typeface="ＭＳ Ｐゴシック" pitchFamily="-65" charset="-128"/>
              </a:rPr>
              <a:t>information. This can occur when a user views and responds to some SPAM</a:t>
            </a:r>
          </a:p>
          <a:p>
            <a:pPr>
              <a:lnSpc>
                <a:spcPct val="90000"/>
              </a:lnSpc>
            </a:pPr>
            <a:r>
              <a:rPr lang="en-US" dirty="0" smtClean="0">
                <a:latin typeface="Arial" charset="0"/>
                <a:ea typeface="ＭＳ Ｐゴシック" pitchFamily="-65" charset="-128"/>
              </a:rPr>
              <a:t>e-mail, or permits the installation and execution of some Trojan horse program or</a:t>
            </a:r>
          </a:p>
          <a:p>
            <a:pPr>
              <a:lnSpc>
                <a:spcPct val="90000"/>
              </a:lnSpc>
            </a:pPr>
            <a:r>
              <a:rPr lang="en-US" dirty="0" smtClean="0">
                <a:latin typeface="Arial" charset="0"/>
                <a:ea typeface="ＭＳ Ｐゴシック" pitchFamily="-65" charset="-128"/>
              </a:rPr>
              <a:t>scripting code.</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Spam (Unsolicited Bulk) E-Mail</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Trojan Horses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A Trojan horse is a useful, or apparently useful, program or utility containing</a:t>
            </a:r>
          </a:p>
          <a:p>
            <a:pPr>
              <a:lnSpc>
                <a:spcPct val="90000"/>
              </a:lnSpc>
            </a:pPr>
            <a:r>
              <a:rPr lang="en-US" dirty="0" smtClean="0">
                <a:latin typeface="Arial" charset="0"/>
                <a:ea typeface="ＭＳ Ｐゴシック" pitchFamily="-65" charset="-128"/>
              </a:rPr>
              <a:t>hidden code that, when invoked, performs some unwanted or harmful function.</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 programs can be used to accomplish functions indirectly that</a:t>
            </a:r>
          </a:p>
          <a:p>
            <a:pPr>
              <a:lnSpc>
                <a:spcPct val="90000"/>
              </a:lnSpc>
            </a:pPr>
            <a:r>
              <a:rPr lang="en-US" dirty="0" smtClean="0">
                <a:latin typeface="Arial" charset="0"/>
                <a:ea typeface="ＭＳ Ｐゴシック" pitchFamily="-65" charset="-128"/>
              </a:rPr>
              <a:t>the attacker could not accomplish directly. For example, to gain access to sensitive,</a:t>
            </a:r>
          </a:p>
          <a:p>
            <a:pPr>
              <a:lnSpc>
                <a:spcPct val="90000"/>
              </a:lnSpc>
            </a:pPr>
            <a:r>
              <a:rPr lang="en-US" dirty="0" smtClean="0">
                <a:latin typeface="Arial" charset="0"/>
                <a:ea typeface="ＭＳ Ｐゴシック" pitchFamily="-65" charset="-128"/>
              </a:rPr>
              <a:t>personal information stored in the files of a user, an attacker could create a Trojan</a:t>
            </a:r>
          </a:p>
          <a:p>
            <a:pPr>
              <a:lnSpc>
                <a:spcPct val="90000"/>
              </a:lnSpc>
            </a:pPr>
            <a:r>
              <a:rPr lang="en-US" dirty="0" smtClean="0">
                <a:latin typeface="Arial" charset="0"/>
                <a:ea typeface="ＭＳ Ｐゴシック" pitchFamily="-65" charset="-128"/>
              </a:rPr>
              <a:t>horse program that, when executed, scans the user’s files for the desired sensitive</a:t>
            </a:r>
          </a:p>
          <a:p>
            <a:pPr>
              <a:lnSpc>
                <a:spcPct val="90000"/>
              </a:lnSpc>
            </a:pPr>
            <a:r>
              <a:rPr lang="en-US" dirty="0" smtClean="0">
                <a:latin typeface="Arial" charset="0"/>
                <a:ea typeface="ＭＳ Ｐゴシック" pitchFamily="-65" charset="-128"/>
              </a:rPr>
              <a:t>information and sends a copy of it to the attacker via a Web form or e-mail or text</a:t>
            </a:r>
          </a:p>
          <a:p>
            <a:pPr>
              <a:lnSpc>
                <a:spcPct val="90000"/>
              </a:lnSpc>
            </a:pPr>
            <a:r>
              <a:rPr lang="en-US" dirty="0" smtClean="0">
                <a:latin typeface="Arial" charset="0"/>
                <a:ea typeface="ＭＳ Ｐゴシック" pitchFamily="-65" charset="-128"/>
              </a:rPr>
              <a:t>message. The author could then entice users to run the program by incorporating it</a:t>
            </a:r>
          </a:p>
          <a:p>
            <a:pPr>
              <a:lnSpc>
                <a:spcPct val="90000"/>
              </a:lnSpc>
            </a:pPr>
            <a:r>
              <a:rPr lang="en-US" dirty="0" smtClean="0">
                <a:latin typeface="Arial" charset="0"/>
                <a:ea typeface="ＭＳ Ｐゴシック" pitchFamily="-65" charset="-128"/>
              </a:rPr>
              <a:t>into a game or useful utility program, and making it available via a known software</a:t>
            </a:r>
          </a:p>
          <a:p>
            <a:pPr>
              <a:lnSpc>
                <a:spcPct val="90000"/>
              </a:lnSpc>
            </a:pPr>
            <a:r>
              <a:rPr lang="en-US" dirty="0" smtClean="0">
                <a:latin typeface="Arial" charset="0"/>
                <a:ea typeface="ＭＳ Ｐゴシック" pitchFamily="-65" charset="-128"/>
              </a:rPr>
              <a:t>distribution site or app store. This approach has been used recently with utilities</a:t>
            </a:r>
          </a:p>
          <a:p>
            <a:pPr>
              <a:lnSpc>
                <a:spcPct val="90000"/>
              </a:lnSpc>
            </a:pPr>
            <a:r>
              <a:rPr lang="en-US" dirty="0" smtClean="0">
                <a:latin typeface="Arial" charset="0"/>
                <a:ea typeface="ＭＳ Ｐゴシック" pitchFamily="-65" charset="-128"/>
              </a:rPr>
              <a:t>that “claim” to be the latest anti-virus scanner, or security update, for systems, but</a:t>
            </a:r>
          </a:p>
          <a:p>
            <a:pPr>
              <a:lnSpc>
                <a:spcPct val="90000"/>
              </a:lnSpc>
            </a:pPr>
            <a:r>
              <a:rPr lang="en-US" dirty="0" smtClean="0">
                <a:latin typeface="Arial" charset="0"/>
                <a:ea typeface="ＭＳ Ｐゴシック" pitchFamily="-65" charset="-128"/>
              </a:rPr>
              <a:t>which are actually malicious Trojans, often carrying payloads such as spyware that</a:t>
            </a:r>
          </a:p>
          <a:p>
            <a:pPr>
              <a:lnSpc>
                <a:spcPct val="90000"/>
              </a:lnSpc>
            </a:pPr>
            <a:r>
              <a:rPr lang="en-US" dirty="0" smtClean="0">
                <a:latin typeface="Arial" charset="0"/>
                <a:ea typeface="ＭＳ Ｐゴシック" pitchFamily="-65" charset="-128"/>
              </a:rPr>
              <a:t>searches for banking credentials. Hence, users need to take precautions to validate</a:t>
            </a:r>
          </a:p>
          <a:p>
            <a:pPr>
              <a:lnSpc>
                <a:spcPct val="90000"/>
              </a:lnSpc>
            </a:pPr>
            <a:r>
              <a:rPr lang="en-US" dirty="0" smtClean="0">
                <a:latin typeface="Arial" charset="0"/>
                <a:ea typeface="ＭＳ Ｐゴシック" pitchFamily="-65" charset="-128"/>
              </a:rPr>
              <a:t>the source of any software they install.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horses fit into one of three models: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and additionally</a:t>
            </a:r>
          </a:p>
          <a:p>
            <a:pPr>
              <a:lnSpc>
                <a:spcPct val="90000"/>
              </a:lnSpc>
            </a:pPr>
            <a:r>
              <a:rPr lang="en-US" dirty="0" smtClean="0">
                <a:latin typeface="Arial" charset="0"/>
                <a:ea typeface="ＭＳ Ｐゴシック" pitchFamily="-65" charset="-128"/>
              </a:rPr>
              <a:t>performing a separate malicious activity</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but modifying the</a:t>
            </a:r>
          </a:p>
          <a:p>
            <a:pPr>
              <a:lnSpc>
                <a:spcPct val="90000"/>
              </a:lnSpc>
            </a:pPr>
            <a:r>
              <a:rPr lang="en-US" dirty="0" smtClean="0">
                <a:latin typeface="Arial" charset="0"/>
                <a:ea typeface="ＭＳ Ｐゴシック" pitchFamily="-65" charset="-128"/>
              </a:rPr>
              <a:t>function to perform malicious activity (e.g., a Trojan horse version of a login</a:t>
            </a:r>
          </a:p>
          <a:p>
            <a:pPr>
              <a:lnSpc>
                <a:spcPct val="90000"/>
              </a:lnSpc>
            </a:pPr>
            <a:r>
              <a:rPr lang="en-US" dirty="0" smtClean="0">
                <a:latin typeface="Arial" charset="0"/>
                <a:ea typeface="ＭＳ Ｐゴシック" pitchFamily="-65" charset="-128"/>
              </a:rPr>
              <a:t>program that collects passwords) or to disguise other malicious activity (e.g., a</a:t>
            </a:r>
          </a:p>
          <a:p>
            <a:pPr>
              <a:lnSpc>
                <a:spcPct val="90000"/>
              </a:lnSpc>
            </a:pPr>
            <a:r>
              <a:rPr lang="en-US" dirty="0" smtClean="0">
                <a:latin typeface="Arial" charset="0"/>
                <a:ea typeface="ＭＳ Ｐゴシック" pitchFamily="-65" charset="-128"/>
              </a:rPr>
              <a:t>Trojan horse version of a process listing program that does not display certain</a:t>
            </a:r>
          </a:p>
          <a:p>
            <a:pPr>
              <a:lnSpc>
                <a:spcPct val="90000"/>
              </a:lnSpc>
            </a:pPr>
            <a:r>
              <a:rPr lang="en-US" dirty="0" smtClean="0">
                <a:latin typeface="Arial" charset="0"/>
                <a:ea typeface="ＭＳ Ｐゴシック" pitchFamily="-65" charset="-128"/>
              </a:rPr>
              <a:t>processes that are malicious)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Performing a malicious function that completely replaces the function of the</a:t>
            </a:r>
          </a:p>
          <a:p>
            <a:pPr>
              <a:lnSpc>
                <a:spcPct val="90000"/>
              </a:lnSpc>
            </a:pPr>
            <a:r>
              <a:rPr lang="en-US" dirty="0" smtClean="0">
                <a:latin typeface="Arial" charset="0"/>
                <a:ea typeface="ＭＳ Ｐゴシック" pitchFamily="-65" charset="-128"/>
              </a:rPr>
              <a:t>original program</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2010.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Mobile Phone Trojans</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Skuller</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smtClean="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32</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smtClean="0">
                <a:latin typeface="Arial" charset="0"/>
                <a:ea typeface="ＭＳ Ｐゴシック" pitchFamily="-65" charset="-128"/>
              </a:rPr>
              <a:t>Once malware is active on the target system, the next concern is what actions it</a:t>
            </a:r>
          </a:p>
          <a:p>
            <a:r>
              <a:rPr lang="en-US" sz="1100" b="0" dirty="0" smtClean="0">
                <a:latin typeface="Arial" charset="0"/>
                <a:ea typeface="ＭＳ Ｐゴシック" pitchFamily="-65" charset="-128"/>
              </a:rPr>
              <a:t>will take on this system. That is, what payload does it carry. Some malware has a</a:t>
            </a:r>
          </a:p>
          <a:p>
            <a:r>
              <a:rPr lang="en-US" sz="1100" b="0" dirty="0" smtClean="0">
                <a:latin typeface="Arial" charset="0"/>
                <a:ea typeface="ＭＳ Ｐゴシック" pitchFamily="-65" charset="-128"/>
              </a:rPr>
              <a:t>nonexistent or nonfunctional payload. Its only purpose, either deliberate or due to</a:t>
            </a:r>
          </a:p>
          <a:p>
            <a:r>
              <a:rPr lang="en-US" sz="1100" b="0" dirty="0" smtClean="0">
                <a:latin typeface="Arial" charset="0"/>
                <a:ea typeface="ＭＳ Ｐゴシック" pitchFamily="-65" charset="-128"/>
              </a:rPr>
              <a:t>accidental early release, is to spread. More commonly, it carries one or more payloads</a:t>
            </a:r>
          </a:p>
          <a:p>
            <a:r>
              <a:rPr lang="en-US" sz="1100" b="0" dirty="0" smtClean="0">
                <a:latin typeface="Arial" charset="0"/>
                <a:ea typeface="ＭＳ Ｐゴシック" pitchFamily="-65" charset="-128"/>
              </a:rPr>
              <a:t>that perform covert actions for the attacker.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 early payload seen in a number of viruses and worms resulted in data</a:t>
            </a:r>
          </a:p>
          <a:p>
            <a:r>
              <a:rPr lang="en-US" sz="1100" b="0" dirty="0" smtClean="0">
                <a:latin typeface="Arial" charset="0"/>
                <a:ea typeface="ＭＳ Ｐゴシック" pitchFamily="-65" charset="-128"/>
              </a:rPr>
              <a:t>destruction on the infected system when certain trigger conditions were met</a:t>
            </a:r>
          </a:p>
          <a:p>
            <a:r>
              <a:rPr lang="en-US" sz="1100" b="0" dirty="0" smtClean="0">
                <a:latin typeface="Arial" charset="0"/>
                <a:ea typeface="ＭＳ Ｐゴシック" pitchFamily="-65" charset="-128"/>
              </a:rPr>
              <a:t>[WEAV03]. A related payload is one that displays unwanted messages or content</a:t>
            </a:r>
          </a:p>
          <a:p>
            <a:r>
              <a:rPr lang="en-US" sz="1100" b="0" dirty="0" smtClean="0">
                <a:latin typeface="Arial" charset="0"/>
                <a:ea typeface="ＭＳ Ｐゴシック" pitchFamily="-65" charset="-128"/>
              </a:rPr>
              <a:t>on the user’s system when triggered. More seriously, another variant attempts to</a:t>
            </a:r>
          </a:p>
          <a:p>
            <a:r>
              <a:rPr lang="en-US" sz="1100" b="0" dirty="0" smtClean="0">
                <a:latin typeface="Arial" charset="0"/>
                <a:ea typeface="ＭＳ Ｐゴシック" pitchFamily="-65" charset="-128"/>
              </a:rPr>
              <a:t>inflict real-world damage on the system. All of these actions target the integrity of</a:t>
            </a:r>
          </a:p>
          <a:p>
            <a:r>
              <a:rPr lang="en-US" sz="1100" b="0" dirty="0" smtClean="0">
                <a:latin typeface="Arial" charset="0"/>
                <a:ea typeface="ＭＳ Ｐゴシック" pitchFamily="-65" charset="-128"/>
              </a:rPr>
              <a:t>the computer system’s software or hardware, or of the user’s data. These changes</a:t>
            </a:r>
          </a:p>
          <a:p>
            <a:r>
              <a:rPr lang="en-US" sz="1100" b="0" dirty="0" smtClean="0">
                <a:latin typeface="Arial" charset="0"/>
                <a:ea typeface="ＭＳ Ｐゴシック" pitchFamily="-65" charset="-128"/>
              </a:rPr>
              <a:t>may not occur immediately, but only when specific trigger conditions are met that</a:t>
            </a:r>
          </a:p>
          <a:p>
            <a:r>
              <a:rPr lang="en-US" sz="1100" b="0" dirty="0" smtClean="0">
                <a:latin typeface="Arial" charset="0"/>
                <a:ea typeface="ＭＳ Ｐゴシック" pitchFamily="-65" charset="-128"/>
              </a:rPr>
              <a:t>satisfy their logic-bomb code.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Chernobyl virus is an early example of a destructive parasitic memory-resident</a:t>
            </a:r>
          </a:p>
          <a:p>
            <a:r>
              <a:rPr lang="en-US" sz="1100" b="0" dirty="0" smtClean="0">
                <a:latin typeface="Arial" charset="0"/>
                <a:ea typeface="ＭＳ Ｐゴシック" pitchFamily="-65" charset="-128"/>
              </a:rPr>
              <a:t>Windows-95 and 98 virus, that was first seen in 1998. It infects executable files when</a:t>
            </a:r>
          </a:p>
          <a:p>
            <a:r>
              <a:rPr lang="en-US" sz="1100" b="0" dirty="0" smtClean="0">
                <a:latin typeface="Arial" charset="0"/>
                <a:ea typeface="ＭＳ Ｐゴシック" pitchFamily="-65" charset="-128"/>
              </a:rPr>
              <a:t>they’re opened. And when a trigger date is reached, it deletes data on the infected</a:t>
            </a:r>
          </a:p>
          <a:p>
            <a:r>
              <a:rPr lang="en-US" sz="1100" b="0" dirty="0" smtClean="0">
                <a:latin typeface="Arial" charset="0"/>
                <a:ea typeface="ＭＳ Ｐゴシック" pitchFamily="-65" charset="-128"/>
              </a:rPr>
              <a:t>system by overwriting the first megabyte of the hard drive with zeroes, resulting in</a:t>
            </a:r>
          </a:p>
          <a:p>
            <a:r>
              <a:rPr lang="en-US" sz="1100" b="0" dirty="0" smtClean="0">
                <a:latin typeface="Arial" charset="0"/>
                <a:ea typeface="ＭＳ Ｐゴシック" pitchFamily="-65" charset="-128"/>
              </a:rPr>
              <a:t>massive corruption of the entire file system. This first occurred on April 26, 1999,</a:t>
            </a:r>
          </a:p>
          <a:p>
            <a:r>
              <a:rPr lang="en-US" sz="1100" b="0" dirty="0" smtClean="0">
                <a:latin typeface="Arial" charset="0"/>
                <a:ea typeface="ＭＳ Ｐゴシック" pitchFamily="-65" charset="-128"/>
              </a:rPr>
              <a:t>when estimates suggest more than one million computers were affected.</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Similarly, the </a:t>
            </a:r>
            <a:r>
              <a:rPr lang="en-US" sz="1100" b="0" dirty="0" err="1" smtClean="0">
                <a:latin typeface="Arial" charset="0"/>
                <a:ea typeface="ＭＳ Ｐゴシック" pitchFamily="-65" charset="-128"/>
              </a:rPr>
              <a:t>Klez</a:t>
            </a:r>
            <a:r>
              <a:rPr lang="en-US" sz="1100" b="0" dirty="0" smtClean="0">
                <a:latin typeface="Arial" charset="0"/>
                <a:ea typeface="ＭＳ Ｐゴシック" pitchFamily="-65" charset="-128"/>
              </a:rPr>
              <a:t> mass-mailing worm is an early example of a destructive</a:t>
            </a:r>
          </a:p>
          <a:p>
            <a:r>
              <a:rPr lang="en-US" sz="1100" b="0" dirty="0" smtClean="0">
                <a:latin typeface="Arial" charset="0"/>
                <a:ea typeface="ＭＳ Ｐゴシック" pitchFamily="-65" charset="-128"/>
              </a:rPr>
              <a:t>worm infecting Windows-95 to XP systems, and was first seen in October 2001. It</a:t>
            </a:r>
          </a:p>
          <a:p>
            <a:r>
              <a:rPr lang="en-US" sz="1100" b="0" dirty="0" smtClean="0">
                <a:latin typeface="Arial" charset="0"/>
                <a:ea typeface="ＭＳ Ｐゴシック" pitchFamily="-65" charset="-128"/>
              </a:rPr>
              <a:t>spreads by e-mailing copies of itself to addresses found in the address book and in</a:t>
            </a:r>
          </a:p>
          <a:p>
            <a:r>
              <a:rPr lang="en-US" sz="1100" b="0" dirty="0" smtClean="0">
                <a:latin typeface="Arial" charset="0"/>
                <a:ea typeface="ＭＳ Ｐゴシック" pitchFamily="-65" charset="-128"/>
              </a:rPr>
              <a:t>files on the system. It can stop and delete some anti-virus programs running on the</a:t>
            </a:r>
          </a:p>
          <a:p>
            <a:r>
              <a:rPr lang="en-US" sz="1100" b="0" dirty="0" smtClean="0">
                <a:latin typeface="Arial" charset="0"/>
                <a:ea typeface="ＭＳ Ｐゴシック" pitchFamily="-65" charset="-128"/>
              </a:rPr>
              <a:t>system. On trigger dates, being the 13th of several months each year, it causes files</a:t>
            </a:r>
          </a:p>
          <a:p>
            <a:r>
              <a:rPr lang="en-US" sz="1100" b="0" dirty="0" smtClean="0">
                <a:latin typeface="Arial" charset="0"/>
                <a:ea typeface="ＭＳ Ｐゴシック" pitchFamily="-65" charset="-128"/>
              </a:rPr>
              <a:t>on the local hard drive to become empty.</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Gpcode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33</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smtClean="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smtClean="0">
                <a:latin typeface="Arial" charset="0"/>
                <a:ea typeface="ＭＳ Ｐゴシック" pitchFamily="-65" charset="-128"/>
              </a:rPr>
              <a:t>A further variant of system corruption payloads aims to cause damage to physical</a:t>
            </a:r>
          </a:p>
          <a:p>
            <a:r>
              <a:rPr lang="en-US" sz="1100" dirty="0" smtClean="0">
                <a:latin typeface="Arial" charset="0"/>
                <a:ea typeface="ＭＳ Ｐゴシック" pitchFamily="-65" charset="-128"/>
              </a:rPr>
              <a:t>equipment. The infected system is clearly the device most easily targeted. The</a:t>
            </a:r>
          </a:p>
          <a:p>
            <a:r>
              <a:rPr lang="en-US" sz="1100" dirty="0" smtClean="0">
                <a:latin typeface="Arial" charset="0"/>
                <a:ea typeface="ＭＳ Ｐゴシック" pitchFamily="-65" charset="-128"/>
              </a:rPr>
              <a:t>Chernobyl virus mentioned above not only corrupts data, but attempts to rewrite</a:t>
            </a:r>
          </a:p>
          <a:p>
            <a:r>
              <a:rPr lang="en-US" sz="1100" dirty="0" smtClean="0">
                <a:latin typeface="Arial" charset="0"/>
                <a:ea typeface="ＭＳ Ｐゴシック" pitchFamily="-65" charset="-128"/>
              </a:rPr>
              <a:t>the BIOS code used to initially boot the computer. If it is successful, the boot process</a:t>
            </a:r>
          </a:p>
          <a:p>
            <a:r>
              <a:rPr lang="en-US" sz="1100" dirty="0" smtClean="0">
                <a:latin typeface="Arial" charset="0"/>
                <a:ea typeface="ＭＳ Ｐゴシック" pitchFamily="-65" charset="-128"/>
              </a:rPr>
              <a:t>fails, and the system is unusable until the BIOS chip is either re-programmed or</a:t>
            </a:r>
          </a:p>
          <a:p>
            <a:r>
              <a:rPr lang="en-US" sz="1100" dirty="0" smtClean="0">
                <a:latin typeface="Arial" charset="0"/>
                <a:ea typeface="ＭＳ Ｐゴシック" pitchFamily="-65" charset="-128"/>
              </a:rPr>
              <a:t>replaced.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More recently, the </a:t>
            </a:r>
            <a:r>
              <a:rPr lang="en-US" sz="1100" dirty="0" err="1" smtClean="0">
                <a:latin typeface="Arial" charset="0"/>
                <a:ea typeface="ＭＳ Ｐゴシック" pitchFamily="-65" charset="-128"/>
              </a:rPr>
              <a:t>Stuxnet</a:t>
            </a:r>
            <a:r>
              <a:rPr lang="en-US" sz="1100" dirty="0" smtClean="0">
                <a:latin typeface="Arial" charset="0"/>
                <a:ea typeface="ＭＳ Ｐゴシック" pitchFamily="-65" charset="-128"/>
              </a:rPr>
              <a:t> worm that we discussed previously targets some</a:t>
            </a:r>
          </a:p>
          <a:p>
            <a:r>
              <a:rPr lang="en-US" sz="1100" dirty="0" smtClean="0">
                <a:latin typeface="Arial" charset="0"/>
                <a:ea typeface="ＭＳ Ｐゴシック" pitchFamily="-65" charset="-128"/>
              </a:rPr>
              <a:t>specific industrial control system software as its key payload [CHEN11, KUSH13]. If control</a:t>
            </a:r>
          </a:p>
          <a:p>
            <a:r>
              <a:rPr lang="en-US" sz="1100" dirty="0" smtClean="0">
                <a:latin typeface="Arial" charset="0"/>
                <a:ea typeface="ＭＳ Ｐゴシック" pitchFamily="-65" charset="-128"/>
              </a:rPr>
              <a:t>systems using certain Siemens industrial control software with a specific configuration</a:t>
            </a:r>
          </a:p>
          <a:p>
            <a:r>
              <a:rPr lang="en-US" sz="1100" dirty="0" smtClean="0">
                <a:latin typeface="Arial" charset="0"/>
                <a:ea typeface="ＭＳ Ｐゴシック" pitchFamily="-65" charset="-128"/>
              </a:rPr>
              <a:t>of devices are infected, then the worm replaces the original control code with code</a:t>
            </a:r>
          </a:p>
          <a:p>
            <a:r>
              <a:rPr lang="en-US" sz="1100" dirty="0" smtClean="0">
                <a:latin typeface="Arial" charset="0"/>
                <a:ea typeface="ＭＳ Ｐゴシック" pitchFamily="-65" charset="-128"/>
              </a:rPr>
              <a:t>that deliberately drives the controlled equipment outside its normal operating range,</a:t>
            </a:r>
          </a:p>
          <a:p>
            <a:r>
              <a:rPr lang="en-US" sz="1100" dirty="0" smtClean="0">
                <a:latin typeface="Arial" charset="0"/>
                <a:ea typeface="ＭＳ Ｐゴシック" pitchFamily="-65" charset="-128"/>
              </a:rPr>
              <a:t>resulting in the failure of the attached equipment. The centrifuges used in the Iranian</a:t>
            </a:r>
          </a:p>
          <a:p>
            <a:r>
              <a:rPr lang="en-US" sz="1100" dirty="0" smtClean="0">
                <a:latin typeface="Arial" charset="0"/>
                <a:ea typeface="ＭＳ Ｐゴシック" pitchFamily="-65" charset="-128"/>
              </a:rPr>
              <a:t>uranium enrichment program were strongly suspected as the target, with reports of</a:t>
            </a:r>
          </a:p>
          <a:p>
            <a:r>
              <a:rPr lang="en-US" sz="1100" dirty="0" smtClean="0">
                <a:latin typeface="Arial" charset="0"/>
                <a:ea typeface="ＭＳ Ｐゴシック" pitchFamily="-65" charset="-128"/>
              </a:rPr>
              <a:t>much higher than normal failure rates observed in them over the period when this</a:t>
            </a:r>
          </a:p>
          <a:p>
            <a:r>
              <a:rPr lang="en-US" sz="1100" dirty="0" smtClean="0">
                <a:latin typeface="Arial" charset="0"/>
                <a:ea typeface="ＭＳ Ｐゴシック" pitchFamily="-65" charset="-128"/>
              </a:rPr>
              <a:t>worm was active. As noted in our earlier discussion, this has raised concerns over the</a:t>
            </a:r>
          </a:p>
          <a:p>
            <a:r>
              <a:rPr lang="en-US" sz="1100" dirty="0" smtClean="0">
                <a:latin typeface="Arial" charset="0"/>
                <a:ea typeface="ＭＳ Ｐゴシック" pitchFamily="-65" charset="-128"/>
              </a:rPr>
              <a:t>use of sophisticated targeted malware for industrial sabotage.</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key component of data corrupting malware is the logic bomb. The logic bomb is</a:t>
            </a:r>
          </a:p>
          <a:p>
            <a:r>
              <a:rPr lang="en-US" sz="1100" dirty="0" smtClean="0">
                <a:latin typeface="Arial" charset="0"/>
                <a:ea typeface="ＭＳ Ｐゴシック" pitchFamily="-65" charset="-128"/>
              </a:rPr>
              <a:t>code embedded in the malware that is set to “explode” when certain conditions are</a:t>
            </a:r>
          </a:p>
          <a:p>
            <a:r>
              <a:rPr lang="en-US" sz="1100" dirty="0" smtClean="0">
                <a:latin typeface="Arial" charset="0"/>
                <a:ea typeface="ＭＳ Ｐゴシック" pitchFamily="-65" charset="-128"/>
              </a:rPr>
              <a:t>met. Examples of conditions that can be used as triggers for a logic bomb are the presence</a:t>
            </a:r>
          </a:p>
          <a:p>
            <a:r>
              <a:rPr lang="en-US" sz="1100" dirty="0" smtClean="0">
                <a:latin typeface="Arial" charset="0"/>
                <a:ea typeface="ＭＳ Ｐゴシック" pitchFamily="-65" charset="-128"/>
              </a:rPr>
              <a:t>or absence of certain files or devices on the system, a particular day of the week</a:t>
            </a:r>
          </a:p>
          <a:p>
            <a:r>
              <a:rPr lang="en-US" sz="1100" dirty="0" smtClean="0">
                <a:latin typeface="Arial" charset="0"/>
                <a:ea typeface="ＭＳ Ｐゴシック" pitchFamily="-65" charset="-128"/>
              </a:rPr>
              <a:t>or date, a particular version or configuration of some software, or a particular user</a:t>
            </a:r>
          </a:p>
          <a:p>
            <a:r>
              <a:rPr lang="en-US" sz="1100" dirty="0" smtClean="0">
                <a:latin typeface="Arial" charset="0"/>
                <a:ea typeface="ＭＳ Ｐゴシック" pitchFamily="-65" charset="-128"/>
              </a:rPr>
              <a:t>running the application. Once triggered, a bomb may alter or delete data or entire files,</a:t>
            </a:r>
          </a:p>
          <a:p>
            <a:r>
              <a:rPr lang="en-US" sz="1100" dirty="0" smtClean="0">
                <a:latin typeface="Arial" charset="0"/>
                <a:ea typeface="ＭＳ Ｐゴシック" pitchFamily="-65" charset="-128"/>
              </a:rPr>
              <a:t>cause a machine halt, or do some other damage. </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striking example of how logic bombs can be employed was the case of Tim</a:t>
            </a:r>
          </a:p>
          <a:p>
            <a:r>
              <a:rPr lang="en-US" sz="1100" dirty="0" smtClean="0">
                <a:latin typeface="Arial" charset="0"/>
                <a:ea typeface="ＭＳ Ｐゴシック" pitchFamily="-65" charset="-128"/>
              </a:rPr>
              <a:t>Lloyd, who was convicted of setting a logic bomb that cost his employer, Omega</a:t>
            </a:r>
          </a:p>
          <a:p>
            <a:r>
              <a:rPr lang="en-US" sz="1100" dirty="0" smtClean="0">
                <a:latin typeface="Arial" charset="0"/>
                <a:ea typeface="ＭＳ Ｐゴシック" pitchFamily="-65" charset="-128"/>
              </a:rPr>
              <a:t>Engineering, more than $10 million, derailed its corporate growth strategy, and</a:t>
            </a:r>
          </a:p>
          <a:p>
            <a:r>
              <a:rPr lang="en-US" sz="1100" dirty="0" smtClean="0">
                <a:latin typeface="Arial" charset="0"/>
                <a:ea typeface="ＭＳ Ｐゴシック" pitchFamily="-65" charset="-128"/>
              </a:rPr>
              <a:t>eventually led to the layoff of 80 workers [GAUD00]. Ultimately, Lloyd was</a:t>
            </a:r>
          </a:p>
          <a:p>
            <a:r>
              <a:rPr lang="en-US" sz="1100" dirty="0" smtClean="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35</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36</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category of payload we discuss is where the malware subverts the computational</a:t>
            </a:r>
          </a:p>
          <a:p>
            <a:r>
              <a:rPr lang="en-US" b="0" dirty="0" smtClean="0">
                <a:latin typeface="Arial" charset="0"/>
                <a:ea typeface="ＭＳ Ｐゴシック" pitchFamily="-65" charset="-128"/>
              </a:rPr>
              <a:t>and network resources of the infected system for use by the attacker.</a:t>
            </a:r>
          </a:p>
          <a:p>
            <a:r>
              <a:rPr lang="en-US" b="0" dirty="0" smtClean="0">
                <a:latin typeface="Arial" charset="0"/>
                <a:ea typeface="ＭＳ Ｐゴシック" pitchFamily="-65" charset="-128"/>
              </a:rPr>
              <a:t>Such a system is known as a bot (robot), zombie or drone, and secretly takes over</a:t>
            </a:r>
          </a:p>
          <a:p>
            <a:r>
              <a:rPr lang="en-US" b="0" dirty="0" smtClean="0">
                <a:latin typeface="Arial" charset="0"/>
                <a:ea typeface="ＭＳ Ｐゴシック" pitchFamily="-65" charset="-128"/>
              </a:rPr>
              <a:t>another Internet-attached computer and then uses that computer to launch or manage</a:t>
            </a:r>
          </a:p>
          <a:p>
            <a:r>
              <a:rPr lang="en-US" b="0" dirty="0" smtClean="0">
                <a:latin typeface="Arial" charset="0"/>
                <a:ea typeface="ＭＳ Ｐゴシック" pitchFamily="-65" charset="-128"/>
              </a:rPr>
              <a:t>attacks that are difficult to trace to the bot’s creator. The bot is typically planted</a:t>
            </a:r>
          </a:p>
          <a:p>
            <a:r>
              <a:rPr lang="en-US" b="0" dirty="0" smtClean="0">
                <a:latin typeface="Arial" charset="0"/>
                <a:ea typeface="ＭＳ Ｐゴシック" pitchFamily="-65" charset="-128"/>
              </a:rPr>
              <a:t>on hundreds or thousands of computers belonging to unsuspecting third parties.</a:t>
            </a:r>
          </a:p>
          <a:p>
            <a:r>
              <a:rPr lang="en-US" b="0" dirty="0" smtClean="0">
                <a:latin typeface="Arial" charset="0"/>
                <a:ea typeface="ＭＳ Ｐゴシック" pitchFamily="-65" charset="-128"/>
              </a:rPr>
              <a:t>The collection of bots often is capable of acting in a coordinated manner; such a</a:t>
            </a:r>
          </a:p>
          <a:p>
            <a:r>
              <a:rPr lang="en-US" b="0" dirty="0" smtClean="0">
                <a:latin typeface="Arial" charset="0"/>
                <a:ea typeface="ＭＳ Ｐゴシック" pitchFamily="-65" charset="-128"/>
              </a:rPr>
              <a:t>collection is referred to as a botnet . This type of payload attacks the integrity and</a:t>
            </a:r>
          </a:p>
          <a:p>
            <a:r>
              <a:rPr lang="en-US" b="0" dirty="0" smtClean="0">
                <a:latin typeface="Arial" charset="0"/>
                <a:ea typeface="ＭＳ Ｐゴシック" pitchFamily="-65" charset="-128"/>
              </a:rPr>
              <a:t>availability of the infected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[HONE05] lists the following 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Distributed denial-of-service (</a:t>
            </a:r>
            <a:r>
              <a:rPr lang="en-US" b="1" dirty="0" err="1" smtClean="0">
                <a:latin typeface="Arial" charset="0"/>
                <a:ea typeface="ＭＳ Ｐゴシック" pitchFamily="-65" charset="-128"/>
              </a:rPr>
              <a:t>DDoS</a:t>
            </a:r>
            <a:r>
              <a:rPr lang="en-US" b="1" dirty="0" smtClean="0">
                <a:latin typeface="Arial" charset="0"/>
                <a:ea typeface="ＭＳ Ｐゴシック" pitchFamily="-65" charset="-128"/>
              </a:rPr>
              <a:t>) attacks</a:t>
            </a:r>
            <a:r>
              <a:rPr lang="en-US" b="0" dirty="0" smtClean="0">
                <a:latin typeface="Arial" charset="0"/>
                <a:ea typeface="ＭＳ Ｐゴシック" pitchFamily="-65" charset="-128"/>
              </a:rPr>
              <a:t>: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 is an attack on</a:t>
            </a:r>
          </a:p>
          <a:p>
            <a:r>
              <a:rPr lang="en-US" b="0" dirty="0" smtClean="0">
                <a:latin typeface="Arial" charset="0"/>
                <a:ea typeface="ＭＳ Ｐゴシック" pitchFamily="-65" charset="-128"/>
              </a:rPr>
              <a:t>a computer system or network that causes a loss of service to users. We examine</a:t>
            </a:r>
          </a:p>
          <a:p>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in Chapter 7 .</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Spamming</a:t>
            </a:r>
            <a:r>
              <a:rPr lang="en-US" b="0" dirty="0" smtClean="0">
                <a:latin typeface="Arial" charset="0"/>
                <a:ea typeface="ＭＳ Ｐゴシック" pitchFamily="-65" charset="-128"/>
              </a:rPr>
              <a:t>: With the help of a botnet and thousands of bots, an attacker is able</a:t>
            </a:r>
          </a:p>
          <a:p>
            <a:r>
              <a:rPr lang="en-US" b="0" dirty="0" smtClean="0">
                <a:latin typeface="Arial" charset="0"/>
                <a:ea typeface="ＭＳ Ｐゴシック" pitchFamily="-65" charset="-128"/>
              </a:rPr>
              <a:t>to send massive amounts of bulk e-mail (spam).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Sniffing traffic</a:t>
            </a:r>
            <a:r>
              <a:rPr lang="en-US" b="0" dirty="0" smtClean="0">
                <a:latin typeface="Arial" charset="0"/>
                <a:ea typeface="ＭＳ Ｐゴシック" pitchFamily="-65" charset="-128"/>
              </a:rPr>
              <a:t>: Bots can also use a packet sniffer to watch for interesting </a:t>
            </a:r>
            <a:r>
              <a:rPr lang="en-US" b="0" dirty="0" err="1" smtClean="0">
                <a:latin typeface="Arial" charset="0"/>
                <a:ea typeface="ＭＳ Ｐゴシック" pitchFamily="-65" charset="-128"/>
              </a:rPr>
              <a:t>cleartext</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data passing by a compromised machine. The sniffers are mostly used to</a:t>
            </a:r>
          </a:p>
          <a:p>
            <a:r>
              <a:rPr lang="en-US" b="0" dirty="0" smtClean="0">
                <a:latin typeface="Arial" charset="0"/>
                <a:ea typeface="ＭＳ Ｐゴシック" pitchFamily="-65" charset="-128"/>
              </a:rPr>
              <a:t>retrieve sensitive information like usernames and passwords.</a:t>
            </a:r>
          </a:p>
          <a:p>
            <a:endParaRPr lang="en-US" b="0" dirty="0" smtClean="0">
              <a:latin typeface="Arial" charset="0"/>
              <a:ea typeface="ＭＳ Ｐゴシック" pitchFamily="-65" charset="-128"/>
            </a:endParaRPr>
          </a:p>
          <a:p>
            <a:pPr marL="171450" indent="-171450">
              <a:buFont typeface="Arial" charset="0"/>
              <a:buChar char="•"/>
            </a:pPr>
            <a:r>
              <a:rPr lang="en-US" b="1" dirty="0" err="1" smtClean="0">
                <a:latin typeface="Arial" charset="0"/>
                <a:ea typeface="ＭＳ Ｐゴシック" pitchFamily="-65" charset="-128"/>
              </a:rPr>
              <a:t>Keylogging</a:t>
            </a:r>
            <a:r>
              <a:rPr lang="en-US" b="0" dirty="0" smtClean="0">
                <a:latin typeface="Arial" charset="0"/>
                <a:ea typeface="ＭＳ Ｐゴシック" pitchFamily="-65" charset="-128"/>
              </a:rPr>
              <a:t>: If the compromised machine uses encrypted communication</a:t>
            </a:r>
          </a:p>
          <a:p>
            <a:r>
              <a:rPr lang="en-US" b="0" dirty="0" smtClean="0">
                <a:latin typeface="Arial" charset="0"/>
                <a:ea typeface="ＭＳ Ｐゴシック" pitchFamily="-65" charset="-128"/>
              </a:rPr>
              <a:t>channels (e.g. HTTPS or POP3S), then just sniffing the network packets on</a:t>
            </a:r>
          </a:p>
          <a:p>
            <a:r>
              <a:rPr lang="en-US" b="0" dirty="0" smtClean="0">
                <a:latin typeface="Arial" charset="0"/>
                <a:ea typeface="ＭＳ Ｐゴシック" pitchFamily="-65" charset="-128"/>
              </a:rPr>
              <a:t>the victim’s computer is useless because the appropriate key to decrypt the</a:t>
            </a:r>
          </a:p>
          <a:p>
            <a:r>
              <a:rPr lang="en-US" b="0" dirty="0" smtClean="0">
                <a:latin typeface="Arial" charset="0"/>
                <a:ea typeface="ＭＳ Ｐゴシック" pitchFamily="-65" charset="-128"/>
              </a:rPr>
              <a:t>packets is missing. But by using a </a:t>
            </a:r>
            <a:r>
              <a:rPr lang="en-US" b="0" dirty="0" err="1" smtClean="0">
                <a:latin typeface="Arial" charset="0"/>
                <a:ea typeface="ＭＳ Ｐゴシック" pitchFamily="-65" charset="-128"/>
              </a:rPr>
              <a:t>keylogger</a:t>
            </a:r>
            <a:r>
              <a:rPr lang="en-US" b="0" dirty="0" smtClean="0">
                <a:latin typeface="Arial" charset="0"/>
                <a:ea typeface="ＭＳ Ｐゴシック" pitchFamily="-65" charset="-128"/>
              </a:rPr>
              <a:t>, which captures keystrokes on the</a:t>
            </a:r>
          </a:p>
          <a:p>
            <a:r>
              <a:rPr lang="en-US" b="0" dirty="0" smtClean="0">
                <a:latin typeface="Arial" charset="0"/>
                <a:ea typeface="ＭＳ Ｐゴシック" pitchFamily="-65" charset="-128"/>
              </a:rPr>
              <a:t>infected machine, an attacker can retrieve sensitive information.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Spreading new malware</a:t>
            </a:r>
            <a:r>
              <a:rPr lang="en-US" b="0" dirty="0" smtClean="0">
                <a:latin typeface="Arial" charset="0"/>
                <a:ea typeface="ＭＳ Ｐゴシック" pitchFamily="-65" charset="-128"/>
              </a:rPr>
              <a:t>: Botnets are used to spread new bots. This is very</a:t>
            </a:r>
          </a:p>
          <a:p>
            <a:r>
              <a:rPr lang="en-US" b="0" dirty="0" smtClean="0">
                <a:latin typeface="Arial" charset="0"/>
                <a:ea typeface="ＭＳ Ｐゴシック" pitchFamily="-65" charset="-128"/>
              </a:rPr>
              <a:t>easy since all bots implement mechanisms to download and execute a file via</a:t>
            </a:r>
          </a:p>
          <a:p>
            <a:r>
              <a:rPr lang="en-US" b="0" dirty="0" smtClean="0">
                <a:latin typeface="Arial" charset="0"/>
                <a:ea typeface="ＭＳ Ｐゴシック" pitchFamily="-65" charset="-128"/>
              </a:rPr>
              <a:t>HTTP or FTP. A botnet with 10,000 hosts that acts as the start base for a</a:t>
            </a:r>
          </a:p>
          <a:p>
            <a:r>
              <a:rPr lang="en-US" b="0" dirty="0" smtClean="0">
                <a:latin typeface="Arial" charset="0"/>
                <a:ea typeface="ＭＳ Ｐゴシック" pitchFamily="-65" charset="-128"/>
              </a:rPr>
              <a:t>worm or mail virus allows very fast spreading and thus causes more harm.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Installing advertisement add-ons and browser helper objects (BHOs): </a:t>
            </a:r>
            <a:r>
              <a:rPr lang="en-US" b="0" dirty="0" smtClean="0">
                <a:latin typeface="Arial" charset="0"/>
                <a:ea typeface="ＭＳ Ｐゴシック" pitchFamily="-65" charset="-128"/>
              </a:rPr>
              <a:t>Botnets</a:t>
            </a:r>
          </a:p>
          <a:p>
            <a:r>
              <a:rPr lang="en-US" b="0" dirty="0" smtClean="0">
                <a:latin typeface="Arial" charset="0"/>
                <a:ea typeface="ＭＳ Ｐゴシック" pitchFamily="-65" charset="-128"/>
              </a:rPr>
              <a:t>can also be used to gain financial advantages. This works by setting up a fake</a:t>
            </a:r>
          </a:p>
          <a:p>
            <a:r>
              <a:rPr lang="en-US" b="0" dirty="0" smtClean="0">
                <a:latin typeface="Arial" charset="0"/>
                <a:ea typeface="ＭＳ Ｐゴシック" pitchFamily="-65" charset="-128"/>
              </a:rPr>
              <a:t>Web site with some advertisements: The operator of this Web site negotiates a</a:t>
            </a:r>
          </a:p>
          <a:p>
            <a:r>
              <a:rPr lang="en-US" b="0" dirty="0" smtClean="0">
                <a:latin typeface="Arial" charset="0"/>
                <a:ea typeface="ＭＳ Ｐゴシック" pitchFamily="-65" charset="-128"/>
              </a:rPr>
              <a:t>deal with some hosting companies that pay for clicks on ads. With the help of</a:t>
            </a:r>
          </a:p>
          <a:p>
            <a:r>
              <a:rPr lang="en-US" b="0" dirty="0" smtClean="0">
                <a:latin typeface="Arial" charset="0"/>
                <a:ea typeface="ＭＳ Ｐゴシック" pitchFamily="-65" charset="-128"/>
              </a:rPr>
              <a:t>a botnet, these clicks can be “automated” so that instantly a few thousand bots</a:t>
            </a:r>
          </a:p>
          <a:p>
            <a:r>
              <a:rPr lang="en-US" b="0" dirty="0" smtClean="0">
                <a:latin typeface="Arial" charset="0"/>
                <a:ea typeface="ＭＳ Ｐゴシック" pitchFamily="-65" charset="-128"/>
              </a:rPr>
              <a:t>click on the pop-ups. This process can be further enhanced if the bot hijacks</a:t>
            </a:r>
          </a:p>
          <a:p>
            <a:r>
              <a:rPr lang="en-US" b="0" dirty="0" smtClean="0">
                <a:latin typeface="Arial" charset="0"/>
                <a:ea typeface="ＭＳ Ｐゴシック" pitchFamily="-65" charset="-128"/>
              </a:rPr>
              <a:t>the start-page of a compromised machine so that the “clicks” are executed</a:t>
            </a:r>
          </a:p>
          <a:p>
            <a:r>
              <a:rPr lang="en-US" b="0" dirty="0" smtClean="0">
                <a:latin typeface="Arial" charset="0"/>
                <a:ea typeface="ＭＳ Ｐゴシック" pitchFamily="-65" charset="-128"/>
              </a:rPr>
              <a:t>each time the victim uses the browser.</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Attacking IRC chat networks</a:t>
            </a:r>
            <a:r>
              <a:rPr lang="en-US" b="0" dirty="0" smtClean="0">
                <a:latin typeface="Arial" charset="0"/>
                <a:ea typeface="ＭＳ Ｐゴシック" pitchFamily="-65" charset="-128"/>
              </a:rPr>
              <a:t>: Botnets are also used for attacks against</a:t>
            </a:r>
          </a:p>
          <a:p>
            <a:r>
              <a:rPr lang="en-US" b="0" dirty="0" smtClean="0">
                <a:latin typeface="Arial" charset="0"/>
                <a:ea typeface="ＭＳ Ｐゴシック" pitchFamily="-65" charset="-128"/>
              </a:rPr>
              <a:t>Internet Relay Chat (IRC) networks. Popular among attackers is especially</a:t>
            </a:r>
          </a:p>
          <a:p>
            <a:r>
              <a:rPr lang="en-US" b="0" dirty="0" smtClean="0">
                <a:latin typeface="Arial" charset="0"/>
                <a:ea typeface="ＭＳ Ｐゴシック" pitchFamily="-65" charset="-128"/>
              </a:rPr>
              <a:t>the so-called clone attack: In this kind of attack, the controller orders each bot</a:t>
            </a:r>
          </a:p>
          <a:p>
            <a:r>
              <a:rPr lang="en-US" b="0" dirty="0" smtClean="0">
                <a:latin typeface="Arial" charset="0"/>
                <a:ea typeface="ＭＳ Ｐゴシック" pitchFamily="-65" charset="-128"/>
              </a:rPr>
              <a:t>to connect a large number of clones to the victim IRC network. The victim is</a:t>
            </a:r>
          </a:p>
          <a:p>
            <a:r>
              <a:rPr lang="en-US" b="0" dirty="0" smtClean="0">
                <a:latin typeface="Arial" charset="0"/>
                <a:ea typeface="ＭＳ Ｐゴシック" pitchFamily="-65" charset="-128"/>
              </a:rPr>
              <a:t>flooded by service requests from thousands of bots or thousands of </a:t>
            </a:r>
            <a:r>
              <a:rPr lang="en-US" b="0" dirty="0" err="1" smtClean="0">
                <a:latin typeface="Arial" charset="0"/>
                <a:ea typeface="ＭＳ Ｐゴシック" pitchFamily="-65" charset="-128"/>
              </a:rPr>
              <a:t>channeljoins</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by these cloned bots. In this way, the victim IRC network is brought</a:t>
            </a:r>
          </a:p>
          <a:p>
            <a:r>
              <a:rPr lang="en-US" b="0" dirty="0" smtClean="0">
                <a:latin typeface="Arial" charset="0"/>
                <a:ea typeface="ＭＳ Ｐゴシック" pitchFamily="-65" charset="-128"/>
              </a:rPr>
              <a:t>down, similar to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Manipulating online polls/games</a:t>
            </a:r>
            <a:r>
              <a:rPr lang="en-US" b="0" dirty="0" smtClean="0">
                <a:latin typeface="Arial" charset="0"/>
                <a:ea typeface="ＭＳ Ｐゴシック" pitchFamily="-65" charset="-128"/>
              </a:rPr>
              <a:t>: Online polls/games are getting more and</a:t>
            </a:r>
          </a:p>
          <a:p>
            <a:r>
              <a:rPr lang="en-US" b="0" dirty="0" smtClean="0">
                <a:latin typeface="Arial" charset="0"/>
                <a:ea typeface="ＭＳ Ｐゴシック" pitchFamily="-65" charset="-128"/>
              </a:rPr>
              <a:t>more attention and it is rather easy to manipulate them with botnets. Since</a:t>
            </a:r>
          </a:p>
          <a:p>
            <a:r>
              <a:rPr lang="en-US" b="0" dirty="0" smtClean="0">
                <a:latin typeface="Arial" charset="0"/>
                <a:ea typeface="ＭＳ Ｐゴシック" pitchFamily="-65" charset="-128"/>
              </a:rPr>
              <a:t>every bot has a distinct IP address, every vote will have the same credibility as</a:t>
            </a:r>
          </a:p>
          <a:p>
            <a:r>
              <a:rPr lang="en-US" b="0" dirty="0" smtClean="0">
                <a:latin typeface="Arial" charset="0"/>
                <a:ea typeface="ＭＳ Ｐゴシック" pitchFamily="-65" charset="-128"/>
              </a:rPr>
              <a:t>a vote cast by a real person. Online games can be manipulated in a similar way.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37</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charset="0"/>
                <a:ea typeface="ＭＳ Ｐゴシック" pitchFamily="-65" charset="-128"/>
              </a:rPr>
              <a:t>We now consider payloads where the malware gathers data stored on the infected</a:t>
            </a:r>
          </a:p>
          <a:p>
            <a:pPr>
              <a:lnSpc>
                <a:spcPct val="80000"/>
              </a:lnSpc>
            </a:pPr>
            <a:r>
              <a:rPr lang="en-US" sz="700" dirty="0" smtClean="0">
                <a:latin typeface="Arial" charset="0"/>
                <a:ea typeface="ＭＳ Ｐゴシック" pitchFamily="-65" charset="-128"/>
              </a:rPr>
              <a:t>system for use by the attacker. A common target is the user’s login and password</a:t>
            </a:r>
          </a:p>
          <a:p>
            <a:pPr>
              <a:lnSpc>
                <a:spcPct val="80000"/>
              </a:lnSpc>
            </a:pPr>
            <a:r>
              <a:rPr lang="en-US" sz="700" dirty="0" smtClean="0">
                <a:latin typeface="Arial" charset="0"/>
                <a:ea typeface="ＭＳ Ｐゴシック" pitchFamily="-65" charset="-128"/>
              </a:rPr>
              <a:t>credentials to banking, gaming, and related sites, which the attacker then uses to</a:t>
            </a:r>
          </a:p>
          <a:p>
            <a:pPr>
              <a:lnSpc>
                <a:spcPct val="80000"/>
              </a:lnSpc>
            </a:pPr>
            <a:r>
              <a:rPr lang="en-US" sz="700" dirty="0" smtClean="0">
                <a:latin typeface="Arial" charset="0"/>
                <a:ea typeface="ＭＳ Ｐゴシック" pitchFamily="-65" charset="-128"/>
              </a:rPr>
              <a:t>impersonate the user to access these sites for gain. Less commonly, the payload may</a:t>
            </a:r>
          </a:p>
          <a:p>
            <a:pPr>
              <a:lnSpc>
                <a:spcPct val="80000"/>
              </a:lnSpc>
            </a:pPr>
            <a:r>
              <a:rPr lang="en-US" sz="700" dirty="0" smtClean="0">
                <a:latin typeface="Arial" charset="0"/>
                <a:ea typeface="ＭＳ Ｐゴシック" pitchFamily="-65" charset="-128"/>
              </a:rPr>
              <a:t>target documents or system configuration details for the purpose of reconnaissance</a:t>
            </a:r>
          </a:p>
          <a:p>
            <a:pPr>
              <a:lnSpc>
                <a:spcPct val="80000"/>
              </a:lnSpc>
            </a:pPr>
            <a:r>
              <a:rPr lang="en-US" sz="700" dirty="0" smtClean="0">
                <a:latin typeface="Arial" charset="0"/>
                <a:ea typeface="ＭＳ Ｐゴシック" pitchFamily="-65" charset="-128"/>
              </a:rPr>
              <a:t>or espionage. These attacks target the confidentiality of this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Typically, users send their login and password credentials to banking, gaming, and</a:t>
            </a:r>
          </a:p>
          <a:p>
            <a:pPr>
              <a:lnSpc>
                <a:spcPct val="80000"/>
              </a:lnSpc>
            </a:pPr>
            <a:r>
              <a:rPr lang="en-US" sz="700" dirty="0" smtClean="0">
                <a:latin typeface="Arial" charset="0"/>
                <a:ea typeface="ＭＳ Ｐゴシック" pitchFamily="-65" charset="-128"/>
              </a:rPr>
              <a:t>related sites over encrypted communication channels (e.g., HTTPS or POP3S),</a:t>
            </a:r>
          </a:p>
          <a:p>
            <a:pPr>
              <a:lnSpc>
                <a:spcPct val="80000"/>
              </a:lnSpc>
            </a:pPr>
            <a:r>
              <a:rPr lang="en-US" sz="700" dirty="0" smtClean="0">
                <a:latin typeface="Arial" charset="0"/>
                <a:ea typeface="ＭＳ Ｐゴシック" pitchFamily="-65" charset="-128"/>
              </a:rPr>
              <a:t>which protects them from capture by monitoring network packets. To bypass this,</a:t>
            </a:r>
          </a:p>
          <a:p>
            <a:pPr>
              <a:lnSpc>
                <a:spcPct val="80000"/>
              </a:lnSpc>
            </a:pPr>
            <a:r>
              <a:rPr lang="en-US" sz="700" dirty="0" smtClean="0">
                <a:latin typeface="Arial" charset="0"/>
                <a:ea typeface="ＭＳ Ｐゴシック" pitchFamily="-65" charset="-128"/>
              </a:rPr>
              <a:t>an attacker can install a </a:t>
            </a:r>
            <a:r>
              <a:rPr lang="en-US" sz="700" b="1" dirty="0" err="1" smtClean="0">
                <a:latin typeface="Arial" charset="0"/>
                <a:ea typeface="ＭＳ Ｐゴシック" pitchFamily="-65" charset="-128"/>
              </a:rPr>
              <a:t>keylogger</a:t>
            </a:r>
            <a:r>
              <a:rPr lang="en-US" sz="700" b="1" dirty="0" smtClean="0">
                <a:latin typeface="Arial" charset="0"/>
                <a:ea typeface="ＭＳ Ｐゴシック" pitchFamily="-65" charset="-128"/>
              </a:rPr>
              <a:t> , </a:t>
            </a:r>
            <a:r>
              <a:rPr lang="en-US" sz="700" b="0" dirty="0" smtClean="0">
                <a:latin typeface="Arial" charset="0"/>
                <a:ea typeface="ＭＳ Ｐゴシック" pitchFamily="-65" charset="-128"/>
              </a:rPr>
              <a:t>which captures keystrokes on the infected</a:t>
            </a:r>
          </a:p>
          <a:p>
            <a:pPr>
              <a:lnSpc>
                <a:spcPct val="80000"/>
              </a:lnSpc>
            </a:pPr>
            <a:r>
              <a:rPr lang="en-US" sz="700" dirty="0" smtClean="0">
                <a:latin typeface="Arial" charset="0"/>
                <a:ea typeface="ＭＳ Ｐゴシック" pitchFamily="-65" charset="-128"/>
              </a:rPr>
              <a:t>machine to allow an attacker to monitor this sensitive information. Since this would</a:t>
            </a:r>
          </a:p>
          <a:p>
            <a:pPr>
              <a:lnSpc>
                <a:spcPct val="80000"/>
              </a:lnSpc>
            </a:pPr>
            <a:r>
              <a:rPr lang="en-US" sz="700" dirty="0" smtClean="0">
                <a:latin typeface="Arial" charset="0"/>
                <a:ea typeface="ＭＳ Ｐゴシック" pitchFamily="-65" charset="-128"/>
              </a:rPr>
              <a:t>result in the attacker receiving a copy of all text entered on the compromised</a:t>
            </a:r>
          </a:p>
          <a:p>
            <a:pPr>
              <a:lnSpc>
                <a:spcPct val="80000"/>
              </a:lnSpc>
            </a:pPr>
            <a:r>
              <a:rPr lang="en-US" sz="700" dirty="0" smtClean="0">
                <a:latin typeface="Arial" charset="0"/>
                <a:ea typeface="ＭＳ Ｐゴシック" pitchFamily="-65" charset="-128"/>
              </a:rPr>
              <a:t>machine,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typical implement some form of filtering mechanism that</a:t>
            </a:r>
          </a:p>
          <a:p>
            <a:pPr>
              <a:lnSpc>
                <a:spcPct val="80000"/>
              </a:lnSpc>
            </a:pPr>
            <a:r>
              <a:rPr lang="en-US" sz="700" dirty="0" smtClean="0">
                <a:latin typeface="Arial" charset="0"/>
                <a:ea typeface="ＭＳ Ｐゴシック" pitchFamily="-65" charset="-128"/>
              </a:rPr>
              <a:t>only returns information close to desired keywords (e.g., “login” or “password” or</a:t>
            </a:r>
          </a:p>
          <a:p>
            <a:pPr>
              <a:lnSpc>
                <a:spcPct val="80000"/>
              </a:lnSpc>
            </a:pPr>
            <a:r>
              <a:rPr lang="en-US" sz="700" dirty="0" smtClean="0">
                <a:latin typeface="Arial" charset="0"/>
                <a:ea typeface="ＭＳ Ｐゴシック" pitchFamily="-65" charset="-128"/>
              </a:rPr>
              <a:t>“</a:t>
            </a:r>
            <a:r>
              <a:rPr lang="en-US" sz="700" dirty="0" err="1" smtClean="0">
                <a:latin typeface="Arial" charset="0"/>
                <a:ea typeface="ＭＳ Ｐゴシック" pitchFamily="-65" charset="-128"/>
              </a:rPr>
              <a:t>paypal.com</a:t>
            </a:r>
            <a:r>
              <a:rPr lang="en-US" sz="700" dirty="0" smtClean="0">
                <a:latin typeface="Arial" charset="0"/>
                <a:ea typeface="ＭＳ Ｐゴシック" pitchFamily="-65" charset="-128"/>
              </a:rPr>
              <a:t>”).</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In response to the use of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some banking and other sites switched to</a:t>
            </a:r>
          </a:p>
          <a:p>
            <a:pPr>
              <a:lnSpc>
                <a:spcPct val="80000"/>
              </a:lnSpc>
            </a:pPr>
            <a:r>
              <a:rPr lang="en-US" sz="700" dirty="0" smtClean="0">
                <a:latin typeface="Arial" charset="0"/>
                <a:ea typeface="ＭＳ Ｐゴシック" pitchFamily="-65" charset="-128"/>
              </a:rPr>
              <a:t>using a graphical applet to enter critical information, such as passwords. Since these</a:t>
            </a:r>
          </a:p>
          <a:p>
            <a:pPr>
              <a:lnSpc>
                <a:spcPct val="80000"/>
              </a:lnSpc>
            </a:pPr>
            <a:r>
              <a:rPr lang="en-US" sz="700" dirty="0" smtClean="0">
                <a:latin typeface="Arial" charset="0"/>
                <a:ea typeface="ＭＳ Ｐゴシック" pitchFamily="-65" charset="-128"/>
              </a:rPr>
              <a:t>do not use text entered via the keyboard, traditional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do not capture this</a:t>
            </a:r>
          </a:p>
          <a:p>
            <a:pPr>
              <a:lnSpc>
                <a:spcPct val="80000"/>
              </a:lnSpc>
            </a:pPr>
            <a:r>
              <a:rPr lang="en-US" sz="700" dirty="0" smtClean="0">
                <a:latin typeface="Arial" charset="0"/>
                <a:ea typeface="ＭＳ Ｐゴシック" pitchFamily="-65" charset="-128"/>
              </a:rPr>
              <a:t>information. In response, attackers developed more general </a:t>
            </a:r>
            <a:r>
              <a:rPr lang="en-US" sz="700" b="1" dirty="0" smtClean="0">
                <a:latin typeface="Arial" charset="0"/>
                <a:ea typeface="ＭＳ Ｐゴシック" pitchFamily="-65" charset="-128"/>
              </a:rPr>
              <a:t>spyware </a:t>
            </a:r>
            <a:r>
              <a:rPr lang="en-US" sz="700" b="0" dirty="0" smtClean="0">
                <a:latin typeface="Arial" charset="0"/>
                <a:ea typeface="ＭＳ Ｐゴシック" pitchFamily="-65" charset="-128"/>
              </a:rPr>
              <a:t>payloads,</a:t>
            </a:r>
          </a:p>
          <a:p>
            <a:pPr>
              <a:lnSpc>
                <a:spcPct val="80000"/>
              </a:lnSpc>
            </a:pPr>
            <a:r>
              <a:rPr lang="en-US" sz="700" dirty="0" smtClean="0">
                <a:latin typeface="Arial" charset="0"/>
                <a:ea typeface="ＭＳ Ｐゴシック" pitchFamily="-65" charset="-128"/>
              </a:rPr>
              <a:t>which subvert the compromised machine to allow monitoring of a wide range of</a:t>
            </a:r>
          </a:p>
          <a:p>
            <a:pPr>
              <a:lnSpc>
                <a:spcPct val="80000"/>
              </a:lnSpc>
            </a:pPr>
            <a:r>
              <a:rPr lang="en-US" sz="700" dirty="0" smtClean="0">
                <a:latin typeface="Arial" charset="0"/>
                <a:ea typeface="ＭＳ Ｐゴシック" pitchFamily="-65" charset="-128"/>
              </a:rPr>
              <a:t>activity on the system. This may include monitoring the history and content of</a:t>
            </a:r>
          </a:p>
          <a:p>
            <a:pPr>
              <a:lnSpc>
                <a:spcPct val="80000"/>
              </a:lnSpc>
            </a:pPr>
            <a:r>
              <a:rPr lang="en-US" sz="700" dirty="0" smtClean="0">
                <a:latin typeface="Arial" charset="0"/>
                <a:ea typeface="ＭＳ Ｐゴシック" pitchFamily="-65" charset="-128"/>
              </a:rPr>
              <a:t>browsing activity, redirecting certain Web page requests to fake sites controlled by</a:t>
            </a:r>
          </a:p>
          <a:p>
            <a:pPr>
              <a:lnSpc>
                <a:spcPct val="80000"/>
              </a:lnSpc>
            </a:pPr>
            <a:r>
              <a:rPr lang="en-US" sz="700" dirty="0" smtClean="0">
                <a:latin typeface="Arial" charset="0"/>
                <a:ea typeface="ＭＳ Ｐゴシック" pitchFamily="-65" charset="-128"/>
              </a:rPr>
              <a:t>the attacker, and dynamically modifying data exchanged between the browser and</a:t>
            </a:r>
          </a:p>
          <a:p>
            <a:pPr>
              <a:lnSpc>
                <a:spcPct val="80000"/>
              </a:lnSpc>
            </a:pPr>
            <a:r>
              <a:rPr lang="en-US" sz="700" dirty="0" smtClean="0">
                <a:latin typeface="Arial" charset="0"/>
                <a:ea typeface="ＭＳ Ｐゴシック" pitchFamily="-65" charset="-128"/>
              </a:rPr>
              <a:t>certain Web sites of interest. All of which can result in significant compromise of</a:t>
            </a:r>
          </a:p>
          <a:p>
            <a:pPr>
              <a:lnSpc>
                <a:spcPct val="80000"/>
              </a:lnSpc>
            </a:pPr>
            <a:r>
              <a:rPr lang="en-US" sz="700" dirty="0" smtClean="0">
                <a:latin typeface="Arial" charset="0"/>
                <a:ea typeface="ＭＳ Ｐゴシック" pitchFamily="-65" charset="-128"/>
              </a:rPr>
              <a:t>the user’s personal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The Zeus banking Trojan, created from its </a:t>
            </a:r>
            <a:r>
              <a:rPr lang="en-US" sz="700" dirty="0" err="1" smtClean="0">
                <a:latin typeface="Arial" charset="0"/>
                <a:ea typeface="ＭＳ Ｐゴシック" pitchFamily="-65" charset="-128"/>
              </a:rPr>
              <a:t>crimeware</a:t>
            </a:r>
            <a:r>
              <a:rPr lang="en-US" sz="700" dirty="0" smtClean="0">
                <a:latin typeface="Arial" charset="0"/>
                <a:ea typeface="ＭＳ Ｐゴシック" pitchFamily="-65" charset="-128"/>
              </a:rPr>
              <a:t> toolkit, is a prominent</a:t>
            </a:r>
          </a:p>
          <a:p>
            <a:pPr>
              <a:lnSpc>
                <a:spcPct val="80000"/>
              </a:lnSpc>
            </a:pPr>
            <a:r>
              <a:rPr lang="en-US" sz="700" dirty="0" smtClean="0">
                <a:latin typeface="Arial" charset="0"/>
                <a:ea typeface="ＭＳ Ｐゴシック" pitchFamily="-65" charset="-128"/>
              </a:rPr>
              <a:t>example of such spyware that has been widely deployed in recent years [BINS10].</a:t>
            </a:r>
          </a:p>
          <a:p>
            <a:pPr>
              <a:lnSpc>
                <a:spcPct val="80000"/>
              </a:lnSpc>
            </a:pPr>
            <a:r>
              <a:rPr lang="en-US" sz="700" dirty="0" smtClean="0">
                <a:latin typeface="Arial" charset="0"/>
                <a:ea typeface="ＭＳ Ｐゴシック" pitchFamily="-65" charset="-128"/>
              </a:rPr>
              <a:t>It steals banking and financial credentials using both a </a:t>
            </a:r>
            <a:r>
              <a:rPr lang="en-US" sz="700" dirty="0" err="1" smtClean="0">
                <a:latin typeface="Arial" charset="0"/>
                <a:ea typeface="ＭＳ Ｐゴシック" pitchFamily="-65" charset="-128"/>
              </a:rPr>
              <a:t>keylogger</a:t>
            </a:r>
            <a:r>
              <a:rPr lang="en-US" sz="700" dirty="0" smtClean="0">
                <a:latin typeface="Arial" charset="0"/>
                <a:ea typeface="ＭＳ Ｐゴシック" pitchFamily="-65" charset="-128"/>
              </a:rPr>
              <a:t> and capturing and</a:t>
            </a:r>
          </a:p>
          <a:p>
            <a:pPr>
              <a:lnSpc>
                <a:spcPct val="80000"/>
              </a:lnSpc>
            </a:pPr>
            <a:r>
              <a:rPr lang="en-US" sz="700" dirty="0" smtClean="0">
                <a:latin typeface="Arial" charset="0"/>
                <a:ea typeface="ＭＳ Ｐゴシック" pitchFamily="-65" charset="-128"/>
              </a:rPr>
              <a:t>possibly altering form data for certain Web sites. It is typically deployed using either</a:t>
            </a:r>
          </a:p>
          <a:p>
            <a:pPr>
              <a:lnSpc>
                <a:spcPct val="80000"/>
              </a:lnSpc>
            </a:pPr>
            <a:r>
              <a:rPr lang="en-US" sz="700" dirty="0" smtClean="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38</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smtClean="0">
                <a:latin typeface="Arial" charset="0"/>
                <a:ea typeface="ＭＳ Ｐゴシック" pitchFamily="-65" charset="-128"/>
              </a:rPr>
              <a:t>Another approach used to capture a user’s login and password credentials is to</a:t>
            </a:r>
          </a:p>
          <a:p>
            <a:pPr>
              <a:lnSpc>
                <a:spcPct val="80000"/>
              </a:lnSpc>
            </a:pPr>
            <a:r>
              <a:rPr lang="en-US" sz="900" dirty="0" smtClean="0">
                <a:latin typeface="Arial" charset="0"/>
                <a:ea typeface="ＭＳ Ｐゴシック" pitchFamily="-65" charset="-128"/>
              </a:rPr>
              <a:t>include a URL in a spam e-mail that links to a fake Web site controlled by the</a:t>
            </a:r>
          </a:p>
          <a:p>
            <a:pPr>
              <a:lnSpc>
                <a:spcPct val="80000"/>
              </a:lnSpc>
            </a:pPr>
            <a:r>
              <a:rPr lang="en-US" sz="900" dirty="0" smtClean="0">
                <a:latin typeface="Arial" charset="0"/>
                <a:ea typeface="ＭＳ Ｐゴシック" pitchFamily="-65" charset="-128"/>
              </a:rPr>
              <a:t>attacker, but which mimics the login page of some banking, gaming, or similar site.</a:t>
            </a:r>
          </a:p>
          <a:p>
            <a:pPr>
              <a:lnSpc>
                <a:spcPct val="80000"/>
              </a:lnSpc>
            </a:pPr>
            <a:r>
              <a:rPr lang="en-US" sz="900" dirty="0" smtClean="0">
                <a:latin typeface="Arial" charset="0"/>
                <a:ea typeface="ＭＳ Ｐゴシック" pitchFamily="-65" charset="-128"/>
              </a:rPr>
              <a:t>This is normally included in some message suggesting that urgent action is required</a:t>
            </a:r>
          </a:p>
          <a:p>
            <a:pPr>
              <a:lnSpc>
                <a:spcPct val="80000"/>
              </a:lnSpc>
            </a:pPr>
            <a:r>
              <a:rPr lang="en-US" sz="900" dirty="0" smtClean="0">
                <a:latin typeface="Arial" charset="0"/>
                <a:ea typeface="ＭＳ Ｐゴシック" pitchFamily="-65" charset="-128"/>
              </a:rPr>
              <a:t>by the user to authenticate their account, to prevent it being locked. If the user is</a:t>
            </a:r>
          </a:p>
          <a:p>
            <a:pPr>
              <a:lnSpc>
                <a:spcPct val="80000"/>
              </a:lnSpc>
            </a:pPr>
            <a:r>
              <a:rPr lang="en-US" sz="900" dirty="0" smtClean="0">
                <a:latin typeface="Arial" charset="0"/>
                <a:ea typeface="ＭＳ Ｐゴシック" pitchFamily="-65" charset="-128"/>
              </a:rPr>
              <a:t>careless, and doesn’t realize that they are being conned, then following the link and</a:t>
            </a:r>
          </a:p>
          <a:p>
            <a:pPr>
              <a:lnSpc>
                <a:spcPct val="80000"/>
              </a:lnSpc>
            </a:pPr>
            <a:r>
              <a:rPr lang="en-US" sz="900" dirty="0" smtClean="0">
                <a:latin typeface="Arial" charset="0"/>
                <a:ea typeface="ＭＳ Ｐゴシック" pitchFamily="-65" charset="-128"/>
              </a:rPr>
              <a:t>supplying the requested details will certainly result in the attackers exploiting their</a:t>
            </a:r>
          </a:p>
          <a:p>
            <a:pPr>
              <a:lnSpc>
                <a:spcPct val="80000"/>
              </a:lnSpc>
            </a:pPr>
            <a:r>
              <a:rPr lang="en-US" sz="900" dirty="0" smtClean="0">
                <a:latin typeface="Arial" charset="0"/>
                <a:ea typeface="ＭＳ Ｐゴシック" pitchFamily="-65" charset="-128"/>
              </a:rPr>
              <a:t>account using the captured credentials.</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More generally, such a spam e-mail may direct a user to a fake Web site</a:t>
            </a:r>
          </a:p>
          <a:p>
            <a:pPr>
              <a:lnSpc>
                <a:spcPct val="80000"/>
              </a:lnSpc>
            </a:pPr>
            <a:r>
              <a:rPr lang="en-US" sz="900" dirty="0" smtClean="0">
                <a:latin typeface="Arial" charset="0"/>
                <a:ea typeface="ＭＳ Ｐゴシック" pitchFamily="-65" charset="-128"/>
              </a:rPr>
              <a:t>controlled by the attacker, or to complete some enclosed form and return to an e-mail</a:t>
            </a:r>
          </a:p>
          <a:p>
            <a:pPr>
              <a:lnSpc>
                <a:spcPct val="80000"/>
              </a:lnSpc>
            </a:pPr>
            <a:r>
              <a:rPr lang="en-US" sz="900" dirty="0" smtClean="0">
                <a:latin typeface="Arial" charset="0"/>
                <a:ea typeface="ＭＳ Ｐゴシック" pitchFamily="-65" charset="-128"/>
              </a:rPr>
              <a:t>accessible to the attacker, which is used to gather a range of private, personal, information</a:t>
            </a:r>
          </a:p>
          <a:p>
            <a:pPr>
              <a:lnSpc>
                <a:spcPct val="80000"/>
              </a:lnSpc>
            </a:pPr>
            <a:r>
              <a:rPr lang="en-US" sz="900" dirty="0" smtClean="0">
                <a:latin typeface="Arial" charset="0"/>
                <a:ea typeface="ＭＳ Ｐゴシック" pitchFamily="-65" charset="-128"/>
              </a:rPr>
              <a:t>on the user. Given sufficient details, the attacker can then “assume” the user’s</a:t>
            </a:r>
          </a:p>
          <a:p>
            <a:pPr>
              <a:lnSpc>
                <a:spcPct val="80000"/>
              </a:lnSpc>
            </a:pPr>
            <a:r>
              <a:rPr lang="en-US" sz="900" dirty="0" smtClean="0">
                <a:latin typeface="Arial" charset="0"/>
                <a:ea typeface="ＭＳ Ｐゴシック" pitchFamily="-65" charset="-128"/>
              </a:rPr>
              <a:t>identity for the purpose of obtaining credit, or sensitive access to other resources.</a:t>
            </a:r>
          </a:p>
          <a:p>
            <a:pPr>
              <a:lnSpc>
                <a:spcPct val="80000"/>
              </a:lnSpc>
            </a:pPr>
            <a:r>
              <a:rPr lang="en-US" sz="900" dirty="0" smtClean="0">
                <a:latin typeface="Arial" charset="0"/>
                <a:ea typeface="ＭＳ Ｐゴシック" pitchFamily="-65" charset="-128"/>
              </a:rPr>
              <a:t>This is known as a </a:t>
            </a:r>
            <a:r>
              <a:rPr lang="en-US" sz="900" b="1" dirty="0" smtClean="0">
                <a:latin typeface="Arial" charset="0"/>
                <a:ea typeface="ＭＳ Ｐゴシック" pitchFamily="-65" charset="-128"/>
              </a:rPr>
              <a:t>phishing </a:t>
            </a:r>
            <a:r>
              <a:rPr lang="en-US" sz="900" b="0" dirty="0" smtClean="0">
                <a:latin typeface="Arial" charset="0"/>
                <a:ea typeface="ＭＳ Ｐゴシック" pitchFamily="-65" charset="-128"/>
              </a:rPr>
              <a:t>attack and exploits social engineering to leverage user’s</a:t>
            </a:r>
          </a:p>
          <a:p>
            <a:pPr>
              <a:lnSpc>
                <a:spcPct val="80000"/>
              </a:lnSpc>
            </a:pPr>
            <a:r>
              <a:rPr lang="en-US" sz="900" dirty="0" smtClean="0">
                <a:latin typeface="Arial" charset="0"/>
                <a:ea typeface="ＭＳ Ｐゴシック" pitchFamily="-65" charset="-128"/>
              </a:rPr>
              <a:t>trust by masquerading as communications from a trusted source [GOLD10].</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Such general spam e-mails are typically widely distributed to very large numbers</a:t>
            </a:r>
          </a:p>
          <a:p>
            <a:pPr>
              <a:lnSpc>
                <a:spcPct val="80000"/>
              </a:lnSpc>
            </a:pPr>
            <a:r>
              <a:rPr lang="en-US" sz="900" dirty="0" smtClean="0">
                <a:latin typeface="Arial" charset="0"/>
                <a:ea typeface="ＭＳ Ｐゴシック" pitchFamily="-65" charset="-128"/>
              </a:rPr>
              <a:t>of users, often via a botnet. While the content will not match appropriate</a:t>
            </a:r>
          </a:p>
          <a:p>
            <a:pPr>
              <a:lnSpc>
                <a:spcPct val="80000"/>
              </a:lnSpc>
            </a:pPr>
            <a:r>
              <a:rPr lang="en-US" sz="900" dirty="0" smtClean="0">
                <a:latin typeface="Arial" charset="0"/>
                <a:ea typeface="ＭＳ Ｐゴシック" pitchFamily="-65" charset="-128"/>
              </a:rPr>
              <a:t>trusted sources for a significant fraction of the recipients, the attackers rely on it</a:t>
            </a:r>
          </a:p>
          <a:p>
            <a:pPr>
              <a:lnSpc>
                <a:spcPct val="80000"/>
              </a:lnSpc>
            </a:pPr>
            <a:r>
              <a:rPr lang="en-US" sz="900" dirty="0" smtClean="0">
                <a:latin typeface="Arial" charset="0"/>
                <a:ea typeface="ＭＳ Ｐゴシック" pitchFamily="-65" charset="-128"/>
              </a:rPr>
              <a:t>reaching sufficient users of the named trusted source, a gullible portion of whom</a:t>
            </a:r>
          </a:p>
          <a:p>
            <a:pPr>
              <a:lnSpc>
                <a:spcPct val="80000"/>
              </a:lnSpc>
            </a:pPr>
            <a:r>
              <a:rPr lang="en-US" sz="900" dirty="0" smtClean="0">
                <a:latin typeface="Arial" charset="0"/>
                <a:ea typeface="ＭＳ Ｐゴシック" pitchFamily="-65" charset="-128"/>
              </a:rPr>
              <a:t>will respond, for it to be profitable.</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A more dangerous variant of this is the </a:t>
            </a:r>
            <a:r>
              <a:rPr lang="en-US" sz="900" b="1" dirty="0" smtClean="0">
                <a:latin typeface="Arial" charset="0"/>
                <a:ea typeface="ＭＳ Ｐゴシック" pitchFamily="-65" charset="-128"/>
              </a:rPr>
              <a:t>spear-phishing </a:t>
            </a:r>
            <a:r>
              <a:rPr lang="en-US" sz="900" b="0" dirty="0" smtClean="0">
                <a:latin typeface="Arial" charset="0"/>
                <a:ea typeface="ＭＳ Ｐゴシック" pitchFamily="-65" charset="-128"/>
              </a:rPr>
              <a:t>attack. This again is an</a:t>
            </a:r>
          </a:p>
          <a:p>
            <a:pPr>
              <a:lnSpc>
                <a:spcPct val="80000"/>
              </a:lnSpc>
            </a:pPr>
            <a:r>
              <a:rPr lang="en-US" sz="900" dirty="0" smtClean="0">
                <a:latin typeface="Arial" charset="0"/>
                <a:ea typeface="ＭＳ Ｐゴシック" pitchFamily="-65" charset="-128"/>
              </a:rPr>
              <a:t>e-mail claiming to be from a trusted source. However, the recipients are carefully</a:t>
            </a:r>
          </a:p>
          <a:p>
            <a:pPr>
              <a:lnSpc>
                <a:spcPct val="80000"/>
              </a:lnSpc>
            </a:pPr>
            <a:r>
              <a:rPr lang="en-US" sz="900" dirty="0" smtClean="0">
                <a:latin typeface="Arial" charset="0"/>
                <a:ea typeface="ＭＳ Ｐゴシック" pitchFamily="-65" charset="-128"/>
              </a:rPr>
              <a:t>researched by the attacker, and each e-mail is carefully crafted to suit its recipient specifically,</a:t>
            </a:r>
          </a:p>
          <a:p>
            <a:pPr>
              <a:lnSpc>
                <a:spcPct val="80000"/>
              </a:lnSpc>
            </a:pPr>
            <a:r>
              <a:rPr lang="en-US" sz="900" dirty="0" smtClean="0">
                <a:latin typeface="Arial" charset="0"/>
                <a:ea typeface="ＭＳ Ｐゴシック" pitchFamily="-65" charset="-128"/>
              </a:rPr>
              <a:t>often quoting a range of information to convince them of its authenticity. This</a:t>
            </a:r>
          </a:p>
          <a:p>
            <a:pPr>
              <a:lnSpc>
                <a:spcPct val="80000"/>
              </a:lnSpc>
            </a:pPr>
            <a:r>
              <a:rPr lang="en-US" sz="900" dirty="0" smtClean="0">
                <a:latin typeface="Arial" charset="0"/>
                <a:ea typeface="ＭＳ Ｐゴシック" pitchFamily="-65" charset="-128"/>
              </a:rPr>
              <a:t>greatly increases the likelihood of the recipient responding as desired by the attacker.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Credential theft and identity theft are special cases of a more general reconnaissance</a:t>
            </a:r>
          </a:p>
          <a:p>
            <a:pPr>
              <a:lnSpc>
                <a:spcPct val="80000"/>
              </a:lnSpc>
            </a:pPr>
            <a:r>
              <a:rPr lang="en-US" sz="900" dirty="0" smtClean="0">
                <a:latin typeface="Arial" charset="0"/>
                <a:ea typeface="ＭＳ Ｐゴシック" pitchFamily="-65" charset="-128"/>
              </a:rPr>
              <a:t>payload, which aims to obtain certain types of desired information and return</a:t>
            </a:r>
          </a:p>
          <a:p>
            <a:pPr>
              <a:lnSpc>
                <a:spcPct val="80000"/>
              </a:lnSpc>
            </a:pPr>
            <a:r>
              <a:rPr lang="en-US" sz="900" dirty="0" smtClean="0">
                <a:latin typeface="Arial" charset="0"/>
                <a:ea typeface="ＭＳ Ｐゴシック" pitchFamily="-65" charset="-128"/>
              </a:rPr>
              <a:t>this to the attacker. These special cases are certainly the most common; however,</a:t>
            </a:r>
          </a:p>
          <a:p>
            <a:pPr>
              <a:lnSpc>
                <a:spcPct val="80000"/>
              </a:lnSpc>
            </a:pPr>
            <a:r>
              <a:rPr lang="en-US" sz="900" dirty="0" smtClean="0">
                <a:latin typeface="Arial" charset="0"/>
                <a:ea typeface="ＭＳ Ｐゴシック" pitchFamily="-65" charset="-128"/>
              </a:rPr>
              <a:t>other targets are known. Operation Aurora in 2009 used a Trojan to gain access</a:t>
            </a:r>
          </a:p>
          <a:p>
            <a:pPr>
              <a:lnSpc>
                <a:spcPct val="80000"/>
              </a:lnSpc>
            </a:pPr>
            <a:r>
              <a:rPr lang="en-US" sz="900" dirty="0" smtClean="0">
                <a:latin typeface="Arial" charset="0"/>
                <a:ea typeface="ＭＳ Ｐゴシック" pitchFamily="-65" charset="-128"/>
              </a:rPr>
              <a:t>to and potentially modify source code repositories at a range of high tech, security,</a:t>
            </a:r>
          </a:p>
          <a:p>
            <a:pPr>
              <a:lnSpc>
                <a:spcPct val="80000"/>
              </a:lnSpc>
            </a:pPr>
            <a:r>
              <a:rPr lang="en-US" sz="900" dirty="0" smtClean="0">
                <a:latin typeface="Arial" charset="0"/>
                <a:ea typeface="ＭＳ Ｐゴシック" pitchFamily="-65" charset="-128"/>
              </a:rPr>
              <a:t>and defense contractor companies [SYMA16]. The </a:t>
            </a:r>
            <a:r>
              <a:rPr lang="en-US" sz="900" dirty="0" err="1" smtClean="0">
                <a:latin typeface="Arial" charset="0"/>
                <a:ea typeface="ＭＳ Ｐゴシック" pitchFamily="-65" charset="-128"/>
              </a:rPr>
              <a:t>Stuxnet</a:t>
            </a:r>
            <a:r>
              <a:rPr lang="en-US" sz="900" dirty="0" smtClean="0">
                <a:latin typeface="Arial" charset="0"/>
                <a:ea typeface="ＭＳ Ｐゴシック" pitchFamily="-65" charset="-128"/>
              </a:rPr>
              <a:t> worm discovered</a:t>
            </a:r>
          </a:p>
          <a:p>
            <a:pPr>
              <a:lnSpc>
                <a:spcPct val="80000"/>
              </a:lnSpc>
            </a:pPr>
            <a:r>
              <a:rPr lang="en-US" sz="900" dirty="0" smtClean="0">
                <a:latin typeface="Arial" charset="0"/>
                <a:ea typeface="ＭＳ Ｐゴシック" pitchFamily="-65" charset="-128"/>
              </a:rPr>
              <a:t>in 2010 included capture of hardware and software configuration details in order to</a:t>
            </a:r>
          </a:p>
          <a:p>
            <a:pPr>
              <a:lnSpc>
                <a:spcPct val="80000"/>
              </a:lnSpc>
            </a:pPr>
            <a:r>
              <a:rPr lang="en-US" sz="900" dirty="0" smtClean="0">
                <a:latin typeface="Arial" charset="0"/>
                <a:ea typeface="ＭＳ Ｐゴシック" pitchFamily="-65" charset="-128"/>
              </a:rPr>
              <a:t>determine whether it had compromised the specific desired target systems. Early</a:t>
            </a:r>
          </a:p>
          <a:p>
            <a:pPr>
              <a:lnSpc>
                <a:spcPct val="80000"/>
              </a:lnSpc>
            </a:pPr>
            <a:r>
              <a:rPr lang="en-US" sz="900" dirty="0" smtClean="0">
                <a:latin typeface="Arial" charset="0"/>
                <a:ea typeface="ＭＳ Ｐゴシック" pitchFamily="-65" charset="-128"/>
              </a:rPr>
              <a:t>versions of this worm returned this same information, which was then used to</a:t>
            </a:r>
          </a:p>
          <a:p>
            <a:r>
              <a:rPr lang="en-US" sz="900" dirty="0" smtClean="0">
                <a:latin typeface="Arial" charset="0"/>
                <a:ea typeface="ＭＳ Ｐゴシック" pitchFamily="-65" charset="-128"/>
              </a:rPr>
              <a:t>develop the attacks deployed in later versions [CHEN11, KUSH13].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smtClean="0">
              <a:latin typeface="Arial" charset="0"/>
              <a:ea typeface="ＭＳ Ｐゴシック" pitchFamily="-65" charset="-128"/>
            </a:endParaRPr>
          </a:p>
          <a:p>
            <a:pPr>
              <a:lnSpc>
                <a:spcPct val="80000"/>
              </a:lnSpc>
            </a:pPr>
            <a:endParaRPr lang="en-US" sz="9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smtClean="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39</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smtClean="0">
                <a:latin typeface="Arial" charset="0"/>
                <a:ea typeface="ＭＳ Ｐゴシック" pitchFamily="-65" charset="-128"/>
              </a:rPr>
              <a:t>The terminology in this area presents problems because of a lack of universal agreement</a:t>
            </a:r>
          </a:p>
          <a:p>
            <a:pPr eaLnBrk="1" hangingPunct="1"/>
            <a:r>
              <a:rPr lang="en-US" smtClean="0">
                <a:latin typeface="Arial" charset="0"/>
                <a:ea typeface="ＭＳ Ｐゴシック" pitchFamily="-65" charset="-128"/>
              </a:rPr>
              <a:t>on all of the terms and because some of the categories overlap. Table 6.1 is a</a:t>
            </a:r>
          </a:p>
          <a:p>
            <a:pPr eaLnBrk="1" hangingPunct="1"/>
            <a:r>
              <a:rPr lang="en-US" smtClean="0">
                <a:latin typeface="Arial" charset="0"/>
                <a:ea typeface="ＭＳ Ｐゴシック" pitchFamily="-65" charset="-128"/>
              </a:rPr>
              <a:t>useful guide to some of the terms in use.</a:t>
            </a:r>
          </a:p>
        </p:txBody>
      </p:sp>
      <p:sp>
        <p:nvSpPr>
          <p:cNvPr id="22532" name="Slide Number Placeholder 3"/>
          <p:cNvSpPr>
            <a:spLocks noGrp="1"/>
          </p:cNvSpPr>
          <p:nvPr>
            <p:ph type="sldNum" sz="quarter" idx="5"/>
          </p:nvPr>
        </p:nvSpPr>
        <p:spPr>
          <a:noFill/>
        </p:spPr>
        <p:txBody>
          <a:bodyPr/>
          <a:lstStyle/>
          <a:p>
            <a:fld id="{3404FC2A-5826-4C2F-BB27-3AEA69C3C42B}" type="slidenum">
              <a:rPr lang="en-AU"/>
              <a:pPr/>
              <a:t>4</a:t>
            </a:fld>
            <a:endParaRPr lang="en-AU"/>
          </a:p>
        </p:txBody>
      </p:sp>
    </p:spTree>
    <p:extLst>
      <p:ext uri="{BB962C8B-B14F-4D97-AF65-F5344CB8AC3E}">
        <p14:creationId xmlns:p14="http://schemas.microsoft.com/office/powerpoint/2010/main" val="1006379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smtClean="0">
                <a:latin typeface="Arial" charset="0"/>
                <a:ea typeface="ＭＳ Ｐゴシック" pitchFamily="-65" charset="-128"/>
              </a:rPr>
              <a:t>The final category of payload we discuss concerns techniques used by malware to</a:t>
            </a:r>
          </a:p>
          <a:p>
            <a:r>
              <a:rPr lang="en-US" sz="1100" b="0" dirty="0" smtClean="0">
                <a:latin typeface="Arial" charset="0"/>
                <a:ea typeface="ＭＳ Ｐゴシック" pitchFamily="-65" charset="-128"/>
              </a:rPr>
              <a:t>hide its presence on the infected system, and to provide covert access to that system.</a:t>
            </a:r>
          </a:p>
          <a:p>
            <a:r>
              <a:rPr lang="en-US" sz="1100" b="0" dirty="0" smtClean="0">
                <a:latin typeface="Arial" charset="0"/>
                <a:ea typeface="ＭＳ Ｐゴシック" pitchFamily="-65" charset="-128"/>
              </a:rPr>
              <a:t>This type of payload also attacks the integrity of the infected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a:t>
            </a:r>
            <a:r>
              <a:rPr lang="en-US" sz="1100" b="1" dirty="0" smtClean="0">
                <a:latin typeface="Arial" charset="0"/>
                <a:ea typeface="ＭＳ Ｐゴシック" pitchFamily="-65" charset="-128"/>
              </a:rPr>
              <a:t>backdoor</a:t>
            </a:r>
            <a:r>
              <a:rPr lang="en-US" sz="1100" b="0" dirty="0" smtClean="0">
                <a:latin typeface="Arial" charset="0"/>
                <a:ea typeface="ＭＳ Ｐゴシック" pitchFamily="-65" charset="-128"/>
              </a:rPr>
              <a:t>, also known as a </a:t>
            </a:r>
            <a:r>
              <a:rPr lang="en-US" sz="1100" b="1" dirty="0" smtClean="0">
                <a:latin typeface="Arial" charset="0"/>
                <a:ea typeface="ＭＳ Ｐゴシック" pitchFamily="-65" charset="-128"/>
              </a:rPr>
              <a:t>trapdoor</a:t>
            </a:r>
            <a:r>
              <a:rPr lang="en-US" sz="1100" b="0" dirty="0" smtClean="0">
                <a:latin typeface="Arial" charset="0"/>
                <a:ea typeface="ＭＳ Ｐゴシック" pitchFamily="-65" charset="-128"/>
              </a:rPr>
              <a:t>, is a secret entry point into a program</a:t>
            </a:r>
          </a:p>
          <a:p>
            <a:r>
              <a:rPr lang="en-US" sz="1100" b="0" dirty="0" smtClean="0">
                <a:latin typeface="Arial" charset="0"/>
                <a:ea typeface="ＭＳ Ｐゴシック" pitchFamily="-65" charset="-128"/>
              </a:rPr>
              <a:t>that allows someone who is aware of the backdoor to gain access without going</a:t>
            </a:r>
          </a:p>
          <a:p>
            <a:r>
              <a:rPr lang="en-US" sz="1100" b="0" dirty="0" smtClean="0">
                <a:latin typeface="Arial" charset="0"/>
                <a:ea typeface="ＭＳ Ｐゴシック" pitchFamily="-65" charset="-128"/>
              </a:rPr>
              <a:t>through the usual security access procedures. Programmers have used backdoors</a:t>
            </a:r>
          </a:p>
          <a:p>
            <a:r>
              <a:rPr lang="en-US" sz="1100" b="0" dirty="0" smtClean="0">
                <a:latin typeface="Arial" charset="0"/>
                <a:ea typeface="ＭＳ Ｐゴシック" pitchFamily="-65" charset="-128"/>
              </a:rPr>
              <a:t>legitimately for many years to debug and test programs; such a backdoor is called</a:t>
            </a:r>
          </a:p>
          <a:p>
            <a:r>
              <a:rPr lang="en-US" sz="1100" b="0" dirty="0" smtClean="0">
                <a:latin typeface="Arial" charset="0"/>
                <a:ea typeface="ＭＳ Ｐゴシック" pitchFamily="-65" charset="-128"/>
              </a:rPr>
              <a:t>a maintenance hook . This usually is done when the programmer is developing an</a:t>
            </a:r>
          </a:p>
          <a:p>
            <a:r>
              <a:rPr lang="en-US" sz="1100" b="0" dirty="0" smtClean="0">
                <a:latin typeface="Arial" charset="0"/>
                <a:ea typeface="ＭＳ Ｐゴシック" pitchFamily="-65" charset="-128"/>
              </a:rPr>
              <a:t>application that has an authentication procedure, or a long setup, requiring the user</a:t>
            </a:r>
          </a:p>
          <a:p>
            <a:r>
              <a:rPr lang="en-US" sz="1100" b="0" dirty="0" smtClean="0">
                <a:latin typeface="Arial" charset="0"/>
                <a:ea typeface="ＭＳ Ｐゴシック" pitchFamily="-65" charset="-128"/>
              </a:rPr>
              <a:t>to enter many different values to run the application. To debug the program, the</a:t>
            </a:r>
          </a:p>
          <a:p>
            <a:r>
              <a:rPr lang="en-US" sz="1100" b="0" dirty="0" smtClean="0">
                <a:latin typeface="Arial" charset="0"/>
                <a:ea typeface="ＭＳ Ｐゴシック" pitchFamily="-65" charset="-128"/>
              </a:rPr>
              <a:t>developer may wish to gain special privileges or to avoid all the necessary setup and</a:t>
            </a:r>
          </a:p>
          <a:p>
            <a:r>
              <a:rPr lang="en-US" sz="1100" b="0" dirty="0" smtClean="0">
                <a:latin typeface="Arial" charset="0"/>
                <a:ea typeface="ＭＳ Ｐゴシック" pitchFamily="-65" charset="-128"/>
              </a:rPr>
              <a:t>authentication. The programmer may also want to ensure that there is a method of</a:t>
            </a:r>
          </a:p>
          <a:p>
            <a:r>
              <a:rPr lang="en-US" sz="1100" b="0" dirty="0" smtClean="0">
                <a:latin typeface="Arial" charset="0"/>
                <a:ea typeface="ＭＳ Ｐゴシック" pitchFamily="-65" charset="-128"/>
              </a:rPr>
              <a:t>activating the program should something be wrong with the authentication procedure</a:t>
            </a:r>
          </a:p>
          <a:p>
            <a:r>
              <a:rPr lang="en-US" sz="1100" b="0" dirty="0" smtClean="0">
                <a:latin typeface="Arial" charset="0"/>
                <a:ea typeface="ＭＳ Ｐゴシック" pitchFamily="-65" charset="-128"/>
              </a:rPr>
              <a:t>that is being built into the application. The backdoor is code that recognizes</a:t>
            </a:r>
          </a:p>
          <a:p>
            <a:r>
              <a:rPr lang="en-US" sz="1100" b="0" dirty="0" smtClean="0">
                <a:latin typeface="Arial" charset="0"/>
                <a:ea typeface="ＭＳ Ｐゴシック" pitchFamily="-65" charset="-128"/>
              </a:rPr>
              <a:t>some special sequence of input or is triggered by being run from a certain user ID or</a:t>
            </a:r>
          </a:p>
          <a:p>
            <a:r>
              <a:rPr lang="en-US" sz="1100" b="0" dirty="0" smtClean="0">
                <a:latin typeface="Arial" charset="0"/>
                <a:ea typeface="ＭＳ Ｐゴシック" pitchFamily="-65" charset="-128"/>
              </a:rPr>
              <a:t>by an unlikely sequence of events.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Backdoors become threats when unscrupulous programmers use them to</a:t>
            </a:r>
          </a:p>
          <a:p>
            <a:r>
              <a:rPr lang="en-US" sz="1100" b="0" dirty="0" smtClean="0">
                <a:latin typeface="Arial" charset="0"/>
                <a:ea typeface="ＭＳ Ｐゴシック" pitchFamily="-65" charset="-128"/>
              </a:rPr>
              <a:t>gain unauthorized access. The backdoor was the basic idea for the vulnerability</a:t>
            </a:r>
          </a:p>
          <a:p>
            <a:r>
              <a:rPr lang="en-US" sz="1100" b="0" dirty="0" smtClean="0">
                <a:latin typeface="Arial" charset="0"/>
                <a:ea typeface="ＭＳ Ｐゴシック" pitchFamily="-65" charset="-128"/>
              </a:rPr>
              <a:t>portrayed in the movie </a:t>
            </a:r>
            <a:r>
              <a:rPr lang="en-US" sz="1100" b="0" i="1" dirty="0" smtClean="0">
                <a:latin typeface="Arial" charset="0"/>
                <a:ea typeface="ＭＳ Ｐゴシック" pitchFamily="-65" charset="-128"/>
              </a:rPr>
              <a:t>War Games . </a:t>
            </a:r>
            <a:r>
              <a:rPr lang="en-US" sz="1100" b="0" i="0" dirty="0" smtClean="0">
                <a:latin typeface="Arial" charset="0"/>
                <a:ea typeface="ＭＳ Ｐゴシック" pitchFamily="-65" charset="-128"/>
              </a:rPr>
              <a:t>Another example is that during the development</a:t>
            </a:r>
          </a:p>
          <a:p>
            <a:r>
              <a:rPr lang="en-US" sz="1100" b="0" dirty="0" smtClean="0">
                <a:latin typeface="Arial" charset="0"/>
                <a:ea typeface="ＭＳ Ｐゴシック" pitchFamily="-65" charset="-128"/>
              </a:rPr>
              <a:t>of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penetration tests were conducted by an Air Force “tiger team”</a:t>
            </a:r>
          </a:p>
          <a:p>
            <a:r>
              <a:rPr lang="en-US" sz="1100" b="0" dirty="0" smtClean="0">
                <a:latin typeface="Arial" charset="0"/>
                <a:ea typeface="ＭＳ Ｐゴシック" pitchFamily="-65" charset="-128"/>
              </a:rPr>
              <a:t>(simulating adversaries). One tactic employed was to send a bogus operating system</a:t>
            </a:r>
          </a:p>
          <a:p>
            <a:r>
              <a:rPr lang="en-US" sz="1100" b="0" dirty="0" smtClean="0">
                <a:latin typeface="Arial" charset="0"/>
                <a:ea typeface="ＭＳ Ｐゴシック" pitchFamily="-65" charset="-128"/>
              </a:rPr>
              <a:t>update to a site running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The update contained a Trojan horse that could be</a:t>
            </a:r>
          </a:p>
          <a:p>
            <a:r>
              <a:rPr lang="en-US" sz="1100" b="0" dirty="0" smtClean="0">
                <a:latin typeface="Arial" charset="0"/>
                <a:ea typeface="ＭＳ Ｐゴシック" pitchFamily="-65" charset="-128"/>
              </a:rPr>
              <a:t>activated by a backdoor and that allowed the tiger team to gain access. The threat</a:t>
            </a:r>
          </a:p>
          <a:p>
            <a:r>
              <a:rPr lang="en-US" sz="1100" b="0" dirty="0" smtClean="0">
                <a:latin typeface="Arial" charset="0"/>
                <a:ea typeface="ＭＳ Ｐゴシック" pitchFamily="-65" charset="-128"/>
              </a:rPr>
              <a:t>was so well implemented that the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developers could not find it, even after</a:t>
            </a:r>
          </a:p>
          <a:p>
            <a:r>
              <a:rPr lang="en-US" sz="1100" b="0" dirty="0" smtClean="0">
                <a:latin typeface="Arial" charset="0"/>
                <a:ea typeface="ＭＳ Ｐゴシック" pitchFamily="-65" charset="-128"/>
              </a:rPr>
              <a:t>they were informed of its presence [ENGE80].</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It is difficult to implement operating system controls for backdoors in</a:t>
            </a:r>
          </a:p>
          <a:p>
            <a:r>
              <a:rPr lang="en-US" sz="1100" b="0" dirty="0" smtClean="0">
                <a:latin typeface="Arial" charset="0"/>
                <a:ea typeface="ＭＳ Ｐゴシック" pitchFamily="-65" charset="-128"/>
              </a:rPr>
              <a:t>applications. Security measures must focus on the program development and</a:t>
            </a:r>
          </a:p>
          <a:p>
            <a:r>
              <a:rPr lang="en-US" sz="1100" b="0" dirty="0" smtClean="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40</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41</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smtClean="0">
                <a:latin typeface="Arial" charset="0"/>
                <a:ea typeface="ＭＳ Ｐゴシック" pitchFamily="-65" charset="-128"/>
              </a:rPr>
              <a:t>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a set of programs installed on a system to maintain covert access to that</a:t>
            </a:r>
          </a:p>
          <a:p>
            <a:r>
              <a:rPr lang="en-US" dirty="0" smtClean="0">
                <a:latin typeface="Arial" charset="0"/>
                <a:ea typeface="ＭＳ Ｐゴシック" pitchFamily="-65" charset="-128"/>
              </a:rPr>
              <a:t>system with administrator (or root) privileges, while hiding evidence of its presence</a:t>
            </a:r>
          </a:p>
          <a:p>
            <a:r>
              <a:rPr lang="en-US" dirty="0" smtClean="0">
                <a:latin typeface="Arial" charset="0"/>
                <a:ea typeface="ＭＳ Ｐゴシック" pitchFamily="-65" charset="-128"/>
              </a:rPr>
              <a:t>to the greatest extent possible. This provides access to all the functions and</a:t>
            </a:r>
          </a:p>
          <a:p>
            <a:r>
              <a:rPr lang="en-US" dirty="0" smtClean="0">
                <a:latin typeface="Arial" charset="0"/>
                <a:ea typeface="ＭＳ Ｐゴシック" pitchFamily="-65" charset="-128"/>
              </a:rPr>
              <a:t>services of the operating system.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alters the host’s standard functionality</a:t>
            </a:r>
          </a:p>
          <a:p>
            <a:r>
              <a:rPr lang="en-US" dirty="0" smtClean="0">
                <a:latin typeface="Arial" charset="0"/>
                <a:ea typeface="ＭＳ Ｐゴシック" pitchFamily="-65" charset="-128"/>
              </a:rPr>
              <a:t>in a malicious and stealthy way. With root access, an attacker has complete control</a:t>
            </a:r>
          </a:p>
          <a:p>
            <a:r>
              <a:rPr lang="en-US" dirty="0" smtClean="0">
                <a:latin typeface="Arial" charset="0"/>
                <a:ea typeface="ＭＳ Ｐゴシック" pitchFamily="-65" charset="-128"/>
              </a:rPr>
              <a:t>of the system and can add or change programs and files, monitor processes, send and</a:t>
            </a:r>
          </a:p>
          <a:p>
            <a:r>
              <a:rPr lang="en-US" dirty="0" smtClean="0">
                <a:latin typeface="Arial" charset="0"/>
                <a:ea typeface="ＭＳ Ｐゴシック" pitchFamily="-65" charset="-128"/>
              </a:rPr>
              <a:t>receive network traffic, and get backdoor access on demand.</a:t>
            </a:r>
          </a:p>
          <a:p>
            <a:endParaRPr lang="en-US" dirty="0" smtClean="0">
              <a:latin typeface="Arial" charset="0"/>
              <a:ea typeface="ＭＳ Ｐゴシック" pitchFamily="-65" charset="-128"/>
            </a:endParaRPr>
          </a:p>
          <a:p>
            <a:r>
              <a:rPr lang="en-US" dirty="0" smtClean="0">
                <a:latin typeface="Arial" charset="0"/>
                <a:ea typeface="ＭＳ Ｐゴシック" pitchFamily="-65" charset="-128"/>
              </a:rPr>
              <a:t>A rootkit can make many changes to a system to hide its existence, making</a:t>
            </a:r>
          </a:p>
          <a:p>
            <a:r>
              <a:rPr lang="en-US" dirty="0" smtClean="0">
                <a:latin typeface="Arial" charset="0"/>
                <a:ea typeface="ＭＳ Ｐゴシック" pitchFamily="-65" charset="-128"/>
              </a:rPr>
              <a:t>it difficult for the user to determine that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present and to identify what</a:t>
            </a:r>
          </a:p>
          <a:p>
            <a:r>
              <a:rPr lang="en-US" dirty="0" smtClean="0">
                <a:latin typeface="Arial" charset="0"/>
                <a:ea typeface="ＭＳ Ｐゴシック" pitchFamily="-65" charset="-128"/>
              </a:rPr>
              <a:t>changes have been made. In essence, 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hides by subverting the mechanisms</a:t>
            </a:r>
          </a:p>
          <a:p>
            <a:r>
              <a:rPr lang="en-US" dirty="0" smtClean="0">
                <a:latin typeface="Arial" charset="0"/>
                <a:ea typeface="ＭＳ Ｐゴシック" pitchFamily="-65" charset="-128"/>
              </a:rPr>
              <a:t>that monitor and report on the processes, files, and registries on a computer.</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charset="0"/>
                <a:ea typeface="ＭＳ Ｐゴシック" pitchFamily="-65" charset="-128"/>
              </a:rPr>
              <a:t>A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be classified using the following characteristics: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Persistent:</a:t>
            </a:r>
            <a:r>
              <a:rPr lang="en-US" sz="600" b="0" dirty="0" smtClean="0">
                <a:latin typeface="Arial" charset="0"/>
                <a:ea typeface="ＭＳ Ｐゴシック" pitchFamily="-65" charset="-128"/>
              </a:rPr>
              <a:t> Activates each time the system boots.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must store code</a:t>
            </a:r>
          </a:p>
          <a:p>
            <a:pPr>
              <a:lnSpc>
                <a:spcPct val="80000"/>
              </a:lnSpc>
            </a:pPr>
            <a:r>
              <a:rPr lang="en-US" sz="600" b="0" dirty="0" smtClean="0">
                <a:latin typeface="Arial" charset="0"/>
                <a:ea typeface="ＭＳ Ｐゴシック" pitchFamily="-65" charset="-128"/>
              </a:rPr>
              <a:t>in a persistent store, such as the registry or file system, and configure a method</a:t>
            </a:r>
          </a:p>
          <a:p>
            <a:pPr>
              <a:lnSpc>
                <a:spcPct val="80000"/>
              </a:lnSpc>
            </a:pPr>
            <a:r>
              <a:rPr lang="en-US" sz="600" b="0" dirty="0" smtClean="0">
                <a:latin typeface="Arial" charset="0"/>
                <a:ea typeface="ＭＳ Ｐゴシック" pitchFamily="-65" charset="-128"/>
              </a:rPr>
              <a:t>by which the code executes without user intervention. This means it is easier</a:t>
            </a:r>
          </a:p>
          <a:p>
            <a:pPr>
              <a:lnSpc>
                <a:spcPct val="80000"/>
              </a:lnSpc>
            </a:pPr>
            <a:r>
              <a:rPr lang="en-US" sz="600" b="0" dirty="0" smtClean="0">
                <a:latin typeface="Arial" charset="0"/>
                <a:ea typeface="ＭＳ Ｐゴシック" pitchFamily="-65" charset="-128"/>
              </a:rPr>
              <a:t>to detect, as the copy in persistent storage can potentially be scanned.</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Memory based</a:t>
            </a:r>
            <a:r>
              <a:rPr lang="en-US" sz="600" b="0" dirty="0" smtClean="0">
                <a:latin typeface="Arial" charset="0"/>
                <a:ea typeface="ＭＳ Ｐゴシック" pitchFamily="-65" charset="-128"/>
              </a:rPr>
              <a:t>: Has no persistent code and therefore cannot survive a reboot.</a:t>
            </a:r>
          </a:p>
          <a:p>
            <a:pPr>
              <a:lnSpc>
                <a:spcPct val="80000"/>
              </a:lnSpc>
            </a:pPr>
            <a:r>
              <a:rPr lang="en-US" sz="600" b="0" dirty="0" smtClean="0">
                <a:latin typeface="Arial" charset="0"/>
                <a:ea typeface="ＭＳ Ｐゴシック" pitchFamily="-65" charset="-128"/>
              </a:rPr>
              <a:t>However, because it is only in memory, it can be harder to detect.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User mode</a:t>
            </a:r>
            <a:r>
              <a:rPr lang="en-US" sz="600" b="0" dirty="0" smtClean="0">
                <a:latin typeface="Arial" charset="0"/>
                <a:ea typeface="ＭＳ Ｐゴシック" pitchFamily="-65" charset="-128"/>
              </a:rPr>
              <a:t>: Intercepts calls to APIs (application program interfaces) and modifies</a:t>
            </a:r>
          </a:p>
          <a:p>
            <a:pPr>
              <a:lnSpc>
                <a:spcPct val="80000"/>
              </a:lnSpc>
            </a:pPr>
            <a:r>
              <a:rPr lang="en-US" sz="600" b="0" dirty="0" smtClean="0">
                <a:latin typeface="Arial" charset="0"/>
                <a:ea typeface="ＭＳ Ｐゴシック" pitchFamily="-65" charset="-128"/>
              </a:rPr>
              <a:t>returned results. For example, when an application performs a directory</a:t>
            </a:r>
          </a:p>
          <a:p>
            <a:pPr>
              <a:lnSpc>
                <a:spcPct val="80000"/>
              </a:lnSpc>
            </a:pPr>
            <a:r>
              <a:rPr lang="en-US" sz="600" b="0" dirty="0" smtClean="0">
                <a:latin typeface="Arial" charset="0"/>
                <a:ea typeface="ＭＳ Ｐゴシック" pitchFamily="-65" charset="-128"/>
              </a:rPr>
              <a:t>listing, the return results don’t include entries identifying the files associated</a:t>
            </a:r>
          </a:p>
          <a:p>
            <a:pPr>
              <a:lnSpc>
                <a:spcPct val="80000"/>
              </a:lnSpc>
            </a:pPr>
            <a:r>
              <a:rPr lang="en-US" sz="600" b="0" dirty="0" smtClean="0">
                <a:latin typeface="Arial" charset="0"/>
                <a:ea typeface="ＭＳ Ｐゴシック" pitchFamily="-65" charset="-128"/>
              </a:rPr>
              <a:t>with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Kernel mode</a:t>
            </a:r>
            <a:r>
              <a:rPr lang="en-US" sz="600" b="0" dirty="0" smtClean="0">
                <a:latin typeface="Arial" charset="0"/>
                <a:ea typeface="ＭＳ Ｐゴシック" pitchFamily="-65" charset="-128"/>
              </a:rPr>
              <a:t>: Can intercept calls to native APIs in kernel mode. The </a:t>
            </a:r>
            <a:r>
              <a:rPr lang="en-US" sz="600" b="0" dirty="0" err="1" smtClean="0">
                <a:latin typeface="Arial" charset="0"/>
                <a:ea typeface="ＭＳ Ｐゴシック" pitchFamily="-65" charset="-128"/>
              </a:rPr>
              <a:t>rootkit</a:t>
            </a: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can also hide the presence of a malware process by removing it from the</a:t>
            </a:r>
          </a:p>
          <a:p>
            <a:pPr>
              <a:lnSpc>
                <a:spcPct val="80000"/>
              </a:lnSpc>
            </a:pPr>
            <a:r>
              <a:rPr lang="en-US" sz="600" b="0" dirty="0" smtClean="0">
                <a:latin typeface="Arial" charset="0"/>
                <a:ea typeface="ＭＳ Ｐゴシック" pitchFamily="-65" charset="-128"/>
              </a:rPr>
              <a:t>kernel’s list of active processes.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Virtual machine based</a:t>
            </a:r>
            <a:r>
              <a:rPr lang="en-US" sz="600" b="0" dirty="0" smtClean="0">
                <a:latin typeface="Arial" charset="0"/>
                <a:ea typeface="ＭＳ Ｐゴシック" pitchFamily="-65" charset="-128"/>
              </a:rPr>
              <a:t>: This type of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installs a lightweight virtual</a:t>
            </a:r>
          </a:p>
          <a:p>
            <a:pPr>
              <a:lnSpc>
                <a:spcPct val="80000"/>
              </a:lnSpc>
            </a:pPr>
            <a:r>
              <a:rPr lang="en-US" sz="600" b="0" dirty="0" smtClean="0">
                <a:latin typeface="Arial" charset="0"/>
                <a:ea typeface="ＭＳ Ｐゴシック" pitchFamily="-65" charset="-128"/>
              </a:rPr>
              <a:t>machine monitor, and then runs the operating system in a virtual machine</a:t>
            </a:r>
          </a:p>
          <a:p>
            <a:pPr>
              <a:lnSpc>
                <a:spcPct val="80000"/>
              </a:lnSpc>
            </a:pPr>
            <a:r>
              <a:rPr lang="en-US" sz="600" b="0" dirty="0" smtClean="0">
                <a:latin typeface="Arial" charset="0"/>
                <a:ea typeface="ＭＳ Ｐゴシック" pitchFamily="-65" charset="-128"/>
              </a:rPr>
              <a:t>above it.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then transparently intercept and modify states and</a:t>
            </a:r>
          </a:p>
          <a:p>
            <a:pPr>
              <a:lnSpc>
                <a:spcPct val="80000"/>
              </a:lnSpc>
            </a:pPr>
            <a:r>
              <a:rPr lang="en-US" sz="600" b="0" dirty="0" smtClean="0">
                <a:latin typeface="Arial" charset="0"/>
                <a:ea typeface="ＭＳ Ｐゴシック" pitchFamily="-65" charset="-128"/>
              </a:rPr>
              <a:t>events occurring in the virtualized system.</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External mode</a:t>
            </a:r>
            <a:r>
              <a:rPr lang="en-US" sz="600" b="0" dirty="0" smtClean="0">
                <a:latin typeface="Arial" charset="0"/>
                <a:ea typeface="ＭＳ Ｐゴシック" pitchFamily="-65" charset="-128"/>
              </a:rPr>
              <a:t>: The malware is located outside the normal operation mode</a:t>
            </a:r>
          </a:p>
          <a:p>
            <a:pPr>
              <a:lnSpc>
                <a:spcPct val="80000"/>
              </a:lnSpc>
            </a:pPr>
            <a:r>
              <a:rPr lang="en-US" sz="600" b="0" dirty="0" smtClean="0">
                <a:latin typeface="Arial" charset="0"/>
                <a:ea typeface="ＭＳ Ｐゴシック" pitchFamily="-65" charset="-128"/>
              </a:rPr>
              <a:t>of the targeted system, in BIOS or system management mode, where it can</a:t>
            </a:r>
          </a:p>
          <a:p>
            <a:pPr>
              <a:lnSpc>
                <a:spcPct val="80000"/>
              </a:lnSpc>
            </a:pPr>
            <a:r>
              <a:rPr lang="en-US" sz="600" b="0" dirty="0" smtClean="0">
                <a:latin typeface="Arial" charset="0"/>
                <a:ea typeface="ＭＳ Ｐゴシック" pitchFamily="-65" charset="-128"/>
              </a:rPr>
              <a:t>directly access hardware.</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This classification shows a continuing arms race between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authors, who</a:t>
            </a:r>
          </a:p>
          <a:p>
            <a:pPr>
              <a:lnSpc>
                <a:spcPct val="80000"/>
              </a:lnSpc>
            </a:pPr>
            <a:r>
              <a:rPr lang="en-US" sz="600" b="0" dirty="0" smtClean="0">
                <a:latin typeface="Arial" charset="0"/>
                <a:ea typeface="ＭＳ Ｐゴシック" pitchFamily="-65" charset="-128"/>
              </a:rPr>
              <a:t>exploit ever more stealthy mechanisms to hide their code, and those who develop</a:t>
            </a:r>
          </a:p>
          <a:p>
            <a:pPr>
              <a:lnSpc>
                <a:spcPct val="80000"/>
              </a:lnSpc>
            </a:pPr>
            <a:r>
              <a:rPr lang="en-US" sz="600" b="0" dirty="0" smtClean="0">
                <a:latin typeface="Arial" charset="0"/>
                <a:ea typeface="ＭＳ Ｐゴシック" pitchFamily="-65" charset="-128"/>
              </a:rPr>
              <a:t>mechanisms to harden systems against such subversion, or to detect when it has</a:t>
            </a:r>
          </a:p>
          <a:p>
            <a:pPr>
              <a:lnSpc>
                <a:spcPct val="80000"/>
              </a:lnSpc>
            </a:pPr>
            <a:r>
              <a:rPr lang="en-US" sz="600" b="0" dirty="0" smtClean="0">
                <a:latin typeface="Arial" charset="0"/>
                <a:ea typeface="ＭＳ Ｐゴシック" pitchFamily="-65" charset="-128"/>
              </a:rPr>
              <a:t>occurred. Much of this advance is associated with finding “layer-below” forms of</a:t>
            </a:r>
          </a:p>
          <a:p>
            <a:pPr>
              <a:lnSpc>
                <a:spcPct val="80000"/>
              </a:lnSpc>
            </a:pPr>
            <a:r>
              <a:rPr lang="en-US" sz="600" b="0" dirty="0" smtClean="0">
                <a:latin typeface="Arial" charset="0"/>
                <a:ea typeface="ＭＳ Ｐゴシック" pitchFamily="-65" charset="-128"/>
              </a:rPr>
              <a:t>attack. The early </a:t>
            </a: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worked in user mode, modifying utility programs and</a:t>
            </a:r>
          </a:p>
          <a:p>
            <a:pPr>
              <a:lnSpc>
                <a:spcPct val="80000"/>
              </a:lnSpc>
            </a:pPr>
            <a:r>
              <a:rPr lang="en-US" sz="600" b="0" dirty="0" smtClean="0">
                <a:latin typeface="Arial" charset="0"/>
                <a:ea typeface="ＭＳ Ｐゴシック" pitchFamily="-65" charset="-128"/>
              </a:rPr>
              <a:t>libraries in order to hide their presence. The changes they made could be detected</a:t>
            </a:r>
          </a:p>
          <a:p>
            <a:pPr>
              <a:lnSpc>
                <a:spcPct val="80000"/>
              </a:lnSpc>
            </a:pPr>
            <a:r>
              <a:rPr lang="en-US" sz="600" b="0" dirty="0" smtClean="0">
                <a:latin typeface="Arial" charset="0"/>
                <a:ea typeface="ＭＳ Ｐゴシック" pitchFamily="-65" charset="-128"/>
              </a:rPr>
              <a:t>by code in the kernel, as this operated in the layer below the user. Later-generation</a:t>
            </a:r>
          </a:p>
          <a:p>
            <a:pPr>
              <a:lnSpc>
                <a:spcPct val="80000"/>
              </a:lnSpc>
            </a:pP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42</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43</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generation of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moved down a layer, making changes inside the</a:t>
            </a:r>
          </a:p>
          <a:p>
            <a:r>
              <a:rPr lang="en-US" b="0" dirty="0" smtClean="0">
                <a:latin typeface="Arial" charset="0"/>
                <a:ea typeface="ＭＳ Ｐゴシック" pitchFamily="-65" charset="-128"/>
              </a:rPr>
              <a:t>kernel and co-existing with the operating systems code, in order to make their</a:t>
            </a:r>
          </a:p>
          <a:p>
            <a:r>
              <a:rPr lang="en-US" b="0" dirty="0" smtClean="0">
                <a:latin typeface="Arial" charset="0"/>
                <a:ea typeface="ＭＳ Ｐゴシック" pitchFamily="-65" charset="-128"/>
              </a:rPr>
              <a:t>detection much harder. Any “anti-virus” program would now be subject to the</a:t>
            </a:r>
          </a:p>
          <a:p>
            <a:r>
              <a:rPr lang="en-US" b="0" dirty="0" smtClean="0">
                <a:latin typeface="Arial" charset="0"/>
                <a:ea typeface="ＭＳ Ｐゴシック" pitchFamily="-65" charset="-128"/>
              </a:rPr>
              <a:t>same “low-level” modifications that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uses to hide its presence. However,</a:t>
            </a:r>
          </a:p>
          <a:p>
            <a:r>
              <a:rPr lang="en-US" b="0" dirty="0" smtClean="0">
                <a:latin typeface="Arial" charset="0"/>
                <a:ea typeface="ＭＳ Ｐゴシック" pitchFamily="-65" charset="-128"/>
              </a:rPr>
              <a:t>methods were developed to detect these changes.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Programs operating at the user level interact with the kernel through system</a:t>
            </a:r>
          </a:p>
          <a:p>
            <a:r>
              <a:rPr lang="en-US" b="0" dirty="0" smtClean="0">
                <a:latin typeface="Arial" charset="0"/>
                <a:ea typeface="ＭＳ Ｐゴシック" pitchFamily="-65" charset="-128"/>
              </a:rPr>
              <a:t>calls. Thus, system calls are a primary target of kernel-level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to achieve concealment.</a:t>
            </a:r>
          </a:p>
          <a:p>
            <a:r>
              <a:rPr lang="en-US" b="0" dirty="0" smtClean="0">
                <a:latin typeface="Arial" charset="0"/>
                <a:ea typeface="ＭＳ Ｐゴシック" pitchFamily="-65" charset="-128"/>
              </a:rPr>
              <a:t>As an example of how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operate, we look at the implementation of</a:t>
            </a:r>
          </a:p>
          <a:p>
            <a:r>
              <a:rPr lang="en-US" b="0" dirty="0" smtClean="0">
                <a:latin typeface="Arial" charset="0"/>
                <a:ea typeface="ＭＳ Ｐゴシック" pitchFamily="-65" charset="-128"/>
              </a:rPr>
              <a:t>system calls in Linux. In Linux, each system call is assigned a unique </a:t>
            </a:r>
            <a:r>
              <a:rPr lang="en-US" b="0" i="1" dirty="0" err="1" smtClean="0">
                <a:latin typeface="Arial" charset="0"/>
                <a:ea typeface="ＭＳ Ｐゴシック" pitchFamily="-65" charset="-128"/>
              </a:rPr>
              <a:t>syscall</a:t>
            </a:r>
            <a:r>
              <a:rPr lang="en-US" b="0" i="1" dirty="0" smtClean="0">
                <a:latin typeface="Arial" charset="0"/>
                <a:ea typeface="ＭＳ Ｐゴシック" pitchFamily="-65" charset="-128"/>
              </a:rPr>
              <a:t> number .</a:t>
            </a:r>
          </a:p>
          <a:p>
            <a:r>
              <a:rPr lang="en-US" b="0" dirty="0" smtClean="0">
                <a:latin typeface="Arial" charset="0"/>
                <a:ea typeface="ＭＳ Ｐゴシック" pitchFamily="-65" charset="-128"/>
              </a:rPr>
              <a:t>When a user-mode process executes a system call, the process refers to the system</a:t>
            </a:r>
          </a:p>
          <a:p>
            <a:r>
              <a:rPr lang="en-US" b="0" dirty="0" smtClean="0">
                <a:latin typeface="Arial" charset="0"/>
                <a:ea typeface="ＭＳ Ｐゴシック" pitchFamily="-65" charset="-128"/>
              </a:rPr>
              <a:t>call by this number. The kernel maintains a system call table with one entry per</a:t>
            </a:r>
          </a:p>
          <a:p>
            <a:r>
              <a:rPr lang="en-US" b="0" dirty="0" smtClean="0">
                <a:latin typeface="Arial" charset="0"/>
                <a:ea typeface="ＭＳ Ｐゴシック" pitchFamily="-65" charset="-128"/>
              </a:rPr>
              <a:t>system call routine; each entry contains a pointer to the corresponding routine. The</a:t>
            </a:r>
          </a:p>
          <a:p>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number serves as an index into the system call table.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[LEVI06] lists three techniques that can be used to change system calls: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Modify the system call table</a:t>
            </a:r>
            <a:r>
              <a:rPr lang="en-US" b="0" dirty="0" smtClean="0">
                <a:latin typeface="Arial" charset="0"/>
                <a:ea typeface="ＭＳ Ｐゴシック" pitchFamily="-65" charset="-128"/>
              </a:rPr>
              <a:t>: The attacker modifies selected </a:t>
            </a:r>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addresses</a:t>
            </a:r>
          </a:p>
          <a:p>
            <a:r>
              <a:rPr lang="en-US" b="0" dirty="0" smtClean="0">
                <a:latin typeface="Arial" charset="0"/>
                <a:ea typeface="ＭＳ Ｐゴシック" pitchFamily="-65" charset="-128"/>
              </a:rPr>
              <a:t>stored in the system call table. This enables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to direct a system call</a:t>
            </a:r>
          </a:p>
          <a:p>
            <a:r>
              <a:rPr lang="en-US" b="0" dirty="0" smtClean="0">
                <a:latin typeface="Arial" charset="0"/>
                <a:ea typeface="ＭＳ Ｐゴシック" pitchFamily="-65" charset="-128"/>
              </a:rPr>
              <a:t>away from the legitimate routine to the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replacement. Figure 6.5</a:t>
            </a:r>
          </a:p>
          <a:p>
            <a:r>
              <a:rPr lang="en-US" b="0" dirty="0" smtClean="0">
                <a:latin typeface="Arial" charset="0"/>
                <a:ea typeface="ＭＳ Ｐゴシック" pitchFamily="-65" charset="-128"/>
              </a:rPr>
              <a:t>shows how the </a:t>
            </a:r>
            <a:r>
              <a:rPr lang="en-US" b="0" dirty="0" err="1" smtClean="0">
                <a:latin typeface="Arial" charset="0"/>
                <a:ea typeface="ＭＳ Ｐゴシック" pitchFamily="-65" charset="-128"/>
              </a:rPr>
              <a:t>knark</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achieves this.</a:t>
            </a:r>
          </a:p>
          <a:p>
            <a:endParaRPr lang="en-US" b="0" dirty="0" smtClean="0">
              <a:latin typeface="Arial" charset="0"/>
              <a:ea typeface="ＭＳ Ｐゴシック" pitchFamily="-65" charset="-128"/>
            </a:endParaRPr>
          </a:p>
          <a:p>
            <a:pPr marL="171450" indent="-171450">
              <a:buFont typeface="Arial" charset="0"/>
              <a:buChar char="•"/>
            </a:pPr>
            <a:r>
              <a:rPr lang="en-US" b="1" dirty="0" smtClean="0">
                <a:latin typeface="Arial" charset="0"/>
                <a:ea typeface="ＭＳ Ｐゴシック" pitchFamily="-65" charset="-128"/>
              </a:rPr>
              <a:t>Modify system call table targets</a:t>
            </a:r>
            <a:r>
              <a:rPr lang="en-US" b="0" dirty="0" smtClean="0">
                <a:latin typeface="Arial" charset="0"/>
                <a:ea typeface="ＭＳ Ｐゴシック" pitchFamily="-65" charset="-128"/>
              </a:rPr>
              <a:t>: The attacker overwrites selected legitimate</a:t>
            </a:r>
          </a:p>
          <a:p>
            <a:r>
              <a:rPr lang="en-US" b="0" dirty="0" smtClean="0">
                <a:latin typeface="Arial" charset="0"/>
                <a:ea typeface="ＭＳ Ｐゴシック" pitchFamily="-65" charset="-128"/>
              </a:rPr>
              <a:t>system call routines with malicious code. The system call table is not changed.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Redirect the system call table</a:t>
            </a:r>
            <a:r>
              <a:rPr lang="en-US" b="0" dirty="0" smtClean="0">
                <a:latin typeface="Arial" charset="0"/>
                <a:ea typeface="ＭＳ Ｐゴシック" pitchFamily="-65" charset="-128"/>
              </a:rPr>
              <a:t>: The attacker redirects references to the entire</a:t>
            </a:r>
          </a:p>
          <a:p>
            <a:r>
              <a:rPr lang="en-US" b="0" dirty="0" smtClean="0">
                <a:latin typeface="Arial" charset="0"/>
                <a:ea typeface="ＭＳ Ｐゴシック" pitchFamily="-65" charset="-128"/>
              </a:rPr>
              <a:t>system call table to a new table in a new kernel memory location.</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228682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One of the first countermeasures that should be employed is to ensure all</a:t>
            </a:r>
          </a:p>
          <a:p>
            <a:pPr>
              <a:lnSpc>
                <a:spcPct val="80000"/>
              </a:lnSpc>
            </a:pPr>
            <a:r>
              <a:rPr lang="en-US" sz="300" dirty="0" smtClean="0">
                <a:latin typeface="Arial" charset="0"/>
                <a:ea typeface="ＭＳ Ｐゴシック" pitchFamily="-65" charset="-128"/>
              </a:rPr>
              <a:t>systems are as current as possible, with all patches applied, in order to reduce the</a:t>
            </a:r>
          </a:p>
          <a:p>
            <a:pPr>
              <a:lnSpc>
                <a:spcPct val="80000"/>
              </a:lnSpc>
            </a:pPr>
            <a:r>
              <a:rPr lang="en-US" sz="300" dirty="0" smtClean="0">
                <a:latin typeface="Arial" charset="0"/>
                <a:ea typeface="ＭＳ Ｐゴシック" pitchFamily="-65" charset="-128"/>
              </a:rPr>
              <a:t>number of vulnerabilities that might be exploited on the system. The next is to set</a:t>
            </a:r>
          </a:p>
          <a:p>
            <a:pPr>
              <a:lnSpc>
                <a:spcPct val="80000"/>
              </a:lnSpc>
            </a:pPr>
            <a:r>
              <a:rPr lang="en-US" sz="300" dirty="0" smtClean="0">
                <a:latin typeface="Arial" charset="0"/>
                <a:ea typeface="ＭＳ Ｐゴシック" pitchFamily="-65" charset="-128"/>
              </a:rPr>
              <a:t>appropriate access controls on the applications and data stored on the system, to</a:t>
            </a:r>
          </a:p>
          <a:p>
            <a:pPr>
              <a:lnSpc>
                <a:spcPct val="80000"/>
              </a:lnSpc>
            </a:pPr>
            <a:r>
              <a:rPr lang="en-US" sz="300" dirty="0" smtClean="0">
                <a:latin typeface="Arial" charset="0"/>
                <a:ea typeface="ＭＳ Ｐゴシック" pitchFamily="-65" charset="-128"/>
              </a:rPr>
              <a:t>reduce the number of files that any user can access, and hence potentially infect or</a:t>
            </a:r>
          </a:p>
          <a:p>
            <a:pPr>
              <a:lnSpc>
                <a:spcPct val="80000"/>
              </a:lnSpc>
            </a:pPr>
            <a:r>
              <a:rPr lang="en-US" sz="300" dirty="0" smtClean="0">
                <a:latin typeface="Arial" charset="0"/>
                <a:ea typeface="ＭＳ Ｐゴシック" pitchFamily="-65" charset="-128"/>
              </a:rPr>
              <a:t>corrupt, as a result of them executing some malware code. These measures directly</a:t>
            </a:r>
          </a:p>
          <a:p>
            <a:pPr>
              <a:lnSpc>
                <a:spcPct val="80000"/>
              </a:lnSpc>
            </a:pPr>
            <a:r>
              <a:rPr lang="en-US" sz="300" dirty="0" smtClean="0">
                <a:latin typeface="Arial" charset="0"/>
                <a:ea typeface="ＭＳ Ｐゴシック" pitchFamily="-65" charset="-128"/>
              </a:rPr>
              <a:t>target the key propagation mechanisms used by worms, viruses, and some Trojans.</a:t>
            </a:r>
          </a:p>
          <a:p>
            <a:pPr>
              <a:lnSpc>
                <a:spcPct val="80000"/>
              </a:lnSpc>
            </a:pPr>
            <a:r>
              <a:rPr lang="en-US" sz="300" dirty="0" smtClean="0">
                <a:latin typeface="Arial" charset="0"/>
                <a:ea typeface="ＭＳ Ｐゴシック" pitchFamily="-65" charset="-128"/>
              </a:rPr>
              <a:t>We discuss them further in Chapter 12 when we discuss hardening operating systems</a:t>
            </a:r>
          </a:p>
          <a:p>
            <a:pPr>
              <a:lnSpc>
                <a:spcPct val="80000"/>
              </a:lnSpc>
            </a:pPr>
            <a:r>
              <a:rPr lang="en-US" sz="300" dirty="0" smtClean="0">
                <a:latin typeface="Arial" charset="0"/>
                <a:ea typeface="ＭＳ Ｐゴシック" pitchFamily="-65" charset="-128"/>
              </a:rPr>
              <a:t>and applications.</a:t>
            </a:r>
          </a:p>
          <a:p>
            <a:pPr>
              <a:lnSpc>
                <a:spcPct val="80000"/>
              </a:lnSpc>
            </a:pPr>
            <a:endParaRPr lang="en-US" sz="3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prevention fails, then technical mechanisms can be used to support the</a:t>
            </a:r>
          </a:p>
          <a:p>
            <a:pPr>
              <a:lnSpc>
                <a:spcPct val="80000"/>
              </a:lnSpc>
            </a:pPr>
            <a:r>
              <a:rPr lang="en-US" sz="300" dirty="0" smtClean="0">
                <a:latin typeface="Arial" charset="0"/>
                <a:ea typeface="ＭＳ Ｐゴシック" pitchFamily="-65" charset="-128"/>
              </a:rPr>
              <a:t>following threat mitigation options: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Detection: </a:t>
            </a:r>
            <a:r>
              <a:rPr lang="en-US" sz="300" b="0" dirty="0" smtClean="0">
                <a:latin typeface="Arial" charset="0"/>
                <a:ea typeface="ＭＳ Ｐゴシック" pitchFamily="-65" charset="-128"/>
              </a:rPr>
              <a:t>Once the infection has occurred, determine that it has occurred</a:t>
            </a:r>
          </a:p>
          <a:p>
            <a:pPr>
              <a:lnSpc>
                <a:spcPct val="80000"/>
              </a:lnSpc>
            </a:pPr>
            <a:r>
              <a:rPr lang="en-US" sz="300" dirty="0" smtClean="0">
                <a:latin typeface="Arial" charset="0"/>
                <a:ea typeface="ＭＳ Ｐゴシック" pitchFamily="-65" charset="-128"/>
              </a:rPr>
              <a:t>and locate the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Identification: </a:t>
            </a:r>
            <a:r>
              <a:rPr lang="en-US" sz="300" b="0" dirty="0" smtClean="0">
                <a:latin typeface="Arial" charset="0"/>
                <a:ea typeface="ＭＳ Ｐゴシック" pitchFamily="-65" charset="-128"/>
              </a:rPr>
              <a:t>Once detection has been achieved, identify the specific malware</a:t>
            </a:r>
          </a:p>
          <a:p>
            <a:pPr>
              <a:lnSpc>
                <a:spcPct val="80000"/>
              </a:lnSpc>
            </a:pPr>
            <a:r>
              <a:rPr lang="en-US" sz="300" dirty="0" smtClean="0">
                <a:latin typeface="Arial" charset="0"/>
                <a:ea typeface="ＭＳ Ｐゴシック" pitchFamily="-65" charset="-128"/>
              </a:rPr>
              <a:t>that has infected the system.</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Removal: </a:t>
            </a:r>
            <a:r>
              <a:rPr lang="en-US" sz="300" b="0" dirty="0" smtClean="0">
                <a:latin typeface="Arial" charset="0"/>
                <a:ea typeface="ＭＳ Ｐゴシック" pitchFamily="-65" charset="-128"/>
              </a:rPr>
              <a:t>Once the specific malware has been identified, remove all traces of</a:t>
            </a:r>
          </a:p>
          <a:p>
            <a:pPr>
              <a:lnSpc>
                <a:spcPct val="80000"/>
              </a:lnSpc>
            </a:pPr>
            <a:r>
              <a:rPr lang="en-US" sz="300" dirty="0" smtClean="0">
                <a:latin typeface="Arial" charset="0"/>
                <a:ea typeface="ＭＳ Ｐゴシック" pitchFamily="-65" charset="-128"/>
              </a:rPr>
              <a:t>malware virus from all infected systems so that it cannot spread further.</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detection succeeds but either identification or removal is not possible, then the</a:t>
            </a:r>
          </a:p>
          <a:p>
            <a:pPr>
              <a:lnSpc>
                <a:spcPct val="80000"/>
              </a:lnSpc>
            </a:pPr>
            <a:r>
              <a:rPr lang="en-US" sz="300" dirty="0" smtClean="0">
                <a:latin typeface="Arial" charset="0"/>
                <a:ea typeface="ＭＳ Ｐゴシック" pitchFamily="-65" charset="-128"/>
              </a:rPr>
              <a:t>alternative is to discard any infected or malicious files and reload a clean backup</a:t>
            </a:r>
          </a:p>
          <a:p>
            <a:pPr>
              <a:lnSpc>
                <a:spcPct val="80000"/>
              </a:lnSpc>
            </a:pPr>
            <a:r>
              <a:rPr lang="en-US" sz="300" dirty="0" smtClean="0">
                <a:latin typeface="Arial" charset="0"/>
                <a:ea typeface="ＭＳ Ｐゴシック" pitchFamily="-65" charset="-128"/>
              </a:rPr>
              <a:t>version. In the case of some particularly nasty infections, this may require a complete</a:t>
            </a:r>
          </a:p>
          <a:p>
            <a:pPr>
              <a:lnSpc>
                <a:spcPct val="80000"/>
              </a:lnSpc>
            </a:pPr>
            <a:r>
              <a:rPr lang="en-US" sz="300" dirty="0" smtClean="0">
                <a:latin typeface="Arial" charset="0"/>
                <a:ea typeface="ＭＳ Ｐゴシック" pitchFamily="-65" charset="-128"/>
              </a:rPr>
              <a:t>wipe of all storage, and rebuild of the infected system from known clean media.</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To begin, let us consider some requirements for effective malware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Generality: </a:t>
            </a:r>
            <a:r>
              <a:rPr lang="en-US" sz="300" b="0" dirty="0" smtClean="0">
                <a:latin typeface="Arial" charset="0"/>
                <a:ea typeface="ＭＳ Ｐゴシック" pitchFamily="-65" charset="-128"/>
              </a:rPr>
              <a:t>The approach taken should be able to handle a wide variety of attacks.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Timeliness: </a:t>
            </a:r>
            <a:r>
              <a:rPr lang="en-US" sz="300" b="0" dirty="0" smtClean="0">
                <a:latin typeface="Arial" charset="0"/>
                <a:ea typeface="ＭＳ Ｐゴシック" pitchFamily="-65" charset="-128"/>
              </a:rPr>
              <a:t>The approach should respond quickly so as to limit the number of</a:t>
            </a:r>
          </a:p>
          <a:p>
            <a:pPr>
              <a:lnSpc>
                <a:spcPct val="80000"/>
              </a:lnSpc>
            </a:pPr>
            <a:r>
              <a:rPr lang="en-US" sz="300" dirty="0" smtClean="0">
                <a:latin typeface="Arial" charset="0"/>
                <a:ea typeface="ＭＳ Ｐゴシック" pitchFamily="-65" charset="-128"/>
              </a:rPr>
              <a:t>infected programs or systems and the consequent activity.</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Resiliency: </a:t>
            </a:r>
            <a:r>
              <a:rPr lang="en-US" sz="300" b="0" dirty="0" smtClean="0">
                <a:latin typeface="Arial" charset="0"/>
                <a:ea typeface="ＭＳ Ｐゴシック" pitchFamily="-65" charset="-128"/>
              </a:rPr>
              <a:t>The approach should be resistant to evasion techniques employed</a:t>
            </a:r>
          </a:p>
          <a:p>
            <a:pPr>
              <a:lnSpc>
                <a:spcPct val="80000"/>
              </a:lnSpc>
            </a:pPr>
            <a:r>
              <a:rPr lang="en-US" sz="300" dirty="0" smtClean="0">
                <a:latin typeface="Arial" charset="0"/>
                <a:ea typeface="ＭＳ Ｐゴシック" pitchFamily="-65" charset="-128"/>
              </a:rPr>
              <a:t>by attackers to hide the presence of their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Minimal denial-of-service costs: </a:t>
            </a:r>
            <a:r>
              <a:rPr lang="en-US" sz="300" b="0" dirty="0" smtClean="0">
                <a:latin typeface="Arial" charset="0"/>
                <a:ea typeface="ＭＳ Ｐゴシック" pitchFamily="-65" charset="-128"/>
              </a:rPr>
              <a:t>The approach should result in minimal reduction</a:t>
            </a:r>
          </a:p>
          <a:p>
            <a:pPr>
              <a:lnSpc>
                <a:spcPct val="80000"/>
              </a:lnSpc>
            </a:pPr>
            <a:r>
              <a:rPr lang="en-US" sz="300" dirty="0" smtClean="0">
                <a:latin typeface="Arial" charset="0"/>
                <a:ea typeface="ＭＳ Ｐゴシック" pitchFamily="-65" charset="-128"/>
              </a:rPr>
              <a:t>in capacity or service due to the actions of the countermeasure software,</a:t>
            </a:r>
          </a:p>
          <a:p>
            <a:pPr>
              <a:lnSpc>
                <a:spcPct val="80000"/>
              </a:lnSpc>
            </a:pPr>
            <a:r>
              <a:rPr lang="en-US" sz="300" dirty="0" smtClean="0">
                <a:latin typeface="Arial" charset="0"/>
                <a:ea typeface="ＭＳ Ｐゴシック" pitchFamily="-65" charset="-128"/>
              </a:rPr>
              <a:t>and should not significantly disrupt normal operation.</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Transparency: </a:t>
            </a:r>
            <a:r>
              <a:rPr lang="en-US" sz="300" b="0" dirty="0" smtClean="0">
                <a:latin typeface="Arial" charset="0"/>
                <a:ea typeface="ＭＳ Ｐゴシック" pitchFamily="-65" charset="-128"/>
              </a:rPr>
              <a:t>The countermeasure software and devices should not require</a:t>
            </a:r>
          </a:p>
          <a:p>
            <a:pPr>
              <a:lnSpc>
                <a:spcPct val="80000"/>
              </a:lnSpc>
            </a:pPr>
            <a:r>
              <a:rPr lang="en-US" sz="300" dirty="0" smtClean="0">
                <a:latin typeface="Arial" charset="0"/>
                <a:ea typeface="ＭＳ Ｐゴシック" pitchFamily="-65" charset="-128"/>
              </a:rPr>
              <a:t>modification to existing (legacy) </a:t>
            </a:r>
            <a:r>
              <a:rPr lang="en-US" sz="300" dirty="0" err="1" smtClean="0">
                <a:latin typeface="Arial" charset="0"/>
                <a:ea typeface="ＭＳ Ｐゴシック" pitchFamily="-65" charset="-128"/>
              </a:rPr>
              <a:t>OSs</a:t>
            </a:r>
            <a:r>
              <a:rPr lang="en-US" sz="300" dirty="0" smtClean="0">
                <a:latin typeface="Arial" charset="0"/>
                <a:ea typeface="ＭＳ Ｐゴシック" pitchFamily="-65" charset="-128"/>
              </a:rPr>
              <a:t>, application software, and hardware.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Global and local coverage: </a:t>
            </a:r>
            <a:r>
              <a:rPr lang="en-US" sz="300" b="0" dirty="0" smtClean="0">
                <a:latin typeface="Arial" charset="0"/>
                <a:ea typeface="ＭＳ Ｐゴシック" pitchFamily="-65" charset="-128"/>
              </a:rPr>
              <a:t>The approach should be able to deal with attack</a:t>
            </a:r>
          </a:p>
          <a:p>
            <a:pPr>
              <a:lnSpc>
                <a:spcPct val="80000"/>
              </a:lnSpc>
            </a:pPr>
            <a:r>
              <a:rPr lang="en-US" sz="300" dirty="0" smtClean="0">
                <a:latin typeface="Arial" charset="0"/>
                <a:ea typeface="ＭＳ Ｐゴシック" pitchFamily="-65" charset="-128"/>
              </a:rPr>
              <a:t>sources both from outside and inside the enterprise network.</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Achieving all these requirements often requires the use of multiple approaches.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Detection of the presence of malware can occur in a number of locations. It</a:t>
            </a:r>
          </a:p>
          <a:p>
            <a:pPr>
              <a:lnSpc>
                <a:spcPct val="80000"/>
              </a:lnSpc>
            </a:pPr>
            <a:r>
              <a:rPr lang="en-US" sz="300" dirty="0" smtClean="0">
                <a:latin typeface="Arial" charset="0"/>
                <a:ea typeface="ＭＳ Ｐゴシック" pitchFamily="-65" charset="-128"/>
              </a:rPr>
              <a:t>may occur on the infected system, where some host-based “anti-virus” program is</a:t>
            </a:r>
          </a:p>
          <a:p>
            <a:pPr>
              <a:lnSpc>
                <a:spcPct val="80000"/>
              </a:lnSpc>
            </a:pPr>
            <a:r>
              <a:rPr lang="en-US" sz="300" dirty="0" smtClean="0">
                <a:latin typeface="Arial" charset="0"/>
                <a:ea typeface="ＭＳ Ｐゴシック" pitchFamily="-65" charset="-128"/>
              </a:rPr>
              <a:t>running, monitoring data imported into the system, and the execution and behavior</a:t>
            </a:r>
          </a:p>
          <a:p>
            <a:pPr>
              <a:lnSpc>
                <a:spcPct val="80000"/>
              </a:lnSpc>
            </a:pPr>
            <a:r>
              <a:rPr lang="en-US" sz="300" dirty="0" smtClean="0">
                <a:latin typeface="Arial" charset="0"/>
                <a:ea typeface="ＭＳ Ｐゴシック" pitchFamily="-65" charset="-128"/>
              </a:rPr>
              <a:t>of programs running on the system. Or, it may take place as part of the perimeter</a:t>
            </a:r>
          </a:p>
          <a:p>
            <a:pPr>
              <a:lnSpc>
                <a:spcPct val="80000"/>
              </a:lnSpc>
            </a:pPr>
            <a:r>
              <a:rPr lang="en-US" sz="300" dirty="0" smtClean="0">
                <a:latin typeface="Arial" charset="0"/>
                <a:ea typeface="ＭＳ Ｐゴシック" pitchFamily="-65" charset="-128"/>
              </a:rPr>
              <a:t>security mechanisms used in an organization’s firewall and intrusion detection</a:t>
            </a:r>
          </a:p>
          <a:p>
            <a:pPr>
              <a:lnSpc>
                <a:spcPct val="80000"/>
              </a:lnSpc>
            </a:pPr>
            <a:r>
              <a:rPr lang="en-US" sz="300" dirty="0" smtClean="0">
                <a:latin typeface="Arial" charset="0"/>
                <a:ea typeface="ＭＳ Ｐゴシック" pitchFamily="-65" charset="-128"/>
              </a:rPr>
              <a:t>systems (IDS). Lastly, detection may use distributed mechanisms that gather data</a:t>
            </a:r>
          </a:p>
          <a:p>
            <a:pPr>
              <a:lnSpc>
                <a:spcPct val="80000"/>
              </a:lnSpc>
            </a:pPr>
            <a:r>
              <a:rPr lang="en-US" sz="300" dirty="0" smtClean="0">
                <a:latin typeface="Arial" charset="0"/>
                <a:ea typeface="ＭＳ Ｐゴシック" pitchFamily="-65" charset="-128"/>
              </a:rPr>
              <a:t>from both host-based and perimeter sensors, potentially over a large number of</a:t>
            </a:r>
          </a:p>
          <a:p>
            <a:pPr>
              <a:lnSpc>
                <a:spcPct val="80000"/>
              </a:lnSpc>
            </a:pPr>
            <a:r>
              <a:rPr lang="en-US" sz="300" dirty="0" smtClean="0">
                <a:latin typeface="Arial" charset="0"/>
                <a:ea typeface="ＭＳ Ｐゴシック" pitchFamily="-65" charset="-128"/>
              </a:rPr>
              <a:t>networks and organizations, in order to obtain the largest scale view of the movement</a:t>
            </a:r>
          </a:p>
          <a:p>
            <a:pPr>
              <a:lnSpc>
                <a:spcPct val="80000"/>
              </a:lnSpc>
            </a:pPr>
            <a:r>
              <a:rPr lang="en-US" sz="300" dirty="0" smtClean="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44</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sophisticated.</a:t>
            </a:r>
            <a:endParaRPr lang="en-US" sz="1100" b="0" dirty="0" smtClean="0">
              <a:latin typeface="Arial" charset="0"/>
              <a:ea typeface="ＭＳ Ｐゴシック" pitchFamily="-65" charset="-128"/>
            </a:endParaRP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[STEP93] identifies four generations of anti-virus software: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First generation: simple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Second generation: heuristic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 generation: activity traps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Fourth generation: full-featured protection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first-generation scanner requires a malware signature to identify the malware.</a:t>
            </a:r>
          </a:p>
          <a:p>
            <a:r>
              <a:rPr lang="en-US" sz="1100" b="0" dirty="0" smtClean="0">
                <a:latin typeface="Arial" charset="0"/>
                <a:ea typeface="ＭＳ Ｐゴシック" pitchFamily="-65" charset="-128"/>
              </a:rPr>
              <a:t>The signature may contain “wildcards” but matches essentially the same structure</a:t>
            </a:r>
          </a:p>
          <a:p>
            <a:r>
              <a:rPr lang="en-US" sz="1100" b="0" dirty="0" smtClean="0">
                <a:latin typeface="Arial" charset="0"/>
                <a:ea typeface="ＭＳ Ｐゴシック" pitchFamily="-65" charset="-128"/>
              </a:rPr>
              <a:t>and bit pattern in all copies of the malware. Such signature-specific scanners are</a:t>
            </a:r>
          </a:p>
          <a:p>
            <a:r>
              <a:rPr lang="en-US" sz="1100" b="0" dirty="0" smtClean="0">
                <a:latin typeface="Arial" charset="0"/>
                <a:ea typeface="ＭＳ Ｐゴシック" pitchFamily="-65" charset="-128"/>
              </a:rPr>
              <a:t>limited to the detection of known malware. Another type of first-generation scanner</a:t>
            </a:r>
          </a:p>
          <a:p>
            <a:r>
              <a:rPr lang="en-US" sz="1100" b="0" dirty="0" smtClean="0">
                <a:latin typeface="Arial" charset="0"/>
                <a:ea typeface="ＭＳ Ｐゴシック" pitchFamily="-65" charset="-128"/>
              </a:rPr>
              <a:t>maintains a record of the length of programs and looks for changes in length as a</a:t>
            </a:r>
          </a:p>
          <a:p>
            <a:r>
              <a:rPr lang="en-US" sz="1100" b="0" dirty="0" smtClean="0">
                <a:latin typeface="Arial" charset="0"/>
                <a:ea typeface="ＭＳ Ｐゴシック" pitchFamily="-65" charset="-128"/>
              </a:rPr>
              <a:t>result of virus infection.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second-generation scanner does not rely on a specific signature. Rather, the</a:t>
            </a:r>
          </a:p>
          <a:p>
            <a:r>
              <a:rPr lang="en-US" sz="1100" b="0" dirty="0" smtClean="0">
                <a:latin typeface="Arial" charset="0"/>
                <a:ea typeface="ＭＳ Ｐゴシック" pitchFamily="-65" charset="-128"/>
              </a:rPr>
              <a:t>scanner uses heuristic rules to search for probable malware instances. One class of</a:t>
            </a:r>
          </a:p>
          <a:p>
            <a:r>
              <a:rPr lang="en-US" sz="1100" b="0" dirty="0" smtClean="0">
                <a:latin typeface="Arial" charset="0"/>
                <a:ea typeface="ＭＳ Ｐゴシック" pitchFamily="-65" charset="-128"/>
              </a:rPr>
              <a:t>such scanners looks for fragments of code that are often associated with malware.</a:t>
            </a:r>
          </a:p>
          <a:p>
            <a:r>
              <a:rPr lang="en-US" sz="1100" b="0" dirty="0" smtClean="0">
                <a:latin typeface="Arial" charset="0"/>
                <a:ea typeface="ＭＳ Ｐゴシック" pitchFamily="-65" charset="-128"/>
              </a:rPr>
              <a:t>For example, a scanner may look for the beginning of an encryption loop used in a</a:t>
            </a:r>
          </a:p>
          <a:p>
            <a:r>
              <a:rPr lang="en-US" sz="1100" b="0" dirty="0" smtClean="0">
                <a:latin typeface="Arial" charset="0"/>
                <a:ea typeface="ＭＳ Ｐゴシック" pitchFamily="-65" charset="-128"/>
              </a:rPr>
              <a:t>polymorphic virus and discover the encryption key. Once the key is discovered, the</a:t>
            </a:r>
          </a:p>
          <a:p>
            <a:r>
              <a:rPr lang="en-US" sz="1100" b="0" dirty="0" smtClean="0">
                <a:latin typeface="Arial" charset="0"/>
                <a:ea typeface="ＭＳ Ｐゴシック" pitchFamily="-65" charset="-128"/>
              </a:rPr>
              <a:t>scanner can decrypt the malware to identify it, then remove the infection and return</a:t>
            </a:r>
          </a:p>
          <a:p>
            <a:r>
              <a:rPr lang="en-US" sz="1100" b="0" dirty="0" smtClean="0">
                <a:latin typeface="Arial" charset="0"/>
                <a:ea typeface="ＭＳ Ｐゴシック" pitchFamily="-65" charset="-128"/>
              </a:rPr>
              <a:t>the program to service.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Another second-generation approach is integrity checking. A checksum</a:t>
            </a:r>
          </a:p>
          <a:p>
            <a:r>
              <a:rPr lang="en-US" sz="1100" b="0" dirty="0" smtClean="0">
                <a:latin typeface="Arial" charset="0"/>
                <a:ea typeface="ＭＳ Ｐゴシック" pitchFamily="-65" charset="-128"/>
              </a:rPr>
              <a:t>can be appended to each program. If malware alters or replaces some program</a:t>
            </a:r>
          </a:p>
          <a:p>
            <a:r>
              <a:rPr lang="en-US" sz="1100" b="0" dirty="0" smtClean="0">
                <a:latin typeface="Arial" charset="0"/>
                <a:ea typeface="ＭＳ Ｐゴシック" pitchFamily="-65" charset="-128"/>
              </a:rPr>
              <a:t>without changing the checksum, then an integrity check will catch this change.</a:t>
            </a:r>
          </a:p>
          <a:p>
            <a:r>
              <a:rPr lang="en-US" sz="1100" b="0" dirty="0" smtClean="0">
                <a:latin typeface="Arial" charset="0"/>
                <a:ea typeface="ＭＳ Ｐゴシック" pitchFamily="-65" charset="-128"/>
              </a:rPr>
              <a:t>To counter malware that is sophisticated enough to change the checksum when</a:t>
            </a:r>
          </a:p>
          <a:p>
            <a:r>
              <a:rPr lang="en-US" sz="1100" b="0" dirty="0" smtClean="0">
                <a:latin typeface="Arial" charset="0"/>
                <a:ea typeface="ＭＳ Ｐゴシック" pitchFamily="-65" charset="-128"/>
              </a:rPr>
              <a:t>it alters a program, an encrypted hash function can be used. The encryption key</a:t>
            </a:r>
          </a:p>
          <a:p>
            <a:r>
              <a:rPr lang="en-US" sz="1100" b="0" dirty="0" smtClean="0">
                <a:latin typeface="Arial" charset="0"/>
                <a:ea typeface="ＭＳ Ｐゴシック" pitchFamily="-65" charset="-128"/>
              </a:rPr>
              <a:t>is stored separately from the program so that the malware cannot generate a new</a:t>
            </a:r>
          </a:p>
          <a:p>
            <a:r>
              <a:rPr lang="en-US" sz="1100" b="0" dirty="0" smtClean="0">
                <a:latin typeface="Arial" charset="0"/>
                <a:ea typeface="ＭＳ Ｐゴシック" pitchFamily="-65" charset="-128"/>
              </a:rPr>
              <a:t>hash code and encrypt that. By using a hash function rather than a simpler checksum,</a:t>
            </a:r>
          </a:p>
          <a:p>
            <a:r>
              <a:rPr lang="en-US" sz="1100" b="0" dirty="0" smtClean="0">
                <a:latin typeface="Arial" charset="0"/>
                <a:ea typeface="ＭＳ Ｐゴシック" pitchFamily="-65" charset="-128"/>
              </a:rPr>
              <a:t>the malware is prevented from adjusting the program to produce the same</a:t>
            </a:r>
          </a:p>
          <a:p>
            <a:r>
              <a:rPr lang="en-US" sz="1100" b="0" dirty="0" smtClean="0">
                <a:latin typeface="Arial" charset="0"/>
                <a:ea typeface="ＭＳ Ｐゴシック" pitchFamily="-65" charset="-128"/>
              </a:rPr>
              <a:t>hash code as before. If a protected list of programs in trusted locations is kept, this</a:t>
            </a:r>
          </a:p>
          <a:p>
            <a:r>
              <a:rPr lang="en-US" sz="1100" b="0" dirty="0" smtClean="0">
                <a:latin typeface="Arial" charset="0"/>
                <a:ea typeface="ＭＳ Ｐゴシック" pitchFamily="-65" charset="-128"/>
              </a:rPr>
              <a:t>approach can also detect attempts to replace or install rogue code or programs in</a:t>
            </a:r>
          </a:p>
          <a:p>
            <a:r>
              <a:rPr lang="en-US" sz="1100" b="0" dirty="0" smtClean="0">
                <a:latin typeface="Arial" charset="0"/>
                <a:ea typeface="ＭＳ Ｐゴシック" pitchFamily="-65" charset="-128"/>
              </a:rPr>
              <a:t>these locations.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Third-generation programs are memory-resident programs that identify</a:t>
            </a:r>
          </a:p>
          <a:p>
            <a:r>
              <a:rPr lang="en-US" sz="1100" b="0" dirty="0" smtClean="0">
                <a:latin typeface="Arial" charset="0"/>
                <a:ea typeface="ＭＳ Ｐゴシック" pitchFamily="-65" charset="-128"/>
              </a:rPr>
              <a:t>malware by its actions rather than its structure in an infected program. Such</a:t>
            </a:r>
          </a:p>
          <a:p>
            <a:r>
              <a:rPr lang="en-US" sz="1100" b="0" dirty="0" smtClean="0">
                <a:latin typeface="Arial" charset="0"/>
                <a:ea typeface="ＭＳ Ｐゴシック" pitchFamily="-65" charset="-128"/>
              </a:rPr>
              <a:t>programs have the advantage that it is not necessary to develop signatures and</a:t>
            </a:r>
          </a:p>
          <a:p>
            <a:r>
              <a:rPr lang="en-US" sz="1100" b="0" dirty="0" smtClean="0">
                <a:latin typeface="Arial" charset="0"/>
                <a:ea typeface="ＭＳ Ｐゴシック" pitchFamily="-65" charset="-128"/>
              </a:rPr>
              <a:t>heuristics for a wide array of malware. Rather, it is necessary only to identify the</a:t>
            </a:r>
          </a:p>
          <a:p>
            <a:r>
              <a:rPr lang="en-US" sz="1100" b="0" dirty="0" smtClean="0">
                <a:latin typeface="Arial" charset="0"/>
                <a:ea typeface="ＭＳ Ｐゴシック" pitchFamily="-65" charset="-128"/>
              </a:rPr>
              <a:t>small set of actions that indicate malicious activity is being attempted and then to</a:t>
            </a:r>
          </a:p>
          <a:p>
            <a:r>
              <a:rPr lang="en-US" sz="1100" b="0" dirty="0" smtClean="0">
                <a:latin typeface="Arial" charset="0"/>
                <a:ea typeface="ＭＳ Ｐゴシック" pitchFamily="-65" charset="-128"/>
              </a:rPr>
              <a:t>intervene.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Fourth-generation products are packages consisting of a variety of anti-virus</a:t>
            </a:r>
          </a:p>
          <a:p>
            <a:r>
              <a:rPr lang="en-US" sz="1100" b="0" dirty="0" smtClean="0">
                <a:latin typeface="Arial" charset="0"/>
                <a:ea typeface="ＭＳ Ｐゴシック" pitchFamily="-65" charset="-128"/>
              </a:rPr>
              <a:t>techniques used in conjunction. These include scanning and activity trap components.</a:t>
            </a:r>
          </a:p>
          <a:p>
            <a:r>
              <a:rPr lang="en-US" sz="1100" b="0" dirty="0" smtClean="0">
                <a:latin typeface="Arial" charset="0"/>
                <a:ea typeface="ＭＳ Ｐゴシック" pitchFamily="-65" charset="-128"/>
              </a:rPr>
              <a:t>In addition, such a package includes access control capability, which limits</a:t>
            </a:r>
          </a:p>
          <a:p>
            <a:r>
              <a:rPr lang="en-US" sz="1100" b="0" dirty="0" smtClean="0">
                <a:latin typeface="Arial" charset="0"/>
                <a:ea typeface="ＭＳ Ｐゴシック" pitchFamily="-65" charset="-128"/>
              </a:rPr>
              <a:t>the ability of malware to penetrate a system and then limits the ability of a malware</a:t>
            </a:r>
          </a:p>
          <a:p>
            <a:r>
              <a:rPr lang="en-US" sz="1100" b="0" dirty="0" smtClean="0">
                <a:latin typeface="Arial" charset="0"/>
                <a:ea typeface="ＭＳ Ｐゴシック" pitchFamily="-65" charset="-128"/>
              </a:rPr>
              <a:t>to update files in order to propagate.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arms race continues. With fourth-generation packages, a more comprehensive</a:t>
            </a:r>
          </a:p>
          <a:p>
            <a:r>
              <a:rPr lang="en-US" sz="1100" b="0" dirty="0" smtClean="0">
                <a:latin typeface="Arial" charset="0"/>
                <a:ea typeface="ＭＳ Ｐゴシック" pitchFamily="-65" charset="-128"/>
              </a:rPr>
              <a:t>defense strategy is employed, broadening the scope of defense to more</a:t>
            </a:r>
          </a:p>
          <a:p>
            <a:r>
              <a:rPr lang="en-US" sz="1100" b="0" dirty="0" smtClean="0">
                <a:latin typeface="Arial" charset="0"/>
                <a:ea typeface="ＭＳ Ｐゴシック" pitchFamily="-65" charset="-128"/>
              </a:rPr>
              <a:t>general-purpose computer security measures. These include more sophisticated</a:t>
            </a:r>
          </a:p>
          <a:p>
            <a:r>
              <a:rPr lang="en-US" sz="1100" b="0" dirty="0" smtClean="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45</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46</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open, view, delete, and/or modify files;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format disk drives and other unrecoverable disk operations;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Modifications to the logic of executable files or macros;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 of critical system settings, such as start-up settings;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Scripting of e-mail and instant messaging clients to send executable content; and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Initiation of network communications.</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worse.</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47</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smtClean="0">
                <a:latin typeface="Arial" charset="0"/>
                <a:ea typeface="ＭＳ Ｐゴシック" pitchFamily="-65" charset="-128"/>
              </a:rPr>
              <a:t>The next location where anti-virus software is used is on an organization’s firewall</a:t>
            </a:r>
          </a:p>
          <a:p>
            <a:pPr>
              <a:lnSpc>
                <a:spcPct val="80000"/>
              </a:lnSpc>
            </a:pPr>
            <a:r>
              <a:rPr lang="en-US" sz="700" dirty="0" smtClean="0">
                <a:latin typeface="Arial" charset="0"/>
                <a:ea typeface="ＭＳ Ｐゴシック" pitchFamily="-65" charset="-128"/>
              </a:rPr>
              <a:t>and IDS. It is typically included in e-mail and Web proxy services running on these</a:t>
            </a:r>
          </a:p>
          <a:p>
            <a:pPr>
              <a:lnSpc>
                <a:spcPct val="80000"/>
              </a:lnSpc>
            </a:pPr>
            <a:r>
              <a:rPr lang="en-US" sz="700" dirty="0" smtClean="0">
                <a:latin typeface="Arial" charset="0"/>
                <a:ea typeface="ＭＳ Ｐゴシック" pitchFamily="-65" charset="-128"/>
              </a:rPr>
              <a:t>systems. It may also be included in the traffic analysis component of an IDS. This</a:t>
            </a:r>
          </a:p>
          <a:p>
            <a:pPr>
              <a:lnSpc>
                <a:spcPct val="80000"/>
              </a:lnSpc>
            </a:pPr>
            <a:r>
              <a:rPr lang="en-US" sz="700" dirty="0" smtClean="0">
                <a:latin typeface="Arial" charset="0"/>
                <a:ea typeface="ＭＳ Ｐゴシック" pitchFamily="-65" charset="-128"/>
              </a:rPr>
              <a:t>gives the anti-virus software access to malware in transit over a network connection</a:t>
            </a:r>
          </a:p>
          <a:p>
            <a:pPr>
              <a:lnSpc>
                <a:spcPct val="80000"/>
              </a:lnSpc>
            </a:pPr>
            <a:r>
              <a:rPr lang="en-US" sz="700" dirty="0" smtClean="0">
                <a:latin typeface="Arial" charset="0"/>
                <a:ea typeface="ＭＳ Ｐゴシック" pitchFamily="-65" charset="-128"/>
              </a:rPr>
              <a:t>to any of the organization’s systems, providing a larger scale view of malware activity.</a:t>
            </a:r>
          </a:p>
          <a:p>
            <a:pPr>
              <a:lnSpc>
                <a:spcPct val="80000"/>
              </a:lnSpc>
            </a:pPr>
            <a:r>
              <a:rPr lang="en-US" sz="700" dirty="0" smtClean="0">
                <a:latin typeface="Arial" charset="0"/>
                <a:ea typeface="ＭＳ Ｐゴシック" pitchFamily="-65" charset="-128"/>
              </a:rPr>
              <a:t>This software may also include intrusion prevention measures, blocking the flow</a:t>
            </a:r>
          </a:p>
          <a:p>
            <a:pPr>
              <a:lnSpc>
                <a:spcPct val="80000"/>
              </a:lnSpc>
            </a:pPr>
            <a:r>
              <a:rPr lang="en-US" sz="700" dirty="0" smtClean="0">
                <a:latin typeface="Arial" charset="0"/>
                <a:ea typeface="ＭＳ Ｐゴシック" pitchFamily="-65" charset="-128"/>
              </a:rPr>
              <a:t>of any suspicious traffic, thus preventing it reaching and compromising some target</a:t>
            </a:r>
          </a:p>
          <a:p>
            <a:pPr>
              <a:lnSpc>
                <a:spcPct val="80000"/>
              </a:lnSpc>
            </a:pPr>
            <a:r>
              <a:rPr lang="en-US" sz="700" dirty="0" smtClean="0">
                <a:latin typeface="Arial" charset="0"/>
                <a:ea typeface="ＭＳ Ｐゴシック" pitchFamily="-65" charset="-128"/>
              </a:rPr>
              <a:t>system, either inside or outside the organization.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However, this approach is limited to scanning the malware content, as it does</a:t>
            </a:r>
          </a:p>
          <a:p>
            <a:pPr>
              <a:lnSpc>
                <a:spcPct val="80000"/>
              </a:lnSpc>
            </a:pPr>
            <a:r>
              <a:rPr lang="en-US" sz="700" dirty="0" smtClean="0">
                <a:latin typeface="Arial" charset="0"/>
                <a:ea typeface="ＭＳ Ｐゴシック" pitchFamily="-65" charset="-128"/>
              </a:rPr>
              <a:t>not have access to any behavior observed when it runs on an infected system. Two</a:t>
            </a:r>
          </a:p>
          <a:p>
            <a:pPr>
              <a:lnSpc>
                <a:spcPct val="80000"/>
              </a:lnSpc>
            </a:pPr>
            <a:r>
              <a:rPr lang="en-US" sz="700" dirty="0" smtClean="0">
                <a:latin typeface="Arial" charset="0"/>
                <a:ea typeface="ＭＳ Ｐゴシック" pitchFamily="-65" charset="-128"/>
              </a:rPr>
              <a:t>types of monitoring software may be used:</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Ingress monitors: </a:t>
            </a:r>
            <a:r>
              <a:rPr lang="en-US" sz="700" b="0" dirty="0" smtClean="0">
                <a:latin typeface="Arial" charset="0"/>
                <a:ea typeface="ＭＳ Ｐゴシック" pitchFamily="-65" charset="-128"/>
              </a:rPr>
              <a:t>These are located at the border between the enterprise</a:t>
            </a:r>
          </a:p>
          <a:p>
            <a:pPr>
              <a:lnSpc>
                <a:spcPct val="80000"/>
              </a:lnSpc>
            </a:pPr>
            <a:r>
              <a:rPr lang="en-US" sz="700" dirty="0" smtClean="0">
                <a:latin typeface="Arial" charset="0"/>
                <a:ea typeface="ＭＳ Ｐゴシック" pitchFamily="-65" charset="-128"/>
              </a:rPr>
              <a:t>network and the Internet. They can be part of the ingress filtering software</a:t>
            </a:r>
          </a:p>
          <a:p>
            <a:pPr>
              <a:lnSpc>
                <a:spcPct val="80000"/>
              </a:lnSpc>
            </a:pPr>
            <a:r>
              <a:rPr lang="en-US" sz="700" dirty="0" smtClean="0">
                <a:latin typeface="Arial" charset="0"/>
                <a:ea typeface="ＭＳ Ｐゴシック" pitchFamily="-65" charset="-128"/>
              </a:rPr>
              <a:t>of a border router or external firewall or a separate passive monitor. A</a:t>
            </a:r>
          </a:p>
          <a:p>
            <a:pPr>
              <a:lnSpc>
                <a:spcPct val="80000"/>
              </a:lnSpc>
            </a:pPr>
            <a:r>
              <a:rPr lang="en-US" sz="700" dirty="0" smtClean="0">
                <a:latin typeface="Arial" charset="0"/>
                <a:ea typeface="ＭＳ Ｐゴシック" pitchFamily="-65" charset="-128"/>
              </a:rPr>
              <a:t>honeypot can also capture incoming malware traffic. An example of a detection</a:t>
            </a:r>
          </a:p>
          <a:p>
            <a:pPr>
              <a:lnSpc>
                <a:spcPct val="80000"/>
              </a:lnSpc>
            </a:pPr>
            <a:r>
              <a:rPr lang="en-US" sz="700" dirty="0" smtClean="0">
                <a:latin typeface="Arial" charset="0"/>
                <a:ea typeface="ＭＳ Ｐゴシック" pitchFamily="-65" charset="-128"/>
              </a:rPr>
              <a:t>technique for an ingress monitor is to look for incoming traffic to unused</a:t>
            </a:r>
          </a:p>
          <a:p>
            <a:pPr>
              <a:lnSpc>
                <a:spcPct val="80000"/>
              </a:lnSpc>
            </a:pPr>
            <a:r>
              <a:rPr lang="en-US" sz="700" dirty="0" smtClean="0">
                <a:latin typeface="Arial" charset="0"/>
                <a:ea typeface="ＭＳ Ｐゴシック" pitchFamily="-65" charset="-128"/>
              </a:rPr>
              <a:t>local IP addresses.</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Egress monitors: </a:t>
            </a:r>
            <a:r>
              <a:rPr lang="en-US" sz="700" b="0" dirty="0" smtClean="0">
                <a:latin typeface="Arial" charset="0"/>
                <a:ea typeface="ＭＳ Ｐゴシック" pitchFamily="-65" charset="-128"/>
              </a:rPr>
              <a:t>These can be located at the egress point of individual LANs</a:t>
            </a:r>
          </a:p>
          <a:p>
            <a:pPr>
              <a:lnSpc>
                <a:spcPct val="80000"/>
              </a:lnSpc>
            </a:pPr>
            <a:r>
              <a:rPr lang="en-US" sz="700" dirty="0" smtClean="0">
                <a:latin typeface="Arial" charset="0"/>
                <a:ea typeface="ＭＳ Ｐゴシック" pitchFamily="-65" charset="-128"/>
              </a:rPr>
              <a:t>on the enterprise network as well as at the border between the enterprise</a:t>
            </a:r>
          </a:p>
          <a:p>
            <a:pPr>
              <a:lnSpc>
                <a:spcPct val="80000"/>
              </a:lnSpc>
            </a:pPr>
            <a:r>
              <a:rPr lang="en-US" sz="700" dirty="0" smtClean="0">
                <a:latin typeface="Arial" charset="0"/>
                <a:ea typeface="ＭＳ Ｐゴシック" pitchFamily="-65" charset="-128"/>
              </a:rPr>
              <a:t>network and the Internet. In the former case, the egress monitor can be part</a:t>
            </a:r>
          </a:p>
          <a:p>
            <a:pPr>
              <a:lnSpc>
                <a:spcPct val="80000"/>
              </a:lnSpc>
            </a:pPr>
            <a:r>
              <a:rPr lang="en-US" sz="700" dirty="0" smtClean="0">
                <a:latin typeface="Arial" charset="0"/>
                <a:ea typeface="ＭＳ Ｐゴシック" pitchFamily="-65" charset="-128"/>
              </a:rPr>
              <a:t>of the egress filtering software of a LAN router or switch. As with ingress</a:t>
            </a:r>
          </a:p>
          <a:p>
            <a:pPr>
              <a:lnSpc>
                <a:spcPct val="80000"/>
              </a:lnSpc>
            </a:pPr>
            <a:r>
              <a:rPr lang="en-US" sz="700" dirty="0" smtClean="0">
                <a:latin typeface="Arial" charset="0"/>
                <a:ea typeface="ＭＳ Ｐゴシック" pitchFamily="-65" charset="-128"/>
              </a:rPr>
              <a:t>monitors, the external firewall or a honeypot can house the monitoring software.</a:t>
            </a:r>
          </a:p>
          <a:p>
            <a:pPr>
              <a:lnSpc>
                <a:spcPct val="80000"/>
              </a:lnSpc>
            </a:pPr>
            <a:r>
              <a:rPr lang="en-US" sz="700" dirty="0" smtClean="0">
                <a:latin typeface="Arial" charset="0"/>
                <a:ea typeface="ＭＳ Ｐゴシック" pitchFamily="-65" charset="-128"/>
              </a:rPr>
              <a:t>Indeed, the two types of monitors can be collocated. The egress monitor</a:t>
            </a:r>
          </a:p>
          <a:p>
            <a:pPr>
              <a:lnSpc>
                <a:spcPct val="80000"/>
              </a:lnSpc>
            </a:pPr>
            <a:r>
              <a:rPr lang="en-US" sz="700" dirty="0" smtClean="0">
                <a:latin typeface="Arial" charset="0"/>
                <a:ea typeface="ＭＳ Ｐゴシック" pitchFamily="-65" charset="-128"/>
              </a:rPr>
              <a:t>is designed to catch the source of a malware attack by monitoring outgoing</a:t>
            </a:r>
          </a:p>
          <a:p>
            <a:pPr>
              <a:lnSpc>
                <a:spcPct val="80000"/>
              </a:lnSpc>
            </a:pPr>
            <a:r>
              <a:rPr lang="en-US" sz="700" dirty="0" smtClean="0">
                <a:latin typeface="Arial" charset="0"/>
                <a:ea typeface="ＭＳ Ｐゴシック" pitchFamily="-65" charset="-128"/>
              </a:rPr>
              <a:t>traffic for signs of scanning or other suspicious behavior.</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Perimeter monitoring can also assist in detecting and responding to botnet activity</a:t>
            </a:r>
          </a:p>
          <a:p>
            <a:pPr>
              <a:lnSpc>
                <a:spcPct val="80000"/>
              </a:lnSpc>
            </a:pPr>
            <a:r>
              <a:rPr lang="en-US" sz="700" dirty="0" smtClean="0">
                <a:latin typeface="Arial" charset="0"/>
                <a:ea typeface="ＭＳ Ｐゴシック" pitchFamily="-65" charset="-128"/>
              </a:rPr>
              <a:t>by detecting abnormal traffic patterns associated with this activity. Once bots are</a:t>
            </a:r>
          </a:p>
          <a:p>
            <a:pPr>
              <a:lnSpc>
                <a:spcPct val="80000"/>
              </a:lnSpc>
            </a:pPr>
            <a:r>
              <a:rPr lang="en-US" sz="700" dirty="0" smtClean="0">
                <a:latin typeface="Arial" charset="0"/>
                <a:ea typeface="ＭＳ Ｐゴシック" pitchFamily="-65" charset="-128"/>
              </a:rPr>
              <a:t>activated and an attack is underway, such monitoring can be used to detect the</a:t>
            </a:r>
          </a:p>
          <a:p>
            <a:pPr>
              <a:lnSpc>
                <a:spcPct val="80000"/>
              </a:lnSpc>
            </a:pPr>
            <a:r>
              <a:rPr lang="en-US" sz="700" dirty="0" smtClean="0">
                <a:latin typeface="Arial" charset="0"/>
                <a:ea typeface="ＭＳ Ｐゴシック" pitchFamily="-65" charset="-128"/>
              </a:rPr>
              <a:t>attack. However, the primary objective is to try to detect and disable the botnet</a:t>
            </a:r>
          </a:p>
          <a:p>
            <a:pPr>
              <a:lnSpc>
                <a:spcPct val="80000"/>
              </a:lnSpc>
            </a:pPr>
            <a:r>
              <a:rPr lang="en-US" sz="700" dirty="0" smtClean="0">
                <a:latin typeface="Arial" charset="0"/>
                <a:ea typeface="ＭＳ Ｐゴシック" pitchFamily="-65" charset="-128"/>
              </a:rPr>
              <a:t>during its construction phase, using the various scanning techniques we have just</a:t>
            </a:r>
          </a:p>
          <a:p>
            <a:pPr>
              <a:lnSpc>
                <a:spcPct val="80000"/>
              </a:lnSpc>
            </a:pPr>
            <a:r>
              <a:rPr lang="en-US" sz="700" dirty="0" smtClean="0">
                <a:latin typeface="Arial" charset="0"/>
                <a:ea typeface="ＭＳ Ｐゴシック" pitchFamily="-65" charset="-128"/>
              </a:rPr>
              <a:t>discussed, identifying and blocking the malware that is used to propagate this type</a:t>
            </a:r>
          </a:p>
          <a:p>
            <a:pPr>
              <a:lnSpc>
                <a:spcPct val="80000"/>
              </a:lnSpc>
            </a:pPr>
            <a:r>
              <a:rPr lang="en-US" sz="700" dirty="0" smtClean="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48</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49</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6 </a:t>
            </a:r>
            <a:r>
              <a:rPr lang="en-US" dirty="0">
                <a:latin typeface="Times New Roman" pitchFamily="-107" charset="0"/>
              </a:rPr>
              <a:t>summary.</a:t>
            </a:r>
          </a:p>
        </p:txBody>
      </p:sp>
    </p:spTree>
    <p:extLst>
      <p:ext uri="{BB962C8B-B14F-4D97-AF65-F5344CB8AC3E}">
        <p14:creationId xmlns:p14="http://schemas.microsoft.com/office/powerpoint/2010/main" val="243425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5</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number of authors attempt to classify malware, as shown in the survey and proposal</a:t>
            </a:r>
          </a:p>
          <a:p>
            <a:pPr eaLnBrk="1" hangingPunct="1"/>
            <a:r>
              <a:rPr lang="en-US" dirty="0" smtClean="0">
                <a:latin typeface="Arial" charset="0"/>
                <a:ea typeface="ＭＳ Ｐゴシック" pitchFamily="-65" charset="-128"/>
              </a:rPr>
              <a:t>of [HANS04]. Although a range of aspects can be used, one useful approach</a:t>
            </a:r>
          </a:p>
          <a:p>
            <a:pPr eaLnBrk="1" hangingPunct="1"/>
            <a:r>
              <a:rPr lang="en-US" dirty="0" smtClean="0">
                <a:latin typeface="Arial" charset="0"/>
                <a:ea typeface="ＭＳ Ｐゴシック" pitchFamily="-65" charset="-128"/>
              </a:rPr>
              <a:t>classifies malware into two broad categories, based first on how it spreads or propagates</a:t>
            </a:r>
          </a:p>
          <a:p>
            <a:pPr eaLnBrk="1" hangingPunct="1"/>
            <a:r>
              <a:rPr lang="en-US" dirty="0" smtClean="0">
                <a:latin typeface="Arial" charset="0"/>
                <a:ea typeface="ＭＳ Ｐゴシック" pitchFamily="-65" charset="-128"/>
              </a:rPr>
              <a:t>to reach the desired targets; and then on the actions or payloads it performs</a:t>
            </a:r>
          </a:p>
          <a:p>
            <a:pPr eaLnBrk="1" hangingPunct="1"/>
            <a:r>
              <a:rPr lang="en-US" dirty="0" smtClean="0">
                <a:latin typeface="Arial" charset="0"/>
                <a:ea typeface="ＭＳ Ｐゴシック" pitchFamily="-65" charset="-128"/>
              </a:rPr>
              <a:t>once a target is reached.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Earlier approaches to malware classification distinguished between those that</a:t>
            </a:r>
          </a:p>
          <a:p>
            <a:pPr eaLnBrk="1" hangingPunct="1"/>
            <a:r>
              <a:rPr lang="en-US" dirty="0" smtClean="0">
                <a:latin typeface="Arial" charset="0"/>
                <a:ea typeface="ＭＳ Ｐゴシック" pitchFamily="-65" charset="-128"/>
              </a:rPr>
              <a:t>need a host program, being parasitic code such as viruses, and those that are independent,</a:t>
            </a:r>
          </a:p>
          <a:p>
            <a:pPr eaLnBrk="1" hangingPunct="1"/>
            <a:r>
              <a:rPr lang="en-US" dirty="0" smtClean="0">
                <a:latin typeface="Arial" charset="0"/>
                <a:ea typeface="ＭＳ Ｐゴシック" pitchFamily="-65" charset="-128"/>
              </a:rPr>
              <a:t>self-contained programs run on the system such as worms,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a:t>
            </a:r>
          </a:p>
          <a:p>
            <a:pPr eaLnBrk="1" hangingPunct="1"/>
            <a:r>
              <a:rPr lang="en-US" dirty="0" smtClean="0">
                <a:latin typeface="Arial" charset="0"/>
                <a:ea typeface="ＭＳ Ｐゴシック" pitchFamily="-65" charset="-128"/>
              </a:rPr>
              <a:t>bots. Another distinction used was between malware that does not replicate, such as</a:t>
            </a:r>
          </a:p>
          <a:p>
            <a:pPr eaLnBrk="1" hangingPunct="1"/>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 spam e-mail, and malware that does, including viruses and worms.</a:t>
            </a:r>
          </a:p>
          <a:p>
            <a:pPr eaLnBrk="1" hangingPunct="1"/>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6</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Propagation mechanisms include infection of existing executable or interpreted</a:t>
            </a:r>
          </a:p>
          <a:p>
            <a:pPr eaLnBrk="1" hangingPunct="1"/>
            <a:r>
              <a:rPr lang="en-US" dirty="0" smtClean="0">
                <a:latin typeface="Arial" charset="0"/>
                <a:ea typeface="ＭＳ Ｐゴシック" pitchFamily="-65" charset="-128"/>
              </a:rPr>
              <a:t>content by viruses that is subsequently spread to other systems; exploit of software</a:t>
            </a:r>
          </a:p>
          <a:p>
            <a:pPr eaLnBrk="1" hangingPunct="1"/>
            <a:r>
              <a:rPr lang="en-US" dirty="0" smtClean="0">
                <a:latin typeface="Arial" charset="0"/>
                <a:ea typeface="ＭＳ Ｐゴシック" pitchFamily="-65" charset="-128"/>
              </a:rPr>
              <a:t>vulnerabilities either locally or over a network by worms or drive-by-downloads to</a:t>
            </a:r>
          </a:p>
          <a:p>
            <a:pPr eaLnBrk="1" hangingPunct="1"/>
            <a:r>
              <a:rPr lang="en-US" dirty="0" smtClean="0">
                <a:latin typeface="Arial" charset="0"/>
                <a:ea typeface="ＭＳ Ｐゴシック" pitchFamily="-65" charset="-128"/>
              </a:rPr>
              <a:t>allow the malware to replicate; and social engineering attacks that convince users to</a:t>
            </a:r>
          </a:p>
          <a:p>
            <a:pPr eaLnBrk="1" hangingPunct="1"/>
            <a:r>
              <a:rPr lang="en-US" dirty="0" smtClean="0">
                <a:latin typeface="Arial" charset="0"/>
                <a:ea typeface="ＭＳ Ｐゴシック" pitchFamily="-65" charset="-128"/>
              </a:rPr>
              <a:t>bypass security mechanisms to install Trojans, or to respond to phishing attacks.</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Payload actions performed by malware once it reaches a target system can</a:t>
            </a:r>
          </a:p>
          <a:p>
            <a:pPr eaLnBrk="1" hangingPunct="1"/>
            <a:r>
              <a:rPr lang="en-US" dirty="0" smtClean="0">
                <a:latin typeface="Arial" charset="0"/>
                <a:ea typeface="ＭＳ Ｐゴシック" pitchFamily="-65" charset="-128"/>
              </a:rPr>
              <a:t>include corruption of system or data files; theft of service in order to make the</a:t>
            </a:r>
          </a:p>
          <a:p>
            <a:pPr eaLnBrk="1" hangingPunct="1"/>
            <a:r>
              <a:rPr lang="en-US" dirty="0" smtClean="0">
                <a:latin typeface="Arial" charset="0"/>
                <a:ea typeface="ＭＳ Ｐゴシック" pitchFamily="-65" charset="-128"/>
              </a:rPr>
              <a:t>system a zombie agent of attack as part of a botnet; theft of information from the</a:t>
            </a:r>
          </a:p>
          <a:p>
            <a:pPr eaLnBrk="1" hangingPunct="1"/>
            <a:r>
              <a:rPr lang="en-US" dirty="0" smtClean="0">
                <a:latin typeface="Arial" charset="0"/>
                <a:ea typeface="ＭＳ Ｐゴシック" pitchFamily="-65" charset="-128"/>
              </a:rPr>
              <a:t>system, especially of logins, passwords, or other personal details by </a:t>
            </a:r>
            <a:r>
              <a:rPr lang="en-US" dirty="0" err="1" smtClean="0">
                <a:latin typeface="Arial" charset="0"/>
                <a:ea typeface="ＭＳ Ｐゴシック" pitchFamily="-65" charset="-128"/>
              </a:rPr>
              <a:t>keylogging</a:t>
            </a:r>
            <a:r>
              <a:rPr lang="en-US" dirty="0" smtClean="0">
                <a:latin typeface="Arial" charset="0"/>
                <a:ea typeface="ＭＳ Ｐゴシック" pitchFamily="-65" charset="-128"/>
              </a:rPr>
              <a:t> or</a:t>
            </a:r>
          </a:p>
          <a:p>
            <a:pPr eaLnBrk="1" hangingPunct="1"/>
            <a:r>
              <a:rPr lang="en-US" dirty="0" smtClean="0">
                <a:latin typeface="Arial" charset="0"/>
                <a:ea typeface="ＭＳ Ｐゴシック" pitchFamily="-65" charset="-128"/>
              </a:rPr>
              <a:t>spyware programs; and </a:t>
            </a:r>
            <a:r>
              <a:rPr lang="en-US" dirty="0" err="1" smtClean="0">
                <a:latin typeface="Arial" charset="0"/>
                <a:ea typeface="ＭＳ Ｐゴシック" pitchFamily="-65" charset="-128"/>
              </a:rPr>
              <a:t>stealthing</a:t>
            </a:r>
            <a:r>
              <a:rPr lang="en-US" dirty="0" smtClean="0">
                <a:latin typeface="Arial" charset="0"/>
                <a:ea typeface="ＭＳ Ｐゴシック" pitchFamily="-65" charset="-128"/>
              </a:rPr>
              <a:t> where the malware hides its presence on the</a:t>
            </a:r>
          </a:p>
          <a:p>
            <a:pPr eaLnBrk="1" hangingPunct="1"/>
            <a:r>
              <a:rPr lang="en-US" dirty="0" smtClean="0">
                <a:latin typeface="Arial" charset="0"/>
                <a:ea typeface="ＭＳ Ｐゴシック" pitchFamily="-65" charset="-128"/>
              </a:rPr>
              <a:t>system from attempts to detect and block it.</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While early malware tended to use a single means of propagation to deliver</a:t>
            </a:r>
          </a:p>
          <a:p>
            <a:pPr eaLnBrk="1" hangingPunct="1"/>
            <a:r>
              <a:rPr lang="en-US" dirty="0" smtClean="0">
                <a:latin typeface="Arial" charset="0"/>
                <a:ea typeface="ＭＳ Ｐゴシック" pitchFamily="-65" charset="-128"/>
              </a:rPr>
              <a:t>a single payload, as it evolved, we see a growth of blended malware that incorporates</a:t>
            </a:r>
          </a:p>
          <a:p>
            <a:pPr eaLnBrk="1" hangingPunct="1"/>
            <a:r>
              <a:rPr lang="en-US" dirty="0" smtClean="0">
                <a:latin typeface="Arial" charset="0"/>
                <a:ea typeface="ＭＳ Ｐゴシック" pitchFamily="-65" charset="-128"/>
              </a:rPr>
              <a:t>a range of both propagation mechanisms and payloads that increase its ability</a:t>
            </a:r>
          </a:p>
          <a:p>
            <a:pPr eaLnBrk="1" hangingPunct="1"/>
            <a:r>
              <a:rPr lang="en-US" dirty="0" smtClean="0">
                <a:latin typeface="Arial" charset="0"/>
                <a:ea typeface="ＭＳ Ｐゴシック" pitchFamily="-65" charset="-128"/>
              </a:rPr>
              <a:t>to spread, hide, and perform a range of actions on targets. A </a:t>
            </a:r>
            <a:r>
              <a:rPr lang="en-US" b="1" dirty="0" smtClean="0">
                <a:latin typeface="Arial" charset="0"/>
                <a:ea typeface="ＭＳ Ｐゴシック" pitchFamily="-65" charset="-128"/>
              </a:rPr>
              <a:t>blended attack </a:t>
            </a:r>
            <a:r>
              <a:rPr lang="en-US" b="0" dirty="0" smtClean="0">
                <a:latin typeface="Arial" charset="0"/>
                <a:ea typeface="ＭＳ Ｐゴシック" pitchFamily="-65" charset="-128"/>
              </a:rPr>
              <a:t>uses</a:t>
            </a:r>
          </a:p>
          <a:p>
            <a:pPr eaLnBrk="1" hangingPunct="1"/>
            <a:r>
              <a:rPr lang="en-US" dirty="0" smtClean="0">
                <a:latin typeface="Arial" charset="0"/>
                <a:ea typeface="ＭＳ Ｐゴシック" pitchFamily="-65" charset="-128"/>
              </a:rPr>
              <a:t>multiple methods of infection or propagation, to maximize the speed of contagion</a:t>
            </a:r>
          </a:p>
          <a:p>
            <a:pPr eaLnBrk="1" hangingPunct="1"/>
            <a:r>
              <a:rPr lang="en-US" dirty="0" smtClean="0">
                <a:latin typeface="Arial" charset="0"/>
                <a:ea typeface="ＭＳ Ｐゴシック" pitchFamily="-65" charset="-128"/>
              </a:rPr>
              <a:t>and the severity of the attack. Some malware even support an update mechanism</a:t>
            </a:r>
          </a:p>
          <a:p>
            <a:pPr eaLnBrk="1" hangingPunct="1"/>
            <a:r>
              <a:rPr lang="en-US" dirty="0" smtClean="0">
                <a:latin typeface="Arial" charset="0"/>
                <a:ea typeface="ＭＳ Ｐゴシック" pitchFamily="-65" charset="-128"/>
              </a:rPr>
              <a:t>that allows it to change the range of propagation and payload mechanisms utilized</a:t>
            </a:r>
          </a:p>
          <a:p>
            <a:pPr eaLnBrk="1" hangingPunct="1"/>
            <a:r>
              <a:rPr lang="en-US" dirty="0" smtClean="0">
                <a:latin typeface="Arial" charset="0"/>
                <a:ea typeface="ＭＳ Ｐゴシック" pitchFamily="-65" charset="-128"/>
              </a:rPr>
              <a:t>once it is deployed.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In the following sections, we survey these various categories of malware, and</a:t>
            </a:r>
          </a:p>
          <a:p>
            <a:pPr eaLnBrk="1" hangingPunct="1"/>
            <a:r>
              <a:rPr lang="en-US" dirty="0" smtClean="0">
                <a:latin typeface="Arial" charset="0"/>
                <a:ea typeface="ＭＳ Ｐゴシック" pitchFamily="-65" charset="-128"/>
              </a:rPr>
              <a:t>then follow with a discussion of appropriate countermeasures.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toolkits, often known as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now include a variety of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Zeus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crimeware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toolkit is a prominent example of such an attack kit, which was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used to generate a wide range of very effective,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stealthed</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that facilitates a 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criminal activities, in particular capturing and exploiting banking credentials [BINS10].</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Angler exploit kit, first seen in 2013, was the most active kit seen in 2015,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that exploited Flash vulnerabilities. It is sophisticated and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technically advanced, in both attacks executed and counter-measures deployed to resist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detection. There are a number of other attack kits in active use, though the specific kits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change from year to year as attackers continue to evolve and improve them [SYMA16].</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304442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16835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solidFill>
                  <a:schemeClr val="accent6">
                    <a:lumMod val="40000"/>
                    <a:lumOff val="60000"/>
                  </a:schemeClr>
                </a:solidFill>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212712"/>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16346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solidFill>
                  <a:schemeClr val="accent6">
                    <a:lumMod val="40000"/>
                    <a:lumOff val="60000"/>
                  </a:schemeClr>
                </a:solidFill>
              </a:rPr>
              <a:t>APT Attacks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539552" y="1556792"/>
            <a:ext cx="8229600" cy="4813995"/>
          </a:xfrm>
        </p:spPr>
        <p:txBody>
          <a:bodyPr>
            <a:noAutofit/>
          </a:bodyPr>
          <a:lstStyle/>
          <a:p>
            <a:pPr>
              <a:buClr>
                <a:schemeClr val="accent6">
                  <a:lumMod val="60000"/>
                  <a:lumOff val="40000"/>
                </a:schemeClr>
              </a:buClr>
              <a:buSzPct val="140000"/>
              <a:buFont typeface="Arial" charset="0"/>
              <a:buChar char="•"/>
            </a:pPr>
            <a:r>
              <a:rPr lang="en-US" sz="2800" dirty="0" smtClean="0">
                <a:latin typeface="+mn-lt"/>
              </a:rPr>
              <a:t>Aim:</a:t>
            </a:r>
          </a:p>
          <a:p>
            <a:pPr lvl="1">
              <a:buClr>
                <a:schemeClr val="accent6">
                  <a:lumMod val="60000"/>
                  <a:lumOff val="40000"/>
                </a:schemeClr>
              </a:buClr>
              <a:buSzPct val="140000"/>
              <a:buFont typeface="Arial" charset="0"/>
              <a:buChar char="•"/>
            </a:pPr>
            <a:r>
              <a:rPr lang="en-US" sz="1800" dirty="0" smtClean="0">
                <a:latin typeface="+mn-lt"/>
              </a:rPr>
              <a:t>Varies from theft of intellectual property or security and infrastructure related data to the physical disruption of infrastructure</a:t>
            </a:r>
          </a:p>
          <a:p>
            <a:pPr>
              <a:buClr>
                <a:schemeClr val="accent6">
                  <a:lumMod val="60000"/>
                  <a:lumOff val="40000"/>
                </a:schemeClr>
              </a:buClr>
              <a:buSzPct val="140000"/>
              <a:buFont typeface="Arial" charset="0"/>
              <a:buChar char="•"/>
            </a:pPr>
            <a:r>
              <a:rPr lang="en-US" sz="2800" dirty="0" smtClean="0">
                <a:latin typeface="+mn-lt"/>
              </a:rPr>
              <a:t>Techniques used:</a:t>
            </a:r>
          </a:p>
          <a:p>
            <a:pPr lvl="1">
              <a:buClr>
                <a:schemeClr val="accent6">
                  <a:lumMod val="60000"/>
                  <a:lumOff val="40000"/>
                </a:schemeClr>
              </a:buClr>
              <a:buSzPct val="140000"/>
              <a:buFont typeface="Arial" charset="0"/>
              <a:buChar char="•"/>
            </a:pPr>
            <a:r>
              <a:rPr lang="en-US" sz="1800" dirty="0">
                <a:latin typeface="+mn-lt"/>
              </a:rPr>
              <a:t>S</a:t>
            </a:r>
            <a:r>
              <a:rPr lang="en-US" sz="1800" dirty="0" smtClean="0">
                <a:latin typeface="+mn-lt"/>
              </a:rPr>
              <a:t>ocial engineering</a:t>
            </a:r>
          </a:p>
          <a:p>
            <a:pPr lvl="1">
              <a:buClr>
                <a:schemeClr val="accent6">
                  <a:lumMod val="60000"/>
                  <a:lumOff val="40000"/>
                </a:schemeClr>
              </a:buClr>
              <a:buSzPct val="140000"/>
              <a:buFont typeface="Arial" charset="0"/>
              <a:buChar char="•"/>
            </a:pPr>
            <a:r>
              <a:rPr lang="en-US" sz="1800" dirty="0">
                <a:latin typeface="+mn-lt"/>
              </a:rPr>
              <a:t>S</a:t>
            </a:r>
            <a:r>
              <a:rPr lang="en-US" sz="1800" dirty="0" smtClean="0">
                <a:latin typeface="+mn-lt"/>
              </a:rPr>
              <a:t>pear-phishing email</a:t>
            </a:r>
          </a:p>
          <a:p>
            <a:pPr lvl="1">
              <a:buClr>
                <a:schemeClr val="accent6">
                  <a:lumMod val="60000"/>
                  <a:lumOff val="40000"/>
                </a:schemeClr>
              </a:buClr>
              <a:buSzPct val="140000"/>
              <a:buFont typeface="Arial" charset="0"/>
              <a:buChar char="•"/>
            </a:pPr>
            <a:r>
              <a:rPr lang="en-US" sz="1800" dirty="0">
                <a:latin typeface="+mn-lt"/>
              </a:rPr>
              <a:t>D</a:t>
            </a:r>
            <a:r>
              <a:rPr lang="en-US" sz="1800" dirty="0" smtClean="0">
                <a:latin typeface="+mn-lt"/>
              </a:rPr>
              <a:t>rive-by-downloads from selected compromised websites likely to be visited by personnel in the target organization</a:t>
            </a:r>
          </a:p>
          <a:p>
            <a:pPr>
              <a:buClr>
                <a:schemeClr val="accent6">
                  <a:lumMod val="60000"/>
                  <a:lumOff val="40000"/>
                </a:schemeClr>
              </a:buClr>
              <a:buSzPct val="140000"/>
              <a:buFont typeface="Arial" charset="0"/>
              <a:buChar char="•"/>
            </a:pPr>
            <a:r>
              <a:rPr lang="en-US" sz="2800" dirty="0" smtClean="0">
                <a:latin typeface="+mn-lt"/>
              </a:rPr>
              <a:t>Intent:</a:t>
            </a:r>
          </a:p>
          <a:p>
            <a:pPr lvl="1">
              <a:buClr>
                <a:schemeClr val="accent6">
                  <a:lumMod val="60000"/>
                  <a:lumOff val="40000"/>
                </a:schemeClr>
              </a:buClr>
              <a:buSzPct val="140000"/>
              <a:buFont typeface="Arial" charset="0"/>
              <a:buChar char="•"/>
            </a:pPr>
            <a:r>
              <a:rPr lang="en-US" sz="1800" dirty="0">
                <a:latin typeface="+mn-lt"/>
              </a:rPr>
              <a:t>T</a:t>
            </a:r>
            <a:r>
              <a:rPr lang="en-US" sz="1800" dirty="0" smtClean="0">
                <a:latin typeface="+mn-lt"/>
              </a:rPr>
              <a:t>o infect the target with sophisticated malware with multiple propagation mechanisms and payloads</a:t>
            </a:r>
          </a:p>
          <a:p>
            <a:pPr lvl="1">
              <a:buClr>
                <a:schemeClr val="accent6">
                  <a:lumMod val="60000"/>
                  <a:lumOff val="40000"/>
                </a:schemeClr>
              </a:buClr>
              <a:buSzPct val="140000"/>
              <a:buFont typeface="Arial" charset="0"/>
              <a:buChar char="•"/>
            </a:pPr>
            <a:r>
              <a:rPr lang="en-US" sz="1800" dirty="0" smtClean="0">
                <a:latin typeface="+mn-lt"/>
              </a:rPr>
              <a:t>Once they have gained initial access to systems in the target organization a further range of attack tools are used to maintain and extend their access</a:t>
            </a:r>
            <a:endParaRPr lang="en-US" sz="1800" dirty="0">
              <a:latin typeface="+mn-lt"/>
            </a:endParaRPr>
          </a:p>
        </p:txBody>
      </p:sp>
    </p:spTree>
    <p:extLst>
      <p:ext uri="{BB962C8B-B14F-4D97-AF65-F5344CB8AC3E}">
        <p14:creationId xmlns:p14="http://schemas.microsoft.com/office/powerpoint/2010/main" val="139779999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a:t>
            </a:r>
            <a:r>
              <a:rPr lang="en-US" sz="2800" dirty="0" smtClean="0">
                <a:ea typeface="ＭＳ Ｐゴシック" pitchFamily="-65" charset="-128"/>
              </a:rPr>
              <a:t>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a:t>
            </a:r>
            <a:r>
              <a:rPr lang="en-US" sz="2000" dirty="0" smtClean="0">
                <a:ea typeface="ＭＳ Ｐゴシック" pitchFamily="-65" charset="-128"/>
              </a:rPr>
              <a:t>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a:t>
            </a:r>
            <a:r>
              <a:rPr lang="en-US" sz="2000" dirty="0" smtClean="0">
                <a:ea typeface="ＭＳ Ｐゴシック" pitchFamily="-65" charset="-128"/>
              </a:rPr>
              <a:t>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a:t>
            </a:r>
            <a:r>
              <a:rPr lang="en-US" sz="2800" dirty="0" smtClean="0">
                <a:ea typeface="ＭＳ Ｐゴシック" pitchFamily="-65" charset="-128"/>
              </a:rPr>
              <a:t>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a:t>
            </a:r>
            <a:r>
              <a:rPr lang="en-US" sz="2800" dirty="0" smtClean="0">
                <a:ea typeface="ＭＳ Ｐゴシック" pitchFamily="-65" charset="-128"/>
              </a:rPr>
              <a:t>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t>
            </a:r>
            <a:r>
              <a:rPr lang="en-US" sz="2000" dirty="0" smtClean="0">
                <a:ea typeface="ＭＳ Ｐゴシック" pitchFamily="-65" charset="-128"/>
              </a:rPr>
              <a:t>akes advantage of their details and weaknesses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4815" y="116632"/>
            <a:ext cx="9144000" cy="1139825"/>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1628800"/>
            <a:ext cx="8458200" cy="5112568"/>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dirty="0" smtClean="0">
                <a:latin typeface="+mn-lt"/>
                <a:ea typeface="ＭＳ Ｐゴシック" pitchFamily="-65" charset="-128"/>
              </a:rPr>
              <a:t>NISTIR 7298 defines a macro virus as:</a:t>
            </a:r>
          </a:p>
          <a:p>
            <a:pPr marL="914400" lvl="2" indent="0">
              <a:buClr>
                <a:schemeClr val="accent6">
                  <a:lumMod val="60000"/>
                  <a:lumOff val="40000"/>
                </a:schemeClr>
              </a:buClr>
              <a:buSzPct val="140000"/>
              <a:buNone/>
            </a:pPr>
            <a:r>
              <a:rPr lang="en-US" sz="1800" dirty="0" smtClean="0">
                <a:latin typeface="+mn-lt"/>
                <a:ea typeface="ＭＳ Ｐゴシック" pitchFamily="-65" charset="-128"/>
              </a:rPr>
              <a:t>“a virus that attaches itself to documents and uses the macro programming capabilities of the document’s application to execute and propagate”</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Macro viruses infect scripting code used to support active content in a variety of user document </a:t>
            </a:r>
            <a:r>
              <a:rPr lang="en-US" sz="2400" dirty="0" smtClean="0">
                <a:latin typeface="+mn-lt"/>
                <a:ea typeface="ＭＳ Ｐゴシック" pitchFamily="-65" charset="-128"/>
              </a:rPr>
              <a:t>types</a:t>
            </a:r>
          </a:p>
          <a:p>
            <a:pPr marL="342900" lvl="2" indent="-342900">
              <a:spcBef>
                <a:spcPts val="0"/>
              </a:spcBef>
              <a:buClr>
                <a:schemeClr val="accent6">
                  <a:lumMod val="60000"/>
                  <a:lumOff val="40000"/>
                </a:schemeClr>
              </a:buClr>
              <a:buSzPct val="140000"/>
            </a:pPr>
            <a:r>
              <a:rPr lang="en-US" sz="2400" dirty="0" smtClean="0">
                <a:latin typeface="+mn-lt"/>
                <a:ea typeface="ＭＳ Ｐゴシック" pitchFamily="-65" charset="-128"/>
              </a:rPr>
              <a:t>Are threatening for a number of reasons:</a:t>
            </a:r>
          </a:p>
          <a:p>
            <a:pPr lvl="2">
              <a:buClr>
                <a:schemeClr val="accent6">
                  <a:lumMod val="60000"/>
                  <a:lumOff val="40000"/>
                </a:schemeClr>
              </a:buClr>
              <a:buSzPct val="140000"/>
            </a:pPr>
            <a:r>
              <a:rPr lang="en-US" sz="1800" dirty="0">
                <a:latin typeface="+mn-lt"/>
                <a:ea typeface="ＭＳ Ｐゴシック" pitchFamily="-65" charset="-128"/>
              </a:rPr>
              <a:t>Is platform independent</a:t>
            </a:r>
          </a:p>
          <a:p>
            <a:pPr lvl="2">
              <a:buClr>
                <a:schemeClr val="accent6">
                  <a:lumMod val="60000"/>
                  <a:lumOff val="40000"/>
                </a:schemeClr>
              </a:buClr>
              <a:buSzPct val="140000"/>
            </a:pPr>
            <a:r>
              <a:rPr lang="en-US" sz="1800" dirty="0">
                <a:latin typeface="+mn-lt"/>
                <a:ea typeface="ＭＳ Ｐゴシック" pitchFamily="-65" charset="-128"/>
              </a:rPr>
              <a:t>Infect documents, not executable portions of code</a:t>
            </a:r>
          </a:p>
          <a:p>
            <a:pPr lvl="2">
              <a:buClr>
                <a:schemeClr val="accent6">
                  <a:lumMod val="60000"/>
                  <a:lumOff val="40000"/>
                </a:schemeClr>
              </a:buClr>
              <a:buSzPct val="140000"/>
            </a:pPr>
            <a:r>
              <a:rPr lang="en-US" sz="1800" dirty="0">
                <a:latin typeface="+mn-lt"/>
                <a:ea typeface="ＭＳ Ｐゴシック" pitchFamily="-65" charset="-128"/>
              </a:rPr>
              <a:t>Are easily spread</a:t>
            </a:r>
          </a:p>
          <a:p>
            <a:pPr lvl="2">
              <a:buClr>
                <a:schemeClr val="accent6">
                  <a:lumMod val="60000"/>
                  <a:lumOff val="40000"/>
                </a:schemeClr>
              </a:buClr>
              <a:buSzPct val="140000"/>
            </a:pPr>
            <a:r>
              <a:rPr lang="en-US" sz="1800" dirty="0">
                <a:latin typeface="+mn-lt"/>
                <a:ea typeface="ＭＳ Ｐゴシック" pitchFamily="-65" charset="-128"/>
              </a:rPr>
              <a:t>Because they infect user documents rather than system programs, traditional file system access controls are of limited use in preventing their spread, since users are expected to modify </a:t>
            </a:r>
            <a:r>
              <a:rPr lang="en-US" sz="1800" dirty="0" smtClean="0">
                <a:latin typeface="+mn-lt"/>
                <a:ea typeface="ＭＳ Ｐゴシック" pitchFamily="-65" charset="-128"/>
              </a:rPr>
              <a:t>them</a:t>
            </a:r>
          </a:p>
          <a:p>
            <a:pPr lvl="2">
              <a:buClr>
                <a:schemeClr val="accent6">
                  <a:lumMod val="60000"/>
                  <a:lumOff val="40000"/>
                </a:schemeClr>
              </a:buClr>
              <a:buSzPct val="140000"/>
            </a:pPr>
            <a:r>
              <a:rPr lang="en-US" sz="1800" dirty="0" smtClean="0">
                <a:latin typeface="+mn-lt"/>
                <a:ea typeface="ＭＳ Ｐゴシック" pitchFamily="-65" charset="-128"/>
              </a:rPr>
              <a:t>Are much easier to write or to modify than traditional executable viruses</a:t>
            </a:r>
            <a:endParaRPr lang="en-US" sz="1800" dirty="0">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47" t="2750" r="5071" b="50000"/>
          <a:stretch/>
        </p:blipFill>
        <p:spPr>
          <a:xfrm>
            <a:off x="323528" y="620688"/>
            <a:ext cx="8448938" cy="5760640"/>
          </a:xfrm>
          <a:prstGeom prst="rect">
            <a:avLst/>
          </a:prstGeom>
          <a:solidFill>
            <a:schemeClr val="tx1"/>
          </a:solidFill>
        </p:spPr>
      </p:pic>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Classifications</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smtClean="0">
                <a:effectLst/>
                <a:latin typeface="+mn-l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smtClean="0">
                <a:effectLst/>
                <a:latin typeface="+mn-l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B</a:t>
            </a:r>
            <a:r>
              <a:rPr lang="en-US" sz="1900" dirty="0" smtClean="0">
                <a:solidFill>
                  <a:schemeClr val="tx1"/>
                </a:solidFill>
                <a:effectLst>
                  <a:outerShdw blurRad="38100" dist="38100" dir="2700000" algn="tl">
                    <a:srgbClr val="0064E2"/>
                  </a:outerShdw>
                </a:effectLst>
                <a:latin typeface="+mn-lt"/>
                <a:ea typeface="ＭＳ Ｐゴシック" pitchFamily="-65" charset="-128"/>
              </a:rPr>
              <a:t>oot sector infector</a:t>
            </a:r>
          </a:p>
          <a:p>
            <a:pPr lvl="1" eaLnBrk="1" hangingPunct="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a:t>
            </a:r>
            <a:r>
              <a:rPr lang="en-US" sz="1500" dirty="0" smtClean="0">
                <a:solidFill>
                  <a:schemeClr val="tx1"/>
                </a:solidFill>
                <a:effectLst>
                  <a:outerShdw blurRad="38100" dist="38100" dir="2700000" algn="tl">
                    <a:srgbClr val="0064E2"/>
                  </a:outerShdw>
                </a:effectLst>
                <a:latin typeface="+mn-lt"/>
                <a:ea typeface="ＭＳ Ｐゴシック" pitchFamily="-65" charset="-128"/>
              </a:rPr>
              <a:t>nfects a master boot record or boot record and spreads when a system is booted from the disk containing the virus</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F</a:t>
            </a:r>
            <a:r>
              <a:rPr lang="en-US" sz="1900" dirty="0" smtClean="0">
                <a:solidFill>
                  <a:schemeClr val="tx1"/>
                </a:solidFill>
                <a:effectLst>
                  <a:outerShdw blurRad="38100" dist="38100" dir="2700000" algn="tl">
                    <a:srgbClr val="0064E2"/>
                  </a:outerShdw>
                </a:effectLst>
                <a:latin typeface="+mn-lt"/>
                <a:ea typeface="ＭＳ Ｐゴシック" pitchFamily="-65" charset="-128"/>
              </a:rPr>
              <a:t>ile infector </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that the operating system or shell considers to be executable</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acro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with macro or scripting code that is interpreted by an application</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ultipartite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E</a:t>
            </a:r>
            <a:r>
              <a:rPr lang="en-US" sz="1900" dirty="0" smtClean="0">
                <a:solidFill>
                  <a:schemeClr val="tx1"/>
                </a:solidFill>
                <a:effectLst>
                  <a:outerShdw blurRad="38100" dist="38100" dir="2700000" algn="tl">
                    <a:srgbClr val="0064E2"/>
                  </a:outerShdw>
                </a:effectLst>
                <a:latin typeface="+mn-lt"/>
                <a:ea typeface="ＭＳ Ｐゴシック" pitchFamily="-65" charset="-128"/>
              </a:rPr>
              <a:t>ncrypted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portion of the virus creates a random encryption key and encrypts the remainder of the virus</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S</a:t>
            </a:r>
            <a:r>
              <a:rPr lang="en-US" sz="1900" dirty="0" smtClean="0">
                <a:solidFill>
                  <a:schemeClr val="tx1"/>
                </a:solidFill>
                <a:effectLst>
                  <a:outerShdw blurRad="38100" dist="38100" dir="2700000" algn="tl">
                    <a:srgbClr val="0064E2"/>
                  </a:outerShdw>
                </a:effectLst>
                <a:latin typeface="+mn-lt"/>
                <a:ea typeface="ＭＳ Ｐゴシック" pitchFamily="-65" charset="-128"/>
              </a:rPr>
              <a:t>tealth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form of virus explicitly designed to hide itself from detection by anti-virus software</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P</a:t>
            </a:r>
            <a:r>
              <a:rPr lang="en-US" sz="1900" dirty="0" smtClean="0">
                <a:solidFill>
                  <a:schemeClr val="tx1"/>
                </a:solidFill>
                <a:effectLst>
                  <a:outerShdw blurRad="38100" dist="38100" dir="2700000" algn="tl">
                    <a:srgbClr val="0064E2"/>
                  </a:outerShdw>
                </a:effectLst>
                <a:latin typeface="+mn-lt"/>
                <a:ea typeface="ＭＳ Ｐゴシック" pitchFamily="-65" charset="-128"/>
              </a:rPr>
              <a:t>olymorphic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with every infection</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etamorphic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and rewrites itself completely at each iteration and may change behavior as well as appearance</a:t>
            </a:r>
          </a:p>
        </p:txBody>
      </p:sp>
      <p:cxnSp>
        <p:nvCxnSpPr>
          <p:cNvPr id="10" name="Straight Connector 9"/>
          <p:cNvCxnSpPr/>
          <p:nvPr/>
        </p:nvCxnSpPr>
        <p:spPr>
          <a:xfrm rot="16200000" flipH="1">
            <a:off x="1981200" y="4267200"/>
            <a:ext cx="5105400" cy="76200"/>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a:t>
            </a:r>
            <a:r>
              <a:rPr lang="en-US" sz="1800" dirty="0" smtClean="0">
                <a:solidFill>
                  <a:schemeClr val="tx1"/>
                </a:solidFill>
                <a:effectLst>
                  <a:outerShdw blurRad="38100" dist="38100" dir="2700000" algn="tl">
                    <a:srgbClr val="0064E2"/>
                  </a:outerShdw>
                </a:effectLst>
                <a:latin typeface="+mn-lt"/>
                <a:ea typeface="ＭＳ Ｐゴシック" pitchFamily="-65" charset="-128"/>
              </a:rPr>
              <a:t>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t>
            </a:r>
            <a:r>
              <a:rPr lang="en-US" sz="1800" dirty="0" smtClean="0">
                <a:solidFill>
                  <a:schemeClr val="tx1"/>
                </a:solidFill>
                <a:effectLst>
                  <a:outerShdw blurRad="38100" dist="38100" dir="2700000" algn="tl">
                    <a:srgbClr val="0064E2"/>
                  </a:outerShdw>
                </a:effectLst>
                <a:latin typeface="+mn-lt"/>
                <a:ea typeface="ＭＳ Ｐゴシック" pitchFamily="-65" charset="-128"/>
              </a:rPr>
              <a:t>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a:t>
            </a:r>
            <a:r>
              <a:rPr lang="en-US" sz="1800" dirty="0" smtClean="0">
                <a:solidFill>
                  <a:schemeClr val="tx1"/>
                </a:solidFill>
                <a:effectLst>
                  <a:outerShdw blurRad="38100" dist="38100" dir="2700000" algn="tl">
                    <a:srgbClr val="0064E2"/>
                  </a:outerShdw>
                </a:effectLst>
                <a:latin typeface="+mn-lt"/>
                <a:ea typeface="ＭＳ Ｐゴシック" pitchFamily="-65" charset="-128"/>
              </a:rPr>
              <a:t>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a:t>
            </a:r>
            <a:r>
              <a:rPr lang="en-US" sz="1800" dirty="0" smtClean="0">
                <a:solidFill>
                  <a:schemeClr val="tx1"/>
                </a:solidFill>
                <a:effectLst>
                  <a:outerShdw blurRad="38100" dist="38100" dir="2700000" algn="tl">
                    <a:srgbClr val="0064E2"/>
                  </a:outerShdw>
                </a:effectLst>
                <a:latin typeface="+mn-lt"/>
                <a:ea typeface="ＭＳ Ｐゴシック" pitchFamily="-65" charset="-128"/>
              </a:rPr>
              <a:t>irst known implementation was done in Xerox Palo Alto Labs in the early 1980s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6</a:t>
            </a:r>
            <a:endParaRPr lang="en-US" dirty="0"/>
          </a:p>
        </p:txBody>
      </p:sp>
      <p:sp>
        <p:nvSpPr>
          <p:cNvPr id="13" name="Subtitle 12"/>
          <p:cNvSpPr>
            <a:spLocks noGrp="1"/>
          </p:cNvSpPr>
          <p:nvPr>
            <p:ph type="subTitle" idx="1"/>
          </p:nvPr>
        </p:nvSpPr>
        <p:spPr/>
        <p:txBody>
          <a:bodyPr>
            <a:normAutofit/>
          </a:bodyPr>
          <a:lstStyle/>
          <a:p>
            <a:pPr algn="ctr"/>
            <a:r>
              <a:rPr lang="en-US" sz="3200" dirty="0" smtClean="0"/>
              <a:t>Malicious Software</a:t>
            </a:r>
          </a:p>
          <a:p>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smtClean="0">
                <a:solidFill>
                  <a:srgbClr val="EDD3B6"/>
                </a:solidFill>
              </a:rPr>
              <a:t>Target Discovery</a:t>
            </a:r>
            <a:endParaRPr lang="en-US" dirty="0">
              <a:solidFill>
                <a:srgbClr val="EDD3B6"/>
              </a:solidFill>
            </a:endParaRPr>
          </a:p>
        </p:txBody>
      </p:sp>
      <p:sp>
        <p:nvSpPr>
          <p:cNvPr id="3" name="Content Placeholder 2"/>
          <p:cNvSpPr>
            <a:spLocks noGrp="1"/>
          </p:cNvSpPr>
          <p:nvPr>
            <p:ph idx="1"/>
          </p:nvPr>
        </p:nvSpPr>
        <p:spPr>
          <a:xfrm>
            <a:off x="467544" y="1212729"/>
            <a:ext cx="8229600" cy="916926"/>
          </a:xfrm>
        </p:spPr>
        <p:txBody>
          <a:bodyPr>
            <a:noAutofit/>
          </a:bodyPr>
          <a:lstStyle/>
          <a:p>
            <a:pPr fontAlgn="base">
              <a:lnSpc>
                <a:spcPct val="90000"/>
              </a:lnSpc>
              <a:spcAft>
                <a:spcPct val="0"/>
              </a:spcAft>
              <a:buClr>
                <a:schemeClr val="accent6">
                  <a:lumMod val="60000"/>
                  <a:lumOff val="40000"/>
                </a:schemeClr>
              </a:buClr>
              <a:buSzPct val="140000"/>
              <a:buFont typeface="Arial" charset="0"/>
              <a:buChar char="•"/>
            </a:pPr>
            <a:r>
              <a:rPr lang="en-US" sz="2000" dirty="0">
                <a:latin typeface="+mn-lt"/>
              </a:rPr>
              <a:t>Scanning (or fingerprinting)</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First function in the propagation phase for a network worm</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Searches for other systems to infect</a:t>
            </a:r>
          </a:p>
        </p:txBody>
      </p:sp>
      <p:sp>
        <p:nvSpPr>
          <p:cNvPr id="5" name="TextBox 4"/>
          <p:cNvSpPr txBox="1"/>
          <p:nvPr/>
        </p:nvSpPr>
        <p:spPr>
          <a:xfrm>
            <a:off x="447831" y="2109114"/>
            <a:ext cx="7272808" cy="4635115"/>
          </a:xfrm>
          <a:prstGeom prst="rect">
            <a:avLst/>
          </a:prstGeom>
          <a:noFill/>
        </p:spPr>
        <p:txBody>
          <a:bodyPr wrap="square" rtlCol="0">
            <a:spAutoFit/>
          </a:bodyPr>
          <a:lstStyle/>
          <a:p>
            <a:pPr marL="342900" lvl="0" indent="-3429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Random</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compromised host probes random addresses in the IP address space using a different seed</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produces a high volume of Internet traffic which may cause generalized disruption even before the actual attack is launched</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Hit-list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attacker first compiles a long list of potential vulnerable machines</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Once the list is compiled the attacker begins infecting machines on the 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infected machine is provided with a portion of the list to scan</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results in a very short scanning period which may make it difficult to detect that infection is taking place</a:t>
            </a:r>
          </a:p>
          <a:p>
            <a:pPr marL="342900" lvl="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Topological</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method uses information contained on an infected victim machine to find more hosts to scan</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Local subnet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If a host can be infected behind a firewall that host then looks for targets in its own local network</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host uses the subnet address structure to find other hosts that would otherwise be protected by the firewall</a:t>
            </a:r>
          </a:p>
          <a:p>
            <a:endParaRPr lang="en-US" dirty="0"/>
          </a:p>
        </p:txBody>
      </p:sp>
    </p:spTree>
    <p:extLst>
      <p:ext uri="{BB962C8B-B14F-4D97-AF65-F5344CB8AC3E}">
        <p14:creationId xmlns:p14="http://schemas.microsoft.com/office/powerpoint/2010/main" val="144568371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29" t="9052" r="5072" b="31100"/>
          <a:stretch/>
        </p:blipFill>
        <p:spPr>
          <a:xfrm>
            <a:off x="755576" y="260648"/>
            <a:ext cx="7622742" cy="6389651"/>
          </a:xfrm>
          <a:prstGeom prst="rect">
            <a:avLst/>
          </a:prstGeom>
          <a:solidFill>
            <a:schemeClr val="tx1"/>
          </a:solidFill>
        </p:spPr>
      </p:pic>
    </p:spTree>
  </p:cSld>
  <p:clrMapOvr>
    <a:masterClrMapping/>
  </p:clrMapOvr>
  <p:transition spd="slow">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rgbClr val="EDD3B6"/>
                </a:solidFill>
                <a:ea typeface="+mj-ea"/>
                <a:cs typeface="+mj-cs"/>
              </a:rPr>
              <a:t>Morris Worm</a:t>
            </a:r>
          </a:p>
        </p:txBody>
      </p:sp>
      <p:sp>
        <p:nvSpPr>
          <p:cNvPr id="240643" name="Rectangle 3"/>
          <p:cNvSpPr>
            <a:spLocks noGrp="1" noChangeArrowheads="1"/>
          </p:cNvSpPr>
          <p:nvPr>
            <p:ph idx="1"/>
          </p:nvPr>
        </p:nvSpPr>
        <p:spPr>
          <a:xfrm>
            <a:off x="467544" y="1484784"/>
            <a:ext cx="8363272" cy="5945832"/>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E</a:t>
            </a:r>
            <a:r>
              <a:rPr lang="en-US" dirty="0" smtClean="0">
                <a:latin typeface="+mn-lt"/>
                <a:ea typeface="ＭＳ Ｐゴシック" pitchFamily="-65" charset="-128"/>
              </a:rPr>
              <a:t>arliest significant worm infection</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R</a:t>
            </a:r>
            <a:r>
              <a:rPr lang="en-US" dirty="0" smtClean="0">
                <a:latin typeface="+mn-lt"/>
                <a:ea typeface="ＭＳ Ｐゴシック" pitchFamily="-65" charset="-128"/>
              </a:rPr>
              <a:t>eleased by Robert Morris in 1988</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D</a:t>
            </a:r>
            <a:r>
              <a:rPr lang="en-US" dirty="0" smtClean="0">
                <a:latin typeface="+mn-lt"/>
                <a:ea typeface="ＭＳ Ｐゴシック" pitchFamily="-65" charset="-128"/>
              </a:rPr>
              <a:t>esigned to spread on UNIX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Attempted to crack local password file to use login/password to logon to </a:t>
            </a:r>
            <a:r>
              <a:rPr lang="en-US" sz="1800" dirty="0" smtClean="0">
                <a:latin typeface="+mn-lt"/>
                <a:ea typeface="ＭＳ Ｐゴシック" pitchFamily="-65" charset="-128"/>
              </a:rPr>
              <a:t>other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a:t>
            </a:r>
            <a:r>
              <a:rPr lang="en-US" sz="1800" dirty="0" smtClean="0">
                <a:latin typeface="+mn-lt"/>
                <a:ea typeface="ＭＳ Ｐゴシック" pitchFamily="-65" charset="-128"/>
              </a:rPr>
              <a:t>xploited a bug in the finger protocol which reports the whereabouts of a remote user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a:t>
            </a:r>
            <a:r>
              <a:rPr lang="en-US" sz="1800" dirty="0" smtClean="0">
                <a:latin typeface="+mn-lt"/>
                <a:ea typeface="ＭＳ Ｐゴシック" pitchFamily="-65" charset="-128"/>
              </a:rPr>
              <a:t>xploited a trapdoor in the debug option of the remote process that receives and sends mail</a:t>
            </a:r>
          </a:p>
          <a:p>
            <a:pPr>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Sent interpreter a bootstrap program to copy worm over</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gridCol w="1828800"/>
                <a:gridCol w="5791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Mydoom</a:t>
                      </a:r>
                      <a:endParaRPr kumimoji="0" lang="en-US" sz="1400" b="1" i="0" u="none" strike="noStrike" cap="none" normalizeH="0" baseline="0" dirty="0" smtClean="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Conficker</a:t>
                      </a:r>
                      <a:r>
                        <a:rPr kumimoji="0" lang="en-US" sz="1400" b="1" i="0" u="none" strike="noStrike" cap="none" normalizeH="0" baseline="0" dirty="0" smtClean="0">
                          <a:ln>
                            <a:noFill/>
                          </a:ln>
                          <a:solidFill>
                            <a:schemeClr val="tx1"/>
                          </a:solidFill>
                          <a:effectLst/>
                          <a:latin typeface="+mn-lt"/>
                          <a:ea typeface="ＭＳ Ｐゴシック" pitchFamily="-65" charset="-128"/>
                        </a:rPr>
                        <a:t> (</a:t>
                      </a:r>
                      <a:r>
                        <a:rPr kumimoji="0" lang="en-US" sz="1400" b="1" i="0" u="none" strike="noStrike" cap="none" normalizeH="0" baseline="0" dirty="0" err="1" smtClean="0">
                          <a:ln>
                            <a:noFill/>
                          </a:ln>
                          <a:solidFill>
                            <a:schemeClr val="tx1"/>
                          </a:solidFill>
                          <a:effectLst/>
                          <a:latin typeface="+mn-lt"/>
                          <a:ea typeface="ＭＳ Ｐゴシック" pitchFamily="-65" charset="-128"/>
                        </a:rPr>
                        <a:t>Downadup</a:t>
                      </a:r>
                      <a:r>
                        <a:rPr kumimoji="0" lang="en-US" sz="1400" b="1" i="0" u="none" strike="noStrike" cap="none" normalizeH="0" baseline="0" dirty="0" smtClean="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smtClean="0">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2491454"/>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smtClean="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a:t>
            </a:r>
            <a:r>
              <a:rPr lang="en-US" sz="1800" dirty="0" smtClean="0">
                <a:solidFill>
                  <a:schemeClr val="tx1"/>
                </a:solidFill>
                <a:effectLst>
                  <a:outerShdw blurRad="38100" dist="38100" dir="2700000" algn="tl">
                    <a:srgbClr val="0064E2"/>
                  </a:outerShdw>
                </a:effectLst>
                <a:ea typeface="ＭＳ Ｐゴシック" pitchFamily="-65" charset="-128"/>
              </a:rPr>
              <a:t>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a:t>
            </a:r>
            <a:r>
              <a:rPr lang="en-US" sz="1800" dirty="0" smtClean="0">
                <a:solidFill>
                  <a:schemeClr val="tx1"/>
                </a:solidFill>
                <a:effectLst>
                  <a:outerShdw blurRad="38100" dist="38100" dir="2700000" algn="tl">
                    <a:srgbClr val="0064E2"/>
                  </a:outerShdw>
                </a:effectLst>
                <a:ea typeface="ＭＳ Ｐゴシック" pitchFamily="-65" charset="-128"/>
              </a:rPr>
              <a:t>opular vehicles include: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a:t>
            </a:r>
            <a:r>
              <a:rPr lang="en-US" sz="1400" dirty="0" smtClean="0">
                <a:solidFill>
                  <a:schemeClr val="tx1"/>
                </a:solidFill>
                <a:effectLst>
                  <a:outerShdw blurRad="38100" dist="38100" dir="2700000" algn="tl">
                    <a:srgbClr val="0064E2"/>
                  </a:outerShdw>
                </a:effectLst>
                <a:ea typeface="ＭＳ Ｐゴシック" pitchFamily="-65" charset="-128"/>
              </a:rPr>
              <a:t>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a:t>
            </a:r>
            <a:r>
              <a:rPr lang="en-US" sz="1400" dirty="0" smtClean="0">
                <a:solidFill>
                  <a:schemeClr val="tx1"/>
                </a:solidFill>
                <a:effectLst>
                  <a:outerShdw blurRad="38100" dist="38100" dir="2700000" algn="tl">
                    <a:srgbClr val="0064E2"/>
                  </a:outerShdw>
                </a:effectLst>
                <a:ea typeface="ＭＳ Ｐゴシック" pitchFamily="-65" charset="-128"/>
              </a:rPr>
              <a:t>-mail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a:t>
            </a:r>
            <a:r>
              <a:rPr lang="en-US" sz="1400" dirty="0" smtClean="0">
                <a:solidFill>
                  <a:schemeClr val="tx1"/>
                </a:solidFill>
                <a:effectLst>
                  <a:outerShdw blurRad="38100" dist="38100" dir="2700000" algn="tl">
                    <a:srgbClr val="0064E2"/>
                  </a:outerShdw>
                </a:effectLst>
                <a:ea typeface="ＭＳ Ｐゴシック" pitchFamily="-65" charset="-128"/>
              </a:rPr>
              <a:t>ownloads from untrusted sites or of untrusted software</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smtClean="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a:t>
            </a:r>
            <a:r>
              <a:rPr lang="en-US" sz="2200" dirty="0" smtClean="0">
                <a:solidFill>
                  <a:schemeClr val="tx1"/>
                </a:solidFill>
                <a:effectLst>
                  <a:outerShdw blurRad="38100" dist="38100" dir="2700000" algn="tl">
                    <a:srgbClr val="0064E2"/>
                  </a:outerShdw>
                </a:effectLst>
                <a:ea typeface="ＭＳ Ｐゴシック" pitchFamily="-65" charset="-128"/>
              </a:rPr>
              <a:t>irst discovery was </a:t>
            </a:r>
            <a:r>
              <a:rPr lang="en-US" sz="2200" dirty="0" err="1" smtClean="0">
                <a:solidFill>
                  <a:schemeClr val="tx1"/>
                </a:solidFill>
                <a:effectLst>
                  <a:outerShdw blurRad="38100" dist="38100" dir="2700000" algn="tl">
                    <a:srgbClr val="0064E2"/>
                  </a:outerShdw>
                </a:effectLst>
                <a:ea typeface="ＭＳ Ｐゴシック" pitchFamily="-65" charset="-128"/>
              </a:rPr>
              <a:t>Cabir</a:t>
            </a:r>
            <a:r>
              <a:rPr lang="en-US" sz="2200" dirty="0" smtClean="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smtClean="0">
                <a:solidFill>
                  <a:schemeClr val="tx1"/>
                </a:solidFill>
                <a:effectLst>
                  <a:outerShdw blurRad="38100" dist="38100" dir="2700000" algn="tl">
                    <a:srgbClr val="0064E2"/>
                  </a:outerShdw>
                </a:effectLst>
                <a:ea typeface="ＭＳ Ｐゴシック" pitchFamily="-65" charset="-128"/>
              </a:rPr>
              <a:t>Then </a:t>
            </a:r>
            <a:r>
              <a:rPr lang="en-US" sz="2200" dirty="0" err="1" smtClean="0">
                <a:solidFill>
                  <a:schemeClr val="tx1"/>
                </a:solidFill>
                <a:effectLst>
                  <a:outerShdw blurRad="38100" dist="38100" dir="2700000" algn="tl">
                    <a:srgbClr val="0064E2"/>
                  </a:outerShdw>
                </a:effectLst>
                <a:ea typeface="ＭＳ Ｐゴシック" pitchFamily="-65" charset="-128"/>
              </a:rPr>
              <a:t>Lasco</a:t>
            </a:r>
            <a:r>
              <a:rPr lang="en-US" sz="2200" dirty="0" smtClean="0">
                <a:solidFill>
                  <a:schemeClr val="tx1"/>
                </a:solidFill>
                <a:effectLst>
                  <a:outerShdw blurRad="38100" dist="38100" dir="2700000" algn="tl">
                    <a:srgbClr val="0064E2"/>
                  </a:outerShdw>
                </a:effectLst>
                <a:ea typeface="ＭＳ Ｐゴシック" pitchFamily="-65" charset="-128"/>
              </a:rPr>
              <a:t> and </a:t>
            </a: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t>
            </a:r>
            <a:r>
              <a:rPr lang="en-US" sz="2200" dirty="0" smtClean="0">
                <a:solidFill>
                  <a:schemeClr val="tx1"/>
                </a:solidFill>
                <a:effectLst>
                  <a:outerShdw blurRad="38100" dist="38100" dir="2700000" algn="tl">
                    <a:srgbClr val="0064E2"/>
                  </a:outerShdw>
                </a:effectLst>
                <a:ea typeface="ＭＳ Ｐゴシック" pitchFamily="-65" charset="-128"/>
              </a:rPr>
              <a: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rPr>
              <a:t>Watering-Hole Attacks</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smtClean="0">
                <a:latin typeface="+mn-lt"/>
              </a:rPr>
              <a:t>A variant of drive-by-download used in highly targeted attacks</a:t>
            </a:r>
          </a:p>
          <a:p>
            <a:pPr>
              <a:buClr>
                <a:schemeClr val="accent6">
                  <a:lumMod val="40000"/>
                  <a:lumOff val="60000"/>
                </a:schemeClr>
              </a:buClr>
              <a:buSzPct val="140000"/>
            </a:pPr>
            <a:r>
              <a:rPr lang="en-US" dirty="0" smtClean="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smtClean="0">
                <a:latin typeface="+mn-lt"/>
              </a:rPr>
              <a:t>They then wait for one of their intended victims to visit one of the compromised sites</a:t>
            </a:r>
          </a:p>
          <a:p>
            <a:pPr>
              <a:buClr>
                <a:schemeClr val="accent6">
                  <a:lumMod val="40000"/>
                  <a:lumOff val="60000"/>
                </a:schemeClr>
              </a:buClr>
              <a:buSzPct val="140000"/>
            </a:pPr>
            <a:r>
              <a:rPr lang="en-US" dirty="0" smtClean="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smtClean="0">
                <a:latin typeface="+mn-lt"/>
              </a:rPr>
              <a:t>This greatly increases the likelihood of the site compromise remaining undetected</a:t>
            </a:r>
            <a:endParaRPr lang="en-US" dirty="0">
              <a:latin typeface="+mn-lt"/>
            </a:endParaRPr>
          </a:p>
        </p:txBody>
      </p:sp>
    </p:spTree>
    <p:extLst>
      <p:ext uri="{BB962C8B-B14F-4D97-AF65-F5344CB8AC3E}">
        <p14:creationId xmlns:p14="http://schemas.microsoft.com/office/powerpoint/2010/main" val="7736340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smtClean="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smtClean="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smtClean="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smtClean="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smtClean="0">
                <a:solidFill>
                  <a:schemeClr val="accent6">
                    <a:lumMod val="40000"/>
                    <a:lumOff val="60000"/>
                  </a:schemeClr>
                </a:solidFill>
              </a:rPr>
              <a:t>Malvertising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smtClean="0">
                <a:solidFill>
                  <a:schemeClr val="accent6">
                    <a:lumMod val="40000"/>
                    <a:lumOff val="60000"/>
                  </a:schemeClr>
                </a:solidFill>
              </a:rPr>
              <a:t>Clickjacking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smtClean="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smtClean="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smtClean="0">
                <a:solidFill>
                  <a:schemeClr val="tx1"/>
                </a:solidFill>
                <a:latin typeface="+mn-lt"/>
              </a:rPr>
              <a:t>A user can be led to believe they are typing in the password to their email or bank account, but are instead typing into an invisible frame controlled by the attacker</a:t>
            </a:r>
            <a:endParaRPr lang="en-US" dirty="0">
              <a:solidFill>
                <a:schemeClr val="tx1"/>
              </a:solidFill>
              <a:latin typeface="+mn-lt"/>
            </a:endParaRP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smtClean="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smtClean="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smtClean="0">
                <a:solidFill>
                  <a:schemeClr val="accent6">
                    <a:lumMod val="40000"/>
                    <a:lumOff val="60000"/>
                  </a:schemeClr>
                </a:solidFill>
              </a:rPr>
              <a:t>Ransomware</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smtClean="0"/>
              <a:t>WannaCry</a:t>
            </a:r>
            <a:endParaRPr lang="en-US" dirty="0" smtClean="0"/>
          </a:p>
          <a:p>
            <a:pPr lvl="2">
              <a:buClr>
                <a:schemeClr val="accent6">
                  <a:lumMod val="60000"/>
                  <a:lumOff val="40000"/>
                </a:schemeClr>
              </a:buClr>
              <a:buSzPct val="140000"/>
            </a:pPr>
            <a:r>
              <a:rPr lang="en-US" dirty="0" smtClean="0"/>
              <a:t>Infected a large number of systems in many countries in May 2017</a:t>
            </a:r>
          </a:p>
          <a:p>
            <a:pPr lvl="2">
              <a:buClr>
                <a:schemeClr val="accent6">
                  <a:lumMod val="60000"/>
                  <a:lumOff val="40000"/>
                </a:schemeClr>
              </a:buClr>
              <a:buSzPct val="140000"/>
            </a:pPr>
            <a:r>
              <a:rPr lang="en-US" dirty="0" smtClean="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smtClean="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smtClean="0"/>
              <a:t>Targets widened beyond personal computer systems to include mobile devices and Linux servers</a:t>
            </a:r>
          </a:p>
          <a:p>
            <a:pPr lvl="2">
              <a:buClr>
                <a:schemeClr val="accent6">
                  <a:lumMod val="60000"/>
                  <a:lumOff val="40000"/>
                </a:schemeClr>
              </a:buClr>
              <a:buSzPct val="140000"/>
            </a:pPr>
            <a:r>
              <a:rPr lang="en-US" dirty="0" smtClean="0"/>
              <a:t>Tactics such as threatening to publish sensitive personal information, or to permanently destroy the encryption key after a short period of time, are sometimes used to increase the pressure on the victim to pay up</a:t>
            </a:r>
            <a:endParaRPr lang="en-US" dirty="0"/>
          </a:p>
        </p:txBody>
      </p:sp>
    </p:spTree>
    <p:extLst>
      <p:ext uri="{BB962C8B-B14F-4D97-AF65-F5344CB8AC3E}">
        <p14:creationId xmlns:p14="http://schemas.microsoft.com/office/powerpoint/2010/main" val="139936031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a:t>
            </a:r>
            <a:r>
              <a:rPr lang="en-US" sz="2800" dirty="0" smtClean="0">
                <a:latin typeface="+mn-lt"/>
                <a:ea typeface="ＭＳ Ｐゴシック" pitchFamily="-65" charset="-128"/>
              </a:rPr>
              <a:t>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auses damage to physical equipment</a:t>
            </a:r>
          </a:p>
          <a:p>
            <a:pPr lvl="3" eaLnBrk="1" hangingPunct="1">
              <a:buClr>
                <a:schemeClr val="accent6">
                  <a:lumMod val="60000"/>
                  <a:lumOff val="40000"/>
                </a:schemeClr>
              </a:buClr>
              <a:buFont typeface="Arial" charset="0"/>
              <a:buChar char="•"/>
            </a:pPr>
            <a:r>
              <a:rPr lang="en-US" sz="1800" dirty="0" smtClean="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t>
            </a:r>
            <a:r>
              <a:rPr lang="en-US" sz="1800" dirty="0" smtClean="0">
                <a:latin typeface="+mn-lt"/>
                <a:ea typeface="ＭＳ Ｐゴシック" pitchFamily="-65" charset="-128"/>
              </a:rPr>
              <a: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a:t>
            </a:r>
            <a:r>
              <a:rPr lang="en-US" sz="2800" dirty="0" smtClean="0">
                <a:latin typeface="+mn-lt"/>
                <a:ea typeface="ＭＳ Ｐゴシック" pitchFamily="-65" charset="-128"/>
                <a:cs typeface="ＭＳ Ｐゴシック" pitchFamily="-110" charset="-128"/>
              </a:rPr>
              <a:t>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ode embedded in the malware that is set to “explode” when certain conditions are met</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t>
            </a:r>
            <a:r>
              <a:rPr lang="en-US" sz="2200" dirty="0" smtClean="0">
                <a:latin typeface="+mn-lt"/>
                <a:ea typeface="ＭＳ Ｐゴシック" pitchFamily="-65" charset="-128"/>
              </a:rPr>
              <a: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a:t>
            </a:r>
            <a:r>
              <a:rPr lang="en-US" sz="2200" i="1" dirty="0" smtClean="0">
                <a:latin typeface="+mn-lt"/>
                <a:ea typeface="ＭＳ Ｐゴシック" pitchFamily="-65" charset="-128"/>
              </a:rPr>
              <a:t>otnet</a:t>
            </a:r>
            <a:r>
              <a:rPr lang="en-US" sz="2200" dirty="0" smtClean="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a:t>
            </a:r>
            <a:r>
              <a:rPr lang="en-US" sz="2200" dirty="0" smtClean="0">
                <a:latin typeface="+mn-lt"/>
                <a:ea typeface="ＭＳ Ｐゴシック" pitchFamily="-65" charset="-128"/>
              </a:rPr>
              <a:t>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a:t>
            </a:r>
            <a:r>
              <a:rPr lang="en-US" sz="1900" dirty="0" smtClean="0">
                <a:latin typeface="+mn-lt"/>
                <a:ea typeface="ＭＳ Ｐゴシック" pitchFamily="-65" charset="-128"/>
              </a:rPr>
              <a:t>istributed denial-of-service (</a:t>
            </a:r>
            <a:r>
              <a:rPr lang="en-US" sz="1900" dirty="0" err="1" smtClean="0">
                <a:latin typeface="+mn-lt"/>
                <a:ea typeface="ＭＳ Ｐゴシック" pitchFamily="-65" charset="-128"/>
              </a:rPr>
              <a:t>DDoS</a:t>
            </a:r>
            <a:r>
              <a:rPr lang="en-US" sz="1900" dirty="0" smtClean="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a:t>
            </a:r>
            <a:r>
              <a:rPr lang="en-US" sz="1900" dirty="0" err="1" smtClean="0">
                <a:latin typeface="+mn-lt"/>
                <a:ea typeface="ＭＳ Ｐゴシック" pitchFamily="-65" charset="-128"/>
              </a:rPr>
              <a:t>eylogging</a:t>
            </a:r>
            <a:endParaRPr lang="en-US" sz="1900" dirty="0" smtClean="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a:t>
            </a:r>
            <a:r>
              <a:rPr lang="en-US" sz="1900" dirty="0" smtClean="0">
                <a:latin typeface="+mn-lt"/>
                <a:ea typeface="ＭＳ Ｐゴシック" pitchFamily="-65" charset="-128"/>
              </a:rPr>
              <a:t>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a:t>
            </a:r>
            <a:r>
              <a:rPr lang="en-US" sz="1900" dirty="0" smtClean="0">
                <a:latin typeface="+mn-lt"/>
                <a:ea typeface="ＭＳ Ｐゴシック" pitchFamily="-65" charset="-128"/>
              </a:rPr>
              <a:t>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t>
            </a:r>
            <a:r>
              <a:rPr lang="en-US" sz="1900" dirty="0" smtClean="0">
                <a:latin typeface="+mn-lt"/>
                <a:ea typeface="ＭＳ Ｐゴシック" pitchFamily="-65" charset="-128"/>
              </a:rPr>
              <a:t>anipulating online polls/games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a:t>
            </a:r>
            <a:r>
              <a:rPr lang="en-US" sz="2200" dirty="0" smtClean="0">
                <a:solidFill>
                  <a:schemeClr val="tx1"/>
                </a:solidFill>
                <a:effectLst>
                  <a:outerShdw blurRad="38100" dist="38100" dir="2700000" algn="tl">
                    <a:srgbClr val="0064E2"/>
                  </a:outerShdw>
                </a:effectLst>
                <a:latin typeface="+mn-lt"/>
                <a:ea typeface="ＭＳ Ｐゴシック" pitchFamily="-65" charset="-128"/>
              </a:rPr>
              <a:t>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a:t>
            </a:r>
            <a:r>
              <a:rPr lang="en-US" sz="2000" dirty="0" smtClean="0">
                <a:solidFill>
                  <a:schemeClr val="tx1"/>
                </a:solidFill>
                <a:effectLst>
                  <a:outerShdw blurRad="38100" dist="38100" dir="2700000" algn="tl">
                    <a:srgbClr val="0064E2"/>
                  </a:outerShdw>
                </a:effectLst>
                <a:latin typeface="+mn-lt"/>
                <a:ea typeface="ＭＳ Ｐゴシック" pitchFamily="-65" charset="-128"/>
              </a:rPr>
              <a:t>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a:t>
            </a:r>
            <a:r>
              <a:rPr lang="en-US" sz="2200" dirty="0" smtClean="0">
                <a:solidFill>
                  <a:schemeClr val="tx1"/>
                </a:solidFill>
                <a:effectLst>
                  <a:outerShdw blurRad="38100" dist="38100" dir="2700000" algn="tl">
                    <a:srgbClr val="0064E2"/>
                  </a:outerShdw>
                </a:effectLst>
                <a:latin typeface="+mn-lt"/>
                <a:ea typeface="ＭＳ Ｐゴシック" pitchFamily="-65" charset="-128"/>
              </a:rPr>
              <a: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a:t>
            </a:r>
            <a:r>
              <a:rPr lang="en-US" sz="2000" dirty="0" smtClean="0">
                <a:solidFill>
                  <a:schemeClr val="tx1"/>
                </a:solidFill>
                <a:effectLst>
                  <a:outerShdw blurRad="38100" dist="38100" dir="2700000" algn="tl">
                    <a:srgbClr val="0064E2"/>
                  </a:outerShdw>
                </a:effectLst>
                <a:latin typeface="+mn-lt"/>
                <a:ea typeface="ＭＳ Ｐゴシック" pitchFamily="-65" charset="-128"/>
              </a:rPr>
              <a:t>istributed control mechanisms use peer-to-peer protocols to avoid a single point of failure</a:t>
            </a:r>
          </a:p>
          <a:p>
            <a:pPr eaLnBrk="1" hangingPunct="1">
              <a:lnSpc>
                <a:spcPct val="90000"/>
              </a:lnSpc>
            </a:pPr>
            <a:endParaRPr lang="en-US" sz="22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a:t>
            </a:r>
            <a:r>
              <a:rPr lang="en-US" sz="2200" dirty="0" smtClean="0">
                <a:latin typeface="+mn-lt"/>
                <a:ea typeface="ＭＳ Ｐゴシック" pitchFamily="-65" charset="-128"/>
              </a:rPr>
              <a:t>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a:t>
            </a:r>
            <a:r>
              <a:rPr lang="en-US" sz="1900" dirty="0" smtClean="0">
                <a:latin typeface="+mn-lt"/>
                <a:ea typeface="ＭＳ Ｐゴシック" pitchFamily="-65" charset="-128"/>
              </a:rPr>
              <a:t>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a:t>
            </a:r>
            <a:r>
              <a:rPr lang="en-US" sz="1900" dirty="0" smtClean="0">
                <a:latin typeface="+mn-lt"/>
                <a:ea typeface="ＭＳ Ｐゴシック" pitchFamily="-65" charset="-128"/>
              </a:rPr>
              <a:t>-mail is crafted to specifically suit its                                              recipient, often quoting a range of information                                           to convince them of its authenticity</a:t>
            </a:r>
          </a:p>
          <a:p>
            <a:pPr>
              <a:lnSpc>
                <a:spcPct val="80000"/>
              </a:lnSpc>
            </a:pPr>
            <a:endParaRPr lang="en-US" sz="19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92080" y="2780928"/>
            <a:ext cx="3429000" cy="1292662"/>
          </a:xfrm>
        </p:spPr>
        <p:txBody>
          <a:bodyPr wrap="square" tIns="137160" numCol="1" anchorCtr="0" compatLnSpc="1">
            <a:prstTxWarp prst="textNoShape">
              <a:avLst/>
            </a:prstTxWarp>
            <a:spAutoFit/>
          </a:bodyPr>
          <a:lstStyle/>
          <a:p>
            <a:pPr eaLnBrk="1" fontAlgn="base" hangingPunct="1">
              <a:spcAft>
                <a:spcPct val="0"/>
              </a:spcAft>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cs typeface="ＭＳ Ｐゴシック" pitchFamily="-110" charset="-128"/>
              </a:rPr>
              <a:t>Malware Terminology</a:t>
            </a:r>
          </a:p>
        </p:txBody>
      </p:sp>
      <p:sp>
        <p:nvSpPr>
          <p:cNvPr id="31" name="TextBox 30"/>
          <p:cNvSpPr txBox="1"/>
          <p:nvPr/>
        </p:nvSpPr>
        <p:spPr>
          <a:xfrm>
            <a:off x="5292080" y="2204864"/>
            <a:ext cx="3505200" cy="646331"/>
          </a:xfrm>
          <a:prstGeom prst="rect">
            <a:avLst/>
          </a:prstGeom>
          <a:noFill/>
        </p:spPr>
        <p:txBody>
          <a:bodyPr wrap="square"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ＭＳ Ｐゴシック" pitchFamily="-110" charset="-128"/>
              </a:rPr>
              <a:t>Table 6.1</a:t>
            </a:r>
          </a:p>
        </p:txBody>
      </p:sp>
      <p:pic>
        <p:nvPicPr>
          <p:cNvPr id="2" name="Picture 1"/>
          <p:cNvPicPr>
            <a:picLocks noChangeAspect="1"/>
          </p:cNvPicPr>
          <p:nvPr/>
        </p:nvPicPr>
        <p:blipFill>
          <a:blip r:embed="rId3"/>
          <a:stretch>
            <a:fillRect/>
          </a:stretch>
        </p:blipFill>
        <p:spPr>
          <a:xfrm>
            <a:off x="0" y="1"/>
            <a:ext cx="4808925" cy="6845290"/>
          </a:xfrm>
          <a:prstGeom prst="rect">
            <a:avLst/>
          </a:prstGeom>
        </p:spPr>
      </p:pic>
      <p:pic>
        <p:nvPicPr>
          <p:cNvPr id="7" name="Picture 6"/>
          <p:cNvPicPr>
            <a:picLocks noChangeAspect="1"/>
          </p:cNvPicPr>
          <p:nvPr/>
        </p:nvPicPr>
        <p:blipFill>
          <a:blip r:embed="rId4"/>
          <a:stretch>
            <a:fillRect/>
          </a:stretch>
        </p:blipFill>
        <p:spPr>
          <a:xfrm>
            <a:off x="4949547" y="0"/>
            <a:ext cx="4220858" cy="2061964"/>
          </a:xfrm>
          <a:prstGeom prst="rect">
            <a:avLst/>
          </a:prstGeom>
        </p:spPr>
      </p:pic>
      <p:sp>
        <p:nvSpPr>
          <p:cNvPr id="8" name="TextBox 7"/>
          <p:cNvSpPr txBox="1"/>
          <p:nvPr/>
        </p:nvSpPr>
        <p:spPr>
          <a:xfrm>
            <a:off x="5026360" y="4181050"/>
            <a:ext cx="3960440" cy="276999"/>
          </a:xfrm>
          <a:prstGeom prst="rect">
            <a:avLst/>
          </a:prstGeom>
          <a:noFill/>
        </p:spPr>
        <p:txBody>
          <a:bodyPr wrap="square" rtlCol="0">
            <a:spAutoFit/>
          </a:bodyPr>
          <a:lstStyle/>
          <a:p>
            <a:r>
              <a:rPr lang="en-US" sz="1200" dirty="0" smtClean="0">
                <a:latin typeface="+mj-lt"/>
              </a:rPr>
              <a:t>(Table can be found on </a:t>
            </a:r>
            <a:r>
              <a:rPr lang="en-US" sz="1200" smtClean="0">
                <a:latin typeface="+mj-lt"/>
              </a:rPr>
              <a:t>page 185</a:t>
            </a:r>
            <a:r>
              <a:rPr lang="en-US" sz="1200">
                <a:latin typeface="+mj-lt"/>
              </a:rPr>
              <a:t> </a:t>
            </a:r>
            <a:r>
              <a:rPr lang="en-US" sz="1200" smtClean="0">
                <a:latin typeface="+mj-lt"/>
              </a:rPr>
              <a:t>in </a:t>
            </a:r>
            <a:r>
              <a:rPr lang="en-US" sz="1200" dirty="0" smtClean="0">
                <a:latin typeface="+mj-lt"/>
              </a:rPr>
              <a:t>the textbook.)</a:t>
            </a:r>
            <a:endParaRPr lang="en-US" sz="1200" dirty="0">
              <a:latin typeface="+mj-lt"/>
            </a:endParaRPr>
          </a:p>
        </p:txBody>
      </p:sp>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 – </a:t>
            </a:r>
            <a:r>
              <a:rPr lang="en-US" sz="4300" dirty="0" err="1" smtClean="0">
                <a:solidFill>
                  <a:schemeClr val="accent6">
                    <a:lumMod val="40000"/>
                    <a:lumOff val="60000"/>
                  </a:schemeClr>
                </a:solidFill>
                <a:effectLst/>
                <a:ea typeface="ＭＳ Ｐゴシック" pitchFamily="-65" charset="-128"/>
              </a:rPr>
              <a:t>Stealthing</a:t>
            </a:r>
            <a:r>
              <a:rPr lang="en-US" sz="4300" dirty="0" smtClean="0">
                <a:solidFill>
                  <a:schemeClr val="accent6">
                    <a:lumMod val="40000"/>
                    <a:lumOff val="60000"/>
                  </a:schemeClr>
                </a:solidFill>
                <a:effectLst/>
                <a:ea typeface="ＭＳ Ｐゴシック" pitchFamily="-65" charset="-128"/>
              </a:rPr>
              <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lso known as a </a:t>
            </a:r>
            <a:r>
              <a:rPr lang="en-US" i="1" dirty="0" smtClean="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a:t>
            </a:r>
            <a:r>
              <a:rPr lang="en-US" dirty="0" smtClean="0">
                <a:latin typeface="+mn-lt"/>
                <a:ea typeface="ＭＳ Ｐゴシック" pitchFamily="-65" charset="-128"/>
              </a:rPr>
              <a:t>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t>
            </a:r>
            <a:r>
              <a:rPr lang="en-US" i="1" dirty="0" smtClean="0">
                <a:latin typeface="+mn-lt"/>
                <a:ea typeface="ＭＳ Ｐゴシック" pitchFamily="-65" charset="-128"/>
              </a:rPr>
              <a:t>aintenance hook </a:t>
            </a:r>
            <a:r>
              <a:rPr lang="en-US" dirty="0" smtClean="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a:t>
            </a:r>
            <a:r>
              <a:rPr lang="en-US" dirty="0" smtClean="0">
                <a:latin typeface="+mn-lt"/>
                <a:ea typeface="ＭＳ Ｐゴシック" pitchFamily="-65" charset="-128"/>
              </a:rPr>
              <a:t>ifficult to implement operating system                          controls for backdoors in applications</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r>
              <a:rPr lang="en-US" dirty="0">
                <a:solidFill>
                  <a:schemeClr val="accent6">
                    <a:lumMod val="40000"/>
                    <a:lumOff val="60000"/>
                  </a:schemeClr>
                </a:solidFill>
              </a:rPr>
              <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a:t>
            </a:r>
            <a:r>
              <a:rPr lang="en-US" sz="2800" dirty="0" smtClean="0">
                <a:latin typeface="+mn-lt"/>
                <a:ea typeface="ＭＳ Ｐゴシック" pitchFamily="-65" charset="-128"/>
              </a:rPr>
              <a:t>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a:t>
            </a:r>
            <a:r>
              <a:rPr lang="en-US" sz="2800" dirty="0" smtClean="0">
                <a:latin typeface="+mn-lt"/>
                <a:ea typeface="ＭＳ Ｐゴシック" pitchFamily="-65" charset="-128"/>
              </a:rPr>
              <a:t>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a:t>
            </a:r>
            <a:r>
              <a:rPr lang="en-US" sz="2800" dirty="0" smtClean="0">
                <a:latin typeface="+mn-lt"/>
                <a:ea typeface="ＭＳ Ｐゴシック" pitchFamily="-65" charset="-128"/>
              </a:rPr>
              <a:t>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t>
            </a:r>
            <a:r>
              <a:rPr lang="en-US" sz="2200" dirty="0" smtClean="0">
                <a:latin typeface="+mn-lt"/>
                <a:ea typeface="ＭＳ Ｐゴシック" pitchFamily="-65" charset="-128"/>
              </a:rPr>
              <a:t>an add or change programs and files, monitor processes, send and receive network traffic, and get backdoor access on demand</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50" b="29001"/>
          <a:stretch/>
        </p:blipFill>
        <p:spPr>
          <a:xfrm>
            <a:off x="251520" y="332656"/>
            <a:ext cx="8579777" cy="5945702"/>
          </a:xfrm>
          <a:prstGeom prst="rect">
            <a:avLst/>
          </a:prstGeom>
          <a:solidFill>
            <a:schemeClr val="tx1"/>
          </a:solidFill>
        </p:spPr>
      </p:pic>
    </p:spTree>
  </p:cSld>
  <p:clrMapOvr>
    <a:masterClrMapping/>
  </p:clrMapOvr>
  <p:transition spd="slow">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a:t>
            </a:r>
            <a:r>
              <a:rPr lang="en-US" sz="2400" dirty="0" smtClean="0">
                <a:latin typeface="+mn-lt"/>
                <a:ea typeface="ＭＳ Ｐゴシック" pitchFamily="-65" charset="-128"/>
              </a:rPr>
              <a:t>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smtClean="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a:t>
            </a:r>
            <a:r>
              <a:rPr lang="en-US" dirty="0" smtClean="0">
                <a:latin typeface="+mn-lt"/>
                <a:ea typeface="ＭＳ Ｐゴシック" pitchFamily="-65" charset="-128"/>
              </a:rPr>
              <a:t>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smtClean="0">
                <a:solidFill>
                  <a:schemeClr val="accent6">
                    <a:lumMod val="40000"/>
                    <a:lumOff val="60000"/>
                  </a:schemeClr>
                </a:solidFill>
              </a:rPr>
              <a:t>Sandbox Analysis</a:t>
            </a:r>
            <a:endParaRPr lang="en-US">
              <a:solidFill>
                <a:schemeClr val="accent6">
                  <a:lumMod val="40000"/>
                  <a:lumOff val="60000"/>
                </a:schemeClr>
              </a:solidFill>
            </a:endParaRP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smtClean="0">
                <a:latin typeface="+mn-lt"/>
              </a:rPr>
              <a:t>Running potentially malicious code in an emulated sandbox or on a virtual machine</a:t>
            </a:r>
          </a:p>
          <a:p>
            <a:pPr>
              <a:buClr>
                <a:schemeClr val="accent6">
                  <a:lumMod val="60000"/>
                  <a:lumOff val="40000"/>
                </a:schemeClr>
              </a:buClr>
              <a:buSzPct val="140000"/>
            </a:pPr>
            <a:r>
              <a:rPr lang="en-US" dirty="0" smtClean="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smtClean="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smtClean="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a:t>
            </a:r>
            <a:r>
              <a:rPr lang="en-US" dirty="0" smtClean="0"/>
              <a:t>wo </a:t>
            </a:r>
            <a:r>
              <a:rPr lang="en-US" dirty="0"/>
              <a:t>types of monitoring software</a:t>
            </a:r>
          </a:p>
          <a:p>
            <a:endParaRPr lang="en-US"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smtClean="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smtClean="0">
                <a:latin typeface="+mn-lt"/>
              </a:rPr>
              <a:t>Payload-information theft-</a:t>
            </a:r>
            <a:r>
              <a:rPr lang="en-AU" sz="2200" dirty="0" err="1" smtClean="0">
                <a:latin typeface="+mn-lt"/>
              </a:rPr>
              <a:t>keyloggers</a:t>
            </a:r>
            <a:r>
              <a:rPr lang="en-AU" sz="2200" dirty="0" smtClean="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a:t>
            </a:r>
            <a:r>
              <a:rPr lang="en-AU" sz="1500" dirty="0" smtClean="0">
                <a:latin typeface="+mn-lt"/>
              </a:rPr>
              <a:t>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smtClean="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smtClean="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smtClean="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Distributed intelligence gathering approaches</a:t>
            </a:r>
            <a:endParaRPr lang="en-AU" sz="1500" dirty="0">
              <a:latin typeface="+mn-lt"/>
            </a:endParaRP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smtClean="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smtClean="0">
                <a:latin typeface="+mn-lt"/>
              </a:rPr>
              <a:t>Advanced </a:t>
            </a:r>
            <a:r>
              <a:rPr lang="en-US" sz="2000" dirty="0">
                <a:latin typeface="+mn-lt"/>
              </a:rPr>
              <a:t>p</a:t>
            </a:r>
            <a:r>
              <a:rPr lang="en-US" sz="2000" dirty="0" smtClean="0">
                <a:latin typeface="+mn-lt"/>
              </a:rPr>
              <a:t>ersistent threat</a:t>
            </a:r>
          </a:p>
          <a:p>
            <a:pPr>
              <a:buClr>
                <a:schemeClr val="accent6">
                  <a:lumMod val="60000"/>
                  <a:lumOff val="40000"/>
                </a:schemeClr>
              </a:buClr>
              <a:buSzPct val="140000"/>
              <a:buFont typeface="Arial" charset="0"/>
              <a:buChar char="•"/>
            </a:pPr>
            <a:r>
              <a:rPr lang="en-US" sz="2000" dirty="0" smtClean="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endParaRPr lang="en-US" sz="1400" dirty="0" smtClean="0">
              <a:latin typeface="+mn-lt"/>
            </a:endParaRP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a:t>
            </a:r>
            <a:r>
              <a:rPr lang="en-US" sz="2000" dirty="0" smtClean="0">
                <a:latin typeface="+mn-lt"/>
              </a:rPr>
              <a:t>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Backdoor</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Rootkit</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Virtual machine and other external rootkits</a:t>
            </a:r>
            <a:endParaRPr lang="en-US" sz="1400" dirty="0">
              <a:latin typeface="+mn-lt"/>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dirty="0" smtClean="0">
                <a:solidFill>
                  <a:schemeClr val="accent6">
                    <a:lumMod val="40000"/>
                    <a:lumOff val="60000"/>
                  </a:schemeClr>
                </a:solidFill>
              </a:rPr>
              <a:t>Attack Kits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412776"/>
            <a:ext cx="8229600" cy="5328592"/>
          </a:xfrm>
        </p:spPr>
        <p:txBody>
          <a:bodyPr>
            <a:normAutofit/>
          </a:bodyPr>
          <a:lstStyle/>
          <a:p>
            <a:pPr>
              <a:buClr>
                <a:schemeClr val="accent6">
                  <a:lumMod val="60000"/>
                  <a:lumOff val="40000"/>
                </a:schemeClr>
              </a:buClr>
            </a:pPr>
            <a:r>
              <a:rPr lang="en-US" sz="2800" dirty="0" smtClean="0">
                <a:latin typeface="+mn-lt"/>
              </a:rPr>
              <a:t>Initially the development and deployment of malware required considerable technical skill by software authors</a:t>
            </a:r>
          </a:p>
          <a:p>
            <a:pPr lvl="1">
              <a:buClr>
                <a:schemeClr val="accent6">
                  <a:lumMod val="60000"/>
                  <a:lumOff val="40000"/>
                </a:schemeClr>
              </a:buClr>
              <a:buFont typeface="Arial" charset="0"/>
              <a:buChar char="•"/>
            </a:pPr>
            <a:r>
              <a:rPr lang="en-US" sz="1800" dirty="0">
                <a:latin typeface="+mn-lt"/>
              </a:rPr>
              <a:t>The development of virus-creation toolkits in the early 1990s and then more general attack kits in the 2000s greatly assisted in the development and deployment of malware</a:t>
            </a:r>
          </a:p>
          <a:p>
            <a:pPr>
              <a:buClr>
                <a:schemeClr val="accent6">
                  <a:lumMod val="60000"/>
                  <a:lumOff val="40000"/>
                </a:schemeClr>
              </a:buClr>
            </a:pPr>
            <a:r>
              <a:rPr lang="en-US" sz="2800" dirty="0" smtClean="0">
                <a:latin typeface="+mn-lt"/>
              </a:rPr>
              <a:t>Toolkits are often known as “</a:t>
            </a:r>
            <a:r>
              <a:rPr lang="en-US" sz="2800" dirty="0" err="1" smtClean="0">
                <a:latin typeface="+mn-lt"/>
              </a:rPr>
              <a:t>crimeware</a:t>
            </a:r>
            <a:r>
              <a:rPr lang="en-US" sz="2800" dirty="0" smtClean="0">
                <a:latin typeface="+mn-lt"/>
              </a:rPr>
              <a:t>”</a:t>
            </a:r>
          </a:p>
          <a:p>
            <a:pPr lvl="1">
              <a:buClr>
                <a:schemeClr val="accent6">
                  <a:lumMod val="60000"/>
                  <a:lumOff val="40000"/>
                </a:schemeClr>
              </a:buClr>
              <a:buFont typeface="Arial" charset="0"/>
              <a:buChar char="•"/>
            </a:pPr>
            <a:r>
              <a:rPr lang="en-US" sz="1800" dirty="0">
                <a:latin typeface="+mn-lt"/>
              </a:rPr>
              <a:t>Include a variety of propagation mechanisms and payload modules that even novices can deploy</a:t>
            </a:r>
          </a:p>
          <a:p>
            <a:pPr lvl="1">
              <a:buClr>
                <a:schemeClr val="accent6">
                  <a:lumMod val="60000"/>
                  <a:lumOff val="40000"/>
                </a:schemeClr>
              </a:buClr>
              <a:buFont typeface="Arial" charset="0"/>
              <a:buChar char="•"/>
            </a:pPr>
            <a:r>
              <a:rPr lang="en-US" sz="1800" dirty="0">
                <a:latin typeface="+mn-lt"/>
              </a:rPr>
              <a:t>Variants that can be generated by attackers using these toolkits creates a significant problem for those defending systems against them</a:t>
            </a:r>
          </a:p>
          <a:p>
            <a:pPr>
              <a:buClr>
                <a:schemeClr val="accent6">
                  <a:lumMod val="60000"/>
                  <a:lumOff val="40000"/>
                </a:schemeClr>
              </a:buClr>
            </a:pPr>
            <a:r>
              <a:rPr lang="en-US" sz="2800" dirty="0" smtClean="0">
                <a:latin typeface="+mn-lt"/>
              </a:rPr>
              <a:t>Examples are:</a:t>
            </a:r>
          </a:p>
          <a:p>
            <a:pPr lvl="1">
              <a:buClr>
                <a:schemeClr val="accent6">
                  <a:lumMod val="60000"/>
                  <a:lumOff val="40000"/>
                </a:schemeClr>
              </a:buClr>
              <a:buFont typeface="Arial" charset="0"/>
              <a:buChar char="•"/>
            </a:pPr>
            <a:r>
              <a:rPr lang="en-US" sz="1800" dirty="0" smtClean="0">
                <a:latin typeface="+mn-lt"/>
              </a:rPr>
              <a:t>Zeus</a:t>
            </a:r>
          </a:p>
          <a:p>
            <a:pPr lvl="1">
              <a:buClr>
                <a:schemeClr val="accent6">
                  <a:lumMod val="60000"/>
                  <a:lumOff val="40000"/>
                </a:schemeClr>
              </a:buClr>
              <a:buFont typeface="Arial" charset="0"/>
              <a:buChar char="•"/>
            </a:pPr>
            <a:r>
              <a:rPr lang="en-US" sz="1800" dirty="0" smtClean="0">
                <a:latin typeface="+mn-lt"/>
              </a:rPr>
              <a:t>Angler</a:t>
            </a:r>
            <a:endParaRPr lang="en-US" sz="1800" dirty="0">
              <a:latin typeface="+mn-lt"/>
            </a:endParaRPr>
          </a:p>
        </p:txBody>
      </p:sp>
    </p:spTree>
    <p:extLst>
      <p:ext uri="{BB962C8B-B14F-4D97-AF65-F5344CB8AC3E}">
        <p14:creationId xmlns:p14="http://schemas.microsoft.com/office/powerpoint/2010/main" val="247623748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Attack Sources</a:t>
            </a:r>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pPr>
              <a:spcBef>
                <a:spcPts val="600"/>
              </a:spcBef>
              <a:buClr>
                <a:schemeClr val="accent6">
                  <a:lumMod val="60000"/>
                  <a:lumOff val="40000"/>
                </a:schemeClr>
              </a:buClr>
            </a:pPr>
            <a:r>
              <a:rPr lang="en-US" dirty="0" smtClean="0">
                <a:solidFill>
                  <a:schemeClr val="tx1"/>
                </a:solidFill>
                <a:latin typeface="+mn-lt"/>
              </a:rPr>
              <a:t>Another significant malware development is the change from attackers being individuals often motivated to demonstrate their technical competence to their peers to more organized and dangerous attack sources such as:</a:t>
            </a: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r>
              <a:rPr lang="en-US" dirty="0" smtClean="0">
                <a:solidFill>
                  <a:schemeClr val="tx1"/>
                </a:solidFill>
                <a:latin typeface="+mn-lt"/>
              </a:rPr>
              <a:t>This has significantly changed the resources available and motivation behind the rise of malware and has led to development of a large underground economy involving the sale of attack kits, access to compromised hosts, and to stolen information</a:t>
            </a:r>
            <a:endParaRPr lang="en-US" dirty="0">
              <a:solidFill>
                <a:schemeClr val="tx1"/>
              </a:solidFill>
              <a:latin typeface="+mn-lt"/>
            </a:endParaRPr>
          </a:p>
        </p:txBody>
      </p:sp>
      <p:graphicFrame>
        <p:nvGraphicFramePr>
          <p:cNvPr id="4" name="Diagram 3"/>
          <p:cNvGraphicFramePr/>
          <p:nvPr>
            <p:extLst>
              <p:ext uri="{D42A27DB-BD31-4B8C-83A1-F6EECF244321}">
                <p14:modId xmlns:p14="http://schemas.microsoft.com/office/powerpoint/2010/main" val="1439284678"/>
              </p:ext>
            </p:extLst>
          </p:nvPr>
        </p:nvGraphicFramePr>
        <p:xfrm>
          <a:off x="488731" y="1870841"/>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40705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smtClean="0">
                <a:solidFill>
                  <a:schemeClr val="accent6">
                    <a:lumMod val="40000"/>
                    <a:lumOff val="60000"/>
                  </a:schemeClr>
                </a:solidFill>
              </a:rPr>
              <a:t>Advanced Persistent Threats (APTs)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05880" y="2060848"/>
            <a:ext cx="8352928" cy="4797152"/>
          </a:xfrm>
        </p:spPr>
        <p:txBody>
          <a:bodyPr/>
          <a:lstStyle/>
          <a:p>
            <a:pPr>
              <a:spcBef>
                <a:spcPts val="776"/>
              </a:spcBef>
              <a:buClr>
                <a:schemeClr val="accent6">
                  <a:lumMod val="60000"/>
                  <a:lumOff val="40000"/>
                </a:schemeClr>
              </a:buClr>
            </a:pPr>
            <a:r>
              <a:rPr lang="en-US" dirty="0" smtClean="0">
                <a:latin typeface="+mn-lt"/>
              </a:rPr>
              <a:t>Well-resourced, persistent application of a wide variety of intrusion technologies and malware to selected targets (usually business or political)</a:t>
            </a:r>
          </a:p>
          <a:p>
            <a:pPr>
              <a:spcBef>
                <a:spcPts val="776"/>
              </a:spcBef>
              <a:buClr>
                <a:schemeClr val="accent6">
                  <a:lumMod val="60000"/>
                  <a:lumOff val="40000"/>
                </a:schemeClr>
              </a:buClr>
            </a:pPr>
            <a:r>
              <a:rPr lang="en-US" dirty="0" smtClean="0">
                <a:latin typeface="+mn-lt"/>
              </a:rPr>
              <a:t>Typically attributed to state-sponsored organizations and criminal enterprises</a:t>
            </a:r>
          </a:p>
          <a:p>
            <a:pPr>
              <a:spcBef>
                <a:spcPts val="776"/>
              </a:spcBef>
              <a:buClr>
                <a:schemeClr val="accent6">
                  <a:lumMod val="60000"/>
                  <a:lumOff val="40000"/>
                </a:schemeClr>
              </a:buClr>
            </a:pPr>
            <a:r>
              <a:rPr lang="en-US" dirty="0" smtClean="0">
                <a:latin typeface="+mn-lt"/>
              </a:rPr>
              <a:t>Differ from other types of attack by their careful target selection and stealthy intrusion efforts over extended periods</a:t>
            </a:r>
          </a:p>
          <a:p>
            <a:pPr>
              <a:spcBef>
                <a:spcPts val="776"/>
              </a:spcBef>
              <a:buClr>
                <a:schemeClr val="accent6">
                  <a:lumMod val="60000"/>
                  <a:lumOff val="40000"/>
                </a:schemeClr>
              </a:buClr>
            </a:pPr>
            <a:r>
              <a:rPr lang="en-US" dirty="0" smtClean="0">
                <a:latin typeface="+mn-lt"/>
              </a:rPr>
              <a:t>High profile attacks include Aurora, RSA, APT1, and </a:t>
            </a:r>
            <a:r>
              <a:rPr lang="en-US" dirty="0" err="1" smtClean="0">
                <a:latin typeface="+mn-lt"/>
              </a:rPr>
              <a:t>Stuxnet</a:t>
            </a:r>
            <a:endParaRPr lang="en-US" dirty="0">
              <a:latin typeface="+mn-lt"/>
            </a:endParaRPr>
          </a:p>
        </p:txBody>
      </p:sp>
    </p:spTree>
    <p:extLst>
      <p:ext uri="{BB962C8B-B14F-4D97-AF65-F5344CB8AC3E}">
        <p14:creationId xmlns:p14="http://schemas.microsoft.com/office/powerpoint/2010/main" val="3669582167"/>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17610</TotalTime>
  <Words>16272</Words>
  <Application>Microsoft Office PowerPoint</Application>
  <PresentationFormat>On-screen Show (4:3)</PresentationFormat>
  <Paragraphs>2078</Paragraphs>
  <Slides>49</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Baskerville Bold Italic</vt:lpstr>
      <vt:lpstr>Century Gothic</vt:lpstr>
      <vt:lpstr>Courier New</vt:lpstr>
      <vt:lpstr>Palatino Linotype</vt:lpstr>
      <vt:lpstr>Times New Roman</vt:lpstr>
      <vt:lpstr>Wingdings</vt:lpstr>
      <vt:lpstr>Executive</vt:lpstr>
      <vt:lpstr>PowerPoint Presentation</vt:lpstr>
      <vt:lpstr>Chapter 6</vt:lpstr>
      <vt:lpstr>Malware</vt:lpstr>
      <vt:lpstr>Malware Terminology</vt:lpstr>
      <vt:lpstr>Classification of Malware</vt:lpstr>
      <vt:lpstr>Types of Malicious Software (Malware)</vt:lpstr>
      <vt:lpstr>Attack Kits</vt:lpstr>
      <vt:lpstr>Attack Sources</vt:lpstr>
      <vt:lpstr>Advanced Persistent Threats (APTs)</vt:lpstr>
      <vt:lpstr>APT Characteristics</vt:lpstr>
      <vt:lpstr>APT Attacks</vt:lpstr>
      <vt:lpstr>Viruses</vt:lpstr>
      <vt:lpstr>Virus Components</vt:lpstr>
      <vt:lpstr>Virus Phases</vt:lpstr>
      <vt:lpstr>Macro and Scripting Viruses</vt:lpstr>
      <vt:lpstr>PowerPoint Presentation</vt:lpstr>
      <vt:lpstr>Virus Classifications</vt:lpstr>
      <vt:lpstr>Worms</vt:lpstr>
      <vt:lpstr>Worm Replication</vt:lpstr>
      <vt:lpstr>Target Discovery</vt:lpstr>
      <vt:lpstr>PowerPoint Presentation</vt:lpstr>
      <vt:lpstr>Morris Worm</vt:lpstr>
      <vt:lpstr>Recent Worm Attacks</vt:lpstr>
      <vt:lpstr>WannaCry</vt:lpstr>
      <vt:lpstr>PowerPoint Presentation</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Presentation</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Jacoby, Meghan M</cp:lastModifiedBy>
  <cp:revision>210</cp:revision>
  <dcterms:created xsi:type="dcterms:W3CDTF">2014-08-24T18:34:20Z</dcterms:created>
  <dcterms:modified xsi:type="dcterms:W3CDTF">2017-11-29T16:42:55Z</dcterms:modified>
  <cp:category/>
</cp:coreProperties>
</file>