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9" r:id="rId1"/>
    <p:sldMasterId id="2147483757" r:id="rId2"/>
    <p:sldMasterId id="2147483860" r:id="rId3"/>
  </p:sldMasterIdLst>
  <p:notesMasterIdLst>
    <p:notesMasterId r:id="rId28"/>
  </p:notesMasterIdLst>
  <p:handoutMasterIdLst>
    <p:handoutMasterId r:id="rId29"/>
  </p:handoutMasterIdLst>
  <p:sldIdLst>
    <p:sldId id="256" r:id="rId4"/>
    <p:sldId id="257" r:id="rId5"/>
    <p:sldId id="277" r:id="rId6"/>
    <p:sldId id="278" r:id="rId7"/>
    <p:sldId id="279" r:id="rId8"/>
    <p:sldId id="280" r:id="rId9"/>
    <p:sldId id="276" r:id="rId10"/>
    <p:sldId id="260" r:id="rId11"/>
    <p:sldId id="258" r:id="rId12"/>
    <p:sldId id="261" r:id="rId13"/>
    <p:sldId id="272" r:id="rId14"/>
    <p:sldId id="267" r:id="rId15"/>
    <p:sldId id="262" r:id="rId16"/>
    <p:sldId id="270" r:id="rId17"/>
    <p:sldId id="263" r:id="rId18"/>
    <p:sldId id="264" r:id="rId19"/>
    <p:sldId id="271" r:id="rId20"/>
    <p:sldId id="265" r:id="rId21"/>
    <p:sldId id="266" r:id="rId22"/>
    <p:sldId id="268" r:id="rId23"/>
    <p:sldId id="269" r:id="rId24"/>
    <p:sldId id="274" r:id="rId25"/>
    <p:sldId id="275" r:id="rId26"/>
    <p:sldId id="273" r:id="rId27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1" autoAdjust="0"/>
    <p:restoredTop sz="91005" autoAdjust="0"/>
  </p:normalViewPr>
  <p:slideViewPr>
    <p:cSldViewPr>
      <p:cViewPr varScale="1">
        <p:scale>
          <a:sx n="80" d="100"/>
          <a:sy n="80" d="100"/>
        </p:scale>
        <p:origin x="18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6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85EFA6A-554F-42AA-99D3-BAB6D03D0D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84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39F35D9-6120-489C-8880-F9AC864C4215}" type="datetimeFigureOut">
              <a:rPr lang="en-US"/>
              <a:pPr>
                <a:defRPr/>
              </a:pPr>
              <a:t>28-Aug-18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317F14B-8CFE-4219-874D-A5986665A1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457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17F14B-8CFE-4219-874D-A5986665A1B2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21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51B5E59-7979-422F-ACC1-A929F3015E49}" type="slidenum">
              <a:rPr lang="en-GB" sz="1200"/>
              <a:pPr/>
              <a:t>2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594277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51B5E59-7979-422F-ACC1-A929F3015E49}" type="slidenum">
              <a:rPr lang="en-GB" sz="1200"/>
              <a:pPr/>
              <a:t>3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687022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51B5E59-7979-422F-ACC1-A929F3015E49}" type="slidenum">
              <a:rPr lang="en-GB" sz="1200"/>
              <a:pPr/>
              <a:t>4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965521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51B5E59-7979-422F-ACC1-A929F3015E49}" type="slidenum">
              <a:rPr lang="en-GB" sz="1200"/>
              <a:pPr/>
              <a:t>5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054758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51B5E59-7979-422F-ACC1-A929F3015E49}" type="slidenum">
              <a:rPr lang="en-GB" sz="1200"/>
              <a:pPr/>
              <a:t>6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183023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51B5E59-7979-422F-ACC1-A929F3015E49}" type="slidenum">
              <a:rPr lang="en-GB" sz="1200"/>
              <a:pPr/>
              <a:t>7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184077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7672B-CD41-49C5-A89D-69BE6775C529}" type="datetime1">
              <a:rPr lang="en-US" smtClean="0"/>
              <a:t>28-Aug-18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57842-F300-4068-A2CE-37B1540B9E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96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421B6-850B-4FE9-847A-9FDFD058A5C0}" type="datetime1">
              <a:rPr lang="en-US" smtClean="0"/>
              <a:t>28-Aug-18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5FF48-F852-432F-82B4-DBB1A801BC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8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D6EBB-E0C4-4474-B468-B9EB5971DB88}" type="datetime1">
              <a:rPr lang="en-US" smtClean="0"/>
              <a:t>28-Aug-18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27AF1-F4F6-4452-B1CF-652904450E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1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0551A-E788-4238-8F92-19FB83A89A6D}" type="datetime1">
              <a:rPr lang="en-US" smtClean="0"/>
              <a:t>28-Aug-18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8C0F7-91EE-4A7E-9793-E3177C159E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4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19DA8-55A2-4ECB-942E-2E195BEE6282}" type="datetime1">
              <a:rPr lang="en-US" smtClean="0"/>
              <a:t>28-Aug-18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85636-F721-42E4-8921-552BE94D5D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96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914CB-D64F-4EF6-8486-02670F924D21}" type="datetime1">
              <a:rPr lang="en-US" smtClean="0"/>
              <a:t>28-Aug-18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CBB00-8566-43E6-ADDD-E4CB26A99C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8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29373-60B3-48DF-84D8-28C177572804}" type="datetime1">
              <a:rPr lang="en-US" smtClean="0"/>
              <a:t>28-Aug-18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EAF68-3DFD-4D0C-B587-F4E47BB9D9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40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B37B1-AA06-426C-8D1F-565E8E7ADC2E}" type="datetime1">
              <a:rPr lang="en-US" smtClean="0"/>
              <a:t>28-Aug-18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A7CC2-40A4-4740-B0F2-6C2DAD3CB5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93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ED27D-1E66-4510-A21D-90C185931B18}" type="datetime1">
              <a:rPr lang="en-US" smtClean="0"/>
              <a:t>28-Aug-18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3BB3C-B418-48A6-81E2-AF404C00A2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44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FB2D2-D7B5-41F2-B003-5F8DA7B9B181}" type="datetime1">
              <a:rPr lang="en-US" smtClean="0"/>
              <a:t>28-Aug-18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10398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FAST-NUCES CS449-PIT [Fall-2018]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A22B-60A8-41ED-9091-91A3B626DE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0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549DC-F91D-4363-BCCE-D8400D64427D}" type="datetime1">
              <a:rPr lang="en-US" smtClean="0"/>
              <a:t>28-Aug-18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C3937-7D28-4C30-A0AA-EC17A80C94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32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47A07-049E-4303-910E-9756A246D3D4}" type="datetime1">
              <a:rPr lang="en-US" smtClean="0"/>
              <a:t>28-Aug-18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F7427-E17A-4F6F-971B-07A0C80B10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14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3C078-588C-420A-8AE9-1A8A1B8EAFB9}" type="datetime1">
              <a:rPr lang="en-US" smtClean="0"/>
              <a:t>28-Aug-18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CDE84-6496-4DCD-BCED-2346FE70D8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23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5D46D-09B6-4E0A-BFBD-F27212095898}" type="datetime1">
              <a:rPr lang="en-US" smtClean="0"/>
              <a:t>28-Aug-18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16378-3558-4117-9116-A4B31CB484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70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17D01-1D3E-4FFA-95C3-BE9AEEC27708}" type="datetime1">
              <a:rPr lang="en-US" smtClean="0"/>
              <a:t>28-Aug-18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13DC2-EF08-4CB7-9A9E-0EB6122058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19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4497935"/>
            <a:ext cx="7940660" cy="610820"/>
          </a:xfrm>
          <a:effectLst>
            <a:outerShdw blurRad="50800" dist="38100" dir="2700000" algn="tl" rotWithShape="0">
              <a:prstClr val="black">
                <a:alpha val="71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5566870"/>
            <a:ext cx="7940660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8BF9CB-E6F7-4F39-8768-F9D9971FE69B}" type="datetime1">
              <a:rPr lang="en-US" smtClean="0"/>
              <a:t>28-Aug-18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67547-211D-4EA8-9A7D-89D518E6F5B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28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610820"/>
          </a:xfrm>
          <a:effectLst>
            <a:outerShdw blurRad="50800" dist="38100" dir="2700000" algn="tl" rotWithShape="0">
              <a:prstClr val="black">
                <a:alpha val="56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4123035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3AB911A4-6122-4DEA-9130-ADAEC050662B}" type="datetime1">
              <a:rPr lang="en-US" smtClean="0"/>
              <a:t>28-Aug-18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98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1" y="374900"/>
            <a:ext cx="6719018" cy="868839"/>
          </a:xfrm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2" y="1138425"/>
            <a:ext cx="6719018" cy="5039265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B049B6B3-74F9-4A27-8413-E5077A9C6ED9}" type="datetime1">
              <a:rPr lang="en-US" smtClean="0"/>
              <a:t>28-Aug-18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 algn="l"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1425350E-598E-4280-BC79-624AA62C3653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75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744AE8A4-06A0-48C2-ACF5-FFF8AAAE0BA0}" type="datetime1">
              <a:rPr lang="en-US" smtClean="0"/>
              <a:t>28-Aug-18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 algn="l"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2BF93B7B-BE22-498C-9D03-3A0ACCE0A7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48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8B4F7BD1-ABD2-4377-864A-17659088C525}" type="datetime1">
              <a:rPr lang="en-US" smtClean="0"/>
              <a:t>28-Aug-18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 algn="l"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78314039-373C-4A06-808E-594ACDE2916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67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532180"/>
          </a:xfrm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546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84518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546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84518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6296A4B8-EBD3-40EF-AEFC-A4A8D26DAE4A}" type="datetime1">
              <a:rPr lang="en-US" smtClean="0"/>
              <a:t>28-Aug-18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 algn="l"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9B0A8DFE-4B25-41BC-A66F-6852ED428F1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8D3A726B-723C-4796-9EA2-6662317DD439}" type="datetime1">
              <a:rPr lang="en-US" smtClean="0"/>
              <a:t>28-Aug-18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 algn="l"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5D9AC089-C761-41E8-880D-EB49229A1FF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50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C560B-9B52-4B7B-B819-6F8F347FEF4A}" type="datetime1">
              <a:rPr lang="en-US" smtClean="0"/>
              <a:t>28-Aug-18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75153-876A-4019-87CC-073D599360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5671DB93-1695-4037-AAB4-B1DDDA3D2AC9}" type="datetime1">
              <a:rPr lang="en-US" smtClean="0"/>
              <a:t>28-Aug-18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 algn="l"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01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9B5F6A54-6254-4A31-87B7-2188C33926E8}" type="datetime1">
              <a:rPr lang="en-US" smtClean="0"/>
              <a:t>28-Aug-18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031976" cy="3651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 algn="l"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EF11C5E9-389B-46EB-A5AA-9CD55AC298B4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32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2D603CBD-C587-415A-9CF8-93B78AB63C62}" type="datetime1">
              <a:rPr lang="en-US" smtClean="0"/>
              <a:t>28-Aug-18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031976" cy="365125"/>
          </a:xfrm>
        </p:spPr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9EB97BC0-D4A0-441C-8D22-42E0600F6C2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397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B1AB5C02-552A-498D-9654-3B4578754D76}" type="datetime1">
              <a:rPr lang="en-US" smtClean="0"/>
              <a:t>28-Aug-18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031976" cy="365125"/>
          </a:xfrm>
        </p:spPr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B39CD102-63FD-422C-8E41-C93A6EA6811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66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97DB7CB0-F547-4950-9FA6-5B30FA2075AC}" type="datetime1">
              <a:rPr lang="en-US" smtClean="0"/>
              <a:t>28-Aug-18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175992" cy="365125"/>
          </a:xfrm>
        </p:spPr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C20FC64F-8914-4E3A-AA35-7167F8EB3F3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0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979E8-454B-43E4-910D-E7882691E30D}" type="datetime1">
              <a:rPr lang="en-US" smtClean="0"/>
              <a:t>28-Aug-18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89E6-152E-4943-93E2-815B1E7A6A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23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ECAF5-0C65-4EA6-933D-AB3F6040FDBF}" type="datetime1">
              <a:rPr lang="en-US" smtClean="0"/>
              <a:t>28-Aug-18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DFA4C-7788-471E-B63F-FD6022443C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83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F9AC9-94DC-4067-8928-D484BE572213}" type="datetime1">
              <a:rPr lang="en-US" smtClean="0"/>
              <a:t>28-Aug-18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9C439-5A8E-48D6-93AB-5D6F6A68B5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33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8EE89-2708-4CC7-86A3-1F078AD7033C}" type="datetime1">
              <a:rPr lang="en-US" smtClean="0"/>
              <a:t>28-Aug-18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003EE-599B-4745-95C7-CCFD1275EB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63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4034B-E630-4A69-A9C9-8EF4C58147D2}" type="datetime1">
              <a:rPr lang="en-US" smtClean="0"/>
              <a:t>28-Aug-18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681A7-8EB3-4074-A596-5AE76A54D2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5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8CBA5-F2E7-482E-8A13-62D9C8B537C1}" type="datetime1">
              <a:rPr lang="en-US" smtClean="0"/>
              <a:t>28-Aug-18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40EF8-AC81-40BE-B852-0DBA6BEDAE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75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321307-C526-497B-AC27-346BC7D4403E}" type="datetime1">
              <a:rPr lang="en-US" smtClean="0"/>
              <a:t>28-Aug-18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4D35F2A-E21F-45F3-820C-062C065743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DE804B-4923-4B37-BEED-51A83965D915}" type="datetime1">
              <a:rPr lang="en-US" smtClean="0"/>
              <a:t>28-Aug-18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959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75A06D6-08C6-47C3-A5A4-1D8AD88D39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BCDAA6-01D0-49DE-A4F4-78E7731D4979}" type="datetime1">
              <a:rPr lang="en-US" smtClean="0"/>
              <a:t>28-Aug-18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031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FAST-NUCES CS449-PIT [Fall-2018]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425350E-598E-4280-BC79-624AA62C365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45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9463" y="1766888"/>
            <a:ext cx="7678737" cy="762000"/>
          </a:xfrm>
        </p:spPr>
        <p:txBody>
          <a:bodyPr/>
          <a:lstStyle/>
          <a:p>
            <a:pPr eaLnBrk="1" hangingPunct="1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Law and the legal system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8024" y="2441575"/>
            <a:ext cx="2879725" cy="45561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Chapter-1</a:t>
            </a:r>
          </a:p>
        </p:txBody>
      </p:sp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1235074" y="5860127"/>
            <a:ext cx="6767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FFC000"/>
                </a:solidFill>
              </a:rPr>
              <a:t>CS449-Professioal Issues in Information Technology</a:t>
            </a:r>
          </a:p>
        </p:txBody>
      </p:sp>
      <p:sp>
        <p:nvSpPr>
          <p:cNvPr id="17413" name="TextBox 3"/>
          <p:cNvSpPr txBox="1">
            <a:spLocks noChangeArrowheads="1"/>
          </p:cNvSpPr>
          <p:nvPr/>
        </p:nvSpPr>
        <p:spPr bwMode="auto">
          <a:xfrm>
            <a:off x="1701798" y="6208454"/>
            <a:ext cx="58340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FFC000"/>
                </a:solidFill>
              </a:rPr>
              <a:t>Course Instructor: Eng. Khalid Iqbal Soomro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640960" cy="61082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Examples of causes for action under the civil law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448965" y="1412777"/>
            <a:ext cx="8229600" cy="476491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dirty="0"/>
              <a:t>Breach of contract;</a:t>
            </a:r>
          </a:p>
          <a:p>
            <a:r>
              <a:rPr lang="en-GB" dirty="0"/>
              <a:t>Tort;</a:t>
            </a:r>
            <a:r>
              <a:rPr lang="en-US" sz="36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(A wrongful act, not including a breach of contract or trust, that results in injury to another's person, property, reputation, or the like, and for which the injured party is entitled to compensation).</a:t>
            </a:r>
            <a:br>
              <a:rPr lang="en-US" sz="2000" dirty="0">
                <a:solidFill>
                  <a:srgbClr val="00B0F0"/>
                </a:solidFill>
              </a:rPr>
            </a:br>
            <a:endParaRPr lang="en-US" sz="2000" dirty="0">
              <a:solidFill>
                <a:srgbClr val="00B0F0"/>
              </a:solidFill>
            </a:endParaRPr>
          </a:p>
          <a:p>
            <a:r>
              <a:rPr lang="en-GB" dirty="0"/>
              <a:t>Defamation (e.g. publishing false information damaging to someone’s reputation on a website or elsewhere);</a:t>
            </a:r>
            <a:endParaRPr lang="en-GB" sz="2000" dirty="0"/>
          </a:p>
          <a:p>
            <a:pPr eaLnBrk="1" hangingPunct="1"/>
            <a:endParaRPr lang="en-GB" sz="2000" dirty="0"/>
          </a:p>
          <a:p>
            <a:pPr eaLnBrk="1" hangingPunct="1"/>
            <a:r>
              <a:rPr lang="en-GB" dirty="0"/>
              <a:t>Using pirated software.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FFC000"/>
                </a:solidFill>
              </a:rPr>
              <a:t>FAST-NUCES CS449-PIT [Fall-2018]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5C05-6ED7-4C8C-B9E0-85A9261E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26E4B7-C6FA-4B30-B733-F69230D29E58}" type="datetime1">
              <a:rPr lang="en-US" smtClean="0"/>
              <a:t>28-Aug-18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83568" y="1"/>
            <a:ext cx="8162925" cy="692696"/>
          </a:xfrm>
        </p:spPr>
        <p:txBody>
          <a:bodyPr/>
          <a:lstStyle/>
          <a:p>
            <a:pPr eaLnBrk="1" hangingPunct="1"/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Standards of proof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48965" y="1484785"/>
            <a:ext cx="8229600" cy="469290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/>
              <a:t>To convict someone of a criminal offence, the prosecution must prove </a:t>
            </a:r>
            <a:r>
              <a:rPr lang="en-GB" sz="3600" i="1" dirty="0">
                <a:solidFill>
                  <a:srgbClr val="00B0F0"/>
                </a:solidFill>
              </a:rPr>
              <a:t>beyond reasonable doubt </a:t>
            </a:r>
            <a:r>
              <a:rPr lang="en-GB" sz="3600" dirty="0"/>
              <a:t>that the defendant is guilty.</a:t>
            </a:r>
          </a:p>
          <a:p>
            <a:pPr eaLnBrk="1" hangingPunct="1"/>
            <a:endParaRPr lang="en-GB" sz="3200" dirty="0"/>
          </a:p>
          <a:p>
            <a:pPr eaLnBrk="1" hangingPunct="1"/>
            <a:r>
              <a:rPr lang="en-GB" sz="3600" dirty="0"/>
              <a:t>To obtain a judgement in a civil court, it is only necessary to establish the facts </a:t>
            </a:r>
            <a:br>
              <a:rPr lang="en-GB" sz="3600" dirty="0"/>
            </a:br>
            <a:r>
              <a:rPr lang="en-GB" sz="3600" i="1" dirty="0">
                <a:solidFill>
                  <a:srgbClr val="00B0F0"/>
                </a:solidFill>
              </a:rPr>
              <a:t>on the balance of probabilities</a:t>
            </a:r>
            <a:r>
              <a:rPr lang="en-GB" sz="3600" i="1" dirty="0"/>
              <a:t>.</a:t>
            </a:r>
            <a:endParaRPr lang="en-GB" sz="3600" dirty="0"/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FFC000"/>
                </a:solidFill>
              </a:rPr>
              <a:t>FAST-NUCES CS449-PIT [Fall-2018]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13EA-0F20-4CD4-A72D-926CFDDE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C356D-E228-45E0-AC63-E580B5A51DA0}" type="datetime1">
              <a:rPr lang="en-US" smtClean="0"/>
              <a:t>28-Aug-18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80598" y="0"/>
            <a:ext cx="8229600" cy="610820"/>
          </a:xfrm>
        </p:spPr>
        <p:txBody>
          <a:bodyPr>
            <a:noAutofit/>
          </a:bodyPr>
          <a:lstStyle/>
          <a:p>
            <a:pPr eaLnBrk="1" hangingPunct="1"/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Natural persons and legal persons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48965" y="1628801"/>
            <a:ext cx="8229600" cy="454889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The civil law is concerned with relationships between people.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Companies, universities, councils are not people.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In order to make the civil law applicable to such organisations, they must be </a:t>
            </a:r>
            <a:r>
              <a:rPr lang="en-GB" i="1" dirty="0">
                <a:solidFill>
                  <a:srgbClr val="00B0F0"/>
                </a:solidFill>
              </a:rPr>
              <a:t>incorporated</a:t>
            </a:r>
            <a:r>
              <a:rPr lang="en-GB" dirty="0"/>
              <a:t>, a legal process that gives them the status of a person.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Such organisations are known as </a:t>
            </a:r>
            <a:r>
              <a:rPr lang="en-GB" i="1" dirty="0">
                <a:solidFill>
                  <a:srgbClr val="00B0F0"/>
                </a:solidFill>
              </a:rPr>
              <a:t>legal persons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as opposed to </a:t>
            </a:r>
            <a:r>
              <a:rPr lang="en-GB" i="1" dirty="0">
                <a:solidFill>
                  <a:srgbClr val="00B0F0"/>
                </a:solidFill>
              </a:rPr>
              <a:t>natural persons</a:t>
            </a:r>
            <a:r>
              <a:rPr lang="en-GB" dirty="0"/>
              <a:t>, i.e. real people.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/>
              <a:t>	You cannot sue the Computer Science Department because it is not a legal person.  But you can sue the University as a whole because it is incorporated and hence is a legal person</a:t>
            </a:r>
            <a:r>
              <a:rPr lang="en-GB" sz="2400" dirty="0"/>
              <a:t>.</a:t>
            </a:r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FFC000"/>
                </a:solidFill>
              </a:rPr>
              <a:t>FAST-NUCES CS449-PIT [Fall-2018]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12</a:t>
            </a:fld>
            <a:r>
              <a:rPr lang="en-GB" dirty="0"/>
              <a:t>[E-1]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3C6A5-1219-4EEE-BEA6-F584B317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ABF283-62EF-495B-BE32-0A8F2B2CECAF}" type="datetime1">
              <a:rPr lang="en-US" smtClean="0"/>
              <a:t>28-Aug-18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-3946"/>
            <a:ext cx="8162925" cy="696642"/>
          </a:xfrm>
        </p:spPr>
        <p:txBody>
          <a:bodyPr/>
          <a:lstStyle/>
          <a:p>
            <a:pPr eaLnBrk="1" hangingPunct="1"/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How the law is made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48965" y="1484784"/>
            <a:ext cx="8229600" cy="469290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dirty="0"/>
              <a:t>	</a:t>
            </a:r>
            <a:r>
              <a:rPr lang="en-GB" sz="3200" dirty="0"/>
              <a:t>In England, Wales, the USA, &amp; most countries in the British Commonwealth, law, both civil and criminal, is made in two ways: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dirty="0"/>
          </a:p>
          <a:p>
            <a:pPr lvl="2" eaLnBrk="1" hangingPunct="1"/>
            <a:r>
              <a:rPr lang="en-GB" sz="3200" dirty="0"/>
              <a:t>by act of parliament.  This is known as </a:t>
            </a:r>
            <a:r>
              <a:rPr lang="en-GB" sz="3200" i="1" dirty="0">
                <a:solidFill>
                  <a:srgbClr val="00B0F0"/>
                </a:solidFill>
              </a:rPr>
              <a:t>statute law</a:t>
            </a:r>
            <a:r>
              <a:rPr lang="en-GB" sz="3200" dirty="0"/>
              <a:t>;</a:t>
            </a:r>
          </a:p>
          <a:p>
            <a:pPr lvl="2" eaLnBrk="1" hangingPunct="1"/>
            <a:r>
              <a:rPr lang="en-GB" sz="3200" dirty="0"/>
              <a:t>by the judgement of judges.  This is known as </a:t>
            </a:r>
            <a:r>
              <a:rPr lang="en-GB" sz="3200" i="1" dirty="0">
                <a:solidFill>
                  <a:srgbClr val="00B0F0"/>
                </a:solidFill>
              </a:rPr>
              <a:t>common law</a:t>
            </a:r>
            <a:r>
              <a:rPr lang="en-GB" sz="3200" dirty="0"/>
              <a:t>.</a:t>
            </a: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FFC000"/>
                </a:solidFill>
              </a:rPr>
              <a:t>FAST-NUCES CS449-PIT [Fall-2018]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E72F4-13F1-4274-B677-3E838D65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8017F-2913-4DCC-BFAA-B803123C5030}" type="datetime1">
              <a:rPr lang="en-US" smtClean="0"/>
              <a:t>28-Aug-18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8162925" cy="620688"/>
          </a:xfrm>
        </p:spPr>
        <p:txBody>
          <a:bodyPr>
            <a:noAutofit/>
          </a:bodyPr>
          <a:lstStyle/>
          <a:p>
            <a:pPr eaLnBrk="1" hangingPunct="1"/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Common Law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448965" y="1628801"/>
            <a:ext cx="8229600" cy="454889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000"/>
              <a:t>It works </a:t>
            </a:r>
            <a:r>
              <a:rPr lang="en-GB" sz="3000" dirty="0"/>
              <a:t>by precedent, i.e., it bases judgements on what has been decided by courts in the past.</a:t>
            </a:r>
          </a:p>
          <a:p>
            <a:pPr eaLnBrk="1" hangingPunct="1"/>
            <a:r>
              <a:rPr lang="en-GB" sz="3000" dirty="0"/>
              <a:t>But a judge may decide that times have changed and a previous judgement is no longer appropriate.</a:t>
            </a:r>
          </a:p>
          <a:p>
            <a:pPr eaLnBrk="1" hangingPunct="1"/>
            <a:r>
              <a:rPr lang="en-GB" sz="3000" dirty="0"/>
              <a:t>The decisions of courts in all the countries that use the common law are taken into account, so that a court in the USA may base its decision on what was decided by a court in Singapore.</a:t>
            </a:r>
          </a:p>
        </p:txBody>
      </p:sp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FFC000"/>
                </a:solidFill>
              </a:rPr>
              <a:t>FAST-NUCES CS449-PIT [Fall-2018]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49D3-20D9-4C5B-8E31-706F105C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B072F6-8491-42C4-AF48-9C938A8AF958}" type="datetime1">
              <a:rPr lang="en-US" smtClean="0"/>
              <a:t>28-Aug-18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4694"/>
            <a:ext cx="8640960" cy="61082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Creating new statute law: the legislative process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14227" y="1432222"/>
            <a:ext cx="8229600" cy="492412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GB" sz="2800" dirty="0"/>
          </a:p>
          <a:p>
            <a:pPr eaLnBrk="1" hangingPunct="1">
              <a:lnSpc>
                <a:spcPct val="90000"/>
              </a:lnSpc>
            </a:pPr>
            <a:r>
              <a:rPr lang="en-GB" sz="3200" dirty="0"/>
              <a:t>publication of a </a:t>
            </a:r>
            <a:r>
              <a:rPr lang="en-GB" sz="3200" i="1" dirty="0">
                <a:solidFill>
                  <a:srgbClr val="00B0F0"/>
                </a:solidFill>
              </a:rPr>
              <a:t>green paper</a:t>
            </a:r>
            <a:r>
              <a:rPr lang="en-GB" sz="3200" dirty="0"/>
              <a:t>;</a:t>
            </a:r>
            <a:endParaRPr lang="en-GB" sz="3200" i="1" dirty="0"/>
          </a:p>
          <a:p>
            <a:pPr eaLnBrk="1" hangingPunct="1">
              <a:lnSpc>
                <a:spcPct val="90000"/>
              </a:lnSpc>
            </a:pPr>
            <a:r>
              <a:rPr lang="en-GB" sz="3200" dirty="0"/>
              <a:t>publication of a </a:t>
            </a:r>
            <a:r>
              <a:rPr lang="en-GB" sz="3200" i="1" dirty="0">
                <a:solidFill>
                  <a:srgbClr val="00B0F0"/>
                </a:solidFill>
              </a:rPr>
              <a:t>white paper</a:t>
            </a:r>
            <a:r>
              <a:rPr lang="en-GB" sz="3200" i="1" dirty="0"/>
              <a:t>; </a:t>
            </a:r>
          </a:p>
          <a:p>
            <a:pPr eaLnBrk="1" hangingPunct="1">
              <a:lnSpc>
                <a:spcPct val="90000"/>
              </a:lnSpc>
            </a:pPr>
            <a:r>
              <a:rPr lang="en-GB" sz="3200" dirty="0"/>
              <a:t>introduction of a </a:t>
            </a:r>
            <a:r>
              <a:rPr lang="en-GB" sz="3200" i="1" dirty="0">
                <a:solidFill>
                  <a:srgbClr val="00B0F0"/>
                </a:solidFill>
              </a:rPr>
              <a:t>bill </a:t>
            </a:r>
            <a:r>
              <a:rPr lang="en-GB" sz="3200" dirty="0"/>
              <a:t>(first reading) in the House of Commons;</a:t>
            </a:r>
          </a:p>
          <a:p>
            <a:pPr eaLnBrk="1" hangingPunct="1">
              <a:lnSpc>
                <a:spcPct val="90000"/>
              </a:lnSpc>
            </a:pPr>
            <a:r>
              <a:rPr lang="en-GB" sz="3200" dirty="0"/>
              <a:t>the bill is discussed on a number of occasions and changes are made;</a:t>
            </a:r>
          </a:p>
          <a:p>
            <a:pPr eaLnBrk="1" hangingPunct="1">
              <a:lnSpc>
                <a:spcPct val="90000"/>
              </a:lnSpc>
            </a:pPr>
            <a:r>
              <a:rPr lang="en-GB" sz="3200" dirty="0"/>
              <a:t>the bill goes to the House of Lords, where the same thing happens;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sz="2000" dirty="0"/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FFC000"/>
                </a:solidFill>
              </a:rPr>
              <a:t>FAST-NUCES CS449-PIT [Fall-2018]</a:t>
            </a:r>
            <a:endParaRPr lang="en-GB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A3139-D3E7-499A-998F-D9A0D7AA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8E2963-501E-4570-B5C9-5B2031BF8FFC}" type="datetime1">
              <a:rPr lang="en-US" smtClean="0"/>
              <a:t>28-Aug-18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694"/>
            <a:ext cx="8229600" cy="61082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Creating new statute law ….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32222"/>
            <a:ext cx="8229600" cy="473308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GB" sz="2400" dirty="0"/>
          </a:p>
          <a:p>
            <a:pPr eaLnBrk="1" hangingPunct="1">
              <a:lnSpc>
                <a:spcPct val="90000"/>
              </a:lnSpc>
            </a:pPr>
            <a:r>
              <a:rPr lang="en-GB" dirty="0"/>
              <a:t>If the Lords have amended it, it goes back to the Commons;</a:t>
            </a:r>
          </a:p>
          <a:p>
            <a:pPr eaLnBrk="1" hangingPunct="1">
              <a:lnSpc>
                <a:spcPct val="90000"/>
              </a:lnSpc>
            </a:pPr>
            <a:endParaRPr lang="en-GB" sz="2000" dirty="0"/>
          </a:p>
          <a:p>
            <a:pPr eaLnBrk="1" hangingPunct="1">
              <a:lnSpc>
                <a:spcPct val="90000"/>
              </a:lnSpc>
            </a:pPr>
            <a:r>
              <a:rPr lang="en-GB" dirty="0"/>
              <a:t>Otherwise it receives the</a:t>
            </a:r>
            <a:r>
              <a:rPr lang="en-GB" i="1" dirty="0"/>
              <a:t> </a:t>
            </a:r>
            <a:r>
              <a:rPr lang="en-GB" i="1" dirty="0">
                <a:solidFill>
                  <a:srgbClr val="00B0F0"/>
                </a:solidFill>
              </a:rPr>
              <a:t>royal assent </a:t>
            </a:r>
            <a:r>
              <a:rPr lang="en-GB" dirty="0"/>
              <a:t>(which does not involve the Queen) and becomes an </a:t>
            </a:r>
            <a:r>
              <a:rPr lang="en-GB" i="1" dirty="0"/>
              <a:t>act</a:t>
            </a:r>
            <a:r>
              <a:rPr lang="en-GB" dirty="0"/>
              <a:t> of parliament, and part of the law.</a:t>
            </a:r>
          </a:p>
          <a:p>
            <a:pPr eaLnBrk="1" hangingPunct="1"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dirty="0"/>
              <a:t>Acts of parliament are usually referred to by their title and the year in which they received the royal assent, e.g., the Computer Misuse Act 1990.</a:t>
            </a:r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FFC000"/>
                </a:solidFill>
              </a:rPr>
              <a:t>FAST-NUCES CS449-PIT [Fall-2018]</a:t>
            </a:r>
            <a:endParaRPr lang="en-GB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D5FF-8842-4200-A812-0E39CF77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12B2C7-2217-447A-8E03-9678D602FD4C}" type="datetime1">
              <a:rPr lang="en-US" smtClean="0"/>
              <a:t>28-Aug-18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8162925" cy="620688"/>
          </a:xfrm>
        </p:spPr>
        <p:txBody>
          <a:bodyPr>
            <a:noAutofit/>
          </a:bodyPr>
          <a:lstStyle/>
          <a:p>
            <a:pPr eaLnBrk="1" hangingPunct="1"/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Case law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10213"/>
            <a:ext cx="8229600" cy="412303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Despite the legislative process, an act of parliament may not be clear.</a:t>
            </a:r>
          </a:p>
          <a:p>
            <a:pPr eaLnBrk="1" hangingPunct="1">
              <a:lnSpc>
                <a:spcPct val="90000"/>
              </a:lnSpc>
            </a:pPr>
            <a:endParaRPr lang="en-GB" sz="2000" dirty="0"/>
          </a:p>
          <a:p>
            <a:pPr eaLnBrk="1" hangingPunct="1">
              <a:lnSpc>
                <a:spcPct val="90000"/>
              </a:lnSpc>
            </a:pPr>
            <a:r>
              <a:rPr lang="en-GB" dirty="0"/>
              <a:t>In order to clarify the law, a judge has to decide what Parliament meant.</a:t>
            </a:r>
          </a:p>
          <a:p>
            <a:pPr eaLnBrk="1" hangingPunct="1">
              <a:lnSpc>
                <a:spcPct val="90000"/>
              </a:lnSpc>
            </a:pPr>
            <a:endParaRPr lang="en-GB" sz="2000" dirty="0"/>
          </a:p>
          <a:p>
            <a:pPr eaLnBrk="1" hangingPunct="1">
              <a:lnSpc>
                <a:spcPct val="90000"/>
              </a:lnSpc>
            </a:pPr>
            <a:r>
              <a:rPr lang="en-GB" dirty="0"/>
              <a:t>This means waiting until a case comes to court.</a:t>
            </a:r>
          </a:p>
          <a:p>
            <a:pPr eaLnBrk="1" hangingPunct="1">
              <a:lnSpc>
                <a:spcPct val="90000"/>
              </a:lnSpc>
            </a:pPr>
            <a:endParaRPr lang="en-GB" sz="2000" dirty="0"/>
          </a:p>
          <a:p>
            <a:pPr eaLnBrk="1" hangingPunct="1">
              <a:lnSpc>
                <a:spcPct val="90000"/>
              </a:lnSpc>
            </a:pPr>
            <a:r>
              <a:rPr lang="en-GB" dirty="0"/>
              <a:t>The term </a:t>
            </a:r>
            <a:r>
              <a:rPr lang="en-GB" i="1" dirty="0">
                <a:solidFill>
                  <a:srgbClr val="00B0F0"/>
                </a:solidFill>
              </a:rPr>
              <a:t>case law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refers to decisions made by judges in interpreting the meaning of acts of parliament.</a:t>
            </a:r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FFC000"/>
                </a:solidFill>
              </a:rPr>
              <a:t>FAST-NUCES CS449-PIT [Fall-2018]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0DDFA-5222-4A5F-B189-541585F9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5F279B-B08F-4EF8-A105-557985F71FAC}" type="datetime1">
              <a:rPr lang="en-US" smtClean="0"/>
              <a:t>28-Aug-18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-77921"/>
            <a:ext cx="8162925" cy="762000"/>
          </a:xfrm>
        </p:spPr>
        <p:txBody>
          <a:bodyPr/>
          <a:lstStyle/>
          <a:p>
            <a:pPr eaLnBrk="1" hangingPunct="1"/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Secondary legislation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251518" y="1489177"/>
            <a:ext cx="8648642" cy="486717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An act of parliament often gives the government power to introduce regulations (or </a:t>
            </a:r>
            <a:r>
              <a:rPr lang="en-GB" i="1" dirty="0">
                <a:solidFill>
                  <a:srgbClr val="00B0F0"/>
                </a:solidFill>
              </a:rPr>
              <a:t>statutory instruments</a:t>
            </a:r>
            <a:r>
              <a:rPr lang="en-GB" dirty="0"/>
              <a:t>) that are laid before Parliament but are debated only if a member specifically calls for a debate.  Such regulations are known as </a:t>
            </a:r>
            <a:r>
              <a:rPr lang="en-GB" i="1" dirty="0">
                <a:solidFill>
                  <a:srgbClr val="00B0F0"/>
                </a:solidFill>
              </a:rPr>
              <a:t>secondary legislation</a:t>
            </a:r>
            <a:r>
              <a:rPr lang="en-GB" dirty="0"/>
              <a:t>.</a:t>
            </a:r>
          </a:p>
          <a:p>
            <a:r>
              <a:rPr lang="en-GB" dirty="0"/>
              <a:t>Examples include:</a:t>
            </a:r>
          </a:p>
          <a:p>
            <a:pPr lvl="1"/>
            <a:r>
              <a:rPr lang="en-GB" dirty="0"/>
              <a:t>Copyright and Rights in Databases Regulations 1997;</a:t>
            </a:r>
          </a:p>
          <a:p>
            <a:pPr lvl="1"/>
            <a:r>
              <a:rPr lang="en-GB" dirty="0"/>
              <a:t>Companies (Single Person Private Ltd. Companies) Regulations 1992;</a:t>
            </a:r>
          </a:p>
          <a:p>
            <a:pPr lvl="1"/>
            <a:r>
              <a:rPr lang="en-GB" dirty="0"/>
              <a:t>Transfer of Undertakings (Protection of Employment) Regulations 1981</a:t>
            </a:r>
            <a:r>
              <a:rPr lang="en-GB" sz="2400" dirty="0"/>
              <a:t>.</a:t>
            </a:r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FFC000"/>
                </a:solidFill>
              </a:rPr>
              <a:t>FAST-NUCES CS449-PIT [Fall-2018]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529F5-053B-4D0E-88C7-388171CF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81FF0D-CD64-47B8-8856-1A909490B259}" type="datetime1">
              <a:rPr lang="en-US" smtClean="0"/>
              <a:t>28-Aug-18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7449" y="25551"/>
            <a:ext cx="8162925" cy="595137"/>
          </a:xfrm>
        </p:spPr>
        <p:txBody>
          <a:bodyPr>
            <a:noAutofit/>
          </a:bodyPr>
          <a:lstStyle/>
          <a:p>
            <a:pPr eaLnBrk="1" hangingPunct="1"/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European Union law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98315"/>
            <a:ext cx="8229600" cy="412303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3200" dirty="0"/>
              <a:t>The EU issues directives, approved by the European Parliament and the Council of Ministers.</a:t>
            </a:r>
            <a:endParaRPr lang="en-GB" sz="2000" dirty="0"/>
          </a:p>
          <a:p>
            <a:pPr eaLnBrk="1" hangingPunct="1">
              <a:lnSpc>
                <a:spcPct val="90000"/>
              </a:lnSpc>
            </a:pPr>
            <a:endParaRPr lang="en-GB" sz="1800" dirty="0"/>
          </a:p>
          <a:p>
            <a:pPr eaLnBrk="1" hangingPunct="1">
              <a:lnSpc>
                <a:spcPct val="90000"/>
              </a:lnSpc>
            </a:pPr>
            <a:r>
              <a:rPr lang="en-GB" sz="3200" dirty="0"/>
              <a:t>Member states are then required to enact legislation to give effect to these directives.</a:t>
            </a:r>
            <a:endParaRPr lang="en-GB" sz="2000" dirty="0"/>
          </a:p>
          <a:p>
            <a:pPr eaLnBrk="1" hangingPunct="1">
              <a:lnSpc>
                <a:spcPct val="90000"/>
              </a:lnSpc>
            </a:pPr>
            <a:endParaRPr lang="en-GB" sz="1800" dirty="0"/>
          </a:p>
          <a:p>
            <a:pPr eaLnBrk="1" hangingPunct="1">
              <a:lnSpc>
                <a:spcPct val="90000"/>
              </a:lnSpc>
            </a:pPr>
            <a:r>
              <a:rPr lang="en-GB" sz="3200" dirty="0"/>
              <a:t>The European Court of Justice handles cases where the interpretation or implementation of directives is in question.</a:t>
            </a: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FFC000"/>
                </a:solidFill>
              </a:rPr>
              <a:t>FAST-NUCES CS449-PIT [Fall-2018]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A4DAC-71D8-49CA-92AA-0C9024F9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98C30B-7B45-4D96-AB7C-65B20AF04CF7}" type="datetime1">
              <a:rPr lang="en-US" smtClean="0"/>
              <a:t>28-Aug-18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48965" y="116632"/>
            <a:ext cx="8229600" cy="504056"/>
          </a:xfrm>
          <a:noFill/>
        </p:spPr>
        <p:txBody>
          <a:bodyPr lIns="92075" tIns="46038" rIns="92075" bIns="46038" anchor="ctr">
            <a:noAutofit/>
          </a:bodyPr>
          <a:lstStyle/>
          <a:p>
            <a:pPr eaLnBrk="1" hangingPunct="1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Chapter Outcome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48964" y="1484785"/>
            <a:ext cx="8443515" cy="4692906"/>
          </a:xfrm>
          <a:noFill/>
        </p:spPr>
        <p:txBody>
          <a:bodyPr lIns="92075" tIns="46038" rIns="92075" bIns="46038">
            <a:normAutofit fontScale="92500"/>
          </a:bodyPr>
          <a:lstStyle/>
          <a:p>
            <a:pPr marL="0" indent="0">
              <a:buNone/>
            </a:pPr>
            <a:r>
              <a:rPr lang="en-US" sz="3200" i="1" dirty="0"/>
              <a:t>After reading this chapter, you should:</a:t>
            </a:r>
          </a:p>
          <a:p>
            <a:r>
              <a:rPr lang="en-US" sz="3200" dirty="0"/>
              <a:t> </a:t>
            </a:r>
            <a:r>
              <a:rPr lang="en-US" sz="3200" i="1" dirty="0"/>
              <a:t>understand the nature of the law and the difference between criminal law and civil law;</a:t>
            </a:r>
          </a:p>
          <a:p>
            <a:r>
              <a:rPr lang="en-US" sz="3200" i="1" dirty="0"/>
              <a:t> understand what is meant by the terms legislature, judiciary and executive and appreciate the variety of ways in which these concepts are implemented in different countries;</a:t>
            </a:r>
          </a:p>
          <a:p>
            <a:r>
              <a:rPr lang="en-US" sz="3200" dirty="0"/>
              <a:t> </a:t>
            </a:r>
            <a:r>
              <a:rPr lang="en-US" sz="3200" i="1" dirty="0"/>
              <a:t>understand the ways in which law comes into existence.</a:t>
            </a:r>
            <a:endParaRPr lang="en-US" sz="3200" dirty="0"/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832" y="6384055"/>
            <a:ext cx="3717925" cy="366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</a:rPr>
              <a:t>FAST-NUCES CS449-PIT [Fall-2018]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D4307-9890-4636-AD6E-FCB9F31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E72438-A28F-4B64-B2AF-E397200BBB9B}" type="datetime1">
              <a:rPr lang="en-US" smtClean="0"/>
              <a:t>28-Aug-18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48965" y="24694"/>
            <a:ext cx="8229600" cy="610820"/>
          </a:xfrm>
        </p:spPr>
        <p:txBody>
          <a:bodyPr>
            <a:noAutofit/>
          </a:bodyPr>
          <a:lstStyle/>
          <a:p>
            <a:pPr eaLnBrk="1" hangingPunct="1"/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Legal systems in other countries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48965" y="1628800"/>
            <a:ext cx="8229600" cy="4123035"/>
          </a:xfrm>
        </p:spPr>
        <p:txBody>
          <a:bodyPr>
            <a:noAutofit/>
          </a:bodyPr>
          <a:lstStyle/>
          <a:p>
            <a:pPr eaLnBrk="1" hangingPunct="1"/>
            <a:r>
              <a:rPr lang="en-GB" sz="3200" dirty="0"/>
              <a:t>The distinction between civil and criminal law is universal.</a:t>
            </a:r>
            <a:endParaRPr lang="en-GB" sz="2000" dirty="0"/>
          </a:p>
          <a:p>
            <a:pPr eaLnBrk="1" hangingPunct="1"/>
            <a:endParaRPr lang="en-GB" sz="1800" dirty="0"/>
          </a:p>
          <a:p>
            <a:pPr eaLnBrk="1" hangingPunct="1"/>
            <a:r>
              <a:rPr lang="en-GB" sz="3200" dirty="0"/>
              <a:t>Common law is largely restricted to countries that have been ruled by Britain.</a:t>
            </a:r>
            <a:endParaRPr lang="en-GB" sz="2000" dirty="0"/>
          </a:p>
          <a:p>
            <a:pPr eaLnBrk="1" hangingPunct="1"/>
            <a:endParaRPr lang="en-GB" sz="1800" dirty="0"/>
          </a:p>
          <a:p>
            <a:pPr eaLnBrk="1" hangingPunct="1"/>
            <a:r>
              <a:rPr lang="en-GB" sz="3200" dirty="0"/>
              <a:t>European countries other than the UK have legal systems based on </a:t>
            </a:r>
            <a:r>
              <a:rPr lang="en-GB" sz="3200" i="1" dirty="0">
                <a:solidFill>
                  <a:srgbClr val="00B0F0"/>
                </a:solidFill>
              </a:rPr>
              <a:t>Roman law</a:t>
            </a:r>
            <a:r>
              <a:rPr lang="en-GB" sz="3200" dirty="0"/>
              <a:t>, which involve written civil and criminal codes</a:t>
            </a:r>
            <a:r>
              <a:rPr lang="en-GB" dirty="0"/>
              <a:t>.</a:t>
            </a:r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FFC000"/>
                </a:solidFill>
              </a:rPr>
              <a:t>FAST-NUCES CS449-PIT [Fall-2018]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B915-0B96-48B3-9202-AC272507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53914-DD7F-4345-9905-F07448638C9F}" type="datetime1">
              <a:rPr lang="en-US" smtClean="0"/>
              <a:t>28-Aug-18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48965" y="-36266"/>
            <a:ext cx="8229600" cy="610820"/>
          </a:xfrm>
        </p:spPr>
        <p:txBody>
          <a:bodyPr>
            <a:noAutofit/>
          </a:bodyPr>
          <a:lstStyle/>
          <a:p>
            <a:pPr eaLnBrk="1" hangingPunct="1"/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legislative process in other countries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21182" y="1459985"/>
            <a:ext cx="8229600" cy="4123035"/>
          </a:xfrm>
        </p:spPr>
        <p:txBody>
          <a:bodyPr>
            <a:noAutofit/>
          </a:bodyPr>
          <a:lstStyle/>
          <a:p>
            <a:r>
              <a:rPr lang="en-GB" dirty="0"/>
              <a:t>Most large countries have </a:t>
            </a:r>
            <a:r>
              <a:rPr lang="en-GB" i="1" dirty="0">
                <a:solidFill>
                  <a:srgbClr val="00B0F0"/>
                </a:solidFill>
              </a:rPr>
              <a:t>bicameral legislatures </a:t>
            </a:r>
            <a:r>
              <a:rPr lang="en-GB" dirty="0"/>
              <a:t>(having two branches, chambers, or houses as a  legislative body).  Small ones (e.g. Singapore) usually have unicameral ones.</a:t>
            </a:r>
          </a:p>
          <a:p>
            <a:pPr eaLnBrk="1" hangingPunct="1"/>
            <a:r>
              <a:rPr lang="en-GB" dirty="0"/>
              <a:t>In some countries the second chamber has a revising function only, while in others (e.g. the USA) it can also initiate legislation.</a:t>
            </a:r>
          </a:p>
          <a:p>
            <a:pPr eaLnBrk="1" hangingPunct="1"/>
            <a:r>
              <a:rPr lang="en-GB" dirty="0"/>
              <a:t>Federal states (e.g. Australia, the USA, India) duplicate the legislative structure at the level of the individual state.  There is often tension between state law and federal law. </a:t>
            </a:r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FFC000"/>
                </a:solidFill>
              </a:rPr>
              <a:t>FAST-NUCES CS449-PIT [Fall-2018]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24FB-18B5-4748-B41B-ADC5DB47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E6A744-B492-426A-96CD-1233FA42FC5D}" type="datetime1">
              <a:rPr lang="en-US" smtClean="0"/>
              <a:t>28-Aug-18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967164" y="1"/>
            <a:ext cx="8162925" cy="620688"/>
          </a:xfrm>
        </p:spPr>
        <p:txBody>
          <a:bodyPr>
            <a:noAutofit/>
          </a:bodyPr>
          <a:lstStyle/>
          <a:p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Constitutions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501626"/>
            <a:ext cx="8229600" cy="4123035"/>
          </a:xfrm>
        </p:spPr>
        <p:txBody>
          <a:bodyPr>
            <a:normAutofit/>
          </a:bodyPr>
          <a:lstStyle/>
          <a:p>
            <a:r>
              <a:rPr lang="en-GB" sz="3200" dirty="0"/>
              <a:t>Most countries (but not the UK) have constitutions.</a:t>
            </a:r>
          </a:p>
          <a:p>
            <a:endParaRPr lang="en-GB" sz="3200" dirty="0"/>
          </a:p>
          <a:p>
            <a:r>
              <a:rPr lang="en-GB" sz="3200" dirty="0"/>
              <a:t>A constitution describes:</a:t>
            </a:r>
          </a:p>
          <a:p>
            <a:pPr lvl="1"/>
            <a:r>
              <a:rPr lang="en-GB" dirty="0"/>
              <a:t>how the country is governed;</a:t>
            </a:r>
          </a:p>
          <a:p>
            <a:pPr lvl="1"/>
            <a:r>
              <a:rPr lang="en-GB" dirty="0"/>
              <a:t>the rights of the citizens;</a:t>
            </a:r>
          </a:p>
          <a:p>
            <a:pPr lvl="1"/>
            <a:r>
              <a:rPr lang="en-GB" dirty="0"/>
              <a:t>how the law is made and how it is enforced.</a:t>
            </a: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FFC000"/>
                </a:solidFill>
              </a:rPr>
              <a:t>FAST-NUCES CS449-PIT [Fall-2018]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76985-D5FA-4DB6-98D9-86E0B5F1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C9850-A459-4D0A-8889-866AB7049229}" type="datetime1">
              <a:rPr lang="en-US" smtClean="0"/>
              <a:t>28-Aug-18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63259" y="1628800"/>
            <a:ext cx="8229600" cy="4464496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GB" sz="3200" dirty="0"/>
              <a:t>In countries with a written constitution, such as the USA, there is a Supreme Court, which can strike out legislation that is contrary to the constitution.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sz="32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3200" dirty="0"/>
              <a:t>In the UK, the doctrine of the </a:t>
            </a:r>
            <a:r>
              <a:rPr lang="en-GB" sz="3200" i="1" dirty="0">
                <a:solidFill>
                  <a:srgbClr val="00B0F0"/>
                </a:solidFill>
              </a:rPr>
              <a:t>sovereignty of Parliament</a:t>
            </a:r>
            <a:r>
              <a:rPr lang="en-GB" sz="3200" dirty="0"/>
              <a:t>, means that if Parliament passes legislation, the courts cannot block it.</a:t>
            </a: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FFC000"/>
                </a:solidFill>
              </a:rPr>
              <a:t>FAST-NUCES CS449-PIT [Fall-2018]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67164" y="1"/>
            <a:ext cx="8162925" cy="620688"/>
          </a:xfrm>
        </p:spPr>
        <p:txBody>
          <a:bodyPr>
            <a:noAutofit/>
          </a:bodyPr>
          <a:lstStyle/>
          <a:p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Constitutions….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ACF8-0ED5-469B-AA97-EC645E00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F54CA-5E6E-4F8D-92C7-E3A17AAB5ACD}" type="datetime1">
              <a:rPr lang="en-US" smtClean="0"/>
              <a:t>28-Aug-18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755576" y="1"/>
            <a:ext cx="8162925" cy="620688"/>
          </a:xfrm>
        </p:spPr>
        <p:txBody>
          <a:bodyPr>
            <a:noAutofit/>
          </a:bodyPr>
          <a:lstStyle/>
          <a:p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Summary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9791" y="1501626"/>
            <a:ext cx="8229600" cy="4123035"/>
          </a:xfrm>
        </p:spPr>
        <p:txBody>
          <a:bodyPr>
            <a:normAutofit/>
          </a:bodyPr>
          <a:lstStyle/>
          <a:p>
            <a:r>
              <a:rPr lang="en-GB" sz="3200" dirty="0"/>
              <a:t>criminal law and civil law;</a:t>
            </a:r>
          </a:p>
          <a:p>
            <a:r>
              <a:rPr lang="en-GB" sz="3200" dirty="0"/>
              <a:t>common law, statute law and case law;</a:t>
            </a:r>
          </a:p>
          <a:p>
            <a:r>
              <a:rPr lang="en-GB" sz="3200" dirty="0"/>
              <a:t>how laws are made;</a:t>
            </a:r>
          </a:p>
          <a:p>
            <a:r>
              <a:rPr lang="en-GB" sz="3200" dirty="0"/>
              <a:t>primary and secondary legislation;</a:t>
            </a:r>
          </a:p>
          <a:p>
            <a:r>
              <a:rPr lang="en-GB" sz="3200" dirty="0"/>
              <a:t>different legal systems in different countries;</a:t>
            </a:r>
          </a:p>
          <a:p>
            <a:r>
              <a:rPr lang="en-GB" sz="3200" dirty="0"/>
              <a:t>constitutions.</a:t>
            </a: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FFC000"/>
                </a:solidFill>
              </a:rPr>
              <a:t>FAST-NUCES CS449-PIT [Fall-2018]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9F66-CB74-46AF-A2AC-93CD70F0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E69169-3D13-4EB6-98AB-268845B7928C}" type="datetime1">
              <a:rPr lang="en-US" smtClean="0"/>
              <a:t>28-Aug-18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48965" y="116632"/>
            <a:ext cx="8229600" cy="504056"/>
          </a:xfrm>
          <a:noFill/>
        </p:spPr>
        <p:txBody>
          <a:bodyPr lIns="92075" tIns="46038" rIns="92075" bIns="46038" anchor="ctr">
            <a:no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What is the LAW?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85016" y="1340768"/>
            <a:ext cx="8443515" cy="4692906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We shall define law as ‘</a:t>
            </a:r>
            <a:r>
              <a:rPr lang="en-US" i="1" dirty="0"/>
              <a:t>a set of rules that can be enforced in a court</a:t>
            </a:r>
            <a:r>
              <a:rPr lang="en-US" dirty="0"/>
              <a:t>’ </a:t>
            </a:r>
          </a:p>
          <a:p>
            <a:pPr lvl="1"/>
            <a:r>
              <a:rPr lang="en-US" dirty="0"/>
              <a:t>	</a:t>
            </a:r>
            <a:r>
              <a:rPr lang="en-US" sz="2400" dirty="0"/>
              <a:t>These rules are different in different countries</a:t>
            </a:r>
            <a:endParaRPr lang="en-US" dirty="0"/>
          </a:p>
          <a:p>
            <a:r>
              <a:rPr lang="en-US" dirty="0"/>
              <a:t>The best known examples of such differences are: 	</a:t>
            </a:r>
          </a:p>
          <a:p>
            <a:pPr lvl="1"/>
            <a:r>
              <a:rPr lang="en-US" sz="2400" dirty="0"/>
              <a:t>Family law /Divorce or sale of goods etc </a:t>
            </a:r>
          </a:p>
          <a:p>
            <a:r>
              <a:rPr lang="en-US" dirty="0"/>
              <a:t>From the point of view of the information systems, </a:t>
            </a:r>
            <a:br>
              <a:rPr lang="en-US" dirty="0"/>
            </a:br>
            <a:r>
              <a:rPr lang="en-US" dirty="0"/>
              <a:t>these differences are in the rules governing:</a:t>
            </a:r>
          </a:p>
          <a:p>
            <a:pPr lvl="1"/>
            <a:r>
              <a:rPr lang="en-US" sz="2400" dirty="0"/>
              <a:t>Data protection, </a:t>
            </a:r>
          </a:p>
          <a:p>
            <a:pPr lvl="1"/>
            <a:r>
              <a:rPr lang="en-US" sz="2400" dirty="0"/>
              <a:t>The rights of access to information, and </a:t>
            </a:r>
          </a:p>
          <a:p>
            <a:pPr lvl="1"/>
            <a:r>
              <a:rPr lang="en-US" sz="2400" dirty="0"/>
              <a:t>The misuse of computers which is much more significant.</a:t>
            </a:r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5275" y="6354763"/>
            <a:ext cx="3717925" cy="366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FFC000"/>
                </a:solidFill>
              </a:rPr>
              <a:t>FAST-NUCES CS449-PIT [Fall-2018]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0BAA-99F3-4B0D-B6CA-CD0E4D3D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76E945-DE78-45AD-BF74-2CB028AD9833}" type="datetime1">
              <a:rPr lang="en-US" smtClean="0"/>
              <a:t>28-Aug-18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6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48965" y="116632"/>
            <a:ext cx="8229600" cy="504056"/>
          </a:xfrm>
          <a:noFill/>
        </p:spPr>
        <p:txBody>
          <a:bodyPr lIns="92075" tIns="46038" rIns="92075" bIns="46038" anchor="ctr">
            <a:no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What is the LAW ….?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5"/>
            <a:ext cx="8435279" cy="4692906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As well as having different laws, as different countries have different legal systems, that is,</a:t>
            </a:r>
            <a:endParaRPr lang="en-US" sz="3200" dirty="0"/>
          </a:p>
          <a:p>
            <a:pPr lvl="1"/>
            <a:r>
              <a:rPr lang="en-US" sz="3200" dirty="0"/>
              <a:t> </a:t>
            </a:r>
            <a:r>
              <a:rPr lang="en-US" sz="2400" dirty="0"/>
              <a:t>different systems of courts, </a:t>
            </a:r>
          </a:p>
          <a:p>
            <a:pPr lvl="1"/>
            <a:r>
              <a:rPr lang="en-US" sz="2400" dirty="0"/>
              <a:t>different rules for court procedure, </a:t>
            </a:r>
          </a:p>
          <a:p>
            <a:pPr lvl="1"/>
            <a:r>
              <a:rPr lang="en-US" sz="2400" dirty="0"/>
              <a:t>different procedures for appealing against a court decision, and so on. </a:t>
            </a:r>
          </a:p>
          <a:p>
            <a:endParaRPr lang="en-US" sz="3200" dirty="0"/>
          </a:p>
          <a:p>
            <a:r>
              <a:rPr lang="en-US" dirty="0"/>
              <a:t>The word </a:t>
            </a:r>
            <a:r>
              <a:rPr lang="en-US" i="1" dirty="0">
                <a:solidFill>
                  <a:srgbClr val="00B0F0"/>
                </a:solidFill>
              </a:rPr>
              <a:t>jurisdiction</a:t>
            </a:r>
            <a:r>
              <a:rPr lang="en-US" i="1" dirty="0"/>
              <a:t> </a:t>
            </a:r>
            <a:r>
              <a:rPr lang="en-US" dirty="0"/>
              <a:t>is used to mean the area covered by a single legal system and set of laws.</a:t>
            </a:r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7864" y="6356350"/>
            <a:ext cx="3717925" cy="366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FFC000"/>
                </a:solidFill>
              </a:rPr>
              <a:t>FAST-NUCES CS449-PIT [Fall-2018]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CB9D0-F064-4C17-B1EB-706BB847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BE0685-3557-4525-AB93-E78B21415106}" type="datetime1">
              <a:rPr lang="en-US" smtClean="0"/>
              <a:t>28-Aug-18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0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48965" y="116632"/>
            <a:ext cx="8229600" cy="432048"/>
          </a:xfrm>
          <a:noFill/>
        </p:spPr>
        <p:txBody>
          <a:bodyPr lIns="92075" tIns="46038" rIns="92075" bIns="46038" anchor="ctr">
            <a:no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What is the LAW……?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84784"/>
            <a:ext cx="8435280" cy="4692906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Even within a single country, the law and the legal system may be different in different areas. </a:t>
            </a:r>
          </a:p>
          <a:p>
            <a:endParaRPr lang="en-US" sz="1600" dirty="0"/>
          </a:p>
          <a:p>
            <a:r>
              <a:rPr lang="en-US" dirty="0"/>
              <a:t>This is most obvious in large countries with a</a:t>
            </a:r>
          </a:p>
          <a:p>
            <a:pPr lvl="1"/>
            <a:r>
              <a:rPr lang="en-US" sz="2400" dirty="0"/>
              <a:t>Federal system of government, </a:t>
            </a:r>
          </a:p>
          <a:p>
            <a:pPr lvl="1"/>
            <a:r>
              <a:rPr lang="en-US" sz="2400" dirty="0"/>
              <a:t>Where the country is divided into a number of states, </a:t>
            </a:r>
          </a:p>
          <a:p>
            <a:pPr lvl="1"/>
            <a:r>
              <a:rPr lang="en-US" sz="2400" dirty="0"/>
              <a:t>Each of which can make its own laws in certain areas.</a:t>
            </a:r>
          </a:p>
          <a:p>
            <a:pPr lvl="1"/>
            <a:endParaRPr lang="en-US" sz="1800" dirty="0"/>
          </a:p>
          <a:p>
            <a:r>
              <a:rPr lang="en-US" dirty="0"/>
              <a:t>Obvious examples are India and the United States of America (USA).</a:t>
            </a:r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7864" y="6356350"/>
            <a:ext cx="3717925" cy="366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FFC000"/>
                </a:solidFill>
              </a:rPr>
              <a:t>FAST-NUCES CS449-PIT [Fall-2018]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89AF-4C25-4A5F-B626-A18DE00E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8EC0A7-EF08-4957-A129-A65D2D0ED3FA}" type="datetime1">
              <a:rPr lang="en-US" smtClean="0"/>
              <a:t>28-Aug-18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07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48965" y="116632"/>
            <a:ext cx="8229600" cy="504056"/>
          </a:xfrm>
          <a:noFill/>
        </p:spPr>
        <p:txBody>
          <a:bodyPr lIns="92075" tIns="46038" rIns="92075" bIns="46038" anchor="ctr">
            <a:no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What is the LAW….?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48965" y="1195448"/>
            <a:ext cx="8371507" cy="4692906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In the United Kingdom, for historical reasons, Scotland, Northern Ireland etc. have different legal systems &amp; different laws, however their laws are, in almost all cases, the same as those of England and Wales.</a:t>
            </a:r>
            <a:br>
              <a:rPr lang="en-US" dirty="0"/>
            </a:br>
            <a:endParaRPr lang="en-US" sz="2000" dirty="0"/>
          </a:p>
          <a:p>
            <a:r>
              <a:rPr lang="en-US" dirty="0"/>
              <a:t>When we refer to British law or UK law, we shall be referring to laws that apply across the UK.</a:t>
            </a:r>
            <a:endParaRPr lang="en-US" sz="2000" dirty="0"/>
          </a:p>
          <a:p>
            <a:endParaRPr lang="en-US" sz="1800" dirty="0"/>
          </a:p>
          <a:p>
            <a:r>
              <a:rPr lang="en-US" dirty="0"/>
              <a:t>Sometimes we shall refer to the law of England and Wales, indicating that there are differences elsewhere in the UK.</a:t>
            </a:r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7864" y="6356350"/>
            <a:ext cx="3717925" cy="366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FFC000"/>
                </a:solidFill>
              </a:rPr>
              <a:t>FAST-NUCES CS449-PIT [Fall-2018]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0545-FE0B-4D54-800E-70229023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D7FAD0-3AAD-461B-B0F6-348FEE0282F1}" type="datetime1">
              <a:rPr lang="en-US" smtClean="0"/>
              <a:t>28-Aug-18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17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48965" y="116632"/>
            <a:ext cx="8229600" cy="504056"/>
          </a:xfrm>
          <a:noFill/>
        </p:spPr>
        <p:txBody>
          <a:bodyPr lIns="92075" tIns="46038" rIns="92075" bIns="46038" anchor="ctr">
            <a:noAutofit/>
          </a:bodyPr>
          <a:lstStyle/>
          <a:p>
            <a:pPr eaLnBrk="1" hangingPunct="1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criminal law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48965" y="1484785"/>
            <a:ext cx="8229600" cy="4692906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Criminal law represents Society’s view</a:t>
            </a:r>
            <a:r>
              <a:rPr lang="en-US" i="1" dirty="0"/>
              <a:t> </a:t>
            </a:r>
            <a:r>
              <a:rPr lang="en-US" dirty="0"/>
              <a:t>of what is acceptable behavior and what is not.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police, and some other agencies, are responsible for apprehending those who break the criminal law.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Society, in the form of the Prosecution Services, brings them before a court.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Punishment takes the form of imprisonment, a fine, community service, etc.</a:t>
            </a:r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7864" y="6356350"/>
            <a:ext cx="3717925" cy="366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FFC000"/>
                </a:solidFill>
              </a:rPr>
              <a:t>FAST-NUCES CS449-PIT [Fall-2018]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E40DE-704A-4566-AE9C-6B7D537C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F44B7A-1ABB-4A43-B4EC-E67A46C9092F}" type="datetime1">
              <a:rPr lang="en-US" smtClean="0"/>
              <a:t>28-Aug-18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36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31586" y="11679"/>
            <a:ext cx="8229600" cy="610820"/>
          </a:xfrm>
        </p:spPr>
        <p:txBody>
          <a:bodyPr>
            <a:noAutofit/>
          </a:bodyPr>
          <a:lstStyle/>
          <a:p>
            <a:pPr eaLnBrk="1" hangingPunct="1"/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Examples of criminal offences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48965" y="1484785"/>
            <a:ext cx="8229600" cy="469290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3600" dirty="0"/>
              <a:t>theft;</a:t>
            </a:r>
            <a:endParaRPr lang="en-GB" sz="2000" dirty="0"/>
          </a:p>
          <a:p>
            <a:pPr eaLnBrk="1" hangingPunct="1">
              <a:lnSpc>
                <a:spcPct val="90000"/>
              </a:lnSpc>
            </a:pPr>
            <a:endParaRPr lang="en-GB" sz="1800" dirty="0"/>
          </a:p>
          <a:p>
            <a:pPr eaLnBrk="1" hangingPunct="1">
              <a:lnSpc>
                <a:spcPct val="90000"/>
              </a:lnSpc>
            </a:pPr>
            <a:r>
              <a:rPr lang="en-GB" sz="3600" dirty="0"/>
              <a:t>murder;</a:t>
            </a:r>
            <a:endParaRPr lang="en-GB" sz="2000" dirty="0"/>
          </a:p>
          <a:p>
            <a:pPr eaLnBrk="1" hangingPunct="1">
              <a:lnSpc>
                <a:spcPct val="90000"/>
              </a:lnSpc>
            </a:pPr>
            <a:endParaRPr lang="en-GB" sz="1800" dirty="0"/>
          </a:p>
          <a:p>
            <a:pPr eaLnBrk="1" hangingPunct="1">
              <a:lnSpc>
                <a:spcPct val="90000"/>
              </a:lnSpc>
            </a:pPr>
            <a:r>
              <a:rPr lang="en-GB" sz="3600" dirty="0"/>
              <a:t>fraud;</a:t>
            </a:r>
            <a:endParaRPr lang="en-GB" sz="2000" dirty="0"/>
          </a:p>
          <a:p>
            <a:pPr eaLnBrk="1" hangingPunct="1">
              <a:lnSpc>
                <a:spcPct val="90000"/>
              </a:lnSpc>
            </a:pPr>
            <a:endParaRPr lang="en-GB" sz="1800" dirty="0"/>
          </a:p>
          <a:p>
            <a:pPr eaLnBrk="1" hangingPunct="1">
              <a:lnSpc>
                <a:spcPct val="90000"/>
              </a:lnSpc>
            </a:pPr>
            <a:r>
              <a:rPr lang="en-GB" sz="3600" dirty="0"/>
              <a:t>obtaining unauthorised access to a computer;</a:t>
            </a:r>
            <a:endParaRPr lang="en-GB" sz="2000" dirty="0"/>
          </a:p>
          <a:p>
            <a:pPr eaLnBrk="1" hangingPunct="1">
              <a:lnSpc>
                <a:spcPct val="90000"/>
              </a:lnSpc>
            </a:pPr>
            <a:endParaRPr lang="en-GB" sz="1800" dirty="0"/>
          </a:p>
          <a:p>
            <a:pPr eaLnBrk="1" hangingPunct="1">
              <a:lnSpc>
                <a:spcPct val="90000"/>
              </a:lnSpc>
            </a:pPr>
            <a:r>
              <a:rPr lang="en-GB" sz="3600" dirty="0"/>
              <a:t>knowingly selling pirated software.</a:t>
            </a:r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FFC000"/>
                </a:solidFill>
              </a:rPr>
              <a:t>FAST-NUCES CS449-PIT [Fall-2018]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917D6-BE76-449D-BA5D-E3A9ABA2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481DCB-B8F8-44C6-AD9F-859154794708}" type="datetime1">
              <a:rPr lang="en-US" smtClean="0"/>
              <a:t>28-Aug-18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48965" y="0"/>
            <a:ext cx="8229600" cy="610820"/>
          </a:xfrm>
          <a:noFill/>
        </p:spPr>
        <p:txBody>
          <a:bodyPr lIns="92075" tIns="46038" rIns="92075" bIns="46038" anchor="ctr">
            <a:noAutofit/>
          </a:bodyPr>
          <a:lstStyle/>
          <a:p>
            <a:pPr eaLnBrk="1" hangingPunct="1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civil law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41152" y="1340768"/>
            <a:ext cx="8229600" cy="4692906"/>
          </a:xfrm>
          <a:noFill/>
        </p:spPr>
        <p:txBody>
          <a:bodyPr lIns="92075" tIns="46038" rIns="92075" bIns="46038">
            <a:noAutofit/>
          </a:bodyPr>
          <a:lstStyle/>
          <a:p>
            <a:pPr eaLnBrk="1" hangingPunct="1"/>
            <a:r>
              <a:rPr lang="en-US" dirty="0"/>
              <a:t>Regulates the relationship between people.</a:t>
            </a:r>
          </a:p>
          <a:p>
            <a:pPr eaLnBrk="1" hangingPunct="1"/>
            <a:r>
              <a:rPr lang="en-US" dirty="0"/>
              <a:t>Action is initiated by the aggrieved party (the </a:t>
            </a:r>
            <a:r>
              <a:rPr lang="en-US" i="1" dirty="0">
                <a:solidFill>
                  <a:srgbClr val="00B0F0"/>
                </a:solidFill>
              </a:rPr>
              <a:t>claimant</a:t>
            </a:r>
            <a:r>
              <a:rPr lang="en-US" dirty="0"/>
              <a:t>, formerly – and still in the USA – the </a:t>
            </a:r>
            <a:r>
              <a:rPr lang="en-US" i="1" dirty="0">
                <a:solidFill>
                  <a:srgbClr val="00B0F0"/>
                </a:solidFill>
              </a:rPr>
              <a:t>plaintiff</a:t>
            </a:r>
            <a:r>
              <a:rPr lang="en-US" dirty="0"/>
              <a:t>).</a:t>
            </a:r>
          </a:p>
          <a:p>
            <a:pPr eaLnBrk="1" hangingPunct="1"/>
            <a:r>
              <a:rPr lang="en-US" dirty="0"/>
              <a:t>There is no element of punishment and no involvement of either the police or the Prosecution Services.</a:t>
            </a:r>
          </a:p>
          <a:p>
            <a:pPr eaLnBrk="1" hangingPunct="1"/>
            <a:r>
              <a:rPr lang="en-US" dirty="0"/>
              <a:t>If the plaintiff is successful, the court may order the defendant to pay compensation or to carry out certain actions or to refrain from carrying out certain actions.</a:t>
            </a:r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FFC000"/>
                </a:solidFill>
              </a:rPr>
              <a:t>FAST-NUCES CS449-PIT [Fall-2018]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F810D-31DB-4E19-A439-255FC30A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09BFF5-5B69-44F1-86B3-842E7CF285C1}" type="datetime1">
              <a:rPr lang="en-US" smtClean="0"/>
              <a:t>28-Aug-18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0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2158</TotalTime>
  <Words>1515</Words>
  <Application>Microsoft Office PowerPoint</Application>
  <PresentationFormat>On-screen Show (4:3)</PresentationFormat>
  <Paragraphs>225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Times New Roman</vt:lpstr>
      <vt:lpstr>Verdana</vt:lpstr>
      <vt:lpstr>Wingdings</vt:lpstr>
      <vt:lpstr>1_Custom Design</vt:lpstr>
      <vt:lpstr>Custom Design</vt:lpstr>
      <vt:lpstr>3007</vt:lpstr>
      <vt:lpstr>Law and the legal system</vt:lpstr>
      <vt:lpstr>Chapter Outcome</vt:lpstr>
      <vt:lpstr>What is the LAW?</vt:lpstr>
      <vt:lpstr>What is the LAW ….?</vt:lpstr>
      <vt:lpstr>What is the LAW……?</vt:lpstr>
      <vt:lpstr>What is the LAW….?</vt:lpstr>
      <vt:lpstr>The criminal law</vt:lpstr>
      <vt:lpstr>Examples of criminal offences</vt:lpstr>
      <vt:lpstr>The civil law</vt:lpstr>
      <vt:lpstr>Examples of causes for action under the civil law</vt:lpstr>
      <vt:lpstr>Standards of proof</vt:lpstr>
      <vt:lpstr>Natural persons and legal persons</vt:lpstr>
      <vt:lpstr>How the law is made</vt:lpstr>
      <vt:lpstr>Common Law</vt:lpstr>
      <vt:lpstr>Creating new statute law: the legislative process</vt:lpstr>
      <vt:lpstr>Creating new statute law ….</vt:lpstr>
      <vt:lpstr>Case law</vt:lpstr>
      <vt:lpstr>Secondary legislation</vt:lpstr>
      <vt:lpstr>European Union law</vt:lpstr>
      <vt:lpstr>Legal systems in other countries</vt:lpstr>
      <vt:lpstr>The legislative process in other countries</vt:lpstr>
      <vt:lpstr>Constitutions</vt:lpstr>
      <vt:lpstr>Constitutions….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 and the legal system</dc:title>
  <dc:creator>Frank Bott</dc:creator>
  <cp:lastModifiedBy>Khalid Iqbal Soomro</cp:lastModifiedBy>
  <cp:revision>121</cp:revision>
  <dcterms:created xsi:type="dcterms:W3CDTF">2003-09-22T09:02:33Z</dcterms:created>
  <dcterms:modified xsi:type="dcterms:W3CDTF">2018-08-28T05:44:07Z</dcterms:modified>
</cp:coreProperties>
</file>