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54"/>
  </p:notesMasterIdLst>
  <p:sldIdLst>
    <p:sldId id="269" r:id="rId4"/>
    <p:sldId id="263" r:id="rId5"/>
    <p:sldId id="270" r:id="rId6"/>
    <p:sldId id="257" r:id="rId7"/>
    <p:sldId id="271" r:id="rId8"/>
    <p:sldId id="272" r:id="rId9"/>
    <p:sldId id="273" r:id="rId10"/>
    <p:sldId id="304" r:id="rId11"/>
    <p:sldId id="305" r:id="rId12"/>
    <p:sldId id="274" r:id="rId13"/>
    <p:sldId id="306" r:id="rId14"/>
    <p:sldId id="307" r:id="rId15"/>
    <p:sldId id="275" r:id="rId16"/>
    <p:sldId id="276" r:id="rId17"/>
    <p:sldId id="278" r:id="rId18"/>
    <p:sldId id="277" r:id="rId19"/>
    <p:sldId id="279" r:id="rId20"/>
    <p:sldId id="281" r:id="rId21"/>
    <p:sldId id="280" r:id="rId22"/>
    <p:sldId id="282" r:id="rId23"/>
    <p:sldId id="283" r:id="rId24"/>
    <p:sldId id="284" r:id="rId25"/>
    <p:sldId id="285" r:id="rId26"/>
    <p:sldId id="286" r:id="rId27"/>
    <p:sldId id="287" r:id="rId28"/>
    <p:sldId id="264" r:id="rId29"/>
    <p:sldId id="288" r:id="rId30"/>
    <p:sldId id="265" r:id="rId31"/>
    <p:sldId id="289" r:id="rId32"/>
    <p:sldId id="290" r:id="rId33"/>
    <p:sldId id="291" r:id="rId34"/>
    <p:sldId id="292" r:id="rId35"/>
    <p:sldId id="293" r:id="rId36"/>
    <p:sldId id="294" r:id="rId37"/>
    <p:sldId id="295" r:id="rId38"/>
    <p:sldId id="258" r:id="rId39"/>
    <p:sldId id="296" r:id="rId40"/>
    <p:sldId id="259" r:id="rId41"/>
    <p:sldId id="320" r:id="rId42"/>
    <p:sldId id="321" r:id="rId43"/>
    <p:sldId id="323" r:id="rId44"/>
    <p:sldId id="325" r:id="rId45"/>
    <p:sldId id="324" r:id="rId46"/>
    <p:sldId id="297" r:id="rId47"/>
    <p:sldId id="298" r:id="rId48"/>
    <p:sldId id="299" r:id="rId49"/>
    <p:sldId id="300" r:id="rId50"/>
    <p:sldId id="261" r:id="rId51"/>
    <p:sldId id="302" r:id="rId52"/>
    <p:sldId id="30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4660"/>
  </p:normalViewPr>
  <p:slideViewPr>
    <p:cSldViewPr>
      <p:cViewPr varScale="1">
        <p:scale>
          <a:sx n="69" d="100"/>
          <a:sy n="69"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7EDB8D-9D24-4B3F-A2AE-BFCBEA12E8DA}" type="doc">
      <dgm:prSet loTypeId="urn:microsoft.com/office/officeart/2005/8/layout/hierarchy5" loCatId="hierarchy" qsTypeId="urn:microsoft.com/office/officeart/2005/8/quickstyle/simple1" qsCatId="simple" csTypeId="urn:microsoft.com/office/officeart/2005/8/colors/accent0_3" csCatId="mainScheme" phldr="1"/>
      <dgm:spPr/>
      <dgm:t>
        <a:bodyPr/>
        <a:lstStyle/>
        <a:p>
          <a:endParaRPr lang="en-US"/>
        </a:p>
      </dgm:t>
    </dgm:pt>
    <dgm:pt modelId="{C7926A45-EC07-4B60-B77A-A523BC8D9E52}">
      <dgm:prSet phldrT="[Text]"/>
      <dgm:spPr/>
      <dgm:t>
        <a:bodyPr/>
        <a:lstStyle/>
        <a:p>
          <a:r>
            <a:rPr lang="en-US" dirty="0" smtClean="0"/>
            <a:t>Assets</a:t>
          </a:r>
          <a:endParaRPr lang="en-US" dirty="0"/>
        </a:p>
      </dgm:t>
    </dgm:pt>
    <dgm:pt modelId="{AAE7EEBB-BC7F-4028-A55B-46DB05F59AD6}" type="parTrans" cxnId="{D1F3D5E5-DE98-4B55-B45F-C693C19B12E5}">
      <dgm:prSet/>
      <dgm:spPr/>
      <dgm:t>
        <a:bodyPr/>
        <a:lstStyle/>
        <a:p>
          <a:endParaRPr lang="en-US"/>
        </a:p>
      </dgm:t>
    </dgm:pt>
    <dgm:pt modelId="{AB3C877C-8A99-466B-A426-E360E5FA7DC6}" type="sibTrans" cxnId="{D1F3D5E5-DE98-4B55-B45F-C693C19B12E5}">
      <dgm:prSet/>
      <dgm:spPr/>
      <dgm:t>
        <a:bodyPr/>
        <a:lstStyle/>
        <a:p>
          <a:endParaRPr lang="en-US"/>
        </a:p>
      </dgm:t>
    </dgm:pt>
    <dgm:pt modelId="{BF061085-A7D6-4863-BC6D-CBEB61C7FEFB}">
      <dgm:prSet phldrT="[Text]"/>
      <dgm:spPr/>
      <dgm:t>
        <a:bodyPr/>
        <a:lstStyle/>
        <a:p>
          <a:r>
            <a:rPr lang="en-US" dirty="0" smtClean="0"/>
            <a:t>Current Assets</a:t>
          </a:r>
          <a:endParaRPr lang="en-US" dirty="0"/>
        </a:p>
      </dgm:t>
    </dgm:pt>
    <dgm:pt modelId="{CE6C26BD-2AA4-469A-9A97-C15B1D1AD4A0}" type="parTrans" cxnId="{790B9528-D891-4B5E-BE82-2DE2FDF42C5B}">
      <dgm:prSet/>
      <dgm:spPr/>
      <dgm:t>
        <a:bodyPr/>
        <a:lstStyle/>
        <a:p>
          <a:endParaRPr lang="en-US"/>
        </a:p>
      </dgm:t>
    </dgm:pt>
    <dgm:pt modelId="{6718B7D4-D14D-40B6-ACEB-D65A28FEC041}" type="sibTrans" cxnId="{790B9528-D891-4B5E-BE82-2DE2FDF42C5B}">
      <dgm:prSet/>
      <dgm:spPr/>
      <dgm:t>
        <a:bodyPr/>
        <a:lstStyle/>
        <a:p>
          <a:endParaRPr lang="en-US"/>
        </a:p>
      </dgm:t>
    </dgm:pt>
    <dgm:pt modelId="{20A9F883-5B62-4FDB-B8EA-9DF6E9F9F466}">
      <dgm:prSet phldrT="[Text]"/>
      <dgm:spPr/>
      <dgm:t>
        <a:bodyPr/>
        <a:lstStyle/>
        <a:p>
          <a:r>
            <a:rPr lang="en-US" dirty="0" smtClean="0"/>
            <a:t>Non current/Fixed Assets</a:t>
          </a:r>
          <a:endParaRPr lang="en-US" dirty="0"/>
        </a:p>
      </dgm:t>
    </dgm:pt>
    <dgm:pt modelId="{7F372E6A-C411-4F36-B990-14F8AFD5B5BB}" type="parTrans" cxnId="{EB024AF0-9A9B-48EF-904A-4795C56C1C2E}">
      <dgm:prSet/>
      <dgm:spPr/>
      <dgm:t>
        <a:bodyPr/>
        <a:lstStyle/>
        <a:p>
          <a:endParaRPr lang="en-US"/>
        </a:p>
      </dgm:t>
    </dgm:pt>
    <dgm:pt modelId="{E65CF10D-6F6D-473D-AC30-4A4AAB3894B0}" type="sibTrans" cxnId="{EB024AF0-9A9B-48EF-904A-4795C56C1C2E}">
      <dgm:prSet/>
      <dgm:spPr/>
      <dgm:t>
        <a:bodyPr/>
        <a:lstStyle/>
        <a:p>
          <a:endParaRPr lang="en-US"/>
        </a:p>
      </dgm:t>
    </dgm:pt>
    <dgm:pt modelId="{B83E6453-352F-408E-942E-E39FC827EA87}">
      <dgm:prSet phldrT="[Text]"/>
      <dgm:spPr/>
      <dgm:t>
        <a:bodyPr/>
        <a:lstStyle/>
        <a:p>
          <a:r>
            <a:rPr lang="en-US" dirty="0" smtClean="0"/>
            <a:t>Tangible Asset</a:t>
          </a:r>
          <a:endParaRPr lang="en-US" dirty="0"/>
        </a:p>
      </dgm:t>
    </dgm:pt>
    <dgm:pt modelId="{FACA513D-67CD-4A51-B924-363D8BCCF37A}" type="parTrans" cxnId="{053C884C-F280-43BD-8B34-AA7292C22647}">
      <dgm:prSet/>
      <dgm:spPr/>
      <dgm:t>
        <a:bodyPr/>
        <a:lstStyle/>
        <a:p>
          <a:endParaRPr lang="en-US"/>
        </a:p>
      </dgm:t>
    </dgm:pt>
    <dgm:pt modelId="{80CFF04F-2054-4EED-9D26-686DF1947F86}" type="sibTrans" cxnId="{053C884C-F280-43BD-8B34-AA7292C22647}">
      <dgm:prSet/>
      <dgm:spPr/>
      <dgm:t>
        <a:bodyPr/>
        <a:lstStyle/>
        <a:p>
          <a:endParaRPr lang="en-US"/>
        </a:p>
      </dgm:t>
    </dgm:pt>
    <dgm:pt modelId="{7127E1C7-D9F6-4EB2-AEB9-F0688305241B}">
      <dgm:prSet phldrT="[Text]"/>
      <dgm:spPr/>
      <dgm:t>
        <a:bodyPr/>
        <a:lstStyle/>
        <a:p>
          <a:r>
            <a:rPr lang="en-US" dirty="0" smtClean="0"/>
            <a:t>Division</a:t>
          </a:r>
          <a:endParaRPr lang="en-US" dirty="0"/>
        </a:p>
      </dgm:t>
    </dgm:pt>
    <dgm:pt modelId="{D2B0A337-9010-48F9-858A-31A3E0EDF38B}" type="parTrans" cxnId="{24AEDF02-371C-46D2-9DD7-E08831DC2938}">
      <dgm:prSet/>
      <dgm:spPr/>
      <dgm:t>
        <a:bodyPr/>
        <a:lstStyle/>
        <a:p>
          <a:endParaRPr lang="en-US"/>
        </a:p>
      </dgm:t>
    </dgm:pt>
    <dgm:pt modelId="{AAED60EC-CDE2-43A3-A2F4-F61F67C9F5D5}" type="sibTrans" cxnId="{24AEDF02-371C-46D2-9DD7-E08831DC2938}">
      <dgm:prSet/>
      <dgm:spPr/>
      <dgm:t>
        <a:bodyPr/>
        <a:lstStyle/>
        <a:p>
          <a:endParaRPr lang="en-US"/>
        </a:p>
      </dgm:t>
    </dgm:pt>
    <dgm:pt modelId="{145C46B6-0C39-4B20-BD52-859AEFA77137}">
      <dgm:prSet phldrT="[Text]"/>
      <dgm:spPr/>
      <dgm:t>
        <a:bodyPr/>
        <a:lstStyle/>
        <a:p>
          <a:r>
            <a:rPr lang="en-US" dirty="0" smtClean="0"/>
            <a:t>Fixed Asset Sub division</a:t>
          </a:r>
          <a:endParaRPr lang="en-US" dirty="0"/>
        </a:p>
      </dgm:t>
    </dgm:pt>
    <dgm:pt modelId="{DCFB81F8-0DC1-48F9-9BBF-C31F26E5DD9B}" type="parTrans" cxnId="{2DC93FA4-F08F-4CDE-850D-6496F755F68C}">
      <dgm:prSet/>
      <dgm:spPr/>
      <dgm:t>
        <a:bodyPr/>
        <a:lstStyle/>
        <a:p>
          <a:endParaRPr lang="en-US"/>
        </a:p>
      </dgm:t>
    </dgm:pt>
    <dgm:pt modelId="{EE0DC11B-982E-4013-9C53-35C8370E6B3A}" type="sibTrans" cxnId="{2DC93FA4-F08F-4CDE-850D-6496F755F68C}">
      <dgm:prSet/>
      <dgm:spPr/>
      <dgm:t>
        <a:bodyPr/>
        <a:lstStyle/>
        <a:p>
          <a:endParaRPr lang="en-US"/>
        </a:p>
      </dgm:t>
    </dgm:pt>
    <dgm:pt modelId="{8555F981-9371-440D-B0C0-EE8F7AB8792C}">
      <dgm:prSet/>
      <dgm:spPr/>
      <dgm:t>
        <a:bodyPr/>
        <a:lstStyle/>
        <a:p>
          <a:r>
            <a:rPr lang="en-US" dirty="0" smtClean="0"/>
            <a:t>Intangible Asset</a:t>
          </a:r>
          <a:endParaRPr lang="en-US" dirty="0"/>
        </a:p>
      </dgm:t>
    </dgm:pt>
    <dgm:pt modelId="{76345C2D-FFE8-4307-8344-3715E690FE3E}" type="parTrans" cxnId="{8EBD8F3C-2834-44B5-A563-0A29A35FD8B4}">
      <dgm:prSet/>
      <dgm:spPr/>
      <dgm:t>
        <a:bodyPr/>
        <a:lstStyle/>
        <a:p>
          <a:endParaRPr lang="en-US"/>
        </a:p>
      </dgm:t>
    </dgm:pt>
    <dgm:pt modelId="{CB56CB93-4B20-41F5-9A47-E8CC560B2176}" type="sibTrans" cxnId="{8EBD8F3C-2834-44B5-A563-0A29A35FD8B4}">
      <dgm:prSet/>
      <dgm:spPr/>
      <dgm:t>
        <a:bodyPr/>
        <a:lstStyle/>
        <a:p>
          <a:endParaRPr lang="en-US"/>
        </a:p>
      </dgm:t>
    </dgm:pt>
    <dgm:pt modelId="{2D1F69BB-077F-4E8E-84FE-5FB897525CE9}">
      <dgm:prSet/>
      <dgm:spPr/>
      <dgm:t>
        <a:bodyPr/>
        <a:lstStyle/>
        <a:p>
          <a:r>
            <a:rPr lang="en-US" dirty="0" smtClean="0"/>
            <a:t>Investments</a:t>
          </a:r>
          <a:endParaRPr lang="en-US" dirty="0"/>
        </a:p>
      </dgm:t>
    </dgm:pt>
    <dgm:pt modelId="{6FBAEA38-CF2C-4263-A915-D53D913DC533}" type="parTrans" cxnId="{505AE4DB-2D52-4ECA-8DB9-72C5E7BDA9B6}">
      <dgm:prSet/>
      <dgm:spPr/>
      <dgm:t>
        <a:bodyPr/>
        <a:lstStyle/>
        <a:p>
          <a:endParaRPr lang="en-US"/>
        </a:p>
      </dgm:t>
    </dgm:pt>
    <dgm:pt modelId="{8D3E6C69-55B8-4548-8464-20298C5C2081}" type="sibTrans" cxnId="{505AE4DB-2D52-4ECA-8DB9-72C5E7BDA9B6}">
      <dgm:prSet/>
      <dgm:spPr/>
      <dgm:t>
        <a:bodyPr/>
        <a:lstStyle/>
        <a:p>
          <a:endParaRPr lang="en-US"/>
        </a:p>
      </dgm:t>
    </dgm:pt>
    <dgm:pt modelId="{0C0B7674-E062-452B-83A8-CFA77BE18902}" type="pres">
      <dgm:prSet presAssocID="{107EDB8D-9D24-4B3F-A2AE-BFCBEA12E8DA}" presName="mainComposite" presStyleCnt="0">
        <dgm:presLayoutVars>
          <dgm:chPref val="1"/>
          <dgm:dir/>
          <dgm:animOne val="branch"/>
          <dgm:animLvl val="lvl"/>
          <dgm:resizeHandles val="exact"/>
        </dgm:presLayoutVars>
      </dgm:prSet>
      <dgm:spPr/>
      <dgm:t>
        <a:bodyPr/>
        <a:lstStyle/>
        <a:p>
          <a:endParaRPr lang="en-US"/>
        </a:p>
      </dgm:t>
    </dgm:pt>
    <dgm:pt modelId="{D07B4284-9CDC-433E-9D90-44A6D23A8D9A}" type="pres">
      <dgm:prSet presAssocID="{107EDB8D-9D24-4B3F-A2AE-BFCBEA12E8DA}" presName="hierFlow" presStyleCnt="0"/>
      <dgm:spPr/>
    </dgm:pt>
    <dgm:pt modelId="{167EDE6A-6DBF-4EAE-9F27-9884E147905B}" type="pres">
      <dgm:prSet presAssocID="{107EDB8D-9D24-4B3F-A2AE-BFCBEA12E8DA}" presName="firstBuf" presStyleCnt="0"/>
      <dgm:spPr/>
    </dgm:pt>
    <dgm:pt modelId="{0DD4A387-19C4-41C1-9069-619F77E308B9}" type="pres">
      <dgm:prSet presAssocID="{107EDB8D-9D24-4B3F-A2AE-BFCBEA12E8DA}" presName="hierChild1" presStyleCnt="0">
        <dgm:presLayoutVars>
          <dgm:chPref val="1"/>
          <dgm:animOne val="branch"/>
          <dgm:animLvl val="lvl"/>
        </dgm:presLayoutVars>
      </dgm:prSet>
      <dgm:spPr/>
    </dgm:pt>
    <dgm:pt modelId="{D5D4B6B3-8EAA-4354-8162-805C81EA22F4}" type="pres">
      <dgm:prSet presAssocID="{C7926A45-EC07-4B60-B77A-A523BC8D9E52}" presName="Name17" presStyleCnt="0"/>
      <dgm:spPr/>
    </dgm:pt>
    <dgm:pt modelId="{D709A7C2-7BA6-4124-AB15-445EAE330F0B}" type="pres">
      <dgm:prSet presAssocID="{C7926A45-EC07-4B60-B77A-A523BC8D9E52}" presName="level1Shape" presStyleLbl="node0" presStyleIdx="0" presStyleCnt="1">
        <dgm:presLayoutVars>
          <dgm:chPref val="3"/>
        </dgm:presLayoutVars>
      </dgm:prSet>
      <dgm:spPr/>
      <dgm:t>
        <a:bodyPr/>
        <a:lstStyle/>
        <a:p>
          <a:endParaRPr lang="en-US"/>
        </a:p>
      </dgm:t>
    </dgm:pt>
    <dgm:pt modelId="{593886BE-41C4-4E07-8FB0-6296EB1C7934}" type="pres">
      <dgm:prSet presAssocID="{C7926A45-EC07-4B60-B77A-A523BC8D9E52}" presName="hierChild2" presStyleCnt="0"/>
      <dgm:spPr/>
    </dgm:pt>
    <dgm:pt modelId="{7CF65A35-699C-4153-ADF9-8741F250153F}" type="pres">
      <dgm:prSet presAssocID="{CE6C26BD-2AA4-469A-9A97-C15B1D1AD4A0}" presName="Name25" presStyleLbl="parChTrans1D2" presStyleIdx="0" presStyleCnt="2"/>
      <dgm:spPr/>
      <dgm:t>
        <a:bodyPr/>
        <a:lstStyle/>
        <a:p>
          <a:endParaRPr lang="en-US"/>
        </a:p>
      </dgm:t>
    </dgm:pt>
    <dgm:pt modelId="{33386918-A1C5-40D8-8A70-9ACED6D899FA}" type="pres">
      <dgm:prSet presAssocID="{CE6C26BD-2AA4-469A-9A97-C15B1D1AD4A0}" presName="connTx" presStyleLbl="parChTrans1D2" presStyleIdx="0" presStyleCnt="2"/>
      <dgm:spPr/>
      <dgm:t>
        <a:bodyPr/>
        <a:lstStyle/>
        <a:p>
          <a:endParaRPr lang="en-US"/>
        </a:p>
      </dgm:t>
    </dgm:pt>
    <dgm:pt modelId="{ED67B20C-D449-4BEA-ABBF-20C05DB69C1E}" type="pres">
      <dgm:prSet presAssocID="{BF061085-A7D6-4863-BC6D-CBEB61C7FEFB}" presName="Name30" presStyleCnt="0"/>
      <dgm:spPr/>
    </dgm:pt>
    <dgm:pt modelId="{2DD6DEA7-5E6D-4B02-9635-C398237C25FE}" type="pres">
      <dgm:prSet presAssocID="{BF061085-A7D6-4863-BC6D-CBEB61C7FEFB}" presName="level2Shape" presStyleLbl="node2" presStyleIdx="0" presStyleCnt="2"/>
      <dgm:spPr/>
      <dgm:t>
        <a:bodyPr/>
        <a:lstStyle/>
        <a:p>
          <a:endParaRPr lang="en-US"/>
        </a:p>
      </dgm:t>
    </dgm:pt>
    <dgm:pt modelId="{D903959A-2A35-4A05-98FD-751CB02F4C65}" type="pres">
      <dgm:prSet presAssocID="{BF061085-A7D6-4863-BC6D-CBEB61C7FEFB}" presName="hierChild3" presStyleCnt="0"/>
      <dgm:spPr/>
    </dgm:pt>
    <dgm:pt modelId="{4BABD556-D777-4952-82BC-D6F8617ECDA9}" type="pres">
      <dgm:prSet presAssocID="{7F372E6A-C411-4F36-B990-14F8AFD5B5BB}" presName="Name25" presStyleLbl="parChTrans1D2" presStyleIdx="1" presStyleCnt="2"/>
      <dgm:spPr/>
      <dgm:t>
        <a:bodyPr/>
        <a:lstStyle/>
        <a:p>
          <a:endParaRPr lang="en-US"/>
        </a:p>
      </dgm:t>
    </dgm:pt>
    <dgm:pt modelId="{3756036D-4B85-4522-9C7D-04BB48B2E4BC}" type="pres">
      <dgm:prSet presAssocID="{7F372E6A-C411-4F36-B990-14F8AFD5B5BB}" presName="connTx" presStyleLbl="parChTrans1D2" presStyleIdx="1" presStyleCnt="2"/>
      <dgm:spPr/>
      <dgm:t>
        <a:bodyPr/>
        <a:lstStyle/>
        <a:p>
          <a:endParaRPr lang="en-US"/>
        </a:p>
      </dgm:t>
    </dgm:pt>
    <dgm:pt modelId="{3AE90676-3732-4C2C-9376-82B2E8A06994}" type="pres">
      <dgm:prSet presAssocID="{20A9F883-5B62-4FDB-B8EA-9DF6E9F9F466}" presName="Name30" presStyleCnt="0"/>
      <dgm:spPr/>
    </dgm:pt>
    <dgm:pt modelId="{B6A0F6D7-0B56-4804-A592-61A1988D2B8C}" type="pres">
      <dgm:prSet presAssocID="{20A9F883-5B62-4FDB-B8EA-9DF6E9F9F466}" presName="level2Shape" presStyleLbl="node2" presStyleIdx="1" presStyleCnt="2"/>
      <dgm:spPr/>
      <dgm:t>
        <a:bodyPr/>
        <a:lstStyle/>
        <a:p>
          <a:endParaRPr lang="en-US"/>
        </a:p>
      </dgm:t>
    </dgm:pt>
    <dgm:pt modelId="{DC65FFD4-BAC2-4D7D-8EDE-975DA2188CDD}" type="pres">
      <dgm:prSet presAssocID="{20A9F883-5B62-4FDB-B8EA-9DF6E9F9F466}" presName="hierChild3" presStyleCnt="0"/>
      <dgm:spPr/>
    </dgm:pt>
    <dgm:pt modelId="{719BD085-3F75-4FB6-88E5-4F8B13924B7A}" type="pres">
      <dgm:prSet presAssocID="{6FBAEA38-CF2C-4263-A915-D53D913DC533}" presName="Name25" presStyleLbl="parChTrans1D3" presStyleIdx="0" presStyleCnt="3"/>
      <dgm:spPr/>
      <dgm:t>
        <a:bodyPr/>
        <a:lstStyle/>
        <a:p>
          <a:endParaRPr lang="en-US"/>
        </a:p>
      </dgm:t>
    </dgm:pt>
    <dgm:pt modelId="{8DE2422A-8F61-4566-975E-7D9BAC7A7559}" type="pres">
      <dgm:prSet presAssocID="{6FBAEA38-CF2C-4263-A915-D53D913DC533}" presName="connTx" presStyleLbl="parChTrans1D3" presStyleIdx="0" presStyleCnt="3"/>
      <dgm:spPr/>
      <dgm:t>
        <a:bodyPr/>
        <a:lstStyle/>
        <a:p>
          <a:endParaRPr lang="en-US"/>
        </a:p>
      </dgm:t>
    </dgm:pt>
    <dgm:pt modelId="{F8E6FEB7-449B-4873-A379-40B8D9E7EB59}" type="pres">
      <dgm:prSet presAssocID="{2D1F69BB-077F-4E8E-84FE-5FB897525CE9}" presName="Name30" presStyleCnt="0"/>
      <dgm:spPr/>
    </dgm:pt>
    <dgm:pt modelId="{D3D042C7-A8F2-4A07-AFCE-A0456182B720}" type="pres">
      <dgm:prSet presAssocID="{2D1F69BB-077F-4E8E-84FE-5FB897525CE9}" presName="level2Shape" presStyleLbl="node3" presStyleIdx="0" presStyleCnt="3"/>
      <dgm:spPr/>
      <dgm:t>
        <a:bodyPr/>
        <a:lstStyle/>
        <a:p>
          <a:endParaRPr lang="en-US"/>
        </a:p>
      </dgm:t>
    </dgm:pt>
    <dgm:pt modelId="{15171D65-F780-4965-9FFC-0863C6A95C24}" type="pres">
      <dgm:prSet presAssocID="{2D1F69BB-077F-4E8E-84FE-5FB897525CE9}" presName="hierChild3" presStyleCnt="0"/>
      <dgm:spPr/>
    </dgm:pt>
    <dgm:pt modelId="{BFACE6AD-7B6F-461E-A470-51A220300DD8}" type="pres">
      <dgm:prSet presAssocID="{FACA513D-67CD-4A51-B924-363D8BCCF37A}" presName="Name25" presStyleLbl="parChTrans1D3" presStyleIdx="1" presStyleCnt="3"/>
      <dgm:spPr/>
      <dgm:t>
        <a:bodyPr/>
        <a:lstStyle/>
        <a:p>
          <a:endParaRPr lang="en-US"/>
        </a:p>
      </dgm:t>
    </dgm:pt>
    <dgm:pt modelId="{A580E9F1-AD7D-4A41-B0A7-DDAC75D3FD8A}" type="pres">
      <dgm:prSet presAssocID="{FACA513D-67CD-4A51-B924-363D8BCCF37A}" presName="connTx" presStyleLbl="parChTrans1D3" presStyleIdx="1" presStyleCnt="3"/>
      <dgm:spPr/>
      <dgm:t>
        <a:bodyPr/>
        <a:lstStyle/>
        <a:p>
          <a:endParaRPr lang="en-US"/>
        </a:p>
      </dgm:t>
    </dgm:pt>
    <dgm:pt modelId="{1E1B7A47-5733-4F6C-9370-B3A6642AEB4E}" type="pres">
      <dgm:prSet presAssocID="{B83E6453-352F-408E-942E-E39FC827EA87}" presName="Name30" presStyleCnt="0"/>
      <dgm:spPr/>
    </dgm:pt>
    <dgm:pt modelId="{80736172-0580-4D71-BE92-C3385411D235}" type="pres">
      <dgm:prSet presAssocID="{B83E6453-352F-408E-942E-E39FC827EA87}" presName="level2Shape" presStyleLbl="node3" presStyleIdx="1" presStyleCnt="3"/>
      <dgm:spPr/>
      <dgm:t>
        <a:bodyPr/>
        <a:lstStyle/>
        <a:p>
          <a:endParaRPr lang="en-US"/>
        </a:p>
      </dgm:t>
    </dgm:pt>
    <dgm:pt modelId="{73E62A7D-367F-4109-8608-90A9E4D96986}" type="pres">
      <dgm:prSet presAssocID="{B83E6453-352F-408E-942E-E39FC827EA87}" presName="hierChild3" presStyleCnt="0"/>
      <dgm:spPr/>
    </dgm:pt>
    <dgm:pt modelId="{821E4CEC-CF64-499D-8DAB-8D49C9506586}" type="pres">
      <dgm:prSet presAssocID="{76345C2D-FFE8-4307-8344-3715E690FE3E}" presName="Name25" presStyleLbl="parChTrans1D3" presStyleIdx="2" presStyleCnt="3"/>
      <dgm:spPr/>
      <dgm:t>
        <a:bodyPr/>
        <a:lstStyle/>
        <a:p>
          <a:endParaRPr lang="en-US"/>
        </a:p>
      </dgm:t>
    </dgm:pt>
    <dgm:pt modelId="{F1CBDA6B-1BB3-4A1C-B0A7-AB8A3E76CFDB}" type="pres">
      <dgm:prSet presAssocID="{76345C2D-FFE8-4307-8344-3715E690FE3E}" presName="connTx" presStyleLbl="parChTrans1D3" presStyleIdx="2" presStyleCnt="3"/>
      <dgm:spPr/>
      <dgm:t>
        <a:bodyPr/>
        <a:lstStyle/>
        <a:p>
          <a:endParaRPr lang="en-US"/>
        </a:p>
      </dgm:t>
    </dgm:pt>
    <dgm:pt modelId="{C9805BE4-C664-4DCE-9A9E-B638F6BDF33A}" type="pres">
      <dgm:prSet presAssocID="{8555F981-9371-440D-B0C0-EE8F7AB8792C}" presName="Name30" presStyleCnt="0"/>
      <dgm:spPr/>
    </dgm:pt>
    <dgm:pt modelId="{DBE3B644-5B4A-4851-8618-739B928A6CF2}" type="pres">
      <dgm:prSet presAssocID="{8555F981-9371-440D-B0C0-EE8F7AB8792C}" presName="level2Shape" presStyleLbl="node3" presStyleIdx="2" presStyleCnt="3"/>
      <dgm:spPr/>
      <dgm:t>
        <a:bodyPr/>
        <a:lstStyle/>
        <a:p>
          <a:endParaRPr lang="en-US"/>
        </a:p>
      </dgm:t>
    </dgm:pt>
    <dgm:pt modelId="{DE8B349A-E0D7-4D9E-A414-DC558F18D5F2}" type="pres">
      <dgm:prSet presAssocID="{8555F981-9371-440D-B0C0-EE8F7AB8792C}" presName="hierChild3" presStyleCnt="0"/>
      <dgm:spPr/>
    </dgm:pt>
    <dgm:pt modelId="{7311EA7D-9A72-442C-9F86-FBB4756CD991}" type="pres">
      <dgm:prSet presAssocID="{107EDB8D-9D24-4B3F-A2AE-BFCBEA12E8DA}" presName="bgShapesFlow" presStyleCnt="0"/>
      <dgm:spPr/>
    </dgm:pt>
    <dgm:pt modelId="{DDAA9A95-6026-47D4-9DD6-3A75FF0D1C44}" type="pres">
      <dgm:prSet presAssocID="{7127E1C7-D9F6-4EB2-AEB9-F0688305241B}" presName="rectComp" presStyleCnt="0"/>
      <dgm:spPr/>
    </dgm:pt>
    <dgm:pt modelId="{0FC1AB2C-03DF-4C92-92C2-4213591962D3}" type="pres">
      <dgm:prSet presAssocID="{7127E1C7-D9F6-4EB2-AEB9-F0688305241B}" presName="bgRect" presStyleLbl="bgShp" presStyleIdx="0" presStyleCnt="2" custLinFactX="16891" custLinFactNeighborX="100000" custLinFactNeighborY="-67"/>
      <dgm:spPr/>
      <dgm:t>
        <a:bodyPr/>
        <a:lstStyle/>
        <a:p>
          <a:endParaRPr lang="en-US"/>
        </a:p>
      </dgm:t>
    </dgm:pt>
    <dgm:pt modelId="{E3BF12F0-F13D-4576-8E33-9DEF633AE7A0}" type="pres">
      <dgm:prSet presAssocID="{7127E1C7-D9F6-4EB2-AEB9-F0688305241B}" presName="bgRectTx" presStyleLbl="bgShp" presStyleIdx="0" presStyleCnt="2">
        <dgm:presLayoutVars>
          <dgm:bulletEnabled val="1"/>
        </dgm:presLayoutVars>
      </dgm:prSet>
      <dgm:spPr/>
      <dgm:t>
        <a:bodyPr/>
        <a:lstStyle/>
        <a:p>
          <a:endParaRPr lang="en-US"/>
        </a:p>
      </dgm:t>
    </dgm:pt>
    <dgm:pt modelId="{F9354E64-C3FD-4D26-A25D-C24CC79FE18A}" type="pres">
      <dgm:prSet presAssocID="{7127E1C7-D9F6-4EB2-AEB9-F0688305241B}" presName="spComp" presStyleCnt="0"/>
      <dgm:spPr/>
    </dgm:pt>
    <dgm:pt modelId="{9B616283-EEF1-4CAE-8A4F-BC6447735B2D}" type="pres">
      <dgm:prSet presAssocID="{7127E1C7-D9F6-4EB2-AEB9-F0688305241B}" presName="hSp" presStyleCnt="0"/>
      <dgm:spPr/>
    </dgm:pt>
    <dgm:pt modelId="{A5E4EDD4-767D-49A7-9395-49070B2C81A3}" type="pres">
      <dgm:prSet presAssocID="{145C46B6-0C39-4B20-BD52-859AEFA77137}" presName="rectComp" presStyleCnt="0"/>
      <dgm:spPr/>
    </dgm:pt>
    <dgm:pt modelId="{9ED6E3CB-F923-42CF-9796-EFF162350FA6}" type="pres">
      <dgm:prSet presAssocID="{145C46B6-0C39-4B20-BD52-859AEFA77137}" presName="bgRect" presStyleLbl="bgShp" presStyleIdx="1" presStyleCnt="2" custLinFactX="19510" custLinFactNeighborX="100000" custLinFactNeighborY="-67"/>
      <dgm:spPr/>
      <dgm:t>
        <a:bodyPr/>
        <a:lstStyle/>
        <a:p>
          <a:endParaRPr lang="en-US"/>
        </a:p>
      </dgm:t>
    </dgm:pt>
    <dgm:pt modelId="{6EB6AF78-900D-46D6-8CF6-722A3D7C60AE}" type="pres">
      <dgm:prSet presAssocID="{145C46B6-0C39-4B20-BD52-859AEFA77137}" presName="bgRectTx" presStyleLbl="bgShp" presStyleIdx="1" presStyleCnt="2">
        <dgm:presLayoutVars>
          <dgm:bulletEnabled val="1"/>
        </dgm:presLayoutVars>
      </dgm:prSet>
      <dgm:spPr/>
      <dgm:t>
        <a:bodyPr/>
        <a:lstStyle/>
        <a:p>
          <a:endParaRPr lang="en-US"/>
        </a:p>
      </dgm:t>
    </dgm:pt>
  </dgm:ptLst>
  <dgm:cxnLst>
    <dgm:cxn modelId="{42E5761F-2D00-406C-99C3-22F8A7835E67}" type="presOf" srcId="{6FBAEA38-CF2C-4263-A915-D53D913DC533}" destId="{719BD085-3F75-4FB6-88E5-4F8B13924B7A}" srcOrd="0" destOrd="0" presId="urn:microsoft.com/office/officeart/2005/8/layout/hierarchy5"/>
    <dgm:cxn modelId="{FD10E8EA-6462-4FE9-96B4-5254CC076CF6}" type="presOf" srcId="{76345C2D-FFE8-4307-8344-3715E690FE3E}" destId="{821E4CEC-CF64-499D-8DAB-8D49C9506586}" srcOrd="0" destOrd="0" presId="urn:microsoft.com/office/officeart/2005/8/layout/hierarchy5"/>
    <dgm:cxn modelId="{1E8B6539-FA11-4BD5-BFBB-76C9699A6F4E}" type="presOf" srcId="{7F372E6A-C411-4F36-B990-14F8AFD5B5BB}" destId="{4BABD556-D777-4952-82BC-D6F8617ECDA9}" srcOrd="0" destOrd="0" presId="urn:microsoft.com/office/officeart/2005/8/layout/hierarchy5"/>
    <dgm:cxn modelId="{059CF939-52F9-45C6-AA69-6E3FB6D65D57}" type="presOf" srcId="{CE6C26BD-2AA4-469A-9A97-C15B1D1AD4A0}" destId="{7CF65A35-699C-4153-ADF9-8741F250153F}" srcOrd="0" destOrd="0" presId="urn:microsoft.com/office/officeart/2005/8/layout/hierarchy5"/>
    <dgm:cxn modelId="{505AE4DB-2D52-4ECA-8DB9-72C5E7BDA9B6}" srcId="{20A9F883-5B62-4FDB-B8EA-9DF6E9F9F466}" destId="{2D1F69BB-077F-4E8E-84FE-5FB897525CE9}" srcOrd="0" destOrd="0" parTransId="{6FBAEA38-CF2C-4263-A915-D53D913DC533}" sibTransId="{8D3E6C69-55B8-4548-8464-20298C5C2081}"/>
    <dgm:cxn modelId="{196E36F4-A522-4FC4-9851-E38020534633}" type="presOf" srcId="{145C46B6-0C39-4B20-BD52-859AEFA77137}" destId="{6EB6AF78-900D-46D6-8CF6-722A3D7C60AE}" srcOrd="1" destOrd="0" presId="urn:microsoft.com/office/officeart/2005/8/layout/hierarchy5"/>
    <dgm:cxn modelId="{66975967-763B-44ED-B21F-5C9BB8234F31}" type="presOf" srcId="{76345C2D-FFE8-4307-8344-3715E690FE3E}" destId="{F1CBDA6B-1BB3-4A1C-B0A7-AB8A3E76CFDB}" srcOrd="1" destOrd="0" presId="urn:microsoft.com/office/officeart/2005/8/layout/hierarchy5"/>
    <dgm:cxn modelId="{EC8C57D6-20B2-4D00-A71B-9321B896E7C1}" type="presOf" srcId="{7127E1C7-D9F6-4EB2-AEB9-F0688305241B}" destId="{0FC1AB2C-03DF-4C92-92C2-4213591962D3}" srcOrd="0" destOrd="0" presId="urn:microsoft.com/office/officeart/2005/8/layout/hierarchy5"/>
    <dgm:cxn modelId="{053C884C-F280-43BD-8B34-AA7292C22647}" srcId="{20A9F883-5B62-4FDB-B8EA-9DF6E9F9F466}" destId="{B83E6453-352F-408E-942E-E39FC827EA87}" srcOrd="1" destOrd="0" parTransId="{FACA513D-67CD-4A51-B924-363D8BCCF37A}" sibTransId="{80CFF04F-2054-4EED-9D26-686DF1947F86}"/>
    <dgm:cxn modelId="{827BB1AC-B321-467B-B5F9-13E54F5334FC}" type="presOf" srcId="{2D1F69BB-077F-4E8E-84FE-5FB897525CE9}" destId="{D3D042C7-A8F2-4A07-AFCE-A0456182B720}" srcOrd="0" destOrd="0" presId="urn:microsoft.com/office/officeart/2005/8/layout/hierarchy5"/>
    <dgm:cxn modelId="{42A1E647-79B8-4229-9BD1-BBA5CF258566}" type="presOf" srcId="{CE6C26BD-2AA4-469A-9A97-C15B1D1AD4A0}" destId="{33386918-A1C5-40D8-8A70-9ACED6D899FA}" srcOrd="1" destOrd="0" presId="urn:microsoft.com/office/officeart/2005/8/layout/hierarchy5"/>
    <dgm:cxn modelId="{69AADE97-4F99-45D1-9AD6-F971BBB27FA5}" type="presOf" srcId="{107EDB8D-9D24-4B3F-A2AE-BFCBEA12E8DA}" destId="{0C0B7674-E062-452B-83A8-CFA77BE18902}" srcOrd="0" destOrd="0" presId="urn:microsoft.com/office/officeart/2005/8/layout/hierarchy5"/>
    <dgm:cxn modelId="{2736B99D-AB44-479B-AFC8-57C12BD349DF}" type="presOf" srcId="{20A9F883-5B62-4FDB-B8EA-9DF6E9F9F466}" destId="{B6A0F6D7-0B56-4804-A592-61A1988D2B8C}" srcOrd="0" destOrd="0" presId="urn:microsoft.com/office/officeart/2005/8/layout/hierarchy5"/>
    <dgm:cxn modelId="{05DEDCDE-24D7-441F-B4F8-AEFBB61D2579}" type="presOf" srcId="{6FBAEA38-CF2C-4263-A915-D53D913DC533}" destId="{8DE2422A-8F61-4566-975E-7D9BAC7A7559}" srcOrd="1" destOrd="0" presId="urn:microsoft.com/office/officeart/2005/8/layout/hierarchy5"/>
    <dgm:cxn modelId="{EFFDCDB6-2A01-4A76-9348-706BF3C1A88B}" type="presOf" srcId="{7127E1C7-D9F6-4EB2-AEB9-F0688305241B}" destId="{E3BF12F0-F13D-4576-8E33-9DEF633AE7A0}" srcOrd="1" destOrd="0" presId="urn:microsoft.com/office/officeart/2005/8/layout/hierarchy5"/>
    <dgm:cxn modelId="{655DF034-6FDE-4BCC-B726-9621FC1A35BC}" type="presOf" srcId="{C7926A45-EC07-4B60-B77A-A523BC8D9E52}" destId="{D709A7C2-7BA6-4124-AB15-445EAE330F0B}" srcOrd="0" destOrd="0" presId="urn:microsoft.com/office/officeart/2005/8/layout/hierarchy5"/>
    <dgm:cxn modelId="{2DC93FA4-F08F-4CDE-850D-6496F755F68C}" srcId="{107EDB8D-9D24-4B3F-A2AE-BFCBEA12E8DA}" destId="{145C46B6-0C39-4B20-BD52-859AEFA77137}" srcOrd="2" destOrd="0" parTransId="{DCFB81F8-0DC1-48F9-9BBF-C31F26E5DD9B}" sibTransId="{EE0DC11B-982E-4013-9C53-35C8370E6B3A}"/>
    <dgm:cxn modelId="{F3159DB6-703B-4748-9D77-955679EF07FE}" type="presOf" srcId="{B83E6453-352F-408E-942E-E39FC827EA87}" destId="{80736172-0580-4D71-BE92-C3385411D235}" srcOrd="0" destOrd="0" presId="urn:microsoft.com/office/officeart/2005/8/layout/hierarchy5"/>
    <dgm:cxn modelId="{20AFC429-83E5-44E1-B1B4-79CB4D130697}" type="presOf" srcId="{FACA513D-67CD-4A51-B924-363D8BCCF37A}" destId="{A580E9F1-AD7D-4A41-B0A7-DDAC75D3FD8A}" srcOrd="1" destOrd="0" presId="urn:microsoft.com/office/officeart/2005/8/layout/hierarchy5"/>
    <dgm:cxn modelId="{A8899B08-E748-4CAA-BF4B-DC2A90CE34E6}" type="presOf" srcId="{145C46B6-0C39-4B20-BD52-859AEFA77137}" destId="{9ED6E3CB-F923-42CF-9796-EFF162350FA6}" srcOrd="0" destOrd="0" presId="urn:microsoft.com/office/officeart/2005/8/layout/hierarchy5"/>
    <dgm:cxn modelId="{21174DB5-B1AC-465F-93DC-3B93A9EDC265}" type="presOf" srcId="{FACA513D-67CD-4A51-B924-363D8BCCF37A}" destId="{BFACE6AD-7B6F-461E-A470-51A220300DD8}" srcOrd="0" destOrd="0" presId="urn:microsoft.com/office/officeart/2005/8/layout/hierarchy5"/>
    <dgm:cxn modelId="{416B959F-80EA-43BF-BEFB-74AF76B38323}" type="presOf" srcId="{BF061085-A7D6-4863-BC6D-CBEB61C7FEFB}" destId="{2DD6DEA7-5E6D-4B02-9635-C398237C25FE}" srcOrd="0" destOrd="0" presId="urn:microsoft.com/office/officeart/2005/8/layout/hierarchy5"/>
    <dgm:cxn modelId="{FD07B22B-0F4E-4CE9-97DC-196BAE6B6B0B}" type="presOf" srcId="{8555F981-9371-440D-B0C0-EE8F7AB8792C}" destId="{DBE3B644-5B4A-4851-8618-739B928A6CF2}" srcOrd="0" destOrd="0" presId="urn:microsoft.com/office/officeart/2005/8/layout/hierarchy5"/>
    <dgm:cxn modelId="{CCE53E18-A33E-4183-9AB9-5D1E79B017E3}" type="presOf" srcId="{7F372E6A-C411-4F36-B990-14F8AFD5B5BB}" destId="{3756036D-4B85-4522-9C7D-04BB48B2E4BC}" srcOrd="1" destOrd="0" presId="urn:microsoft.com/office/officeart/2005/8/layout/hierarchy5"/>
    <dgm:cxn modelId="{D1F3D5E5-DE98-4B55-B45F-C693C19B12E5}" srcId="{107EDB8D-9D24-4B3F-A2AE-BFCBEA12E8DA}" destId="{C7926A45-EC07-4B60-B77A-A523BC8D9E52}" srcOrd="0" destOrd="0" parTransId="{AAE7EEBB-BC7F-4028-A55B-46DB05F59AD6}" sibTransId="{AB3C877C-8A99-466B-A426-E360E5FA7DC6}"/>
    <dgm:cxn modelId="{EB024AF0-9A9B-48EF-904A-4795C56C1C2E}" srcId="{C7926A45-EC07-4B60-B77A-A523BC8D9E52}" destId="{20A9F883-5B62-4FDB-B8EA-9DF6E9F9F466}" srcOrd="1" destOrd="0" parTransId="{7F372E6A-C411-4F36-B990-14F8AFD5B5BB}" sibTransId="{E65CF10D-6F6D-473D-AC30-4A4AAB3894B0}"/>
    <dgm:cxn modelId="{24AEDF02-371C-46D2-9DD7-E08831DC2938}" srcId="{107EDB8D-9D24-4B3F-A2AE-BFCBEA12E8DA}" destId="{7127E1C7-D9F6-4EB2-AEB9-F0688305241B}" srcOrd="1" destOrd="0" parTransId="{D2B0A337-9010-48F9-858A-31A3E0EDF38B}" sibTransId="{AAED60EC-CDE2-43A3-A2F4-F61F67C9F5D5}"/>
    <dgm:cxn modelId="{8EBD8F3C-2834-44B5-A563-0A29A35FD8B4}" srcId="{20A9F883-5B62-4FDB-B8EA-9DF6E9F9F466}" destId="{8555F981-9371-440D-B0C0-EE8F7AB8792C}" srcOrd="2" destOrd="0" parTransId="{76345C2D-FFE8-4307-8344-3715E690FE3E}" sibTransId="{CB56CB93-4B20-41F5-9A47-E8CC560B2176}"/>
    <dgm:cxn modelId="{790B9528-D891-4B5E-BE82-2DE2FDF42C5B}" srcId="{C7926A45-EC07-4B60-B77A-A523BC8D9E52}" destId="{BF061085-A7D6-4863-BC6D-CBEB61C7FEFB}" srcOrd="0" destOrd="0" parTransId="{CE6C26BD-2AA4-469A-9A97-C15B1D1AD4A0}" sibTransId="{6718B7D4-D14D-40B6-ACEB-D65A28FEC041}"/>
    <dgm:cxn modelId="{4E88CD46-F00D-4977-9C56-FDF3A4B9A74E}" type="presParOf" srcId="{0C0B7674-E062-452B-83A8-CFA77BE18902}" destId="{D07B4284-9CDC-433E-9D90-44A6D23A8D9A}" srcOrd="0" destOrd="0" presId="urn:microsoft.com/office/officeart/2005/8/layout/hierarchy5"/>
    <dgm:cxn modelId="{AD1C735B-2D4F-4FA4-B6A0-3CB435C8ED5F}" type="presParOf" srcId="{D07B4284-9CDC-433E-9D90-44A6D23A8D9A}" destId="{167EDE6A-6DBF-4EAE-9F27-9884E147905B}" srcOrd="0" destOrd="0" presId="urn:microsoft.com/office/officeart/2005/8/layout/hierarchy5"/>
    <dgm:cxn modelId="{2AAC2777-70B6-4F7E-BD21-CB2988ABF735}" type="presParOf" srcId="{D07B4284-9CDC-433E-9D90-44A6D23A8D9A}" destId="{0DD4A387-19C4-41C1-9069-619F77E308B9}" srcOrd="1" destOrd="0" presId="urn:microsoft.com/office/officeart/2005/8/layout/hierarchy5"/>
    <dgm:cxn modelId="{813A8210-192E-4EDF-8AE8-2A24128C6281}" type="presParOf" srcId="{0DD4A387-19C4-41C1-9069-619F77E308B9}" destId="{D5D4B6B3-8EAA-4354-8162-805C81EA22F4}" srcOrd="0" destOrd="0" presId="urn:microsoft.com/office/officeart/2005/8/layout/hierarchy5"/>
    <dgm:cxn modelId="{667B6D60-CDAA-4B6F-A6AE-7D40C4194347}" type="presParOf" srcId="{D5D4B6B3-8EAA-4354-8162-805C81EA22F4}" destId="{D709A7C2-7BA6-4124-AB15-445EAE330F0B}" srcOrd="0" destOrd="0" presId="urn:microsoft.com/office/officeart/2005/8/layout/hierarchy5"/>
    <dgm:cxn modelId="{90CC4935-B2A7-4D7E-81A0-56B61CD0CC16}" type="presParOf" srcId="{D5D4B6B3-8EAA-4354-8162-805C81EA22F4}" destId="{593886BE-41C4-4E07-8FB0-6296EB1C7934}" srcOrd="1" destOrd="0" presId="urn:microsoft.com/office/officeart/2005/8/layout/hierarchy5"/>
    <dgm:cxn modelId="{264D461D-FC03-463C-8473-BF9217D83B00}" type="presParOf" srcId="{593886BE-41C4-4E07-8FB0-6296EB1C7934}" destId="{7CF65A35-699C-4153-ADF9-8741F250153F}" srcOrd="0" destOrd="0" presId="urn:microsoft.com/office/officeart/2005/8/layout/hierarchy5"/>
    <dgm:cxn modelId="{B4966EAE-037C-449E-9DFC-5DF8FA779495}" type="presParOf" srcId="{7CF65A35-699C-4153-ADF9-8741F250153F}" destId="{33386918-A1C5-40D8-8A70-9ACED6D899FA}" srcOrd="0" destOrd="0" presId="urn:microsoft.com/office/officeart/2005/8/layout/hierarchy5"/>
    <dgm:cxn modelId="{2184E1FA-D630-4C71-AF48-1A74C56B3371}" type="presParOf" srcId="{593886BE-41C4-4E07-8FB0-6296EB1C7934}" destId="{ED67B20C-D449-4BEA-ABBF-20C05DB69C1E}" srcOrd="1" destOrd="0" presId="urn:microsoft.com/office/officeart/2005/8/layout/hierarchy5"/>
    <dgm:cxn modelId="{9679D73B-E50E-4A60-93AC-06409AFDAF31}" type="presParOf" srcId="{ED67B20C-D449-4BEA-ABBF-20C05DB69C1E}" destId="{2DD6DEA7-5E6D-4B02-9635-C398237C25FE}" srcOrd="0" destOrd="0" presId="urn:microsoft.com/office/officeart/2005/8/layout/hierarchy5"/>
    <dgm:cxn modelId="{1C1885F0-A79D-4E74-9D31-8095729CDC13}" type="presParOf" srcId="{ED67B20C-D449-4BEA-ABBF-20C05DB69C1E}" destId="{D903959A-2A35-4A05-98FD-751CB02F4C65}" srcOrd="1" destOrd="0" presId="urn:microsoft.com/office/officeart/2005/8/layout/hierarchy5"/>
    <dgm:cxn modelId="{AA8FDC15-617B-458C-AB95-F217B92587E1}" type="presParOf" srcId="{593886BE-41C4-4E07-8FB0-6296EB1C7934}" destId="{4BABD556-D777-4952-82BC-D6F8617ECDA9}" srcOrd="2" destOrd="0" presId="urn:microsoft.com/office/officeart/2005/8/layout/hierarchy5"/>
    <dgm:cxn modelId="{C11CCA6D-605A-489E-8963-7F2D94E532B9}" type="presParOf" srcId="{4BABD556-D777-4952-82BC-D6F8617ECDA9}" destId="{3756036D-4B85-4522-9C7D-04BB48B2E4BC}" srcOrd="0" destOrd="0" presId="urn:microsoft.com/office/officeart/2005/8/layout/hierarchy5"/>
    <dgm:cxn modelId="{AD86B8EF-4C19-475B-AC7E-F111D7C5FFD8}" type="presParOf" srcId="{593886BE-41C4-4E07-8FB0-6296EB1C7934}" destId="{3AE90676-3732-4C2C-9376-82B2E8A06994}" srcOrd="3" destOrd="0" presId="urn:microsoft.com/office/officeart/2005/8/layout/hierarchy5"/>
    <dgm:cxn modelId="{D28DF686-6C14-4268-8371-63C17C556B63}" type="presParOf" srcId="{3AE90676-3732-4C2C-9376-82B2E8A06994}" destId="{B6A0F6D7-0B56-4804-A592-61A1988D2B8C}" srcOrd="0" destOrd="0" presId="urn:microsoft.com/office/officeart/2005/8/layout/hierarchy5"/>
    <dgm:cxn modelId="{525E912C-3351-438B-99C4-11EC4E46E92D}" type="presParOf" srcId="{3AE90676-3732-4C2C-9376-82B2E8A06994}" destId="{DC65FFD4-BAC2-4D7D-8EDE-975DA2188CDD}" srcOrd="1" destOrd="0" presId="urn:microsoft.com/office/officeart/2005/8/layout/hierarchy5"/>
    <dgm:cxn modelId="{7802CA23-4B74-4BDF-B4F9-A97D52A54CA8}" type="presParOf" srcId="{DC65FFD4-BAC2-4D7D-8EDE-975DA2188CDD}" destId="{719BD085-3F75-4FB6-88E5-4F8B13924B7A}" srcOrd="0" destOrd="0" presId="urn:microsoft.com/office/officeart/2005/8/layout/hierarchy5"/>
    <dgm:cxn modelId="{80DBEE0C-0CD1-4643-BE86-E23F187E97A8}" type="presParOf" srcId="{719BD085-3F75-4FB6-88E5-4F8B13924B7A}" destId="{8DE2422A-8F61-4566-975E-7D9BAC7A7559}" srcOrd="0" destOrd="0" presId="urn:microsoft.com/office/officeart/2005/8/layout/hierarchy5"/>
    <dgm:cxn modelId="{72E67761-C997-45D8-BBDB-035874BFCEF7}" type="presParOf" srcId="{DC65FFD4-BAC2-4D7D-8EDE-975DA2188CDD}" destId="{F8E6FEB7-449B-4873-A379-40B8D9E7EB59}" srcOrd="1" destOrd="0" presId="urn:microsoft.com/office/officeart/2005/8/layout/hierarchy5"/>
    <dgm:cxn modelId="{0E0E209C-D881-4CCD-BA2D-F660025D03B0}" type="presParOf" srcId="{F8E6FEB7-449B-4873-A379-40B8D9E7EB59}" destId="{D3D042C7-A8F2-4A07-AFCE-A0456182B720}" srcOrd="0" destOrd="0" presId="urn:microsoft.com/office/officeart/2005/8/layout/hierarchy5"/>
    <dgm:cxn modelId="{FBF0F162-0676-4EA7-9A1E-3DCC0A69DE1A}" type="presParOf" srcId="{F8E6FEB7-449B-4873-A379-40B8D9E7EB59}" destId="{15171D65-F780-4965-9FFC-0863C6A95C24}" srcOrd="1" destOrd="0" presId="urn:microsoft.com/office/officeart/2005/8/layout/hierarchy5"/>
    <dgm:cxn modelId="{36BEA4F0-29B2-41F5-BCC0-7ABE7D6D1328}" type="presParOf" srcId="{DC65FFD4-BAC2-4D7D-8EDE-975DA2188CDD}" destId="{BFACE6AD-7B6F-461E-A470-51A220300DD8}" srcOrd="2" destOrd="0" presId="urn:microsoft.com/office/officeart/2005/8/layout/hierarchy5"/>
    <dgm:cxn modelId="{53AECD57-D2D9-4D33-9CF2-5762057D42D6}" type="presParOf" srcId="{BFACE6AD-7B6F-461E-A470-51A220300DD8}" destId="{A580E9F1-AD7D-4A41-B0A7-DDAC75D3FD8A}" srcOrd="0" destOrd="0" presId="urn:microsoft.com/office/officeart/2005/8/layout/hierarchy5"/>
    <dgm:cxn modelId="{198D62BA-510D-4A6C-AA04-112370B199FD}" type="presParOf" srcId="{DC65FFD4-BAC2-4D7D-8EDE-975DA2188CDD}" destId="{1E1B7A47-5733-4F6C-9370-B3A6642AEB4E}" srcOrd="3" destOrd="0" presId="urn:microsoft.com/office/officeart/2005/8/layout/hierarchy5"/>
    <dgm:cxn modelId="{9E453842-1B8F-43A5-9A61-99D3B9633457}" type="presParOf" srcId="{1E1B7A47-5733-4F6C-9370-B3A6642AEB4E}" destId="{80736172-0580-4D71-BE92-C3385411D235}" srcOrd="0" destOrd="0" presId="urn:microsoft.com/office/officeart/2005/8/layout/hierarchy5"/>
    <dgm:cxn modelId="{86E61EF4-42F7-48AE-A824-8FD0A05EAEC3}" type="presParOf" srcId="{1E1B7A47-5733-4F6C-9370-B3A6642AEB4E}" destId="{73E62A7D-367F-4109-8608-90A9E4D96986}" srcOrd="1" destOrd="0" presId="urn:microsoft.com/office/officeart/2005/8/layout/hierarchy5"/>
    <dgm:cxn modelId="{E01A59DC-D3F6-4040-BD4A-3A0176B91889}" type="presParOf" srcId="{DC65FFD4-BAC2-4D7D-8EDE-975DA2188CDD}" destId="{821E4CEC-CF64-499D-8DAB-8D49C9506586}" srcOrd="4" destOrd="0" presId="urn:microsoft.com/office/officeart/2005/8/layout/hierarchy5"/>
    <dgm:cxn modelId="{AE688556-245E-4018-BDF0-49D67F2465A4}" type="presParOf" srcId="{821E4CEC-CF64-499D-8DAB-8D49C9506586}" destId="{F1CBDA6B-1BB3-4A1C-B0A7-AB8A3E76CFDB}" srcOrd="0" destOrd="0" presId="urn:microsoft.com/office/officeart/2005/8/layout/hierarchy5"/>
    <dgm:cxn modelId="{711463A4-2674-48A8-8E80-74ADF534AD7C}" type="presParOf" srcId="{DC65FFD4-BAC2-4D7D-8EDE-975DA2188CDD}" destId="{C9805BE4-C664-4DCE-9A9E-B638F6BDF33A}" srcOrd="5" destOrd="0" presId="urn:microsoft.com/office/officeart/2005/8/layout/hierarchy5"/>
    <dgm:cxn modelId="{B9A6CF7E-CEF6-4A43-8C4A-797C57A368CC}" type="presParOf" srcId="{C9805BE4-C664-4DCE-9A9E-B638F6BDF33A}" destId="{DBE3B644-5B4A-4851-8618-739B928A6CF2}" srcOrd="0" destOrd="0" presId="urn:microsoft.com/office/officeart/2005/8/layout/hierarchy5"/>
    <dgm:cxn modelId="{46BD0A15-2D9A-4668-B97D-6DC115D5FF34}" type="presParOf" srcId="{C9805BE4-C664-4DCE-9A9E-B638F6BDF33A}" destId="{DE8B349A-E0D7-4D9E-A414-DC558F18D5F2}" srcOrd="1" destOrd="0" presId="urn:microsoft.com/office/officeart/2005/8/layout/hierarchy5"/>
    <dgm:cxn modelId="{4C886946-57A6-4444-AC71-3ABE9852F9C8}" type="presParOf" srcId="{0C0B7674-E062-452B-83A8-CFA77BE18902}" destId="{7311EA7D-9A72-442C-9F86-FBB4756CD991}" srcOrd="1" destOrd="0" presId="urn:microsoft.com/office/officeart/2005/8/layout/hierarchy5"/>
    <dgm:cxn modelId="{F004E15B-91CE-4C2F-BEB0-994ECB629BB3}" type="presParOf" srcId="{7311EA7D-9A72-442C-9F86-FBB4756CD991}" destId="{DDAA9A95-6026-47D4-9DD6-3A75FF0D1C44}" srcOrd="0" destOrd="0" presId="urn:microsoft.com/office/officeart/2005/8/layout/hierarchy5"/>
    <dgm:cxn modelId="{5513B89D-EFBF-4E64-87D5-4C954D78261E}" type="presParOf" srcId="{DDAA9A95-6026-47D4-9DD6-3A75FF0D1C44}" destId="{0FC1AB2C-03DF-4C92-92C2-4213591962D3}" srcOrd="0" destOrd="0" presId="urn:microsoft.com/office/officeart/2005/8/layout/hierarchy5"/>
    <dgm:cxn modelId="{0FFEDE51-0D75-4744-8520-B1D45063CE6E}" type="presParOf" srcId="{DDAA9A95-6026-47D4-9DD6-3A75FF0D1C44}" destId="{E3BF12F0-F13D-4576-8E33-9DEF633AE7A0}" srcOrd="1" destOrd="0" presId="urn:microsoft.com/office/officeart/2005/8/layout/hierarchy5"/>
    <dgm:cxn modelId="{689B7B02-54C6-4F59-918A-EA19D07E800A}" type="presParOf" srcId="{7311EA7D-9A72-442C-9F86-FBB4756CD991}" destId="{F9354E64-C3FD-4D26-A25D-C24CC79FE18A}" srcOrd="1" destOrd="0" presId="urn:microsoft.com/office/officeart/2005/8/layout/hierarchy5"/>
    <dgm:cxn modelId="{7937ADBF-99EA-4C74-B550-06F64252C643}" type="presParOf" srcId="{F9354E64-C3FD-4D26-A25D-C24CC79FE18A}" destId="{9B616283-EEF1-4CAE-8A4F-BC6447735B2D}" srcOrd="0" destOrd="0" presId="urn:microsoft.com/office/officeart/2005/8/layout/hierarchy5"/>
    <dgm:cxn modelId="{D423C479-7249-4A14-98D3-2D9961812645}" type="presParOf" srcId="{7311EA7D-9A72-442C-9F86-FBB4756CD991}" destId="{A5E4EDD4-767D-49A7-9395-49070B2C81A3}" srcOrd="2" destOrd="0" presId="urn:microsoft.com/office/officeart/2005/8/layout/hierarchy5"/>
    <dgm:cxn modelId="{5185B01D-75C3-4BFD-8FB8-E679ABB8D4F6}" type="presParOf" srcId="{A5E4EDD4-767D-49A7-9395-49070B2C81A3}" destId="{9ED6E3CB-F923-42CF-9796-EFF162350FA6}" srcOrd="0" destOrd="0" presId="urn:microsoft.com/office/officeart/2005/8/layout/hierarchy5"/>
    <dgm:cxn modelId="{611B8564-8FBF-461D-8EF0-B64532C886F6}" type="presParOf" srcId="{A5E4EDD4-767D-49A7-9395-49070B2C81A3}" destId="{6EB6AF78-900D-46D6-8CF6-722A3D7C60AE}"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6E3CB-F923-42CF-9796-EFF162350FA6}">
      <dsp:nvSpPr>
        <dsp:cNvPr id="0" name=""/>
        <dsp:cNvSpPr/>
      </dsp:nvSpPr>
      <dsp:spPr>
        <a:xfrm>
          <a:off x="5715006" y="0"/>
          <a:ext cx="2171931" cy="4525963"/>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Fixed Asset Sub division</a:t>
          </a:r>
          <a:endParaRPr lang="en-US" sz="2800" kern="1200" dirty="0"/>
        </a:p>
      </dsp:txBody>
      <dsp:txXfrm>
        <a:off x="5715006" y="0"/>
        <a:ext cx="2171931" cy="1357788"/>
      </dsp:txXfrm>
    </dsp:sp>
    <dsp:sp modelId="{0FC1AB2C-03DF-4C92-92C2-4213591962D3}">
      <dsp:nvSpPr>
        <dsp:cNvPr id="0" name=""/>
        <dsp:cNvSpPr/>
      </dsp:nvSpPr>
      <dsp:spPr>
        <a:xfrm>
          <a:off x="3124203" y="0"/>
          <a:ext cx="2171931" cy="4525963"/>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Division</a:t>
          </a:r>
          <a:endParaRPr lang="en-US" sz="2800" kern="1200" dirty="0"/>
        </a:p>
      </dsp:txBody>
      <dsp:txXfrm>
        <a:off x="3124203" y="0"/>
        <a:ext cx="2171931" cy="1357788"/>
      </dsp:txXfrm>
    </dsp:sp>
    <dsp:sp modelId="{D709A7C2-7BA6-4124-AB15-445EAE330F0B}">
      <dsp:nvSpPr>
        <dsp:cNvPr id="0" name=""/>
        <dsp:cNvSpPr/>
      </dsp:nvSpPr>
      <dsp:spPr>
        <a:xfrm>
          <a:off x="766405" y="1878512"/>
          <a:ext cx="1809943" cy="904971"/>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Assets</a:t>
          </a:r>
          <a:endParaRPr lang="en-US" sz="1900" kern="1200" dirty="0"/>
        </a:p>
      </dsp:txBody>
      <dsp:txXfrm>
        <a:off x="792911" y="1905018"/>
        <a:ext cx="1756931" cy="851959"/>
      </dsp:txXfrm>
    </dsp:sp>
    <dsp:sp modelId="{7CF65A35-699C-4153-ADF9-8741F250153F}">
      <dsp:nvSpPr>
        <dsp:cNvPr id="0" name=""/>
        <dsp:cNvSpPr/>
      </dsp:nvSpPr>
      <dsp:spPr>
        <a:xfrm rot="19457599">
          <a:off x="2492546" y="2052823"/>
          <a:ext cx="891580" cy="35991"/>
        </a:xfrm>
        <a:custGeom>
          <a:avLst/>
          <a:gdLst/>
          <a:ahLst/>
          <a:cxnLst/>
          <a:rect l="0" t="0" r="0" b="0"/>
          <a:pathLst>
            <a:path>
              <a:moveTo>
                <a:pt x="0" y="17995"/>
              </a:moveTo>
              <a:lnTo>
                <a:pt x="891580" y="1799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916047" y="2048529"/>
        <a:ext cx="44579" cy="44579"/>
      </dsp:txXfrm>
    </dsp:sp>
    <dsp:sp modelId="{2DD6DEA7-5E6D-4B02-9635-C398237C25FE}">
      <dsp:nvSpPr>
        <dsp:cNvPr id="0" name=""/>
        <dsp:cNvSpPr/>
      </dsp:nvSpPr>
      <dsp:spPr>
        <a:xfrm>
          <a:off x="3300325" y="1358153"/>
          <a:ext cx="1809943" cy="904971"/>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Current Assets</a:t>
          </a:r>
          <a:endParaRPr lang="en-US" sz="1900" kern="1200" dirty="0"/>
        </a:p>
      </dsp:txBody>
      <dsp:txXfrm>
        <a:off x="3326831" y="1384659"/>
        <a:ext cx="1756931" cy="851959"/>
      </dsp:txXfrm>
    </dsp:sp>
    <dsp:sp modelId="{4BABD556-D777-4952-82BC-D6F8617ECDA9}">
      <dsp:nvSpPr>
        <dsp:cNvPr id="0" name=""/>
        <dsp:cNvSpPr/>
      </dsp:nvSpPr>
      <dsp:spPr>
        <a:xfrm rot="2142401">
          <a:off x="2492546" y="2573181"/>
          <a:ext cx="891580" cy="35991"/>
        </a:xfrm>
        <a:custGeom>
          <a:avLst/>
          <a:gdLst/>
          <a:ahLst/>
          <a:cxnLst/>
          <a:rect l="0" t="0" r="0" b="0"/>
          <a:pathLst>
            <a:path>
              <a:moveTo>
                <a:pt x="0" y="17995"/>
              </a:moveTo>
              <a:lnTo>
                <a:pt x="891580" y="1799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916047" y="2568887"/>
        <a:ext cx="44579" cy="44579"/>
      </dsp:txXfrm>
    </dsp:sp>
    <dsp:sp modelId="{B6A0F6D7-0B56-4804-A592-61A1988D2B8C}">
      <dsp:nvSpPr>
        <dsp:cNvPr id="0" name=""/>
        <dsp:cNvSpPr/>
      </dsp:nvSpPr>
      <dsp:spPr>
        <a:xfrm>
          <a:off x="3300325" y="2398870"/>
          <a:ext cx="1809943" cy="904971"/>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Non current/Fixed Assets</a:t>
          </a:r>
          <a:endParaRPr lang="en-US" sz="1900" kern="1200" dirty="0"/>
        </a:p>
      </dsp:txBody>
      <dsp:txXfrm>
        <a:off x="3326831" y="2425376"/>
        <a:ext cx="1756931" cy="851959"/>
      </dsp:txXfrm>
    </dsp:sp>
    <dsp:sp modelId="{719BD085-3F75-4FB6-88E5-4F8B13924B7A}">
      <dsp:nvSpPr>
        <dsp:cNvPr id="0" name=""/>
        <dsp:cNvSpPr/>
      </dsp:nvSpPr>
      <dsp:spPr>
        <a:xfrm rot="18289469">
          <a:off x="4838373" y="2313002"/>
          <a:ext cx="1267768" cy="35991"/>
        </a:xfrm>
        <a:custGeom>
          <a:avLst/>
          <a:gdLst/>
          <a:ahLst/>
          <a:cxnLst/>
          <a:rect l="0" t="0" r="0" b="0"/>
          <a:pathLst>
            <a:path>
              <a:moveTo>
                <a:pt x="0" y="17995"/>
              </a:moveTo>
              <a:lnTo>
                <a:pt x="1267768" y="17995"/>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40563" y="2299303"/>
        <a:ext cx="63388" cy="63388"/>
      </dsp:txXfrm>
    </dsp:sp>
    <dsp:sp modelId="{D3D042C7-A8F2-4A07-AFCE-A0456182B720}">
      <dsp:nvSpPr>
        <dsp:cNvPr id="0" name=""/>
        <dsp:cNvSpPr/>
      </dsp:nvSpPr>
      <dsp:spPr>
        <a:xfrm>
          <a:off x="5834246" y="1358153"/>
          <a:ext cx="1809943" cy="904971"/>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Investments</a:t>
          </a:r>
          <a:endParaRPr lang="en-US" sz="1900" kern="1200" dirty="0"/>
        </a:p>
      </dsp:txBody>
      <dsp:txXfrm>
        <a:off x="5860752" y="1384659"/>
        <a:ext cx="1756931" cy="851959"/>
      </dsp:txXfrm>
    </dsp:sp>
    <dsp:sp modelId="{BFACE6AD-7B6F-461E-A470-51A220300DD8}">
      <dsp:nvSpPr>
        <dsp:cNvPr id="0" name=""/>
        <dsp:cNvSpPr/>
      </dsp:nvSpPr>
      <dsp:spPr>
        <a:xfrm>
          <a:off x="5110268" y="2833361"/>
          <a:ext cx="723977" cy="35991"/>
        </a:xfrm>
        <a:custGeom>
          <a:avLst/>
          <a:gdLst/>
          <a:ahLst/>
          <a:cxnLst/>
          <a:rect l="0" t="0" r="0" b="0"/>
          <a:pathLst>
            <a:path>
              <a:moveTo>
                <a:pt x="0" y="17995"/>
              </a:moveTo>
              <a:lnTo>
                <a:pt x="723977" y="17995"/>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54157" y="2833257"/>
        <a:ext cx="36198" cy="36198"/>
      </dsp:txXfrm>
    </dsp:sp>
    <dsp:sp modelId="{80736172-0580-4D71-BE92-C3385411D235}">
      <dsp:nvSpPr>
        <dsp:cNvPr id="0" name=""/>
        <dsp:cNvSpPr/>
      </dsp:nvSpPr>
      <dsp:spPr>
        <a:xfrm>
          <a:off x="5834246" y="2398870"/>
          <a:ext cx="1809943" cy="904971"/>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Tangible Asset</a:t>
          </a:r>
          <a:endParaRPr lang="en-US" sz="1900" kern="1200" dirty="0"/>
        </a:p>
      </dsp:txBody>
      <dsp:txXfrm>
        <a:off x="5860752" y="2425376"/>
        <a:ext cx="1756931" cy="851959"/>
      </dsp:txXfrm>
    </dsp:sp>
    <dsp:sp modelId="{821E4CEC-CF64-499D-8DAB-8D49C9506586}">
      <dsp:nvSpPr>
        <dsp:cNvPr id="0" name=""/>
        <dsp:cNvSpPr/>
      </dsp:nvSpPr>
      <dsp:spPr>
        <a:xfrm rot="3310531">
          <a:off x="4838373" y="3353719"/>
          <a:ext cx="1267768" cy="35991"/>
        </a:xfrm>
        <a:custGeom>
          <a:avLst/>
          <a:gdLst/>
          <a:ahLst/>
          <a:cxnLst/>
          <a:rect l="0" t="0" r="0" b="0"/>
          <a:pathLst>
            <a:path>
              <a:moveTo>
                <a:pt x="0" y="17995"/>
              </a:moveTo>
              <a:lnTo>
                <a:pt x="1267768" y="17995"/>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40563" y="3340021"/>
        <a:ext cx="63388" cy="63388"/>
      </dsp:txXfrm>
    </dsp:sp>
    <dsp:sp modelId="{DBE3B644-5B4A-4851-8618-739B928A6CF2}">
      <dsp:nvSpPr>
        <dsp:cNvPr id="0" name=""/>
        <dsp:cNvSpPr/>
      </dsp:nvSpPr>
      <dsp:spPr>
        <a:xfrm>
          <a:off x="5834246" y="3439588"/>
          <a:ext cx="1809943" cy="904971"/>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Intangible Asset</a:t>
          </a:r>
          <a:endParaRPr lang="en-US" sz="1900" kern="1200" dirty="0"/>
        </a:p>
      </dsp:txBody>
      <dsp:txXfrm>
        <a:off x="5860752" y="3466094"/>
        <a:ext cx="1756931" cy="8519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D22FC-0D7E-4FC9-81D8-34A7D864F5F6}" type="datetimeFigureOut">
              <a:rPr lang="en-US" smtClean="0"/>
              <a:t>9/24/2018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8E0E4-273C-4385-9A78-87EF09E0C3F2}" type="slidenum">
              <a:rPr lang="en-US" smtClean="0"/>
              <a:t>‹#›</a:t>
            </a:fld>
            <a:endParaRPr lang="en-US"/>
          </a:p>
        </p:txBody>
      </p:sp>
    </p:spTree>
    <p:extLst>
      <p:ext uri="{BB962C8B-B14F-4D97-AF65-F5344CB8AC3E}">
        <p14:creationId xmlns:p14="http://schemas.microsoft.com/office/powerpoint/2010/main" val="1948931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B8E0E4-273C-4385-9A78-87EF09E0C3F2}" type="slidenum">
              <a:rPr lang="en-US" smtClean="0"/>
              <a:t>1</a:t>
            </a:fld>
            <a:endParaRPr lang="en-US"/>
          </a:p>
        </p:txBody>
      </p:sp>
    </p:spTree>
    <p:extLst>
      <p:ext uri="{BB962C8B-B14F-4D97-AF65-F5344CB8AC3E}">
        <p14:creationId xmlns:p14="http://schemas.microsoft.com/office/powerpoint/2010/main" val="76245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8E0E4-273C-4385-9A78-87EF09E0C3F2}" type="slidenum">
              <a:rPr lang="en-US" smtClean="0"/>
              <a:t>16</a:t>
            </a:fld>
            <a:endParaRPr lang="en-US"/>
          </a:p>
        </p:txBody>
      </p:sp>
    </p:spTree>
    <p:extLst>
      <p:ext uri="{BB962C8B-B14F-4D97-AF65-F5344CB8AC3E}">
        <p14:creationId xmlns:p14="http://schemas.microsoft.com/office/powerpoint/2010/main" val="2599928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fld id="{0F4CA494-BF6E-4241-A357-57784C12E07F}" type="datetime1">
              <a:rPr lang="en-US" smtClean="0"/>
              <a:t>9/24/2018</a:t>
            </a:fld>
            <a:endParaRPr lang="en-US"/>
          </a:p>
        </p:txBody>
      </p:sp>
      <p:sp>
        <p:nvSpPr>
          <p:cNvPr id="5" name="Footer Placeholder 4"/>
          <p:cNvSpPr>
            <a:spLocks noGrp="1"/>
          </p:cNvSpPr>
          <p:nvPr>
            <p:ph type="ftr" sz="quarter" idx="11"/>
          </p:nvPr>
        </p:nvSpPr>
        <p:spPr/>
        <p:txBody>
          <a:bodyPr/>
          <a:lstStyle>
            <a:lvl1pPr>
              <a:defRPr/>
            </a:lvl1pPr>
          </a:lstStyle>
          <a:p>
            <a:r>
              <a:rPr lang="en-US"/>
              <a:t>FAST-NUCES CS449-PIT [Spring-2018]</a:t>
            </a:r>
          </a:p>
        </p:txBody>
      </p:sp>
      <p:sp>
        <p:nvSpPr>
          <p:cNvPr id="6" name="Slide Number Placeholder 5"/>
          <p:cNvSpPr>
            <a:spLocks noGrp="1"/>
          </p:cNvSpPr>
          <p:nvPr>
            <p:ph type="sldNum" sz="quarter" idx="12"/>
          </p:nvPr>
        </p:nvSpPr>
        <p:spPr/>
        <p:txBody>
          <a:bodyPr/>
          <a:lstStyle>
            <a:lvl1pPr>
              <a:defRPr/>
            </a:lvl1pPr>
          </a:lstStyle>
          <a:p>
            <a:fld id="{D6738129-2455-4CBA-9688-AE4FACD7F04D}" type="slidenum">
              <a:rPr lang="en-US" smtClean="0"/>
              <a:pPr/>
              <a:t>‹#›</a:t>
            </a:fld>
            <a:endParaRPr lang="en-US"/>
          </a:p>
        </p:txBody>
      </p:sp>
    </p:spTree>
    <p:extLst>
      <p:ext uri="{BB962C8B-B14F-4D97-AF65-F5344CB8AC3E}">
        <p14:creationId xmlns:p14="http://schemas.microsoft.com/office/powerpoint/2010/main" val="22335272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CD28E172-94E0-4E3F-A8C1-6BDE753DF092}" type="datetime1">
              <a:rPr lang="en-US" smtClean="0"/>
              <a:t>9/24/2018</a:t>
            </a:fld>
            <a:endParaRPr lang="en-US"/>
          </a:p>
        </p:txBody>
      </p:sp>
      <p:sp>
        <p:nvSpPr>
          <p:cNvPr id="5" name="Footer Placeholder 4"/>
          <p:cNvSpPr>
            <a:spLocks noGrp="1"/>
          </p:cNvSpPr>
          <p:nvPr>
            <p:ph type="ftr" sz="quarter" idx="11"/>
          </p:nvPr>
        </p:nvSpPr>
        <p:spPr/>
        <p:txBody>
          <a:bodyPr/>
          <a:lstStyle>
            <a:lvl1pPr>
              <a:defRPr/>
            </a:lvl1pPr>
          </a:lstStyle>
          <a:p>
            <a:r>
              <a:rPr lang="en-US"/>
              <a:t>FAST-NUCES CS449-PIT [Spring-2018]</a:t>
            </a:r>
          </a:p>
        </p:txBody>
      </p:sp>
      <p:sp>
        <p:nvSpPr>
          <p:cNvPr id="6" name="Slide Number Placeholder 5"/>
          <p:cNvSpPr>
            <a:spLocks noGrp="1"/>
          </p:cNvSpPr>
          <p:nvPr>
            <p:ph type="sldNum" sz="quarter" idx="12"/>
          </p:nvPr>
        </p:nvSpPr>
        <p:spPr/>
        <p:txBody>
          <a:bodyPr/>
          <a:lstStyle>
            <a:lvl1pPr>
              <a:defRPr/>
            </a:lvl1pPr>
          </a:lstStyle>
          <a:p>
            <a:fld id="{D6738129-2455-4CBA-9688-AE4FACD7F04D}" type="slidenum">
              <a:rPr lang="en-US" smtClean="0"/>
              <a:pPr/>
              <a:t>‹#›</a:t>
            </a:fld>
            <a:endParaRPr lang="en-US"/>
          </a:p>
        </p:txBody>
      </p:sp>
    </p:spTree>
    <p:extLst>
      <p:ext uri="{BB962C8B-B14F-4D97-AF65-F5344CB8AC3E}">
        <p14:creationId xmlns:p14="http://schemas.microsoft.com/office/powerpoint/2010/main" val="22683785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844C4B5A-65DA-4907-A3EB-C689636377D6}" type="datetime1">
              <a:rPr lang="en-US" smtClean="0"/>
              <a:t>9/24/2018</a:t>
            </a:fld>
            <a:endParaRPr lang="en-US"/>
          </a:p>
        </p:txBody>
      </p:sp>
      <p:sp>
        <p:nvSpPr>
          <p:cNvPr id="5" name="Footer Placeholder 4"/>
          <p:cNvSpPr>
            <a:spLocks noGrp="1"/>
          </p:cNvSpPr>
          <p:nvPr>
            <p:ph type="ftr" sz="quarter" idx="11"/>
          </p:nvPr>
        </p:nvSpPr>
        <p:spPr/>
        <p:txBody>
          <a:bodyPr/>
          <a:lstStyle>
            <a:lvl1pPr>
              <a:defRPr/>
            </a:lvl1pPr>
          </a:lstStyle>
          <a:p>
            <a:r>
              <a:rPr lang="en-US"/>
              <a:t>FAST-NUCES CS449-PIT [Spring-2018]</a:t>
            </a:r>
          </a:p>
        </p:txBody>
      </p:sp>
      <p:sp>
        <p:nvSpPr>
          <p:cNvPr id="6" name="Slide Number Placeholder 5"/>
          <p:cNvSpPr>
            <a:spLocks noGrp="1"/>
          </p:cNvSpPr>
          <p:nvPr>
            <p:ph type="sldNum" sz="quarter" idx="12"/>
          </p:nvPr>
        </p:nvSpPr>
        <p:spPr/>
        <p:txBody>
          <a:bodyPr/>
          <a:lstStyle>
            <a:lvl1pPr>
              <a:defRPr/>
            </a:lvl1pPr>
          </a:lstStyle>
          <a:p>
            <a:fld id="{D6738129-2455-4CBA-9688-AE4FACD7F04D}" type="slidenum">
              <a:rPr lang="en-US" smtClean="0"/>
              <a:pPr/>
              <a:t>‹#›</a:t>
            </a:fld>
            <a:endParaRPr lang="en-US"/>
          </a:p>
        </p:txBody>
      </p:sp>
    </p:spTree>
    <p:extLst>
      <p:ext uri="{BB962C8B-B14F-4D97-AF65-F5344CB8AC3E}">
        <p14:creationId xmlns:p14="http://schemas.microsoft.com/office/powerpoint/2010/main" val="12588988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1469A646-E946-45D8-BFF6-BD75CC8CE482}" type="datetime1">
              <a:rPr lang="en-US" smtClean="0"/>
              <a:t>9/24/2018</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5E08C0F7-91EE-4A7E-9793-E3177C159E58}" type="slidenum">
              <a:rPr lang="en-GB"/>
              <a:pPr>
                <a:defRPr/>
              </a:pPr>
              <a:t>‹#›</a:t>
            </a:fld>
            <a:endParaRPr lang="en-GB"/>
          </a:p>
        </p:txBody>
      </p:sp>
    </p:spTree>
    <p:extLst>
      <p:ext uri="{BB962C8B-B14F-4D97-AF65-F5344CB8AC3E}">
        <p14:creationId xmlns:p14="http://schemas.microsoft.com/office/powerpoint/2010/main" val="34157205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63D129CB-4085-4F75-A771-E65104DC7977}" type="datetime1">
              <a:rPr lang="en-US" smtClean="0"/>
              <a:t>9/24/2018</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FD185636-F721-42E4-8921-552BE94D5DE5}" type="slidenum">
              <a:rPr lang="en-GB"/>
              <a:pPr>
                <a:defRPr/>
              </a:pPr>
              <a:t>‹#›</a:t>
            </a:fld>
            <a:endParaRPr lang="en-GB"/>
          </a:p>
        </p:txBody>
      </p:sp>
    </p:spTree>
    <p:extLst>
      <p:ext uri="{BB962C8B-B14F-4D97-AF65-F5344CB8AC3E}">
        <p14:creationId xmlns:p14="http://schemas.microsoft.com/office/powerpoint/2010/main" val="5298270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3046082-F92A-4217-A379-20A2E143B3DA}" type="datetime1">
              <a:rPr lang="en-US" smtClean="0"/>
              <a:t>9/24/2018</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49ACBB00-8566-43E6-ADDD-E4CB26A99CE2}" type="slidenum">
              <a:rPr lang="en-GB"/>
              <a:pPr>
                <a:defRPr/>
              </a:pPr>
              <a:t>‹#›</a:t>
            </a:fld>
            <a:endParaRPr lang="en-GB"/>
          </a:p>
        </p:txBody>
      </p:sp>
    </p:spTree>
    <p:extLst>
      <p:ext uri="{BB962C8B-B14F-4D97-AF65-F5344CB8AC3E}">
        <p14:creationId xmlns:p14="http://schemas.microsoft.com/office/powerpoint/2010/main" val="31434772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FAF867BE-5918-4250-AD15-7E1909F31FA3}" type="datetime1">
              <a:rPr lang="en-US" smtClean="0"/>
              <a:t>9/24/2018</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D0BEAF68-3DFD-4D0C-B587-F4E47BB9D918}" type="slidenum">
              <a:rPr lang="en-GB"/>
              <a:pPr>
                <a:defRPr/>
              </a:pPr>
              <a:t>‹#›</a:t>
            </a:fld>
            <a:endParaRPr lang="en-GB"/>
          </a:p>
        </p:txBody>
      </p:sp>
    </p:spTree>
    <p:extLst>
      <p:ext uri="{BB962C8B-B14F-4D97-AF65-F5344CB8AC3E}">
        <p14:creationId xmlns:p14="http://schemas.microsoft.com/office/powerpoint/2010/main" val="205768243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AD4E0412-AC56-41E0-BE3C-67318425A95A}" type="datetime1">
              <a:rPr lang="en-US" smtClean="0"/>
              <a:t>9/24/2018</a:t>
            </a:fld>
            <a:endParaRPr lang="en-GB"/>
          </a:p>
        </p:txBody>
      </p:sp>
      <p:sp>
        <p:nvSpPr>
          <p:cNvPr id="8"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9" name="Slide Number Placeholder 5"/>
          <p:cNvSpPr>
            <a:spLocks noGrp="1"/>
          </p:cNvSpPr>
          <p:nvPr>
            <p:ph type="sldNum" sz="quarter" idx="12"/>
          </p:nvPr>
        </p:nvSpPr>
        <p:spPr/>
        <p:txBody>
          <a:bodyPr/>
          <a:lstStyle>
            <a:lvl1pPr>
              <a:defRPr/>
            </a:lvl1pPr>
          </a:lstStyle>
          <a:p>
            <a:pPr>
              <a:defRPr/>
            </a:pPr>
            <a:fld id="{74DA7CC2-40A4-4740-B0F2-6C2DAD3CB5B3}" type="slidenum">
              <a:rPr lang="en-GB"/>
              <a:pPr>
                <a:defRPr/>
              </a:pPr>
              <a:t>‹#›</a:t>
            </a:fld>
            <a:endParaRPr lang="en-GB"/>
          </a:p>
        </p:txBody>
      </p:sp>
    </p:spTree>
    <p:extLst>
      <p:ext uri="{BB962C8B-B14F-4D97-AF65-F5344CB8AC3E}">
        <p14:creationId xmlns:p14="http://schemas.microsoft.com/office/powerpoint/2010/main" val="423942833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6786A11F-CCD9-4852-9587-CCAC47FE125E}" type="datetime1">
              <a:rPr lang="en-US" smtClean="0"/>
              <a:t>9/24/2018</a:t>
            </a:fld>
            <a:endParaRPr lang="en-GB"/>
          </a:p>
        </p:txBody>
      </p:sp>
      <p:sp>
        <p:nvSpPr>
          <p:cNvPr id="4"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5" name="Slide Number Placeholder 5"/>
          <p:cNvSpPr>
            <a:spLocks noGrp="1"/>
          </p:cNvSpPr>
          <p:nvPr>
            <p:ph type="sldNum" sz="quarter" idx="12"/>
          </p:nvPr>
        </p:nvSpPr>
        <p:spPr/>
        <p:txBody>
          <a:bodyPr/>
          <a:lstStyle>
            <a:lvl1pPr>
              <a:defRPr/>
            </a:lvl1pPr>
          </a:lstStyle>
          <a:p>
            <a:pPr>
              <a:defRPr/>
            </a:pPr>
            <a:fld id="{EDD3BB3C-B418-48A6-81E2-AF404C00A22F}" type="slidenum">
              <a:rPr lang="en-GB"/>
              <a:pPr>
                <a:defRPr/>
              </a:pPr>
              <a:t>‹#›</a:t>
            </a:fld>
            <a:endParaRPr lang="en-GB"/>
          </a:p>
        </p:txBody>
      </p:sp>
    </p:spTree>
    <p:extLst>
      <p:ext uri="{BB962C8B-B14F-4D97-AF65-F5344CB8AC3E}">
        <p14:creationId xmlns:p14="http://schemas.microsoft.com/office/powerpoint/2010/main" val="377860823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71894C0-B7B4-4D49-8ABE-DB7DB3B3E0D4}" type="datetime1">
              <a:rPr lang="en-US" smtClean="0"/>
              <a:t>9/24/2018</a:t>
            </a:fld>
            <a:endParaRPr lang="en-GB"/>
          </a:p>
        </p:txBody>
      </p:sp>
      <p:sp>
        <p:nvSpPr>
          <p:cNvPr id="3"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4" name="Slide Number Placeholder 5"/>
          <p:cNvSpPr>
            <a:spLocks noGrp="1"/>
          </p:cNvSpPr>
          <p:nvPr>
            <p:ph type="sldNum" sz="quarter" idx="12"/>
          </p:nvPr>
        </p:nvSpPr>
        <p:spPr/>
        <p:txBody>
          <a:bodyPr/>
          <a:lstStyle>
            <a:lvl1pPr>
              <a:defRPr/>
            </a:lvl1pPr>
          </a:lstStyle>
          <a:p>
            <a:pPr>
              <a:defRPr/>
            </a:pPr>
            <a:fld id="{FB0BA22B-60A8-41ED-9091-91A3B626DED7}" type="slidenum">
              <a:rPr lang="en-GB"/>
              <a:pPr>
                <a:defRPr/>
              </a:pPr>
              <a:t>‹#›</a:t>
            </a:fld>
            <a:endParaRPr lang="en-GB"/>
          </a:p>
        </p:txBody>
      </p:sp>
    </p:spTree>
    <p:extLst>
      <p:ext uri="{BB962C8B-B14F-4D97-AF65-F5344CB8AC3E}">
        <p14:creationId xmlns:p14="http://schemas.microsoft.com/office/powerpoint/2010/main" val="1872832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463F6C8-7D82-4AEA-9B75-878050852D1B}" type="datetime1">
              <a:rPr lang="en-US" smtClean="0"/>
              <a:t>9/24/2018</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DB2C3937-7D28-4C30-A0AA-EC17A80C94CC}" type="slidenum">
              <a:rPr lang="en-GB"/>
              <a:pPr>
                <a:defRPr/>
              </a:pPr>
              <a:t>‹#›</a:t>
            </a:fld>
            <a:endParaRPr lang="en-GB"/>
          </a:p>
        </p:txBody>
      </p:sp>
    </p:spTree>
    <p:extLst>
      <p:ext uri="{BB962C8B-B14F-4D97-AF65-F5344CB8AC3E}">
        <p14:creationId xmlns:p14="http://schemas.microsoft.com/office/powerpoint/2010/main" val="24865257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17BA853A-2C4A-4C9A-B797-651282E93526}" type="datetime1">
              <a:rPr lang="en-US" smtClean="0"/>
              <a:t>9/24/2018</a:t>
            </a:fld>
            <a:endParaRPr lang="en-US"/>
          </a:p>
        </p:txBody>
      </p:sp>
      <p:sp>
        <p:nvSpPr>
          <p:cNvPr id="5" name="Footer Placeholder 4"/>
          <p:cNvSpPr>
            <a:spLocks noGrp="1"/>
          </p:cNvSpPr>
          <p:nvPr>
            <p:ph type="ftr" sz="quarter" idx="11"/>
          </p:nvPr>
        </p:nvSpPr>
        <p:spPr/>
        <p:txBody>
          <a:bodyPr/>
          <a:lstStyle>
            <a:lvl1pPr>
              <a:defRPr/>
            </a:lvl1pPr>
          </a:lstStyle>
          <a:p>
            <a:r>
              <a:rPr lang="en-US"/>
              <a:t>FAST-NUCES CS449-PIT [Spring-2018]</a:t>
            </a:r>
          </a:p>
        </p:txBody>
      </p:sp>
      <p:sp>
        <p:nvSpPr>
          <p:cNvPr id="6" name="Slide Number Placeholder 5"/>
          <p:cNvSpPr>
            <a:spLocks noGrp="1"/>
          </p:cNvSpPr>
          <p:nvPr>
            <p:ph type="sldNum" sz="quarter" idx="12"/>
          </p:nvPr>
        </p:nvSpPr>
        <p:spPr/>
        <p:txBody>
          <a:bodyPr/>
          <a:lstStyle>
            <a:lvl1pPr>
              <a:defRPr/>
            </a:lvl1pPr>
          </a:lstStyle>
          <a:p>
            <a:fld id="{D6738129-2455-4CBA-9688-AE4FACD7F04D}" type="slidenum">
              <a:rPr lang="en-US" smtClean="0"/>
              <a:pPr/>
              <a:t>‹#›</a:t>
            </a:fld>
            <a:endParaRPr lang="en-US"/>
          </a:p>
        </p:txBody>
      </p:sp>
    </p:spTree>
    <p:extLst>
      <p:ext uri="{BB962C8B-B14F-4D97-AF65-F5344CB8AC3E}">
        <p14:creationId xmlns:p14="http://schemas.microsoft.com/office/powerpoint/2010/main" val="14693795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9BFE8EE-B78A-4F4D-888C-88AD9AD1B2EC}" type="datetime1">
              <a:rPr lang="en-US" smtClean="0"/>
              <a:t>9/24/2018</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57ACDE84-6496-4DCD-BCED-2346FE70D8CE}" type="slidenum">
              <a:rPr lang="en-GB"/>
              <a:pPr>
                <a:defRPr/>
              </a:pPr>
              <a:t>‹#›</a:t>
            </a:fld>
            <a:endParaRPr lang="en-GB"/>
          </a:p>
        </p:txBody>
      </p:sp>
    </p:spTree>
    <p:extLst>
      <p:ext uri="{BB962C8B-B14F-4D97-AF65-F5344CB8AC3E}">
        <p14:creationId xmlns:p14="http://schemas.microsoft.com/office/powerpoint/2010/main" val="4147839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1EB18C65-533A-4920-9626-29B974759CD6}" type="datetime1">
              <a:rPr lang="en-US" smtClean="0"/>
              <a:t>9/24/2018</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5C116378-3558-4117-9116-A4B31CB48423}" type="slidenum">
              <a:rPr lang="en-GB"/>
              <a:pPr>
                <a:defRPr/>
              </a:pPr>
              <a:t>‹#›</a:t>
            </a:fld>
            <a:endParaRPr lang="en-GB"/>
          </a:p>
        </p:txBody>
      </p:sp>
    </p:spTree>
    <p:extLst>
      <p:ext uri="{BB962C8B-B14F-4D97-AF65-F5344CB8AC3E}">
        <p14:creationId xmlns:p14="http://schemas.microsoft.com/office/powerpoint/2010/main" val="32481830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C47E560C-137E-4B57-88F6-CAFCC1479E48}" type="datetime1">
              <a:rPr lang="en-US" smtClean="0"/>
              <a:t>9/24/2018</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A0F13DC2-EF08-4CB7-9A9E-0EB612205876}" type="slidenum">
              <a:rPr lang="en-GB"/>
              <a:pPr>
                <a:defRPr/>
              </a:pPr>
              <a:t>‹#›</a:t>
            </a:fld>
            <a:endParaRPr lang="en-GB"/>
          </a:p>
        </p:txBody>
      </p:sp>
    </p:spTree>
    <p:extLst>
      <p:ext uri="{BB962C8B-B14F-4D97-AF65-F5344CB8AC3E}">
        <p14:creationId xmlns:p14="http://schemas.microsoft.com/office/powerpoint/2010/main" val="40516891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1670" y="4497935"/>
            <a:ext cx="7940660" cy="610820"/>
          </a:xfrm>
          <a:effectLst>
            <a:outerShdw blurRad="50800" dist="38100" dir="2700000" algn="tl" rotWithShape="0">
              <a:prstClr val="black">
                <a:alpha val="71000"/>
              </a:prstClr>
            </a:outerShdw>
          </a:effectLst>
        </p:spPr>
        <p:txBody>
          <a:bodyPr>
            <a:normAutofit/>
          </a:bodyPr>
          <a:lstStyle>
            <a:lvl1pPr algn="ctr">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1670" y="5566870"/>
            <a:ext cx="7940660" cy="610820"/>
          </a:xfrm>
        </p:spPr>
        <p:txBody>
          <a:bodyPr>
            <a:normAutofit/>
          </a:bodyPr>
          <a:lstStyle>
            <a:lvl1pPr marL="0" indent="0" algn="ctr">
              <a:buNone/>
              <a:defRPr sz="2800">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04AA65F7-7419-4AD8-BCC3-904F063E5EF7}"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p>
            <a:pPr>
              <a:defRPr/>
            </a:pPr>
            <a:fld id="{9DC67547-211D-4EA8-9A7D-89D518E6F5BF}" type="slidenum">
              <a:rPr lang="en-GB" smtClean="0"/>
              <a:pPr>
                <a:defRPr/>
              </a:pPr>
              <a:t>‹#›</a:t>
            </a:fld>
            <a:endParaRPr lang="en-GB"/>
          </a:p>
        </p:txBody>
      </p:sp>
      <p:pic>
        <p:nvPicPr>
          <p:cNvPr id="7" name="Picture 6">
            <a:extLst>
              <a:ext uri="{FF2B5EF4-FFF2-40B4-BE49-F238E27FC236}">
                <a16:creationId xmlns:a16="http://schemas.microsoft.com/office/drawing/2014/main" id="{6CBBC150-CC6D-42D0-86E0-1425619A118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98788" y="3262182"/>
            <a:ext cx="1146423" cy="1146423"/>
          </a:xfrm>
          <a:prstGeom prst="rect">
            <a:avLst/>
          </a:prstGeom>
        </p:spPr>
      </p:pic>
    </p:spTree>
    <p:extLst>
      <p:ext uri="{BB962C8B-B14F-4D97-AF65-F5344CB8AC3E}">
        <p14:creationId xmlns:p14="http://schemas.microsoft.com/office/powerpoint/2010/main" val="365564817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a:effectLst>
            <a:outerShdw blurRad="50800" dist="38100" dir="2700000" algn="tl" rotWithShape="0">
              <a:prstClr val="black">
                <a:alpha val="56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2054655"/>
            <a:ext cx="8229600" cy="412303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5295F9CA-3FC8-441F-ADD9-91CC0E16A653}" type="datetime1">
              <a:rPr lang="en-US" smtClean="0"/>
              <a:t>9/24/2018</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7C3995B0-1D2E-4DDC-BC34-E94122BB0B4E}" type="slidenum">
              <a:rPr lang="en-GB" smtClean="0"/>
              <a:pPr>
                <a:defRPr/>
              </a:pPr>
              <a:t>‹#›</a:t>
            </a:fld>
            <a:endParaRPr lang="en-GB" dirty="0"/>
          </a:p>
        </p:txBody>
      </p:sp>
      <p:pic>
        <p:nvPicPr>
          <p:cNvPr id="7" name="Picture 6">
            <a:extLst>
              <a:ext uri="{FF2B5EF4-FFF2-40B4-BE49-F238E27FC236}">
                <a16:creationId xmlns:a16="http://schemas.microsoft.com/office/drawing/2014/main" id="{2C9E438E-390D-4ADD-A083-E1B35F7B42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2222" y="33959"/>
            <a:ext cx="852686" cy="852686"/>
          </a:xfrm>
          <a:prstGeom prst="rect">
            <a:avLst/>
          </a:prstGeom>
        </p:spPr>
      </p:pic>
    </p:spTree>
    <p:extLst>
      <p:ext uri="{BB962C8B-B14F-4D97-AF65-F5344CB8AC3E}">
        <p14:creationId xmlns:p14="http://schemas.microsoft.com/office/powerpoint/2010/main" val="15028144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1" y="374900"/>
            <a:ext cx="6719018" cy="868839"/>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1823312" y="1138425"/>
            <a:ext cx="6719018" cy="503926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245E8B31-860D-4D96-B948-C6EA31C2BDEB}" type="datetime1">
              <a:rPr lang="en-US" smtClean="0"/>
              <a:t>9/24/2018</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1425350E-598E-4280-BC79-624AA62C3653}" type="slidenum">
              <a:rPr lang="en-GB" smtClean="0"/>
              <a:pPr>
                <a:defRPr/>
              </a:pPr>
              <a:t>‹#›</a:t>
            </a:fld>
            <a:endParaRPr lang="en-GB" dirty="0"/>
          </a:p>
        </p:txBody>
      </p:sp>
    </p:spTree>
    <p:extLst>
      <p:ext uri="{BB962C8B-B14F-4D97-AF65-F5344CB8AC3E}">
        <p14:creationId xmlns:p14="http://schemas.microsoft.com/office/powerpoint/2010/main" val="1959451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C07172ED-BD23-485D-924E-E323D5013BE1}" type="datetime1">
              <a:rPr lang="en-US" smtClean="0"/>
              <a:t>9/24/2018</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2BF93B7B-BE22-498C-9D03-3A0ACCE0A770}" type="slidenum">
              <a:rPr lang="en-GB" smtClean="0"/>
              <a:pPr>
                <a:defRPr/>
              </a:pPr>
              <a:t>‹#›</a:t>
            </a:fld>
            <a:endParaRPr lang="en-GB" dirty="0"/>
          </a:p>
        </p:txBody>
      </p:sp>
    </p:spTree>
    <p:extLst>
      <p:ext uri="{BB962C8B-B14F-4D97-AF65-F5344CB8AC3E}">
        <p14:creationId xmlns:p14="http://schemas.microsoft.com/office/powerpoint/2010/main" val="337023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B399226D-F4BA-4C77-969E-9726ECD35761}" type="datetime1">
              <a:rPr lang="en-US" smtClean="0"/>
              <a:t>9/24/2018</a:t>
            </a:fld>
            <a:endParaRPr lang="en-GB" dirty="0"/>
          </a:p>
        </p:txBody>
      </p:sp>
      <p:sp>
        <p:nvSpPr>
          <p:cNvPr id="6" name="Footer Placeholder 5"/>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val="119357159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48965" y="2054655"/>
            <a:ext cx="4040188"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684518"/>
            <a:ext cx="4040188"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90" y="2054655"/>
            <a:ext cx="4041775"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6790" y="2684518"/>
            <a:ext cx="4041775"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FFC000"/>
                </a:solidFill>
              </a:defRPr>
            </a:lvl1pPr>
          </a:lstStyle>
          <a:p>
            <a:pPr>
              <a:defRPr/>
            </a:pPr>
            <a:fld id="{B104C455-4CAA-4910-9B03-3E5134495A15}" type="datetime1">
              <a:rPr lang="en-US" smtClean="0"/>
              <a:t>9/24/2018</a:t>
            </a:fld>
            <a:endParaRPr lang="en-GB" dirty="0"/>
          </a:p>
        </p:txBody>
      </p:sp>
      <p:sp>
        <p:nvSpPr>
          <p:cNvPr id="8" name="Footer Placeholder 7"/>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9" name="Slide Number Placeholder 8"/>
          <p:cNvSpPr>
            <a:spLocks noGrp="1"/>
          </p:cNvSpPr>
          <p:nvPr>
            <p:ph type="sldNum" sz="quarter" idx="12"/>
          </p:nvPr>
        </p:nvSpPr>
        <p:spPr/>
        <p:txBody>
          <a:bodyPr/>
          <a:lstStyle>
            <a:lvl1pPr>
              <a:defRPr>
                <a:solidFill>
                  <a:srgbClr val="FFC000"/>
                </a:solidFill>
              </a:defRPr>
            </a:lvl1p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val="23781724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FFC000"/>
                </a:solidFill>
              </a:defRPr>
            </a:lvl1pPr>
          </a:lstStyle>
          <a:p>
            <a:pPr>
              <a:defRPr/>
            </a:pPr>
            <a:fld id="{D7469FCC-3278-4382-B3D6-CB89CF807F56}" type="datetime1">
              <a:rPr lang="en-US" smtClean="0"/>
              <a:t>9/24/2018</a:t>
            </a:fld>
            <a:endParaRPr lang="en-GB" dirty="0"/>
          </a:p>
        </p:txBody>
      </p:sp>
      <p:sp>
        <p:nvSpPr>
          <p:cNvPr id="4" name="Footer Placeholder 3"/>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5" name="Slide Number Placeholder 4"/>
          <p:cNvSpPr>
            <a:spLocks noGrp="1"/>
          </p:cNvSpPr>
          <p:nvPr>
            <p:ph type="sldNum" sz="quarter" idx="12"/>
          </p:nvPr>
        </p:nvSpPr>
        <p:spPr/>
        <p:txBody>
          <a:bodyPr/>
          <a:lstStyle>
            <a:lvl1pPr>
              <a:defRPr>
                <a:solidFill>
                  <a:srgbClr val="FFC000"/>
                </a:solidFill>
              </a:defRPr>
            </a:lvl1p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val="201938777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B95774A-73DC-4FFC-BD6C-15E5695E5D00}" type="datetime1">
              <a:rPr lang="en-US" smtClean="0"/>
              <a:t>9/24/2018</a:t>
            </a:fld>
            <a:endParaRPr lang="en-US"/>
          </a:p>
        </p:txBody>
      </p:sp>
      <p:sp>
        <p:nvSpPr>
          <p:cNvPr id="5" name="Footer Placeholder 4"/>
          <p:cNvSpPr>
            <a:spLocks noGrp="1"/>
          </p:cNvSpPr>
          <p:nvPr>
            <p:ph type="ftr" sz="quarter" idx="11"/>
          </p:nvPr>
        </p:nvSpPr>
        <p:spPr/>
        <p:txBody>
          <a:bodyPr/>
          <a:lstStyle>
            <a:lvl1pPr>
              <a:defRPr/>
            </a:lvl1pPr>
          </a:lstStyle>
          <a:p>
            <a:r>
              <a:rPr lang="en-US"/>
              <a:t>FAST-NUCES CS449-PIT [Spring-2018]</a:t>
            </a:r>
          </a:p>
        </p:txBody>
      </p:sp>
      <p:sp>
        <p:nvSpPr>
          <p:cNvPr id="6" name="Slide Number Placeholder 5"/>
          <p:cNvSpPr>
            <a:spLocks noGrp="1"/>
          </p:cNvSpPr>
          <p:nvPr>
            <p:ph type="sldNum" sz="quarter" idx="12"/>
          </p:nvPr>
        </p:nvSpPr>
        <p:spPr/>
        <p:txBody>
          <a:bodyPr/>
          <a:lstStyle>
            <a:lvl1pPr>
              <a:defRPr/>
            </a:lvl1pPr>
          </a:lstStyle>
          <a:p>
            <a:fld id="{D6738129-2455-4CBA-9688-AE4FACD7F04D}" type="slidenum">
              <a:rPr lang="en-US" smtClean="0"/>
              <a:pPr/>
              <a:t>‹#›</a:t>
            </a:fld>
            <a:endParaRPr lang="en-US"/>
          </a:p>
        </p:txBody>
      </p:sp>
    </p:spTree>
    <p:extLst>
      <p:ext uri="{BB962C8B-B14F-4D97-AF65-F5344CB8AC3E}">
        <p14:creationId xmlns:p14="http://schemas.microsoft.com/office/powerpoint/2010/main" val="15298318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FFC000"/>
                </a:solidFill>
              </a:defRPr>
            </a:lvl1pPr>
          </a:lstStyle>
          <a:p>
            <a:pPr>
              <a:defRPr/>
            </a:pPr>
            <a:fld id="{939D13A0-B8F0-4B6D-B6EA-51B5B2680D42}" type="datetime1">
              <a:rPr lang="en-US" smtClean="0"/>
              <a:t>9/24/2018</a:t>
            </a:fld>
            <a:endParaRPr lang="en-GB" dirty="0"/>
          </a:p>
        </p:txBody>
      </p:sp>
      <p:sp>
        <p:nvSpPr>
          <p:cNvPr id="3" name="Footer Placeholder 2"/>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4" name="Slide Number Placeholder 3"/>
          <p:cNvSpPr>
            <a:spLocks noGrp="1"/>
          </p:cNvSpPr>
          <p:nvPr>
            <p:ph type="sldNum" sz="quarter" idx="12"/>
          </p:nvPr>
        </p:nvSpPr>
        <p:spPr/>
        <p:txBody>
          <a:bodyPr/>
          <a:lstStyle>
            <a:lvl1pPr>
              <a:defRPr>
                <a:solidFill>
                  <a:srgbClr val="FFC000"/>
                </a:solidFill>
              </a:defRPr>
            </a:lvl1p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val="18026857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A6AA4342-F5E4-4BE7-8F28-03A5F85B3A51}" type="datetime1">
              <a:rPr lang="en-US" smtClean="0"/>
              <a:t>9/24/2018</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a:t>FAST-NUCES CS449-PIT [Spring-2018]</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EF11C5E9-389B-46EB-A5AA-9CD55AC298B4}" type="slidenum">
              <a:rPr lang="en-GB" smtClean="0"/>
              <a:pPr>
                <a:defRPr/>
              </a:pPr>
              <a:t>‹#›</a:t>
            </a:fld>
            <a:endParaRPr lang="en-GB" dirty="0"/>
          </a:p>
        </p:txBody>
      </p:sp>
    </p:spTree>
    <p:extLst>
      <p:ext uri="{BB962C8B-B14F-4D97-AF65-F5344CB8AC3E}">
        <p14:creationId xmlns:p14="http://schemas.microsoft.com/office/powerpoint/2010/main" val="20408335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BF21F3B9-5E00-4B29-939D-D6BB1AFD88C8}" type="datetime1">
              <a:rPr lang="en-US" smtClean="0"/>
              <a:t>9/24/2018</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a:t>FAST-NUCES CS449-PIT [Spring-2018]</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9EB97BC0-D4A0-441C-8D22-42E0600F6C2A}" type="slidenum">
              <a:rPr lang="en-GB" smtClean="0"/>
              <a:pPr>
                <a:defRPr/>
              </a:pPr>
              <a:t>‹#›</a:t>
            </a:fld>
            <a:endParaRPr lang="en-GB" dirty="0"/>
          </a:p>
        </p:txBody>
      </p:sp>
    </p:spTree>
    <p:extLst>
      <p:ext uri="{BB962C8B-B14F-4D97-AF65-F5344CB8AC3E}">
        <p14:creationId xmlns:p14="http://schemas.microsoft.com/office/powerpoint/2010/main" val="6265731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A3FA3ED3-B85E-4745-9D07-739CCF0361E5}" type="datetime1">
              <a:rPr lang="en-US" smtClean="0"/>
              <a:t>9/24/2018</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val="265030097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BBF51224-425D-489C-A7FF-B4450C31732D}" type="datetime1">
              <a:rPr lang="en-US" smtClean="0"/>
              <a:t>9/24/2018</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val="22022472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fld id="{E7AD403E-4805-4605-B564-778A57C811F1}" type="datetime1">
              <a:rPr lang="en-US" smtClean="0"/>
              <a:t>9/24/2018</a:t>
            </a:fld>
            <a:endParaRPr lang="en-US"/>
          </a:p>
        </p:txBody>
      </p:sp>
      <p:sp>
        <p:nvSpPr>
          <p:cNvPr id="6" name="Footer Placeholder 4"/>
          <p:cNvSpPr>
            <a:spLocks noGrp="1"/>
          </p:cNvSpPr>
          <p:nvPr>
            <p:ph type="ftr" sz="quarter" idx="11"/>
          </p:nvPr>
        </p:nvSpPr>
        <p:spPr/>
        <p:txBody>
          <a:bodyPr/>
          <a:lstStyle>
            <a:lvl1pPr>
              <a:defRPr/>
            </a:lvl1pPr>
          </a:lstStyle>
          <a:p>
            <a:r>
              <a:rPr lang="en-US"/>
              <a:t>FAST-NUCES CS449-PIT [Spring-2018]</a:t>
            </a:r>
          </a:p>
        </p:txBody>
      </p:sp>
      <p:sp>
        <p:nvSpPr>
          <p:cNvPr id="7" name="Slide Number Placeholder 5"/>
          <p:cNvSpPr>
            <a:spLocks noGrp="1"/>
          </p:cNvSpPr>
          <p:nvPr>
            <p:ph type="sldNum" sz="quarter" idx="12"/>
          </p:nvPr>
        </p:nvSpPr>
        <p:spPr/>
        <p:txBody>
          <a:bodyPr/>
          <a:lstStyle>
            <a:lvl1pPr>
              <a:defRPr/>
            </a:lvl1pPr>
          </a:lstStyle>
          <a:p>
            <a:fld id="{D6738129-2455-4CBA-9688-AE4FACD7F04D}" type="slidenum">
              <a:rPr lang="en-US" smtClean="0"/>
              <a:pPr/>
              <a:t>‹#›</a:t>
            </a:fld>
            <a:endParaRPr lang="en-US"/>
          </a:p>
        </p:txBody>
      </p:sp>
    </p:spTree>
    <p:extLst>
      <p:ext uri="{BB962C8B-B14F-4D97-AF65-F5344CB8AC3E}">
        <p14:creationId xmlns:p14="http://schemas.microsoft.com/office/powerpoint/2010/main" val="117666626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fld id="{93B3F929-8ABD-499F-A151-14C96BE7671C}" type="datetime1">
              <a:rPr lang="en-US" smtClean="0"/>
              <a:t>9/24/2018</a:t>
            </a:fld>
            <a:endParaRPr lang="en-US"/>
          </a:p>
        </p:txBody>
      </p:sp>
      <p:sp>
        <p:nvSpPr>
          <p:cNvPr id="8" name="Footer Placeholder 4"/>
          <p:cNvSpPr>
            <a:spLocks noGrp="1"/>
          </p:cNvSpPr>
          <p:nvPr>
            <p:ph type="ftr" sz="quarter" idx="11"/>
          </p:nvPr>
        </p:nvSpPr>
        <p:spPr/>
        <p:txBody>
          <a:bodyPr/>
          <a:lstStyle>
            <a:lvl1pPr>
              <a:defRPr/>
            </a:lvl1pPr>
          </a:lstStyle>
          <a:p>
            <a:r>
              <a:rPr lang="en-US"/>
              <a:t>FAST-NUCES CS449-PIT [Spring-2018]</a:t>
            </a:r>
          </a:p>
        </p:txBody>
      </p:sp>
      <p:sp>
        <p:nvSpPr>
          <p:cNvPr id="9" name="Slide Number Placeholder 5"/>
          <p:cNvSpPr>
            <a:spLocks noGrp="1"/>
          </p:cNvSpPr>
          <p:nvPr>
            <p:ph type="sldNum" sz="quarter" idx="12"/>
          </p:nvPr>
        </p:nvSpPr>
        <p:spPr/>
        <p:txBody>
          <a:bodyPr/>
          <a:lstStyle>
            <a:lvl1pPr>
              <a:defRPr/>
            </a:lvl1pPr>
          </a:lstStyle>
          <a:p>
            <a:fld id="{D6738129-2455-4CBA-9688-AE4FACD7F04D}" type="slidenum">
              <a:rPr lang="en-US" smtClean="0"/>
              <a:pPr/>
              <a:t>‹#›</a:t>
            </a:fld>
            <a:endParaRPr lang="en-US"/>
          </a:p>
        </p:txBody>
      </p:sp>
    </p:spTree>
    <p:extLst>
      <p:ext uri="{BB962C8B-B14F-4D97-AF65-F5344CB8AC3E}">
        <p14:creationId xmlns:p14="http://schemas.microsoft.com/office/powerpoint/2010/main" val="14210451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fld id="{4CFDAC63-E541-4FE1-8E40-C07F021854D2}" type="datetime1">
              <a:rPr lang="en-US" smtClean="0"/>
              <a:t>9/24/2018</a:t>
            </a:fld>
            <a:endParaRPr lang="en-US"/>
          </a:p>
        </p:txBody>
      </p:sp>
      <p:sp>
        <p:nvSpPr>
          <p:cNvPr id="4" name="Footer Placeholder 4"/>
          <p:cNvSpPr>
            <a:spLocks noGrp="1"/>
          </p:cNvSpPr>
          <p:nvPr>
            <p:ph type="ftr" sz="quarter" idx="11"/>
          </p:nvPr>
        </p:nvSpPr>
        <p:spPr/>
        <p:txBody>
          <a:bodyPr/>
          <a:lstStyle>
            <a:lvl1pPr>
              <a:defRPr/>
            </a:lvl1pPr>
          </a:lstStyle>
          <a:p>
            <a:r>
              <a:rPr lang="en-US"/>
              <a:t>FAST-NUCES CS449-PIT [Spring-2018]</a:t>
            </a:r>
          </a:p>
        </p:txBody>
      </p:sp>
      <p:sp>
        <p:nvSpPr>
          <p:cNvPr id="5" name="Slide Number Placeholder 5"/>
          <p:cNvSpPr>
            <a:spLocks noGrp="1"/>
          </p:cNvSpPr>
          <p:nvPr>
            <p:ph type="sldNum" sz="quarter" idx="12"/>
          </p:nvPr>
        </p:nvSpPr>
        <p:spPr/>
        <p:txBody>
          <a:bodyPr/>
          <a:lstStyle>
            <a:lvl1pPr>
              <a:defRPr/>
            </a:lvl1pPr>
          </a:lstStyle>
          <a:p>
            <a:fld id="{D6738129-2455-4CBA-9688-AE4FACD7F04D}" type="slidenum">
              <a:rPr lang="en-US" smtClean="0"/>
              <a:pPr/>
              <a:t>‹#›</a:t>
            </a:fld>
            <a:endParaRPr lang="en-US"/>
          </a:p>
        </p:txBody>
      </p:sp>
    </p:spTree>
    <p:extLst>
      <p:ext uri="{BB962C8B-B14F-4D97-AF65-F5344CB8AC3E}">
        <p14:creationId xmlns:p14="http://schemas.microsoft.com/office/powerpoint/2010/main" val="165779323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8A6EEEB-B218-4D05-8EF8-4FD78D5E3E1A}" type="datetime1">
              <a:rPr lang="en-US" smtClean="0"/>
              <a:t>9/24/2018</a:t>
            </a:fld>
            <a:endParaRPr lang="en-US"/>
          </a:p>
        </p:txBody>
      </p:sp>
      <p:sp>
        <p:nvSpPr>
          <p:cNvPr id="3" name="Footer Placeholder 4"/>
          <p:cNvSpPr>
            <a:spLocks noGrp="1"/>
          </p:cNvSpPr>
          <p:nvPr>
            <p:ph type="ftr" sz="quarter" idx="11"/>
          </p:nvPr>
        </p:nvSpPr>
        <p:spPr/>
        <p:txBody>
          <a:bodyPr/>
          <a:lstStyle>
            <a:lvl1pPr>
              <a:defRPr/>
            </a:lvl1pPr>
          </a:lstStyle>
          <a:p>
            <a:r>
              <a:rPr lang="en-US"/>
              <a:t>FAST-NUCES CS449-PIT [Spring-2018]</a:t>
            </a:r>
          </a:p>
        </p:txBody>
      </p:sp>
      <p:sp>
        <p:nvSpPr>
          <p:cNvPr id="4" name="Slide Number Placeholder 5"/>
          <p:cNvSpPr>
            <a:spLocks noGrp="1"/>
          </p:cNvSpPr>
          <p:nvPr>
            <p:ph type="sldNum" sz="quarter" idx="12"/>
          </p:nvPr>
        </p:nvSpPr>
        <p:spPr/>
        <p:txBody>
          <a:bodyPr/>
          <a:lstStyle>
            <a:lvl1pPr>
              <a:defRPr/>
            </a:lvl1pPr>
          </a:lstStyle>
          <a:p>
            <a:fld id="{D6738129-2455-4CBA-9688-AE4FACD7F04D}" type="slidenum">
              <a:rPr lang="en-US" smtClean="0"/>
              <a:pPr/>
              <a:t>‹#›</a:t>
            </a:fld>
            <a:endParaRPr lang="en-US"/>
          </a:p>
        </p:txBody>
      </p:sp>
    </p:spTree>
    <p:extLst>
      <p:ext uri="{BB962C8B-B14F-4D97-AF65-F5344CB8AC3E}">
        <p14:creationId xmlns:p14="http://schemas.microsoft.com/office/powerpoint/2010/main" val="13076132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E0339A1-4425-4046-B5D2-EA5C9E62A3F7}" type="datetime1">
              <a:rPr lang="en-US" smtClean="0"/>
              <a:t>9/24/2018</a:t>
            </a:fld>
            <a:endParaRPr lang="en-US"/>
          </a:p>
        </p:txBody>
      </p:sp>
      <p:sp>
        <p:nvSpPr>
          <p:cNvPr id="6" name="Footer Placeholder 4"/>
          <p:cNvSpPr>
            <a:spLocks noGrp="1"/>
          </p:cNvSpPr>
          <p:nvPr>
            <p:ph type="ftr" sz="quarter" idx="11"/>
          </p:nvPr>
        </p:nvSpPr>
        <p:spPr/>
        <p:txBody>
          <a:bodyPr/>
          <a:lstStyle>
            <a:lvl1pPr>
              <a:defRPr/>
            </a:lvl1pPr>
          </a:lstStyle>
          <a:p>
            <a:r>
              <a:rPr lang="en-US"/>
              <a:t>FAST-NUCES CS449-PIT [Spring-2018]</a:t>
            </a:r>
          </a:p>
        </p:txBody>
      </p:sp>
      <p:sp>
        <p:nvSpPr>
          <p:cNvPr id="7" name="Slide Number Placeholder 5"/>
          <p:cNvSpPr>
            <a:spLocks noGrp="1"/>
          </p:cNvSpPr>
          <p:nvPr>
            <p:ph type="sldNum" sz="quarter" idx="12"/>
          </p:nvPr>
        </p:nvSpPr>
        <p:spPr/>
        <p:txBody>
          <a:bodyPr/>
          <a:lstStyle>
            <a:lvl1pPr>
              <a:defRPr/>
            </a:lvl1pPr>
          </a:lstStyle>
          <a:p>
            <a:fld id="{D6738129-2455-4CBA-9688-AE4FACD7F04D}" type="slidenum">
              <a:rPr lang="en-US" smtClean="0"/>
              <a:pPr/>
              <a:t>‹#›</a:t>
            </a:fld>
            <a:endParaRPr lang="en-US"/>
          </a:p>
        </p:txBody>
      </p:sp>
    </p:spTree>
    <p:extLst>
      <p:ext uri="{BB962C8B-B14F-4D97-AF65-F5344CB8AC3E}">
        <p14:creationId xmlns:p14="http://schemas.microsoft.com/office/powerpoint/2010/main" val="32264126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13922F9-92FD-42A4-82C3-F9DBB9B61650}" type="datetime1">
              <a:rPr lang="en-US" smtClean="0"/>
              <a:t>9/24/2018</a:t>
            </a:fld>
            <a:endParaRPr lang="en-US"/>
          </a:p>
        </p:txBody>
      </p:sp>
      <p:sp>
        <p:nvSpPr>
          <p:cNvPr id="6" name="Footer Placeholder 4"/>
          <p:cNvSpPr>
            <a:spLocks noGrp="1"/>
          </p:cNvSpPr>
          <p:nvPr>
            <p:ph type="ftr" sz="quarter" idx="11"/>
          </p:nvPr>
        </p:nvSpPr>
        <p:spPr/>
        <p:txBody>
          <a:bodyPr/>
          <a:lstStyle>
            <a:lvl1pPr>
              <a:defRPr/>
            </a:lvl1pPr>
          </a:lstStyle>
          <a:p>
            <a:r>
              <a:rPr lang="en-US"/>
              <a:t>FAST-NUCES CS449-PIT [Spring-2018]</a:t>
            </a:r>
          </a:p>
        </p:txBody>
      </p:sp>
      <p:sp>
        <p:nvSpPr>
          <p:cNvPr id="7" name="Slide Number Placeholder 5"/>
          <p:cNvSpPr>
            <a:spLocks noGrp="1"/>
          </p:cNvSpPr>
          <p:nvPr>
            <p:ph type="sldNum" sz="quarter" idx="12"/>
          </p:nvPr>
        </p:nvSpPr>
        <p:spPr/>
        <p:txBody>
          <a:bodyPr/>
          <a:lstStyle>
            <a:lvl1pPr>
              <a:defRPr/>
            </a:lvl1pPr>
          </a:lstStyle>
          <a:p>
            <a:fld id="{D6738129-2455-4CBA-9688-AE4FACD7F04D}" type="slidenum">
              <a:rPr lang="en-US" smtClean="0"/>
              <a:pPr/>
              <a:t>‹#›</a:t>
            </a:fld>
            <a:endParaRPr lang="en-US"/>
          </a:p>
        </p:txBody>
      </p:sp>
    </p:spTree>
    <p:extLst>
      <p:ext uri="{BB962C8B-B14F-4D97-AF65-F5344CB8AC3E}">
        <p14:creationId xmlns:p14="http://schemas.microsoft.com/office/powerpoint/2010/main" val="21859083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smtClean="0">
                <a:solidFill>
                  <a:schemeClr val="tx1">
                    <a:tint val="75000"/>
                  </a:schemeClr>
                </a:solidFill>
              </a:defRPr>
            </a:lvl1pPr>
          </a:lstStyle>
          <a:p>
            <a:fld id="{DA12ABA6-011B-4D2E-AD34-8066FB46C0BD}" type="datetime1">
              <a:rPr lang="en-US" smtClean="0"/>
              <a:t>9/24/2018</a:t>
            </a:fld>
            <a:endParaRPr lang="en-US"/>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eaLnBrk="1" hangingPunct="1">
              <a:defRPr sz="1200" dirty="0" smtClean="0">
                <a:solidFill>
                  <a:schemeClr val="tx1">
                    <a:tint val="75000"/>
                  </a:schemeClr>
                </a:solidFill>
              </a:defRPr>
            </a:lvl1pPr>
          </a:lstStyle>
          <a:p>
            <a:r>
              <a:rPr lang="en-US"/>
              <a:t>FAST-NUCES CS449-PIT [Spring-2018]</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fld id="{D6738129-2455-4CBA-9688-AE4FACD7F04D}" type="slidenum">
              <a:rPr lang="en-US" smtClean="0"/>
              <a:pPr/>
              <a:t>‹#›</a:t>
            </a:fld>
            <a:endParaRPr lang="en-US"/>
          </a:p>
        </p:txBody>
      </p:sp>
    </p:spTree>
    <p:extLst>
      <p:ext uri="{BB962C8B-B14F-4D97-AF65-F5344CB8AC3E}">
        <p14:creationId xmlns:p14="http://schemas.microsoft.com/office/powerpoint/2010/main" val="1896165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smtClean="0">
                <a:solidFill>
                  <a:schemeClr val="tx1">
                    <a:tint val="75000"/>
                  </a:schemeClr>
                </a:solidFill>
              </a:defRPr>
            </a:lvl1pPr>
          </a:lstStyle>
          <a:p>
            <a:pPr>
              <a:defRPr/>
            </a:pPr>
            <a:fld id="{D0BE1628-8B37-4FB3-943D-D0AA33B192BA}" type="datetime1">
              <a:rPr lang="en-US" smtClean="0"/>
              <a:t>9/24/2018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smtClean="0">
                <a:solidFill>
                  <a:schemeClr val="tx1">
                    <a:tint val="75000"/>
                  </a:schemeClr>
                </a:solidFill>
              </a:defRPr>
            </a:lvl1pPr>
          </a:lstStyle>
          <a:p>
            <a:pPr>
              <a:defRPr/>
            </a:pPr>
            <a:r>
              <a:rPr lang="en-US"/>
              <a:t>FAST-NUCES CS449-PIT [Spring-2018]</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975A06D6-08C6-47C3-A5A4-1D8AD88D3947}" type="slidenum">
              <a:rPr lang="en-GB"/>
              <a:pPr>
                <a:defRPr/>
              </a:pPr>
              <a:t>‹#›</a:t>
            </a:fld>
            <a:endParaRPr lang="en-GB"/>
          </a:p>
        </p:txBody>
      </p:sp>
    </p:spTree>
    <p:extLst>
      <p:ext uri="{BB962C8B-B14F-4D97-AF65-F5344CB8AC3E}">
        <p14:creationId xmlns:p14="http://schemas.microsoft.com/office/powerpoint/2010/main" val="16056104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8623DEF-16F8-4426-986D-A288A0B4AF73}" type="datetime1">
              <a:rPr lang="en-US" smtClean="0"/>
              <a:t>9/24/2018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FAST-NUCES CS449-PIT [Spring-2018]</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425350E-598E-4280-BC79-624AA62C3653}" type="slidenum">
              <a:rPr lang="en-GB" smtClean="0"/>
              <a:pPr>
                <a:defRPr/>
              </a:pPr>
              <a:t>‹#›</a:t>
            </a:fld>
            <a:endParaRPr lang="en-GB"/>
          </a:p>
        </p:txBody>
      </p:sp>
    </p:spTree>
    <p:extLst>
      <p:ext uri="{BB962C8B-B14F-4D97-AF65-F5344CB8AC3E}">
        <p14:creationId xmlns:p14="http://schemas.microsoft.com/office/powerpoint/2010/main" val="174114753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533400" y="1802298"/>
            <a:ext cx="7634808" cy="762000"/>
          </a:xfrm>
        </p:spPr>
        <p:txBody>
          <a:bodyPr>
            <a:normAutofit/>
          </a:bodyPr>
          <a:lstStyle/>
          <a:p>
            <a:r>
              <a:rPr lang="en-GB" dirty="0"/>
              <a:t>Financial Accounting</a:t>
            </a:r>
          </a:p>
        </p:txBody>
      </p:sp>
      <p:sp>
        <p:nvSpPr>
          <p:cNvPr id="17411" name="Rectangle 3"/>
          <p:cNvSpPr>
            <a:spLocks noGrp="1" noChangeArrowheads="1"/>
          </p:cNvSpPr>
          <p:nvPr>
            <p:ph type="subTitle" idx="1"/>
          </p:nvPr>
        </p:nvSpPr>
        <p:spPr>
          <a:xfrm>
            <a:off x="2910941" y="2506354"/>
            <a:ext cx="2879725" cy="455613"/>
          </a:xfrm>
        </p:spPr>
        <p:txBody>
          <a:bodyPr>
            <a:normAutofit fontScale="85000" lnSpcReduction="20000"/>
          </a:bodyPr>
          <a:lstStyle/>
          <a:p>
            <a:pPr eaLnBrk="1" hangingPunct="1"/>
            <a:r>
              <a:rPr lang="en-US" dirty="0"/>
              <a:t>Chapter-6</a:t>
            </a:r>
          </a:p>
        </p:txBody>
      </p:sp>
      <p:sp>
        <p:nvSpPr>
          <p:cNvPr id="17412" name="TextBox 1"/>
          <p:cNvSpPr txBox="1">
            <a:spLocks noChangeArrowheads="1"/>
          </p:cNvSpPr>
          <p:nvPr/>
        </p:nvSpPr>
        <p:spPr bwMode="auto">
          <a:xfrm>
            <a:off x="1670050" y="5895975"/>
            <a:ext cx="6767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n-US" sz="1800" dirty="0">
                <a:solidFill>
                  <a:srgbClr val="FFC000"/>
                </a:solidFill>
              </a:rPr>
              <a:t>CS449-Professioal Issues in Information Technology</a:t>
            </a:r>
          </a:p>
        </p:txBody>
      </p:sp>
      <p:sp>
        <p:nvSpPr>
          <p:cNvPr id="17413" name="TextBox 3"/>
          <p:cNvSpPr txBox="1">
            <a:spLocks noChangeArrowheads="1"/>
          </p:cNvSpPr>
          <p:nvPr/>
        </p:nvSpPr>
        <p:spPr bwMode="auto">
          <a:xfrm>
            <a:off x="2051050" y="6264275"/>
            <a:ext cx="58340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n-US" sz="1600" dirty="0">
                <a:solidFill>
                  <a:srgbClr val="FFC000"/>
                </a:solidFill>
              </a:rPr>
              <a:t>Course Instructor: </a:t>
            </a:r>
            <a:r>
              <a:rPr lang="en-US" sz="1600" dirty="0" smtClean="0">
                <a:solidFill>
                  <a:srgbClr val="FFC000"/>
                </a:solidFill>
              </a:rPr>
              <a:t>Engr. Saeeda Kanwal</a:t>
            </a:r>
            <a:endParaRPr lang="en-US" sz="1600" dirty="0">
              <a:solidFill>
                <a:srgbClr val="FFC000"/>
              </a:solidFill>
            </a:endParaRPr>
          </a:p>
        </p:txBody>
      </p:sp>
    </p:spTree>
    <p:extLst>
      <p:ext uri="{BB962C8B-B14F-4D97-AF65-F5344CB8AC3E}">
        <p14:creationId xmlns:p14="http://schemas.microsoft.com/office/powerpoint/2010/main" val="54226202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heel(1)">
                                      <p:cBhvr>
                                        <p:cTn id="7" dur="20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17411">
                                            <p:txEl>
                                              <p:pRg st="0" end="0"/>
                                            </p:txEl>
                                          </p:spTgt>
                                        </p:tgtEl>
                                        <p:attrNameLst>
                                          <p:attrName>style.visibility</p:attrName>
                                        </p:attrNameLst>
                                      </p:cBhvr>
                                      <p:to>
                                        <p:strVal val="visible"/>
                                      </p:to>
                                    </p:set>
                                    <p:animEffect transition="in" filter="fade">
                                      <p:cBhvr>
                                        <p:cTn id="12" dur="2000"/>
                                        <p:tgtEl>
                                          <p:spTgt spid="17411">
                                            <p:txEl>
                                              <p:pRg st="0" end="0"/>
                                            </p:txEl>
                                          </p:spTgt>
                                        </p:tgtEl>
                                      </p:cBhvr>
                                    </p:animEffect>
                                    <p:anim calcmode="lin" valueType="num">
                                      <p:cBhvr>
                                        <p:cTn id="13" dur="2000" fill="hold"/>
                                        <p:tgtEl>
                                          <p:spTgt spid="17411">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17411">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40105"/>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Commercial balance sheets: Assets</a:t>
            </a:r>
          </a:p>
        </p:txBody>
      </p:sp>
      <p:sp>
        <p:nvSpPr>
          <p:cNvPr id="3" name="Content Placeholder 2"/>
          <p:cNvSpPr>
            <a:spLocks noGrp="1"/>
          </p:cNvSpPr>
          <p:nvPr>
            <p:ph idx="1"/>
          </p:nvPr>
        </p:nvSpPr>
        <p:spPr>
          <a:xfrm>
            <a:off x="381000" y="1343457"/>
            <a:ext cx="8237836" cy="5181600"/>
          </a:xfrm>
        </p:spPr>
        <p:txBody>
          <a:bodyPr>
            <a:normAutofit fontScale="92500" lnSpcReduction="10000"/>
          </a:bodyPr>
          <a:lstStyle/>
          <a:p>
            <a:pPr marL="0" indent="0" algn="just">
              <a:spcBef>
                <a:spcPts val="0"/>
              </a:spcBef>
              <a:spcAft>
                <a:spcPts val="600"/>
              </a:spcAft>
              <a:buNone/>
            </a:pPr>
            <a:r>
              <a:rPr lang="en-US" sz="3000" dirty="0"/>
              <a:t>Assets are classified as </a:t>
            </a:r>
            <a:r>
              <a:rPr lang="en-US" sz="3000" i="1" dirty="0">
                <a:solidFill>
                  <a:srgbClr val="00B0F0"/>
                </a:solidFill>
              </a:rPr>
              <a:t>current assets</a:t>
            </a:r>
            <a:r>
              <a:rPr lang="en-US" sz="3000" dirty="0">
                <a:solidFill>
                  <a:srgbClr val="00B0F0"/>
                </a:solidFill>
              </a:rPr>
              <a:t> </a:t>
            </a:r>
            <a:r>
              <a:rPr lang="en-US" sz="3000" dirty="0"/>
              <a:t>and </a:t>
            </a:r>
            <a:r>
              <a:rPr lang="en-US" sz="3000" i="1" dirty="0">
                <a:solidFill>
                  <a:srgbClr val="00B0F0"/>
                </a:solidFill>
              </a:rPr>
              <a:t>fixed assets</a:t>
            </a:r>
            <a:r>
              <a:rPr lang="en-US" sz="3000" dirty="0"/>
              <a:t>.</a:t>
            </a:r>
          </a:p>
          <a:p>
            <a:pPr marL="0" indent="0" algn="just">
              <a:spcBef>
                <a:spcPts val="0"/>
              </a:spcBef>
              <a:buNone/>
            </a:pPr>
            <a:r>
              <a:rPr lang="en-US" sz="3000" i="1" dirty="0" smtClean="0">
                <a:solidFill>
                  <a:srgbClr val="FF0000"/>
                </a:solidFill>
              </a:rPr>
              <a:t>Current </a:t>
            </a:r>
            <a:r>
              <a:rPr lang="en-US" sz="3000" i="1" dirty="0">
                <a:solidFill>
                  <a:srgbClr val="FF0000"/>
                </a:solidFill>
              </a:rPr>
              <a:t>assets</a:t>
            </a:r>
            <a:r>
              <a:rPr lang="en-US" sz="3000" dirty="0">
                <a:solidFill>
                  <a:srgbClr val="FF0000"/>
                </a:solidFill>
              </a:rPr>
              <a:t> </a:t>
            </a:r>
            <a:r>
              <a:rPr lang="en-US" sz="3000" dirty="0"/>
              <a:t>are those items  whose life span is for 1 year or less than a year and easily convertible into cash. E.g. Cash in hand, Accounts receivable etc.</a:t>
            </a:r>
          </a:p>
          <a:p>
            <a:pPr marL="0" indent="0" algn="ctr">
              <a:spcBef>
                <a:spcPts val="0"/>
              </a:spcBef>
              <a:buNone/>
            </a:pPr>
            <a:r>
              <a:rPr lang="en-US" sz="3000" dirty="0"/>
              <a:t>OR</a:t>
            </a:r>
          </a:p>
          <a:p>
            <a:pPr marL="0" indent="0" algn="just">
              <a:spcBef>
                <a:spcPts val="0"/>
              </a:spcBef>
              <a:buNone/>
            </a:pPr>
            <a:r>
              <a:rPr lang="en-US" sz="3000" dirty="0"/>
              <a:t> Items which are bought and sold in the course of its day to day trading </a:t>
            </a:r>
            <a:r>
              <a:rPr lang="en-US" sz="3000" dirty="0" smtClean="0"/>
              <a:t>activities.</a:t>
            </a:r>
            <a:endParaRPr lang="en-US" sz="3000" dirty="0"/>
          </a:p>
          <a:p>
            <a:pPr marL="0" indent="0">
              <a:buNone/>
            </a:pPr>
            <a:r>
              <a:rPr lang="en-US" i="1" dirty="0" smtClean="0">
                <a:solidFill>
                  <a:srgbClr val="FF0000"/>
                </a:solidFill>
              </a:rPr>
              <a:t>Fixed </a:t>
            </a:r>
            <a:r>
              <a:rPr lang="en-US" i="1" dirty="0">
                <a:solidFill>
                  <a:srgbClr val="FF0000"/>
                </a:solidFill>
              </a:rPr>
              <a:t>assets</a:t>
            </a:r>
            <a:r>
              <a:rPr lang="en-US" dirty="0">
                <a:solidFill>
                  <a:srgbClr val="FF0000"/>
                </a:solidFill>
              </a:rPr>
              <a:t> </a:t>
            </a:r>
            <a:r>
              <a:rPr lang="en-US" dirty="0"/>
              <a:t>are those items  whose life span is for 1 year or </a:t>
            </a:r>
            <a:r>
              <a:rPr lang="en-US" dirty="0" smtClean="0"/>
              <a:t>more </a:t>
            </a:r>
            <a:r>
              <a:rPr lang="en-US" dirty="0"/>
              <a:t>than a </a:t>
            </a:r>
            <a:r>
              <a:rPr lang="en-US" dirty="0" smtClean="0"/>
              <a:t>year. E.g. Building, Car etc.       				OR</a:t>
            </a:r>
          </a:p>
          <a:p>
            <a:pPr marL="0" indent="0" algn="just">
              <a:buNone/>
            </a:pPr>
            <a:r>
              <a:rPr lang="en-US" dirty="0" smtClean="0"/>
              <a:t>contribute </a:t>
            </a:r>
            <a:r>
              <a:rPr lang="en-US" dirty="0"/>
              <a:t>to the company’s productive capacity and are held primarily for creating wealth.</a:t>
            </a:r>
          </a:p>
          <a:p>
            <a:pPr marL="0" indent="0" algn="just">
              <a:buNone/>
            </a:pPr>
            <a:endParaRPr lang="en-US" sz="1100" dirty="0"/>
          </a:p>
          <a:p>
            <a:pPr marL="0" indent="0" algn="just">
              <a:buNone/>
            </a:pPr>
            <a:endParaRPr lang="en-US" sz="1400" dirty="0"/>
          </a:p>
        </p:txBody>
      </p:sp>
      <p:sp>
        <p:nvSpPr>
          <p:cNvPr id="4" name="Date Placeholder 3"/>
          <p:cNvSpPr>
            <a:spLocks noGrp="1"/>
          </p:cNvSpPr>
          <p:nvPr>
            <p:ph type="dt" sz="half" idx="10"/>
          </p:nvPr>
        </p:nvSpPr>
        <p:spPr/>
        <p:txBody>
          <a:bodyPr/>
          <a:lstStyle/>
          <a:p>
            <a:pPr>
              <a:defRPr/>
            </a:pPr>
            <a:fld id="{BD3DD59E-E306-479A-9A57-5330392717F8}"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10</a:t>
            </a:fld>
            <a:endParaRPr lang="en-GB" dirty="0"/>
          </a:p>
        </p:txBody>
      </p:sp>
    </p:spTree>
    <p:extLst>
      <p:ext uri="{BB962C8B-B14F-4D97-AF65-F5344CB8AC3E}">
        <p14:creationId xmlns:p14="http://schemas.microsoft.com/office/powerpoint/2010/main" val="18424657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Classification of Assists</a:t>
            </a:r>
            <a:endParaRPr lang="en-US" dirty="0"/>
          </a:p>
        </p:txBody>
      </p:sp>
      <p:sp>
        <p:nvSpPr>
          <p:cNvPr id="4" name="Date Placeholder 3"/>
          <p:cNvSpPr>
            <a:spLocks noGrp="1"/>
          </p:cNvSpPr>
          <p:nvPr>
            <p:ph type="dt" sz="half" idx="10"/>
          </p:nvPr>
        </p:nvSpPr>
        <p:spPr/>
        <p:txBody>
          <a:bodyPr/>
          <a:lstStyle/>
          <a:p>
            <a:fld id="{17BA853A-2C4A-4C9A-B797-651282E93526}" type="datetime1">
              <a:rPr lang="en-US" smtClean="0"/>
              <a:t>9/24/2018</a:t>
            </a:fld>
            <a:endParaRPr lang="en-US"/>
          </a:p>
        </p:txBody>
      </p:sp>
      <p:sp>
        <p:nvSpPr>
          <p:cNvPr id="5" name="Footer Placeholder 4"/>
          <p:cNvSpPr>
            <a:spLocks noGrp="1"/>
          </p:cNvSpPr>
          <p:nvPr>
            <p:ph type="ftr" sz="quarter" idx="11"/>
          </p:nvPr>
        </p:nvSpPr>
        <p:spPr/>
        <p:txBody>
          <a:bodyPr/>
          <a:lstStyle/>
          <a:p>
            <a:r>
              <a:rPr lang="en-US" smtClean="0"/>
              <a:t>FAST-NUCES CS449-PIT [Spring-2018]</a:t>
            </a:r>
            <a:endParaRPr lang="en-US"/>
          </a:p>
        </p:txBody>
      </p:sp>
      <p:sp>
        <p:nvSpPr>
          <p:cNvPr id="6" name="Slide Number Placeholder 5"/>
          <p:cNvSpPr>
            <a:spLocks noGrp="1"/>
          </p:cNvSpPr>
          <p:nvPr>
            <p:ph type="sldNum" sz="quarter" idx="12"/>
          </p:nvPr>
        </p:nvSpPr>
        <p:spPr/>
        <p:txBody>
          <a:bodyPr/>
          <a:lstStyle/>
          <a:p>
            <a:fld id="{D6738129-2455-4CBA-9688-AE4FACD7F04D}" type="slidenum">
              <a:rPr lang="en-US" smtClean="0"/>
              <a:pPr/>
              <a:t>11</a:t>
            </a:fld>
            <a:endParaRPr lang="en-US"/>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131534453"/>
              </p:ext>
            </p:extLst>
          </p:nvPr>
        </p:nvGraphicFramePr>
        <p:xfrm>
          <a:off x="457200" y="142066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5234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Commercial balance sheets: Assets</a:t>
            </a:r>
            <a:endParaRPr lang="en-US" sz="4000" dirty="0"/>
          </a:p>
        </p:txBody>
      </p:sp>
      <p:sp>
        <p:nvSpPr>
          <p:cNvPr id="3" name="Content Placeholder 2"/>
          <p:cNvSpPr>
            <a:spLocks noGrp="1"/>
          </p:cNvSpPr>
          <p:nvPr>
            <p:ph idx="1"/>
          </p:nvPr>
        </p:nvSpPr>
        <p:spPr/>
        <p:txBody>
          <a:bodyPr/>
          <a:lstStyle/>
          <a:p>
            <a:pPr marL="0" indent="0">
              <a:buNone/>
            </a:pPr>
            <a:r>
              <a:rPr lang="en-US" dirty="0"/>
              <a:t>The fixed assets are further subdivided into </a:t>
            </a:r>
            <a:r>
              <a:rPr lang="en-US" i="1" dirty="0">
                <a:solidFill>
                  <a:srgbClr val="00B0F0"/>
                </a:solidFill>
              </a:rPr>
              <a:t>investments</a:t>
            </a:r>
            <a:r>
              <a:rPr lang="en-US" dirty="0">
                <a:solidFill>
                  <a:srgbClr val="00B0F0"/>
                </a:solidFill>
              </a:rPr>
              <a:t> </a:t>
            </a:r>
            <a:r>
              <a:rPr lang="en-US" dirty="0"/>
              <a:t>(e.g. shares in other </a:t>
            </a:r>
            <a:r>
              <a:rPr lang="en-US" i="1" dirty="0"/>
              <a:t>companies</a:t>
            </a:r>
            <a:r>
              <a:rPr lang="en-US" dirty="0"/>
              <a:t>), </a:t>
            </a:r>
            <a:r>
              <a:rPr lang="en-US" i="1" dirty="0">
                <a:solidFill>
                  <a:srgbClr val="00B0F0"/>
                </a:solidFill>
              </a:rPr>
              <a:t>tangible assets </a:t>
            </a:r>
            <a:r>
              <a:rPr lang="en-US" dirty="0"/>
              <a:t>(assets that have some </a:t>
            </a:r>
            <a:r>
              <a:rPr lang="en-US" i="1" dirty="0"/>
              <a:t>physical </a:t>
            </a:r>
            <a:r>
              <a:rPr lang="en-US" i="1" dirty="0" smtClean="0"/>
              <a:t>existence or can be touched like Land , Computers</a:t>
            </a:r>
            <a:r>
              <a:rPr lang="en-US" dirty="0" smtClean="0"/>
              <a:t>) </a:t>
            </a:r>
            <a:r>
              <a:rPr lang="en-US" dirty="0"/>
              <a:t>and </a:t>
            </a:r>
            <a:r>
              <a:rPr lang="en-US" i="1" dirty="0">
                <a:solidFill>
                  <a:srgbClr val="00B0F0"/>
                </a:solidFill>
              </a:rPr>
              <a:t>intangible assets </a:t>
            </a:r>
            <a:r>
              <a:rPr lang="en-US" dirty="0"/>
              <a:t>(assets such as </a:t>
            </a:r>
            <a:r>
              <a:rPr lang="en-US" i="1" dirty="0"/>
              <a:t>copyright</a:t>
            </a:r>
            <a:r>
              <a:rPr lang="en-US" dirty="0"/>
              <a:t> in software or ownership of </a:t>
            </a:r>
            <a:r>
              <a:rPr lang="en-US" i="1" dirty="0"/>
              <a:t>brand names</a:t>
            </a:r>
            <a:r>
              <a:rPr lang="en-US" dirty="0"/>
              <a:t> that have no physical existence).</a:t>
            </a:r>
          </a:p>
          <a:p>
            <a:pPr marL="0" indent="0">
              <a:buNone/>
            </a:pPr>
            <a:endParaRPr lang="en-US" dirty="0"/>
          </a:p>
        </p:txBody>
      </p:sp>
      <p:sp>
        <p:nvSpPr>
          <p:cNvPr id="4" name="Date Placeholder 3"/>
          <p:cNvSpPr>
            <a:spLocks noGrp="1"/>
          </p:cNvSpPr>
          <p:nvPr>
            <p:ph type="dt" sz="half" idx="10"/>
          </p:nvPr>
        </p:nvSpPr>
        <p:spPr/>
        <p:txBody>
          <a:bodyPr/>
          <a:lstStyle/>
          <a:p>
            <a:fld id="{17BA853A-2C4A-4C9A-B797-651282E93526}" type="datetime1">
              <a:rPr lang="en-US" smtClean="0"/>
              <a:t>9/24/2018</a:t>
            </a:fld>
            <a:endParaRPr lang="en-US"/>
          </a:p>
        </p:txBody>
      </p:sp>
      <p:sp>
        <p:nvSpPr>
          <p:cNvPr id="5" name="Footer Placeholder 4"/>
          <p:cNvSpPr>
            <a:spLocks noGrp="1"/>
          </p:cNvSpPr>
          <p:nvPr>
            <p:ph type="ftr" sz="quarter" idx="11"/>
          </p:nvPr>
        </p:nvSpPr>
        <p:spPr/>
        <p:txBody>
          <a:bodyPr/>
          <a:lstStyle/>
          <a:p>
            <a:r>
              <a:rPr lang="en-US" smtClean="0"/>
              <a:t>FAST-NUCES CS449-PIT [Spring-2018]</a:t>
            </a:r>
            <a:endParaRPr lang="en-US"/>
          </a:p>
        </p:txBody>
      </p:sp>
      <p:sp>
        <p:nvSpPr>
          <p:cNvPr id="6" name="Slide Number Placeholder 5"/>
          <p:cNvSpPr>
            <a:spLocks noGrp="1"/>
          </p:cNvSpPr>
          <p:nvPr>
            <p:ph type="sldNum" sz="quarter" idx="12"/>
          </p:nvPr>
        </p:nvSpPr>
        <p:spPr/>
        <p:txBody>
          <a:bodyPr/>
          <a:lstStyle/>
          <a:p>
            <a:fld id="{D6738129-2455-4CBA-9688-AE4FACD7F04D}" type="slidenum">
              <a:rPr lang="en-US" smtClean="0"/>
              <a:pPr/>
              <a:t>12</a:t>
            </a:fld>
            <a:endParaRPr lang="en-US"/>
          </a:p>
        </p:txBody>
      </p:sp>
    </p:spTree>
    <p:extLst>
      <p:ext uri="{BB962C8B-B14F-4D97-AF65-F5344CB8AC3E}">
        <p14:creationId xmlns:p14="http://schemas.microsoft.com/office/powerpoint/2010/main" val="40801646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40105"/>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Commercial balance sheets: Assets…..</a:t>
            </a:r>
          </a:p>
        </p:txBody>
      </p:sp>
      <p:sp>
        <p:nvSpPr>
          <p:cNvPr id="3" name="Content Placeholder 2"/>
          <p:cNvSpPr>
            <a:spLocks noGrp="1"/>
          </p:cNvSpPr>
          <p:nvPr>
            <p:ph idx="1"/>
          </p:nvPr>
        </p:nvSpPr>
        <p:spPr>
          <a:xfrm>
            <a:off x="381000" y="1357312"/>
            <a:ext cx="8305800" cy="5181600"/>
          </a:xfrm>
        </p:spPr>
        <p:txBody>
          <a:bodyPr>
            <a:normAutofit fontScale="92500" lnSpcReduction="20000"/>
          </a:bodyPr>
          <a:lstStyle/>
          <a:p>
            <a:pPr marL="0" indent="0" algn="just">
              <a:buNone/>
            </a:pPr>
            <a:r>
              <a:rPr lang="en-US" dirty="0"/>
              <a:t>The difference between fixed assets and current assets is easily perceived. </a:t>
            </a:r>
          </a:p>
          <a:p>
            <a:pPr marL="0" indent="0" algn="just">
              <a:buNone/>
            </a:pPr>
            <a:endParaRPr lang="en-US" sz="800" dirty="0"/>
          </a:p>
          <a:p>
            <a:pPr marL="0" indent="0" algn="just">
              <a:buNone/>
            </a:pPr>
            <a:r>
              <a:rPr lang="en-US" dirty="0"/>
              <a:t>A new </a:t>
            </a:r>
            <a:r>
              <a:rPr lang="en-US" dirty="0">
                <a:solidFill>
                  <a:srgbClr val="FF0000"/>
                </a:solidFill>
              </a:rPr>
              <a:t>file </a:t>
            </a:r>
            <a:r>
              <a:rPr lang="en-US" i="1" dirty="0">
                <a:solidFill>
                  <a:srgbClr val="FF0000"/>
                </a:solidFill>
              </a:rPr>
              <a:t>server</a:t>
            </a:r>
            <a:r>
              <a:rPr lang="en-US" dirty="0">
                <a:solidFill>
                  <a:srgbClr val="FF0000"/>
                </a:solidFill>
              </a:rPr>
              <a:t> </a:t>
            </a:r>
            <a:r>
              <a:rPr lang="en-US" dirty="0"/>
              <a:t>bought  for program development facilities in a software house, or a </a:t>
            </a:r>
            <a:r>
              <a:rPr lang="en-US" i="1" dirty="0"/>
              <a:t>machine tool</a:t>
            </a:r>
            <a:r>
              <a:rPr lang="en-US" dirty="0"/>
              <a:t> used to produce satellite dishes are examples of </a:t>
            </a:r>
            <a:r>
              <a:rPr lang="en-US" i="1" dirty="0">
                <a:solidFill>
                  <a:srgbClr val="FF0000"/>
                </a:solidFill>
              </a:rPr>
              <a:t>fixed assets</a:t>
            </a:r>
            <a:r>
              <a:rPr lang="en-US" dirty="0">
                <a:solidFill>
                  <a:srgbClr val="FF0000"/>
                </a:solidFill>
              </a:rPr>
              <a:t>.</a:t>
            </a:r>
          </a:p>
          <a:p>
            <a:pPr marL="0" indent="0" algn="just">
              <a:buNone/>
            </a:pPr>
            <a:endParaRPr lang="en-US" sz="800" dirty="0"/>
          </a:p>
          <a:p>
            <a:pPr marL="0" indent="0" algn="just">
              <a:buNone/>
            </a:pPr>
            <a:r>
              <a:rPr lang="en-US" dirty="0"/>
              <a:t>A </a:t>
            </a:r>
            <a:r>
              <a:rPr lang="en-US" i="1" dirty="0">
                <a:solidFill>
                  <a:srgbClr val="FF0000"/>
                </a:solidFill>
              </a:rPr>
              <a:t>stock of paper </a:t>
            </a:r>
            <a:r>
              <a:rPr lang="en-US" dirty="0"/>
              <a:t>for the laser printer is a </a:t>
            </a:r>
            <a:r>
              <a:rPr lang="en-US" i="1" dirty="0">
                <a:solidFill>
                  <a:srgbClr val="FF0000"/>
                </a:solidFill>
              </a:rPr>
              <a:t>current asset</a:t>
            </a:r>
            <a:r>
              <a:rPr lang="en-US" dirty="0">
                <a:solidFill>
                  <a:srgbClr val="FF0000"/>
                </a:solidFill>
              </a:rPr>
              <a:t>.</a:t>
            </a:r>
          </a:p>
          <a:p>
            <a:pPr marL="0" indent="0" algn="just">
              <a:buNone/>
            </a:pPr>
            <a:endParaRPr lang="en-US" sz="1200" dirty="0"/>
          </a:p>
          <a:p>
            <a:pPr marL="0" indent="0" algn="just">
              <a:buNone/>
            </a:pPr>
            <a:r>
              <a:rPr lang="en-US" dirty="0"/>
              <a:t>If a software house buys a computer on which it will implement special software before delivering the whole system to a client, the computer is a </a:t>
            </a:r>
            <a:r>
              <a:rPr lang="en-US" i="1" dirty="0"/>
              <a:t>current asset</a:t>
            </a:r>
            <a:r>
              <a:rPr lang="en-US" dirty="0"/>
              <a:t>, not a fixed one.</a:t>
            </a:r>
          </a:p>
        </p:txBody>
      </p:sp>
      <p:sp>
        <p:nvSpPr>
          <p:cNvPr id="4" name="Date Placeholder 3"/>
          <p:cNvSpPr>
            <a:spLocks noGrp="1"/>
          </p:cNvSpPr>
          <p:nvPr>
            <p:ph type="dt" sz="half" idx="10"/>
          </p:nvPr>
        </p:nvSpPr>
        <p:spPr/>
        <p:txBody>
          <a:bodyPr/>
          <a:lstStyle/>
          <a:p>
            <a:pPr>
              <a:defRPr/>
            </a:pPr>
            <a:fld id="{A80BE86A-BC2C-4058-A79C-06AD017EB15E}"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13</a:t>
            </a:fld>
            <a:endParaRPr lang="en-GB" dirty="0"/>
          </a:p>
        </p:txBody>
      </p:sp>
    </p:spTree>
    <p:extLst>
      <p:ext uri="{BB962C8B-B14F-4D97-AF65-F5344CB8AC3E}">
        <p14:creationId xmlns:p14="http://schemas.microsoft.com/office/powerpoint/2010/main" val="385133490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Commercial balance sheets: Assets…..</a:t>
            </a:r>
          </a:p>
        </p:txBody>
      </p:sp>
      <p:sp>
        <p:nvSpPr>
          <p:cNvPr id="3" name="Content Placeholder 2"/>
          <p:cNvSpPr>
            <a:spLocks noGrp="1"/>
          </p:cNvSpPr>
          <p:nvPr>
            <p:ph idx="1"/>
          </p:nvPr>
        </p:nvSpPr>
        <p:spPr>
          <a:xfrm>
            <a:off x="228600" y="1112837"/>
            <a:ext cx="8458200" cy="5181600"/>
          </a:xfrm>
        </p:spPr>
        <p:txBody>
          <a:bodyPr>
            <a:noAutofit/>
          </a:bodyPr>
          <a:lstStyle/>
          <a:p>
            <a:pPr marL="0" indent="0" algn="just">
              <a:spcBef>
                <a:spcPts val="0"/>
              </a:spcBef>
              <a:buNone/>
            </a:pPr>
            <a:r>
              <a:rPr lang="en-US" sz="2800" dirty="0"/>
              <a:t>In contrast to current assets, fixed assets are not expected to be sold in normal trading operations and their resale value is irrelevant; what is needed is a measure of their value to the company. </a:t>
            </a:r>
            <a:endParaRPr lang="en-US" sz="2800" dirty="0" smtClean="0"/>
          </a:p>
          <a:p>
            <a:pPr marL="0" indent="0" algn="just">
              <a:spcBef>
                <a:spcPts val="0"/>
              </a:spcBef>
              <a:buNone/>
            </a:pPr>
            <a:endParaRPr lang="en-US" sz="2800" dirty="0"/>
          </a:p>
          <a:p>
            <a:pPr marL="0" indent="0" algn="just">
              <a:spcBef>
                <a:spcPts val="0"/>
              </a:spcBef>
              <a:buNone/>
            </a:pPr>
            <a:r>
              <a:rPr lang="en-US" sz="2800" dirty="0" smtClean="0"/>
              <a:t>In </a:t>
            </a:r>
            <a:r>
              <a:rPr lang="en-US" sz="2800" dirty="0"/>
              <a:t>practice, this is done by reducing their value each year in accordance with the company’s depreciation policy</a:t>
            </a:r>
            <a:r>
              <a:rPr lang="en-US" sz="2800" dirty="0" smtClean="0"/>
              <a:t>.</a:t>
            </a:r>
          </a:p>
          <a:p>
            <a:pPr marL="0" indent="0" algn="just">
              <a:spcBef>
                <a:spcPts val="0"/>
              </a:spcBef>
              <a:buNone/>
            </a:pPr>
            <a:endParaRPr lang="en-US" sz="2800" dirty="0"/>
          </a:p>
          <a:p>
            <a:pPr marL="0" indent="0" algn="just">
              <a:spcBef>
                <a:spcPts val="0"/>
              </a:spcBef>
              <a:buNone/>
            </a:pPr>
            <a:r>
              <a:rPr lang="en-US" sz="2800" dirty="0" smtClean="0"/>
              <a:t>Suppose </a:t>
            </a:r>
            <a:r>
              <a:rPr lang="en-US" sz="2800" dirty="0"/>
              <a:t>a company buys a database server for £100,000 and expects to use it for five years. Then the annual depreciation will be £20,000 (£100,000/5) and the value in the balance sheet will be £80,000 at the end of year 1, </a:t>
            </a:r>
            <a:r>
              <a:rPr lang="en-US" sz="2800" dirty="0" smtClean="0"/>
              <a:t>and so on </a:t>
            </a:r>
            <a:r>
              <a:rPr lang="en-US" sz="2800" dirty="0"/>
              <a:t>till it reaches zero at the end of year 5.</a:t>
            </a:r>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14</a:t>
            </a:fld>
            <a:endParaRPr lang="en-GB" dirty="0"/>
          </a:p>
        </p:txBody>
      </p:sp>
    </p:spTree>
    <p:extLst>
      <p:ext uri="{BB962C8B-B14F-4D97-AF65-F5344CB8AC3E}">
        <p14:creationId xmlns:p14="http://schemas.microsoft.com/office/powerpoint/2010/main" val="40244405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145" y="231677"/>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Commercial balance sheets: Assets…..</a:t>
            </a:r>
          </a:p>
        </p:txBody>
      </p:sp>
      <p:sp>
        <p:nvSpPr>
          <p:cNvPr id="3" name="Content Placeholder 2"/>
          <p:cNvSpPr>
            <a:spLocks noGrp="1"/>
          </p:cNvSpPr>
          <p:nvPr>
            <p:ph idx="1"/>
          </p:nvPr>
        </p:nvSpPr>
        <p:spPr>
          <a:xfrm>
            <a:off x="367145" y="838200"/>
            <a:ext cx="8305800" cy="5181600"/>
          </a:xfrm>
        </p:spPr>
        <p:txBody>
          <a:bodyPr>
            <a:noAutofit/>
          </a:bodyPr>
          <a:lstStyle/>
          <a:p>
            <a:pPr marL="0" indent="0" algn="just">
              <a:spcBef>
                <a:spcPts val="0"/>
              </a:spcBef>
              <a:buNone/>
            </a:pPr>
            <a:r>
              <a:rPr lang="en-US" sz="2800" dirty="0"/>
              <a:t>It is customary to depreciate all items of the same type over the same time period. </a:t>
            </a:r>
          </a:p>
          <a:p>
            <a:pPr algn="just">
              <a:spcBef>
                <a:spcPts val="0"/>
              </a:spcBef>
            </a:pPr>
            <a:endParaRPr lang="en-US" sz="2800" dirty="0"/>
          </a:p>
          <a:p>
            <a:pPr marL="0" indent="0" algn="just">
              <a:spcBef>
                <a:spcPts val="0"/>
              </a:spcBef>
              <a:buNone/>
            </a:pPr>
            <a:r>
              <a:rPr lang="en-US" sz="2800" dirty="0"/>
              <a:t>It is most company’s policy to write off all computer equipment over a period of 3 years and office furniture over a period of 10 years.</a:t>
            </a:r>
          </a:p>
          <a:p>
            <a:pPr marL="0" indent="0" algn="just">
              <a:spcBef>
                <a:spcPts val="0"/>
              </a:spcBef>
              <a:buNone/>
            </a:pPr>
            <a:r>
              <a:rPr lang="en-US" sz="2800" dirty="0"/>
              <a:t>Assets are generally valued at their original monetary cost. The value of certain types of fixed assets, like land  and buildings, may increase rather than decrease.</a:t>
            </a:r>
          </a:p>
          <a:p>
            <a:pPr marL="0" indent="0" algn="just">
              <a:spcBef>
                <a:spcPts val="0"/>
              </a:spcBef>
              <a:buNone/>
            </a:pPr>
            <a:endParaRPr lang="en-US" sz="2800" dirty="0"/>
          </a:p>
          <a:p>
            <a:pPr marL="0" indent="0" algn="just">
              <a:spcBef>
                <a:spcPts val="0"/>
              </a:spcBef>
              <a:buNone/>
            </a:pPr>
            <a:r>
              <a:rPr lang="en-US" sz="2800" dirty="0"/>
              <a:t>Some companies therefore arrange to have their property revalued </a:t>
            </a:r>
            <a:r>
              <a:rPr lang="en-US" sz="2800" dirty="0">
                <a:solidFill>
                  <a:srgbClr val="FF0000"/>
                </a:solidFill>
              </a:rPr>
              <a:t>(</a:t>
            </a:r>
            <a:r>
              <a:rPr lang="en-US" sz="2800" i="1" dirty="0">
                <a:solidFill>
                  <a:srgbClr val="FF0000"/>
                </a:solidFill>
              </a:rPr>
              <a:t>appraisal</a:t>
            </a:r>
            <a:r>
              <a:rPr lang="en-US" sz="2800" dirty="0">
                <a:solidFill>
                  <a:srgbClr val="FF0000"/>
                </a:solidFill>
              </a:rPr>
              <a:t>) </a:t>
            </a:r>
            <a:r>
              <a:rPr lang="en-US" sz="2800" dirty="0"/>
              <a:t>from time to time and include this valuation in the balance sheet.</a:t>
            </a:r>
          </a:p>
        </p:txBody>
      </p:sp>
      <p:sp>
        <p:nvSpPr>
          <p:cNvPr id="4" name="Date Placeholder 3"/>
          <p:cNvSpPr>
            <a:spLocks noGrp="1"/>
          </p:cNvSpPr>
          <p:nvPr>
            <p:ph type="dt" sz="half" idx="10"/>
          </p:nvPr>
        </p:nvSpPr>
        <p:spPr/>
        <p:txBody>
          <a:bodyPr/>
          <a:lstStyle/>
          <a:p>
            <a:pPr>
              <a:defRPr/>
            </a:pPr>
            <a:fld id="{4845ECEB-AB34-49E7-891E-95DAD1BD61A4}"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15</a:t>
            </a:fld>
            <a:endParaRPr lang="en-GB" dirty="0"/>
          </a:p>
        </p:txBody>
      </p:sp>
    </p:spTree>
    <p:extLst>
      <p:ext uri="{BB962C8B-B14F-4D97-AF65-F5344CB8AC3E}">
        <p14:creationId xmlns:p14="http://schemas.microsoft.com/office/powerpoint/2010/main" val="30681552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pPr>
              <a:defRPr/>
            </a:pPr>
            <a:fld id="{D75D7CFF-E93B-42E1-B14E-7BDD96766B2D}"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16</a:t>
            </a:fld>
            <a:endParaRPr lang="en-GB" dirty="0"/>
          </a:p>
        </p:txBody>
      </p:sp>
      <p:pic>
        <p:nvPicPr>
          <p:cNvPr id="8" name="Picture 7"/>
          <p:cNvPicPr>
            <a:picLocks noChangeAspect="1"/>
          </p:cNvPicPr>
          <p:nvPr/>
        </p:nvPicPr>
        <p:blipFill>
          <a:blip r:embed="rId3">
            <a:lum bright="-20000" contrast="40000"/>
          </a:blip>
          <a:stretch>
            <a:fillRect/>
          </a:stretch>
        </p:blipFill>
        <p:spPr>
          <a:xfrm>
            <a:off x="200025" y="0"/>
            <a:ext cx="8915400" cy="6858000"/>
          </a:xfrm>
          <a:prstGeom prst="rect">
            <a:avLst/>
          </a:prstGeom>
        </p:spPr>
      </p:pic>
    </p:spTree>
    <p:extLst>
      <p:ext uri="{BB962C8B-B14F-4D97-AF65-F5344CB8AC3E}">
        <p14:creationId xmlns:p14="http://schemas.microsoft.com/office/powerpoint/2010/main" val="40295765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Tangible fixed Assets</a:t>
            </a:r>
          </a:p>
        </p:txBody>
      </p:sp>
      <p:sp>
        <p:nvSpPr>
          <p:cNvPr id="3" name="Content Placeholder 2"/>
          <p:cNvSpPr>
            <a:spLocks noGrp="1"/>
          </p:cNvSpPr>
          <p:nvPr>
            <p:ph idx="1"/>
          </p:nvPr>
        </p:nvSpPr>
        <p:spPr>
          <a:xfrm>
            <a:off x="374073" y="631602"/>
            <a:ext cx="8305800" cy="5181600"/>
          </a:xfrm>
        </p:spPr>
        <p:txBody>
          <a:bodyPr>
            <a:noAutofit/>
          </a:bodyPr>
          <a:lstStyle/>
          <a:p>
            <a:pPr algn="just">
              <a:spcBef>
                <a:spcPts val="1200"/>
              </a:spcBef>
            </a:pPr>
            <a:r>
              <a:rPr lang="en-US" sz="2800" i="1" dirty="0"/>
              <a:t>Tangible fixed</a:t>
            </a:r>
            <a:r>
              <a:rPr lang="en-US" sz="2800" dirty="0"/>
              <a:t> assets have to be recorded in the company’s </a:t>
            </a:r>
            <a:r>
              <a:rPr lang="en-US" sz="2800" i="1" dirty="0"/>
              <a:t>fixed asset </a:t>
            </a:r>
            <a:r>
              <a:rPr lang="en-US" sz="2800" dirty="0"/>
              <a:t>register and, from time to time, their presence will be physically checked. </a:t>
            </a:r>
          </a:p>
          <a:p>
            <a:pPr algn="just">
              <a:spcBef>
                <a:spcPts val="1200"/>
              </a:spcBef>
            </a:pPr>
            <a:r>
              <a:rPr lang="en-US" sz="2800" dirty="0" smtClean="0"/>
              <a:t>Each </a:t>
            </a:r>
            <a:r>
              <a:rPr lang="en-US" sz="2800" dirty="0"/>
              <a:t>year, depreciation must be calculated and, if a fixed asset is sold for a sum higher than its depreciated value, the company must show the difference as </a:t>
            </a:r>
            <a:r>
              <a:rPr lang="en-US" sz="2800" u="sng" dirty="0"/>
              <a:t>income.</a:t>
            </a:r>
          </a:p>
          <a:p>
            <a:pPr algn="just">
              <a:spcBef>
                <a:spcPts val="1200"/>
              </a:spcBef>
            </a:pPr>
            <a:r>
              <a:rPr lang="en-US" sz="2800" dirty="0" smtClean="0"/>
              <a:t>Because </a:t>
            </a:r>
            <a:r>
              <a:rPr lang="en-US" sz="2800" dirty="0"/>
              <a:t>of these complicated procedures, it is usual to treat all purchases of less than, say, £1,000 as expenses in the year in which they are incurred.</a:t>
            </a:r>
          </a:p>
        </p:txBody>
      </p:sp>
      <p:sp>
        <p:nvSpPr>
          <p:cNvPr id="4" name="Date Placeholder 3"/>
          <p:cNvSpPr>
            <a:spLocks noGrp="1"/>
          </p:cNvSpPr>
          <p:nvPr>
            <p:ph type="dt" sz="half" idx="10"/>
          </p:nvPr>
        </p:nvSpPr>
        <p:spPr/>
        <p:txBody>
          <a:bodyPr/>
          <a:lstStyle/>
          <a:p>
            <a:pPr>
              <a:defRPr/>
            </a:pPr>
            <a:fld id="{FF15A38A-F790-40FA-999E-B07BA08B76BC}"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17</a:t>
            </a:fld>
            <a:endParaRPr lang="en-GB" dirty="0"/>
          </a:p>
        </p:txBody>
      </p:sp>
    </p:spTree>
    <p:extLst>
      <p:ext uri="{BB962C8B-B14F-4D97-AF65-F5344CB8AC3E}">
        <p14:creationId xmlns:p14="http://schemas.microsoft.com/office/powerpoint/2010/main" val="35438962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50838" y="22225"/>
            <a:ext cx="8229600" cy="611188"/>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Tangible fixed Assets….</a:t>
            </a:r>
          </a:p>
        </p:txBody>
      </p:sp>
      <p:sp>
        <p:nvSpPr>
          <p:cNvPr id="3" name="Content Placeholder 2"/>
          <p:cNvSpPr>
            <a:spLocks noGrp="1"/>
          </p:cNvSpPr>
          <p:nvPr>
            <p:ph idx="1"/>
          </p:nvPr>
        </p:nvSpPr>
        <p:spPr>
          <a:xfrm>
            <a:off x="350838" y="762000"/>
            <a:ext cx="8305800" cy="5181600"/>
          </a:xfrm>
        </p:spPr>
        <p:txBody>
          <a:bodyPr>
            <a:noAutofit/>
          </a:bodyPr>
          <a:lstStyle/>
          <a:p>
            <a:pPr marL="0" indent="0" algn="just">
              <a:buNone/>
            </a:pPr>
            <a:r>
              <a:rPr lang="en-US" sz="2800" dirty="0"/>
              <a:t>There are some items that are difficult to classify like Software.</a:t>
            </a:r>
          </a:p>
          <a:p>
            <a:pPr marL="0" indent="0" algn="just">
              <a:buNone/>
            </a:pPr>
            <a:r>
              <a:rPr lang="en-US" sz="2800" dirty="0"/>
              <a:t>Suppose a  company buys payroll package to help carry out part of its day-to-day operations more efficiently. It was with the intention of using it for at least 5 years.</a:t>
            </a:r>
          </a:p>
          <a:p>
            <a:pPr marL="0" indent="0" algn="just">
              <a:buNone/>
            </a:pPr>
            <a:endParaRPr lang="en-US" sz="2800" dirty="0"/>
          </a:p>
          <a:p>
            <a:pPr marL="0" indent="0" algn="just">
              <a:buNone/>
            </a:pPr>
            <a:r>
              <a:rPr lang="en-US" sz="2800" dirty="0"/>
              <a:t>Logically, the package should be treated as a fixed asset and the initial cost depreciated over its useful lifetime. </a:t>
            </a:r>
          </a:p>
          <a:p>
            <a:pPr marL="0" indent="0" algn="just">
              <a:buNone/>
            </a:pPr>
            <a:endParaRPr lang="en-US" sz="2800" dirty="0"/>
          </a:p>
          <a:p>
            <a:pPr marL="0" indent="0" algn="just">
              <a:buNone/>
            </a:pPr>
            <a:r>
              <a:rPr lang="en-US" sz="2800" dirty="0"/>
              <a:t>The rules of accounting allow this to be done. But, because software is intangible, most companies treat the cost of buying it as current expenditure.</a:t>
            </a:r>
          </a:p>
        </p:txBody>
      </p:sp>
      <p:sp>
        <p:nvSpPr>
          <p:cNvPr id="4" name="Date Placeholder 3"/>
          <p:cNvSpPr>
            <a:spLocks noGrp="1"/>
          </p:cNvSpPr>
          <p:nvPr>
            <p:ph type="dt" sz="half" idx="10"/>
          </p:nvPr>
        </p:nvSpPr>
        <p:spPr/>
        <p:txBody>
          <a:bodyPr/>
          <a:lstStyle/>
          <a:p>
            <a:pPr>
              <a:defRPr/>
            </a:pPr>
            <a:fld id="{59C0D2DC-E52A-45CF-AD2C-F49CCE64DF7E}"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18</a:t>
            </a:fld>
            <a:endParaRPr lang="en-GB" dirty="0"/>
          </a:p>
        </p:txBody>
      </p:sp>
    </p:spTree>
    <p:extLst>
      <p:ext uri="{BB962C8B-B14F-4D97-AF65-F5344CB8AC3E}">
        <p14:creationId xmlns:p14="http://schemas.microsoft.com/office/powerpoint/2010/main" val="147942812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23715"/>
            <a:ext cx="8305800" cy="5181600"/>
          </a:xfrm>
        </p:spPr>
        <p:txBody>
          <a:bodyPr>
            <a:noAutofit/>
          </a:bodyPr>
          <a:lstStyle/>
          <a:p>
            <a:pPr marL="0" indent="0" algn="just">
              <a:spcBef>
                <a:spcPts val="1800"/>
              </a:spcBef>
              <a:buNone/>
            </a:pPr>
            <a:r>
              <a:rPr lang="en-US" sz="2900" dirty="0"/>
              <a:t>The treatment of </a:t>
            </a:r>
            <a:r>
              <a:rPr lang="en-US" sz="2900" i="1" dirty="0"/>
              <a:t>research and development </a:t>
            </a:r>
            <a:r>
              <a:rPr lang="en-US" sz="2900" dirty="0"/>
              <a:t>is a particular problem.</a:t>
            </a:r>
          </a:p>
          <a:p>
            <a:pPr marL="0" indent="0" algn="just">
              <a:spcBef>
                <a:spcPts val="1800"/>
              </a:spcBef>
              <a:buNone/>
            </a:pPr>
            <a:r>
              <a:rPr lang="en-US" sz="2900" dirty="0" smtClean="0"/>
              <a:t>Logically</a:t>
            </a:r>
            <a:r>
              <a:rPr lang="en-US" sz="2900" dirty="0"/>
              <a:t>, </a:t>
            </a:r>
            <a:r>
              <a:rPr lang="en-US" sz="2900" u="sng" dirty="0"/>
              <a:t>resources spent on developing new products should be regarded as an investment that will produce a fixed asset, </a:t>
            </a:r>
            <a:r>
              <a:rPr lang="en-US" sz="2900" dirty="0"/>
              <a:t>that is, something that will allow the company to operate more effectively. </a:t>
            </a:r>
          </a:p>
          <a:p>
            <a:pPr marL="0" indent="0" algn="just">
              <a:spcBef>
                <a:spcPts val="1800"/>
              </a:spcBef>
              <a:buNone/>
            </a:pPr>
            <a:r>
              <a:rPr lang="en-US" sz="2900" u="sng" dirty="0"/>
              <a:t>However, the results of research and development are always uncertain </a:t>
            </a:r>
            <a:r>
              <a:rPr lang="en-US" sz="2900" dirty="0"/>
              <a:t>and often prove to be worth very little; to treat all the costs as investment would be misleading. </a:t>
            </a:r>
          </a:p>
        </p:txBody>
      </p:sp>
      <p:sp>
        <p:nvSpPr>
          <p:cNvPr id="4" name="Date Placeholder 3"/>
          <p:cNvSpPr>
            <a:spLocks noGrp="1"/>
          </p:cNvSpPr>
          <p:nvPr>
            <p:ph type="dt" sz="half" idx="10"/>
          </p:nvPr>
        </p:nvSpPr>
        <p:spPr/>
        <p:txBody>
          <a:bodyPr/>
          <a:lstStyle/>
          <a:p>
            <a:pPr>
              <a:defRPr/>
            </a:pPr>
            <a:fld id="{8F038B3B-8664-4E81-8AB0-D8E4366B998C}"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19</a:t>
            </a:fld>
            <a:endParaRPr lang="en-GB" dirty="0"/>
          </a:p>
        </p:txBody>
      </p:sp>
      <p:sp>
        <p:nvSpPr>
          <p:cNvPr id="7" name="Title 1"/>
          <p:cNvSpPr txBox="1">
            <a:spLocks/>
          </p:cNvSpPr>
          <p:nvPr/>
        </p:nvSpPr>
        <p:spPr>
          <a:xfrm>
            <a:off x="355209" y="12895"/>
            <a:ext cx="8229600" cy="610820"/>
          </a:xfrm>
          <a:prstGeom prst="rect">
            <a:avLst/>
          </a:prstGeom>
          <a:effectLst>
            <a:outerShdw blurRad="50800" dist="38100" dir="2700000" algn="tl" rotWithShape="0">
              <a:prstClr val="black">
                <a:alpha val="56000"/>
              </a:prstClr>
            </a:outerShdw>
          </a:effectLst>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Tangible fixed Assets</a:t>
            </a:r>
          </a:p>
        </p:txBody>
      </p:sp>
    </p:spTree>
    <p:extLst>
      <p:ext uri="{BB962C8B-B14F-4D97-AF65-F5344CB8AC3E}">
        <p14:creationId xmlns:p14="http://schemas.microsoft.com/office/powerpoint/2010/main" val="262868392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51133"/>
            <a:ext cx="8229600" cy="610820"/>
          </a:xfrm>
        </p:spPr>
        <p:txBody>
          <a:bodyPr>
            <a:normAutofit fontScale="90000"/>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Chapter Outcome:</a:t>
            </a:r>
          </a:p>
        </p:txBody>
      </p:sp>
      <p:sp>
        <p:nvSpPr>
          <p:cNvPr id="5" name="Title 1"/>
          <p:cNvSpPr>
            <a:spLocks noGrp="1"/>
          </p:cNvSpPr>
          <p:nvPr>
            <p:ph idx="1"/>
          </p:nvPr>
        </p:nvSpPr>
        <p:spPr>
          <a:xfrm>
            <a:off x="457200" y="959916"/>
            <a:ext cx="8390235" cy="5029199"/>
          </a:xfrm>
        </p:spPr>
        <p:txBody>
          <a:bodyPr>
            <a:noAutofit/>
          </a:bodyPr>
          <a:lstStyle/>
          <a:p>
            <a:pPr marL="0" indent="0" algn="just">
              <a:spcBef>
                <a:spcPts val="0"/>
              </a:spcBef>
              <a:buNone/>
            </a:pPr>
            <a:r>
              <a:rPr lang="en-US" sz="2800" i="1" dirty="0"/>
              <a:t>After studying this chapter, you should understand the purpose of the three most important items in the annual report:</a:t>
            </a:r>
          </a:p>
          <a:p>
            <a:pPr marL="0" indent="0" algn="just">
              <a:spcBef>
                <a:spcPts val="0"/>
              </a:spcBef>
              <a:buNone/>
            </a:pPr>
            <a:endParaRPr lang="en-US" sz="2800" i="1" dirty="0"/>
          </a:p>
          <a:p>
            <a:pPr algn="just">
              <a:spcBef>
                <a:spcPts val="0"/>
              </a:spcBef>
            </a:pPr>
            <a:r>
              <a:rPr lang="en-US" sz="2800" dirty="0"/>
              <a:t> </a:t>
            </a:r>
            <a:r>
              <a:rPr lang="en-US" sz="2800" i="1" dirty="0"/>
              <a:t>the balance sheet;</a:t>
            </a:r>
          </a:p>
          <a:p>
            <a:pPr algn="just">
              <a:spcBef>
                <a:spcPts val="0"/>
              </a:spcBef>
            </a:pPr>
            <a:r>
              <a:rPr lang="en-US" sz="2800" dirty="0"/>
              <a:t> </a:t>
            </a:r>
            <a:r>
              <a:rPr lang="en-US" sz="2800" i="1" dirty="0"/>
              <a:t>the profit and loss account; and</a:t>
            </a:r>
          </a:p>
          <a:p>
            <a:pPr algn="just">
              <a:spcBef>
                <a:spcPts val="0"/>
              </a:spcBef>
            </a:pPr>
            <a:r>
              <a:rPr lang="en-US" sz="2800" dirty="0"/>
              <a:t> </a:t>
            </a:r>
            <a:r>
              <a:rPr lang="en-US" sz="2800" i="1" dirty="0"/>
              <a:t>the cash flow statement.</a:t>
            </a:r>
          </a:p>
          <a:p>
            <a:pPr marL="0" indent="0" algn="just">
              <a:spcBef>
                <a:spcPts val="0"/>
              </a:spcBef>
              <a:buNone/>
            </a:pPr>
            <a:endParaRPr lang="en-US" sz="2800" i="1" dirty="0"/>
          </a:p>
          <a:p>
            <a:pPr marL="0" indent="0" algn="just">
              <a:spcBef>
                <a:spcPts val="0"/>
              </a:spcBef>
              <a:buNone/>
            </a:pPr>
            <a:r>
              <a:rPr lang="en-US" sz="2800" i="1" dirty="0"/>
              <a:t>These are known as the financial statements &amp; together they provide a picture of the overall financial health of the business. You should be able to interpret them in simple cases.</a:t>
            </a:r>
            <a:endParaRPr lang="en-US" sz="2800" dirty="0"/>
          </a:p>
        </p:txBody>
      </p:sp>
      <p:sp>
        <p:nvSpPr>
          <p:cNvPr id="2" name="Date Placeholder 1"/>
          <p:cNvSpPr>
            <a:spLocks noGrp="1"/>
          </p:cNvSpPr>
          <p:nvPr>
            <p:ph type="dt" sz="half" idx="10"/>
          </p:nvPr>
        </p:nvSpPr>
        <p:spPr/>
        <p:txBody>
          <a:bodyPr/>
          <a:lstStyle/>
          <a:p>
            <a:pPr>
              <a:defRPr/>
            </a:pPr>
            <a:fld id="{23297FF2-49E8-4280-8E38-832F22CDA54D}" type="datetime1">
              <a:rPr lang="en-US" smtClean="0"/>
              <a:t>9/24/2018</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Assets….</a:t>
            </a:r>
          </a:p>
        </p:txBody>
      </p:sp>
      <p:sp>
        <p:nvSpPr>
          <p:cNvPr id="3" name="Content Placeholder 2"/>
          <p:cNvSpPr>
            <a:spLocks noGrp="1"/>
          </p:cNvSpPr>
          <p:nvPr>
            <p:ph idx="1"/>
          </p:nvPr>
        </p:nvSpPr>
        <p:spPr>
          <a:xfrm>
            <a:off x="381000" y="1066800"/>
            <a:ext cx="8305800" cy="5181600"/>
          </a:xfrm>
        </p:spPr>
        <p:txBody>
          <a:bodyPr>
            <a:noAutofit/>
          </a:bodyPr>
          <a:lstStyle/>
          <a:p>
            <a:pPr marL="0" indent="0" algn="just">
              <a:buNone/>
            </a:pPr>
            <a:r>
              <a:rPr lang="en-US" dirty="0" smtClean="0"/>
              <a:t>In </a:t>
            </a:r>
            <a:r>
              <a:rPr lang="en-US" dirty="0"/>
              <a:t>practice, most software companies in the UK treat expenditure on research and development as current expenditure rather than as investment, although the accounting rules allow for more flexible treatment.</a:t>
            </a:r>
          </a:p>
          <a:p>
            <a:pPr marL="0" indent="0" algn="just">
              <a:buNone/>
            </a:pPr>
            <a:endParaRPr lang="en-US" dirty="0"/>
          </a:p>
          <a:p>
            <a:pPr marL="0" indent="0" algn="just">
              <a:buNone/>
            </a:pPr>
            <a:endParaRPr lang="en-US" sz="200" dirty="0"/>
          </a:p>
          <a:p>
            <a:pPr marL="0" indent="0" algn="just">
              <a:buNone/>
            </a:pPr>
            <a:r>
              <a:rPr lang="en-US" dirty="0"/>
              <a:t>USA, have strict rules regarding the </a:t>
            </a:r>
            <a:r>
              <a:rPr lang="en-US" dirty="0" smtClean="0"/>
              <a:t>capitalization of </a:t>
            </a:r>
            <a:r>
              <a:rPr lang="en-US" dirty="0"/>
              <a:t>software that is developed for sale; these rules are based on a rather unrealistic model of the product life cycle. </a:t>
            </a:r>
          </a:p>
          <a:p>
            <a:pPr marL="0" indent="0" algn="just">
              <a:buNone/>
            </a:pPr>
            <a:endParaRPr lang="en-US" sz="1000" dirty="0"/>
          </a:p>
          <a:p>
            <a:pPr marL="0" indent="0">
              <a:buNone/>
            </a:pPr>
            <a:endParaRPr lang="en-US" dirty="0"/>
          </a:p>
        </p:txBody>
      </p:sp>
      <p:sp>
        <p:nvSpPr>
          <p:cNvPr id="4" name="Date Placeholder 3"/>
          <p:cNvSpPr>
            <a:spLocks noGrp="1"/>
          </p:cNvSpPr>
          <p:nvPr>
            <p:ph type="dt" sz="half" idx="10"/>
          </p:nvPr>
        </p:nvSpPr>
        <p:spPr/>
        <p:txBody>
          <a:bodyPr/>
          <a:lstStyle/>
          <a:p>
            <a:pPr>
              <a:defRPr/>
            </a:pPr>
            <a:fld id="{7564A815-08A1-4FE1-95A7-BE30C86C41F5}"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20</a:t>
            </a:fld>
            <a:r>
              <a:rPr lang="en-GB" dirty="0"/>
              <a:t>[E-1]</a:t>
            </a:r>
          </a:p>
        </p:txBody>
      </p:sp>
    </p:spTree>
    <p:extLst>
      <p:ext uri="{BB962C8B-B14F-4D97-AF65-F5344CB8AC3E}">
        <p14:creationId xmlns:p14="http://schemas.microsoft.com/office/powerpoint/2010/main" val="4343428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610820"/>
          </a:xfrm>
        </p:spPr>
        <p:txBody>
          <a:bodyPr>
            <a:no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Commercial balance sheets: Liabilities &amp; owners’ equity</a:t>
            </a:r>
          </a:p>
        </p:txBody>
      </p:sp>
      <p:sp>
        <p:nvSpPr>
          <p:cNvPr id="3" name="Content Placeholder 2"/>
          <p:cNvSpPr>
            <a:spLocks noGrp="1"/>
          </p:cNvSpPr>
          <p:nvPr>
            <p:ph idx="1"/>
          </p:nvPr>
        </p:nvSpPr>
        <p:spPr>
          <a:xfrm>
            <a:off x="228600" y="762000"/>
            <a:ext cx="8305800" cy="5181600"/>
          </a:xfrm>
        </p:spPr>
        <p:txBody>
          <a:bodyPr>
            <a:noAutofit/>
          </a:bodyPr>
          <a:lstStyle/>
          <a:p>
            <a:pPr algn="just"/>
            <a:r>
              <a:rPr lang="en-US" sz="2800" dirty="0"/>
              <a:t>The entry under ‘</a:t>
            </a:r>
            <a:r>
              <a:rPr lang="en-US" sz="2800" i="1" dirty="0">
                <a:solidFill>
                  <a:srgbClr val="00B0F0"/>
                </a:solidFill>
              </a:rPr>
              <a:t>Current liabilities: Amounts falling due within one year</a:t>
            </a:r>
            <a:r>
              <a:rPr lang="en-US" sz="2800" dirty="0"/>
              <a:t>’ refers to debts that the company has and is committed to repaying within one year. </a:t>
            </a:r>
          </a:p>
          <a:p>
            <a:pPr algn="just"/>
            <a:endParaRPr lang="en-US" sz="2800" dirty="0"/>
          </a:p>
          <a:p>
            <a:pPr algn="just"/>
            <a:r>
              <a:rPr lang="en-US" sz="2800" dirty="0"/>
              <a:t>These will include trade creditors, that is, outstanding invoices that the company has received but has not yet paid, in just the same way that the ‘debtors’ item refers to invoices that the company has issued but which have not yet been paid. </a:t>
            </a:r>
            <a:endParaRPr lang="en-US" sz="2800" dirty="0" smtClean="0"/>
          </a:p>
          <a:p>
            <a:pPr marL="0" indent="0" algn="just">
              <a:buNone/>
            </a:pPr>
            <a:endParaRPr lang="en-US" sz="2800" dirty="0"/>
          </a:p>
          <a:p>
            <a:pPr algn="just"/>
            <a:r>
              <a:rPr lang="en-US" sz="2800" dirty="0"/>
              <a:t>They will also include any bank overdraft, as opposed to a long-term loan.</a:t>
            </a:r>
          </a:p>
          <a:p>
            <a:pPr marL="0" indent="0">
              <a:buNone/>
            </a:pPr>
            <a:endParaRPr lang="en-US" sz="2800" dirty="0"/>
          </a:p>
        </p:txBody>
      </p:sp>
      <p:sp>
        <p:nvSpPr>
          <p:cNvPr id="4" name="Date Placeholder 3"/>
          <p:cNvSpPr>
            <a:spLocks noGrp="1"/>
          </p:cNvSpPr>
          <p:nvPr>
            <p:ph type="dt" sz="half" idx="10"/>
          </p:nvPr>
        </p:nvSpPr>
        <p:spPr/>
        <p:txBody>
          <a:bodyPr/>
          <a:lstStyle/>
          <a:p>
            <a:pPr>
              <a:defRPr/>
            </a:pPr>
            <a:fld id="{2DA6A2B7-1AFB-4738-A8BC-07ADFA164D38}"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21</a:t>
            </a:fld>
            <a:endParaRPr lang="en-GB" dirty="0"/>
          </a:p>
        </p:txBody>
      </p:sp>
    </p:spTree>
    <p:extLst>
      <p:ext uri="{BB962C8B-B14F-4D97-AF65-F5344CB8AC3E}">
        <p14:creationId xmlns:p14="http://schemas.microsoft.com/office/powerpoint/2010/main" val="219363788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Liabilities &amp; owners’ equity</a:t>
            </a:r>
          </a:p>
        </p:txBody>
      </p:sp>
      <p:sp>
        <p:nvSpPr>
          <p:cNvPr id="3" name="Content Placeholder 2"/>
          <p:cNvSpPr>
            <a:spLocks noGrp="1"/>
          </p:cNvSpPr>
          <p:nvPr>
            <p:ph idx="1"/>
          </p:nvPr>
        </p:nvSpPr>
        <p:spPr>
          <a:xfrm>
            <a:off x="360218" y="892785"/>
            <a:ext cx="8305800" cy="5181600"/>
          </a:xfrm>
        </p:spPr>
        <p:txBody>
          <a:bodyPr>
            <a:noAutofit/>
          </a:bodyPr>
          <a:lstStyle/>
          <a:p>
            <a:pPr algn="just">
              <a:spcAft>
                <a:spcPts val="600"/>
              </a:spcAft>
            </a:pPr>
            <a:r>
              <a:rPr lang="en-US" sz="2800" dirty="0"/>
              <a:t>The figure obtained by subtracting the current liabilities from the current assets, referred to as </a:t>
            </a:r>
            <a:r>
              <a:rPr lang="en-US" sz="2800" i="1" dirty="0"/>
              <a:t>‘</a:t>
            </a:r>
            <a:r>
              <a:rPr lang="en-US" sz="2800" i="1" dirty="0">
                <a:solidFill>
                  <a:srgbClr val="00B0F0"/>
                </a:solidFill>
              </a:rPr>
              <a:t>Net current assets</a:t>
            </a:r>
            <a:r>
              <a:rPr lang="en-US" sz="2800" i="1" dirty="0"/>
              <a:t>’ </a:t>
            </a:r>
            <a:r>
              <a:rPr lang="en-US" sz="2800" dirty="0"/>
              <a:t>in Table 6.2, is also known as </a:t>
            </a:r>
            <a:r>
              <a:rPr lang="en-US" sz="2800" i="1" dirty="0">
                <a:solidFill>
                  <a:srgbClr val="00B0F0"/>
                </a:solidFill>
              </a:rPr>
              <a:t>the working capital</a:t>
            </a:r>
            <a:r>
              <a:rPr lang="en-US" sz="2800" dirty="0"/>
              <a:t>. </a:t>
            </a:r>
          </a:p>
          <a:p>
            <a:pPr algn="just">
              <a:spcAft>
                <a:spcPts val="600"/>
              </a:spcAft>
            </a:pPr>
            <a:r>
              <a:rPr lang="en-US" sz="2800" dirty="0" smtClean="0"/>
              <a:t>It </a:t>
            </a:r>
            <a:r>
              <a:rPr lang="en-US" sz="2800" dirty="0"/>
              <a:t>represents the amount of money invested in the day-to-day operations of the company, as opposed to its infrastructure. </a:t>
            </a:r>
            <a:r>
              <a:rPr lang="en-US" sz="2800" i="1" dirty="0"/>
              <a:t>‘</a:t>
            </a:r>
            <a:r>
              <a:rPr lang="en-US" sz="2800" i="1" dirty="0">
                <a:solidFill>
                  <a:srgbClr val="00B0F0"/>
                </a:solidFill>
              </a:rPr>
              <a:t>Creditors: Amounts falling due after one year</a:t>
            </a:r>
            <a:r>
              <a:rPr lang="en-US" sz="2800" i="1" dirty="0"/>
              <a:t>’ </a:t>
            </a:r>
            <a:r>
              <a:rPr lang="en-US" sz="2800" dirty="0"/>
              <a:t>refers to </a:t>
            </a:r>
            <a:r>
              <a:rPr lang="en-US" sz="2800" i="1" dirty="0">
                <a:solidFill>
                  <a:srgbClr val="00B0F0"/>
                </a:solidFill>
              </a:rPr>
              <a:t>long-term debts</a:t>
            </a:r>
            <a:r>
              <a:rPr lang="en-US" sz="2800" dirty="0"/>
              <a:t>.</a:t>
            </a:r>
          </a:p>
          <a:p>
            <a:pPr algn="just"/>
            <a:r>
              <a:rPr lang="en-US" sz="2800" dirty="0" smtClean="0"/>
              <a:t>These </a:t>
            </a:r>
            <a:r>
              <a:rPr lang="en-US" sz="2800" dirty="0"/>
              <a:t>may be long-term borrowings or liabilities, which company expects to pay at sometime in the future.</a:t>
            </a:r>
          </a:p>
        </p:txBody>
      </p:sp>
      <p:sp>
        <p:nvSpPr>
          <p:cNvPr id="4" name="Date Placeholder 3"/>
          <p:cNvSpPr>
            <a:spLocks noGrp="1"/>
          </p:cNvSpPr>
          <p:nvPr>
            <p:ph type="dt" sz="half" idx="10"/>
          </p:nvPr>
        </p:nvSpPr>
        <p:spPr/>
        <p:txBody>
          <a:bodyPr/>
          <a:lstStyle/>
          <a:p>
            <a:pPr>
              <a:defRPr/>
            </a:pPr>
            <a:fld id="{796F3F3D-9511-4BB2-B045-74A7FA85EBED}"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22</a:t>
            </a:fld>
            <a:endParaRPr lang="en-GB" dirty="0"/>
          </a:p>
        </p:txBody>
      </p:sp>
    </p:spTree>
    <p:extLst>
      <p:ext uri="{BB962C8B-B14F-4D97-AF65-F5344CB8AC3E}">
        <p14:creationId xmlns:p14="http://schemas.microsoft.com/office/powerpoint/2010/main" val="277994164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Liabilities &amp; owners’ equity….</a:t>
            </a:r>
          </a:p>
        </p:txBody>
      </p:sp>
      <p:sp>
        <p:nvSpPr>
          <p:cNvPr id="3" name="Content Placeholder 2"/>
          <p:cNvSpPr>
            <a:spLocks noGrp="1"/>
          </p:cNvSpPr>
          <p:nvPr>
            <p:ph idx="1"/>
          </p:nvPr>
        </p:nvSpPr>
        <p:spPr>
          <a:xfrm>
            <a:off x="381000" y="927421"/>
            <a:ext cx="8305800" cy="5181600"/>
          </a:xfrm>
        </p:spPr>
        <p:txBody>
          <a:bodyPr>
            <a:noAutofit/>
          </a:bodyPr>
          <a:lstStyle/>
          <a:p>
            <a:pPr algn="just">
              <a:spcBef>
                <a:spcPts val="0"/>
              </a:spcBef>
              <a:spcAft>
                <a:spcPts val="1200"/>
              </a:spcAft>
            </a:pPr>
            <a:r>
              <a:rPr lang="en-US" sz="2800" dirty="0"/>
              <a:t>Total liabilities subtracted from the total assets, is called the </a:t>
            </a:r>
            <a:r>
              <a:rPr lang="en-US" sz="2800" i="1" dirty="0"/>
              <a:t>‘</a:t>
            </a:r>
            <a:r>
              <a:rPr lang="en-US" sz="2800" i="1" dirty="0">
                <a:solidFill>
                  <a:srgbClr val="00B0F0"/>
                </a:solidFill>
              </a:rPr>
              <a:t>Net assets</a:t>
            </a:r>
            <a:r>
              <a:rPr lang="en-US" sz="2800" i="1" dirty="0"/>
              <a:t>’</a:t>
            </a:r>
            <a:r>
              <a:rPr lang="en-US" sz="2800" dirty="0"/>
              <a:t>. These are balanced by items under the heading </a:t>
            </a:r>
            <a:r>
              <a:rPr lang="en-US" sz="2800" i="1" dirty="0"/>
              <a:t>‘</a:t>
            </a:r>
            <a:r>
              <a:rPr lang="en-US" sz="2800" i="1" dirty="0">
                <a:solidFill>
                  <a:srgbClr val="00B0F0"/>
                </a:solidFill>
              </a:rPr>
              <a:t>Capital and reserves</a:t>
            </a:r>
            <a:r>
              <a:rPr lang="en-US" sz="2800" i="1" dirty="0"/>
              <a:t>’</a:t>
            </a:r>
            <a:r>
              <a:rPr lang="en-US" sz="2800" dirty="0"/>
              <a:t>. </a:t>
            </a:r>
          </a:p>
          <a:p>
            <a:pPr algn="just">
              <a:spcBef>
                <a:spcPts val="0"/>
              </a:spcBef>
              <a:spcAft>
                <a:spcPts val="1200"/>
              </a:spcAft>
            </a:pPr>
            <a:r>
              <a:rPr lang="en-US" sz="2800" dirty="0" smtClean="0"/>
              <a:t>They </a:t>
            </a:r>
            <a:r>
              <a:rPr lang="en-US" sz="2800" dirty="0"/>
              <a:t>are shown in a number of ways. First, the item labelled </a:t>
            </a:r>
            <a:r>
              <a:rPr lang="en-US" sz="2800" i="1" dirty="0"/>
              <a:t>‘</a:t>
            </a:r>
            <a:r>
              <a:rPr lang="en-US" sz="2800" i="1" dirty="0">
                <a:solidFill>
                  <a:srgbClr val="00B0F0"/>
                </a:solidFill>
              </a:rPr>
              <a:t>Called-up share capital</a:t>
            </a:r>
            <a:r>
              <a:rPr lang="en-US" sz="2800" dirty="0"/>
              <a:t>’. This is the amount from the par value of the shares that the company has </a:t>
            </a:r>
            <a:r>
              <a:rPr lang="en-US" sz="2800" dirty="0" smtClean="0"/>
              <a:t>issued to investors.</a:t>
            </a:r>
            <a:endParaRPr lang="en-US" sz="2800" dirty="0"/>
          </a:p>
          <a:p>
            <a:pPr algn="just">
              <a:spcBef>
                <a:spcPts val="0"/>
              </a:spcBef>
              <a:spcAft>
                <a:spcPts val="600"/>
              </a:spcAft>
            </a:pPr>
            <a:r>
              <a:rPr lang="en-US" sz="2800" dirty="0" smtClean="0"/>
              <a:t>When </a:t>
            </a:r>
            <a:r>
              <a:rPr lang="en-US" sz="2800" dirty="0"/>
              <a:t>a successful company decides to issue more shares, these are often sold at more than their par value. This is known as the </a:t>
            </a:r>
            <a:r>
              <a:rPr lang="en-US" sz="2800" i="1" dirty="0">
                <a:solidFill>
                  <a:srgbClr val="00B0F0"/>
                </a:solidFill>
              </a:rPr>
              <a:t>share premium</a:t>
            </a:r>
            <a:r>
              <a:rPr lang="en-US" sz="2800" dirty="0">
                <a:solidFill>
                  <a:srgbClr val="00B0F0"/>
                </a:solidFill>
              </a:rPr>
              <a:t> </a:t>
            </a:r>
            <a:r>
              <a:rPr lang="en-US" sz="2800" dirty="0"/>
              <a:t>&amp; the money raised from this is the ‘</a:t>
            </a:r>
            <a:r>
              <a:rPr lang="en-US" sz="2800" i="1" dirty="0">
                <a:solidFill>
                  <a:srgbClr val="00B0F0"/>
                </a:solidFill>
              </a:rPr>
              <a:t>Share premium reserve</a:t>
            </a:r>
            <a:r>
              <a:rPr lang="en-US" sz="2800" dirty="0"/>
              <a:t>’. </a:t>
            </a:r>
          </a:p>
        </p:txBody>
      </p:sp>
      <p:sp>
        <p:nvSpPr>
          <p:cNvPr id="4" name="Date Placeholder 3"/>
          <p:cNvSpPr>
            <a:spLocks noGrp="1"/>
          </p:cNvSpPr>
          <p:nvPr>
            <p:ph type="dt" sz="half" idx="10"/>
          </p:nvPr>
        </p:nvSpPr>
        <p:spPr/>
        <p:txBody>
          <a:bodyPr/>
          <a:lstStyle/>
          <a:p>
            <a:pPr>
              <a:defRPr/>
            </a:pPr>
            <a:fld id="{710BA48A-9ADF-4A42-9D62-076C413A4DEB}"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23</a:t>
            </a:fld>
            <a:endParaRPr lang="en-GB" dirty="0"/>
          </a:p>
        </p:txBody>
      </p:sp>
    </p:spTree>
    <p:extLst>
      <p:ext uri="{BB962C8B-B14F-4D97-AF65-F5344CB8AC3E}">
        <p14:creationId xmlns:p14="http://schemas.microsoft.com/office/powerpoint/2010/main" val="28419983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Liabilities &amp; owners’ equity….</a:t>
            </a:r>
          </a:p>
        </p:txBody>
      </p:sp>
      <p:sp>
        <p:nvSpPr>
          <p:cNvPr id="3" name="Content Placeholder 2"/>
          <p:cNvSpPr>
            <a:spLocks noGrp="1"/>
          </p:cNvSpPr>
          <p:nvPr>
            <p:ph idx="1"/>
          </p:nvPr>
        </p:nvSpPr>
        <p:spPr>
          <a:xfrm>
            <a:off x="381000" y="1295400"/>
            <a:ext cx="8305800" cy="5181600"/>
          </a:xfrm>
        </p:spPr>
        <p:txBody>
          <a:bodyPr>
            <a:noAutofit/>
          </a:bodyPr>
          <a:lstStyle/>
          <a:p>
            <a:pPr algn="just"/>
            <a:r>
              <a:rPr lang="en-US" sz="2800" dirty="0"/>
              <a:t>In our example, the remainder is labelled as </a:t>
            </a:r>
            <a:r>
              <a:rPr lang="en-US" sz="2800" i="1" dirty="0"/>
              <a:t>‘</a:t>
            </a:r>
            <a:r>
              <a:rPr lang="en-US" sz="2800" i="1" dirty="0">
                <a:solidFill>
                  <a:srgbClr val="00B0F0"/>
                </a:solidFill>
              </a:rPr>
              <a:t>Profit and loss account</a:t>
            </a:r>
            <a:r>
              <a:rPr lang="en-US" sz="2800" i="1" dirty="0"/>
              <a:t>’</a:t>
            </a:r>
            <a:r>
              <a:rPr lang="en-US" sz="2800" dirty="0"/>
              <a:t>, indicating that it results from the accumulated surplus on the profit &amp; loss account over the life of the company.</a:t>
            </a:r>
          </a:p>
          <a:p>
            <a:pPr algn="just"/>
            <a:endParaRPr lang="en-US" sz="2800" dirty="0"/>
          </a:p>
          <a:p>
            <a:pPr algn="just"/>
            <a:r>
              <a:rPr lang="en-US" sz="2800" dirty="0"/>
              <a:t>The total under the heading of </a:t>
            </a:r>
            <a:r>
              <a:rPr lang="en-US" sz="2800" i="1" dirty="0"/>
              <a:t>‘</a:t>
            </a:r>
            <a:r>
              <a:rPr lang="en-US" sz="2800" i="1" dirty="0">
                <a:solidFill>
                  <a:srgbClr val="00B0F0"/>
                </a:solidFill>
              </a:rPr>
              <a:t>Capital and reserves</a:t>
            </a:r>
            <a:r>
              <a:rPr lang="en-US" sz="2800" i="1" dirty="0"/>
              <a:t>’</a:t>
            </a:r>
            <a:r>
              <a:rPr lang="en-US" sz="2800" dirty="0"/>
              <a:t> is often known by names such as </a:t>
            </a:r>
            <a:r>
              <a:rPr lang="en-US" sz="2800" i="1" dirty="0">
                <a:solidFill>
                  <a:srgbClr val="00B0F0"/>
                </a:solidFill>
              </a:rPr>
              <a:t>shareholder’s equity</a:t>
            </a:r>
            <a:r>
              <a:rPr lang="en-US" sz="2800" dirty="0"/>
              <a:t>, </a:t>
            </a:r>
            <a:r>
              <a:rPr lang="en-US" sz="2800" i="1" dirty="0">
                <a:solidFill>
                  <a:srgbClr val="00B0F0"/>
                </a:solidFill>
              </a:rPr>
              <a:t>owner’s equity</a:t>
            </a:r>
            <a:r>
              <a:rPr lang="en-US" sz="2800" dirty="0"/>
              <a:t>, or </a:t>
            </a:r>
            <a:r>
              <a:rPr lang="en-US" sz="2800" i="1" dirty="0">
                <a:solidFill>
                  <a:srgbClr val="00B0F0"/>
                </a:solidFill>
              </a:rPr>
              <a:t>owner’s claim</a:t>
            </a:r>
            <a:r>
              <a:rPr lang="en-US" sz="2800" dirty="0"/>
              <a:t>. </a:t>
            </a:r>
          </a:p>
          <a:p>
            <a:pPr algn="just"/>
            <a:endParaRPr lang="en-US" sz="2800" dirty="0"/>
          </a:p>
          <a:p>
            <a:pPr algn="just"/>
            <a:r>
              <a:rPr lang="en-US" sz="2800" dirty="0"/>
              <a:t>It notionally represents the value of the company to its shareholders.</a:t>
            </a:r>
          </a:p>
        </p:txBody>
      </p:sp>
      <p:sp>
        <p:nvSpPr>
          <p:cNvPr id="4" name="Date Placeholder 3"/>
          <p:cNvSpPr>
            <a:spLocks noGrp="1"/>
          </p:cNvSpPr>
          <p:nvPr>
            <p:ph type="dt" sz="half" idx="10"/>
          </p:nvPr>
        </p:nvSpPr>
        <p:spPr/>
        <p:txBody>
          <a:bodyPr/>
          <a:lstStyle/>
          <a:p>
            <a:pPr>
              <a:defRPr/>
            </a:pPr>
            <a:fld id="{588698DE-325F-47CB-B01C-BC76ED4AB2B4}"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24</a:t>
            </a:fld>
            <a:endParaRPr lang="en-GB" dirty="0"/>
          </a:p>
        </p:txBody>
      </p:sp>
    </p:spTree>
    <p:extLst>
      <p:ext uri="{BB962C8B-B14F-4D97-AF65-F5344CB8AC3E}">
        <p14:creationId xmlns:p14="http://schemas.microsoft.com/office/powerpoint/2010/main" val="78272844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Profit &amp; Loss Account</a:t>
            </a:r>
          </a:p>
        </p:txBody>
      </p:sp>
      <p:sp>
        <p:nvSpPr>
          <p:cNvPr id="3" name="Content Placeholder 2"/>
          <p:cNvSpPr>
            <a:spLocks noGrp="1"/>
          </p:cNvSpPr>
          <p:nvPr>
            <p:ph idx="1"/>
          </p:nvPr>
        </p:nvSpPr>
        <p:spPr>
          <a:xfrm>
            <a:off x="381000" y="1295400"/>
            <a:ext cx="8305800" cy="5181600"/>
          </a:xfrm>
        </p:spPr>
        <p:txBody>
          <a:bodyPr>
            <a:noAutofit/>
          </a:bodyPr>
          <a:lstStyle/>
          <a:p>
            <a:pPr algn="just">
              <a:spcBef>
                <a:spcPts val="0"/>
              </a:spcBef>
              <a:spcAft>
                <a:spcPts val="600"/>
              </a:spcAft>
            </a:pPr>
            <a:r>
              <a:rPr lang="en-US" sz="2800" dirty="0"/>
              <a:t>The </a:t>
            </a:r>
            <a:r>
              <a:rPr lang="en-US" sz="2800" i="1" dirty="0">
                <a:solidFill>
                  <a:srgbClr val="00B0F0"/>
                </a:solidFill>
              </a:rPr>
              <a:t>profit and loss account </a:t>
            </a:r>
            <a:r>
              <a:rPr lang="en-US" sz="2800" dirty="0"/>
              <a:t>shows how much money has been received and how much has been spent in a given period – usually the organization’s financial year. </a:t>
            </a:r>
          </a:p>
          <a:p>
            <a:pPr algn="just"/>
            <a:r>
              <a:rPr lang="en-US" sz="2800" dirty="0" smtClean="0"/>
              <a:t>In </a:t>
            </a:r>
            <a:r>
              <a:rPr lang="en-US" sz="2800" dirty="0"/>
              <a:t>the case of non-profit-making organizations it is usually called an </a:t>
            </a:r>
            <a:r>
              <a:rPr lang="en-US" sz="2800" i="1" dirty="0">
                <a:solidFill>
                  <a:srgbClr val="00B0F0"/>
                </a:solidFill>
              </a:rPr>
              <a:t>income and expenditure account</a:t>
            </a:r>
            <a:r>
              <a:rPr lang="en-US" sz="2800" dirty="0"/>
              <a:t>. </a:t>
            </a:r>
          </a:p>
          <a:p>
            <a:pPr algn="just"/>
            <a:r>
              <a:rPr lang="en-US" sz="2800" dirty="0" smtClean="0"/>
              <a:t>Table </a:t>
            </a:r>
            <a:r>
              <a:rPr lang="en-US" sz="2800" dirty="0"/>
              <a:t>6.3 shows such an account for our imaginary student. </a:t>
            </a:r>
          </a:p>
          <a:p>
            <a:pPr algn="just"/>
            <a:r>
              <a:rPr lang="en-US" sz="2800" dirty="0" smtClean="0"/>
              <a:t>It </a:t>
            </a:r>
            <a:r>
              <a:rPr lang="en-US" sz="2800" dirty="0"/>
              <a:t>does not include money borrowed or received from the sale of equity nor does it include expenditure on acquiring fixed assets.</a:t>
            </a:r>
          </a:p>
        </p:txBody>
      </p:sp>
      <p:sp>
        <p:nvSpPr>
          <p:cNvPr id="4" name="Date Placeholder 3"/>
          <p:cNvSpPr>
            <a:spLocks noGrp="1"/>
          </p:cNvSpPr>
          <p:nvPr>
            <p:ph type="dt" sz="half" idx="10"/>
          </p:nvPr>
        </p:nvSpPr>
        <p:spPr/>
        <p:txBody>
          <a:bodyPr/>
          <a:lstStyle/>
          <a:p>
            <a:pPr>
              <a:defRPr/>
            </a:pPr>
            <a:fld id="{26CB8E58-8BAF-426C-865D-CBC73D70E2F6}"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25</a:t>
            </a:fld>
            <a:endParaRPr lang="en-GB" dirty="0"/>
          </a:p>
        </p:txBody>
      </p:sp>
    </p:spTree>
    <p:extLst>
      <p:ext uri="{BB962C8B-B14F-4D97-AF65-F5344CB8AC3E}">
        <p14:creationId xmlns:p14="http://schemas.microsoft.com/office/powerpoint/2010/main" val="29741363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lum bright="-20000" contrast="40000"/>
          </a:blip>
          <a:stretch>
            <a:fillRect/>
          </a:stretch>
        </p:blipFill>
        <p:spPr>
          <a:xfrm>
            <a:off x="0" y="0"/>
            <a:ext cx="9144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Commercial profit and loss accounts</a:t>
            </a:r>
          </a:p>
        </p:txBody>
      </p:sp>
      <p:sp>
        <p:nvSpPr>
          <p:cNvPr id="3" name="Content Placeholder 2"/>
          <p:cNvSpPr>
            <a:spLocks noGrp="1"/>
          </p:cNvSpPr>
          <p:nvPr>
            <p:ph idx="1"/>
          </p:nvPr>
        </p:nvSpPr>
        <p:spPr>
          <a:xfrm>
            <a:off x="381000" y="685800"/>
            <a:ext cx="8305800" cy="5181600"/>
          </a:xfrm>
        </p:spPr>
        <p:txBody>
          <a:bodyPr>
            <a:noAutofit/>
          </a:bodyPr>
          <a:lstStyle/>
          <a:p>
            <a:pPr marL="0" indent="0" algn="just">
              <a:spcBef>
                <a:spcPts val="0"/>
              </a:spcBef>
              <a:buNone/>
            </a:pPr>
            <a:r>
              <a:rPr lang="en-US" sz="2800" dirty="0"/>
              <a:t>A commercial profit and loss account looks very different, though precisely the same ideas underlie it.</a:t>
            </a:r>
          </a:p>
          <a:p>
            <a:pPr marL="0" indent="0" algn="just">
              <a:spcBef>
                <a:spcPts val="0"/>
              </a:spcBef>
              <a:buNone/>
            </a:pPr>
            <a:endParaRPr lang="en-US" sz="2800" dirty="0"/>
          </a:p>
          <a:p>
            <a:pPr marL="0" indent="0" algn="just">
              <a:spcBef>
                <a:spcPts val="0"/>
              </a:spcBef>
              <a:buNone/>
            </a:pPr>
            <a:r>
              <a:rPr lang="en-US" sz="2800" dirty="0"/>
              <a:t>Table 6.4 shows an example for a fictitious computer services company. </a:t>
            </a:r>
          </a:p>
          <a:p>
            <a:pPr marL="0" indent="0" algn="just">
              <a:spcBef>
                <a:spcPts val="0"/>
              </a:spcBef>
              <a:buNone/>
            </a:pPr>
            <a:endParaRPr lang="en-US" sz="2800" dirty="0"/>
          </a:p>
          <a:p>
            <a:pPr marL="0" indent="0" algn="just">
              <a:spcBef>
                <a:spcPts val="0"/>
              </a:spcBef>
              <a:buNone/>
            </a:pPr>
            <a:r>
              <a:rPr lang="en-US" sz="2800" dirty="0"/>
              <a:t>Just as with the balance sheet, we see that items have been aggregated into very broad categories. </a:t>
            </a:r>
          </a:p>
          <a:p>
            <a:pPr marL="0" indent="0" algn="just">
              <a:spcBef>
                <a:spcPts val="0"/>
              </a:spcBef>
              <a:buNone/>
            </a:pPr>
            <a:endParaRPr lang="en-US" sz="2800" dirty="0"/>
          </a:p>
          <a:p>
            <a:pPr marL="0" indent="0" algn="just">
              <a:spcBef>
                <a:spcPts val="0"/>
              </a:spcBef>
              <a:buNone/>
            </a:pPr>
            <a:r>
              <a:rPr lang="en-US" sz="2800" dirty="0"/>
              <a:t>A package company, for example, might show in the notes how much of its income came from </a:t>
            </a:r>
            <a:r>
              <a:rPr lang="en-US" sz="2800" i="1" dirty="0">
                <a:solidFill>
                  <a:srgbClr val="00B0F0"/>
                </a:solidFill>
              </a:rPr>
              <a:t>sales of packages</a:t>
            </a:r>
            <a:r>
              <a:rPr lang="en-US" sz="2800" dirty="0"/>
              <a:t>, how much from </a:t>
            </a:r>
            <a:r>
              <a:rPr lang="en-US" sz="2800" i="1" dirty="0">
                <a:solidFill>
                  <a:srgbClr val="00B0F0"/>
                </a:solidFill>
              </a:rPr>
              <a:t>training and  consultancy</a:t>
            </a:r>
            <a:r>
              <a:rPr lang="en-US" sz="2800" dirty="0"/>
              <a:t>, and how much from </a:t>
            </a:r>
            <a:r>
              <a:rPr lang="en-US" sz="2800" i="1" dirty="0">
                <a:solidFill>
                  <a:srgbClr val="00B0F0"/>
                </a:solidFill>
              </a:rPr>
              <a:t>maintenance contracts</a:t>
            </a:r>
            <a:r>
              <a:rPr lang="en-US" sz="2800" dirty="0"/>
              <a:t>.</a:t>
            </a:r>
          </a:p>
        </p:txBody>
      </p:sp>
      <p:sp>
        <p:nvSpPr>
          <p:cNvPr id="4" name="Date Placeholder 3"/>
          <p:cNvSpPr>
            <a:spLocks noGrp="1"/>
          </p:cNvSpPr>
          <p:nvPr>
            <p:ph type="dt" sz="half" idx="10"/>
          </p:nvPr>
        </p:nvSpPr>
        <p:spPr/>
        <p:txBody>
          <a:bodyPr/>
          <a:lstStyle/>
          <a:p>
            <a:pPr>
              <a:defRPr/>
            </a:pPr>
            <a:fld id="{0CB5D8DA-49A3-4DAF-8141-9C6E402B1122}"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27</a:t>
            </a:fld>
            <a:endParaRPr lang="en-GB" dirty="0"/>
          </a:p>
        </p:txBody>
      </p:sp>
    </p:spTree>
    <p:extLst>
      <p:ext uri="{BB962C8B-B14F-4D97-AF65-F5344CB8AC3E}">
        <p14:creationId xmlns:p14="http://schemas.microsoft.com/office/powerpoint/2010/main" val="340558439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lum bright="-20000" contrast="40000"/>
          </a:blip>
          <a:stretch>
            <a:fillRect/>
          </a:stretch>
        </p:blipFill>
        <p:spPr>
          <a:xfrm>
            <a:off x="0" y="76200"/>
            <a:ext cx="9144000" cy="6858000"/>
          </a:xfrm>
          <a:prstGeom prst="rect">
            <a:avLst/>
          </a:prstGeom>
        </p:spPr>
      </p:pic>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28</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Commercial profit and loss accounts</a:t>
            </a:r>
          </a:p>
        </p:txBody>
      </p:sp>
      <p:sp>
        <p:nvSpPr>
          <p:cNvPr id="3" name="Content Placeholder 2"/>
          <p:cNvSpPr>
            <a:spLocks noGrp="1"/>
          </p:cNvSpPr>
          <p:nvPr>
            <p:ph idx="1"/>
          </p:nvPr>
        </p:nvSpPr>
        <p:spPr>
          <a:xfrm>
            <a:off x="381000" y="610820"/>
            <a:ext cx="8305800" cy="5181600"/>
          </a:xfrm>
        </p:spPr>
        <p:txBody>
          <a:bodyPr>
            <a:noAutofit/>
          </a:bodyPr>
          <a:lstStyle/>
          <a:p>
            <a:pPr marL="0" indent="0" algn="just">
              <a:buNone/>
            </a:pPr>
            <a:r>
              <a:rPr lang="en-US" sz="2800" dirty="0"/>
              <a:t>A number of points about this statement need to be explained. </a:t>
            </a:r>
          </a:p>
          <a:p>
            <a:pPr marL="0" indent="0" algn="just">
              <a:buNone/>
            </a:pPr>
            <a:endParaRPr lang="en-US" sz="2800" dirty="0"/>
          </a:p>
          <a:p>
            <a:pPr marL="0" indent="0" algn="just">
              <a:buNone/>
            </a:pPr>
            <a:r>
              <a:rPr lang="en-US" sz="2800" dirty="0"/>
              <a:t>First, the turnover for a company acquired during the year is shown separately from the turnover from continuing operations, that is, operations that were carried on in 2003 and 2004. </a:t>
            </a:r>
          </a:p>
          <a:p>
            <a:pPr marL="0" indent="0" algn="just">
              <a:buNone/>
            </a:pPr>
            <a:endParaRPr lang="en-US" sz="2800" dirty="0"/>
          </a:p>
          <a:p>
            <a:pPr marL="0" indent="0" algn="just">
              <a:buNone/>
            </a:pPr>
            <a:r>
              <a:rPr lang="en-US" sz="2800" dirty="0"/>
              <a:t>This is to facilitate the comparison between the two years. In the same way, if part of XYZ Ltd had been disposed of in 2003, its turnover would have been shown under the heading </a:t>
            </a:r>
            <a:r>
              <a:rPr lang="en-US" sz="2800" i="1" dirty="0"/>
              <a:t>‘discontinued operations</a:t>
            </a:r>
            <a:r>
              <a:rPr lang="en-US" sz="2800" dirty="0"/>
              <a:t>’.</a:t>
            </a:r>
          </a:p>
        </p:txBody>
      </p:sp>
      <p:sp>
        <p:nvSpPr>
          <p:cNvPr id="4" name="Date Placeholder 3"/>
          <p:cNvSpPr>
            <a:spLocks noGrp="1"/>
          </p:cNvSpPr>
          <p:nvPr>
            <p:ph type="dt" sz="half" idx="10"/>
          </p:nvPr>
        </p:nvSpPr>
        <p:spPr/>
        <p:txBody>
          <a:bodyPr/>
          <a:lstStyle/>
          <a:p>
            <a:pPr>
              <a:defRPr/>
            </a:pPr>
            <a:fld id="{6F59E850-6C58-4558-ADFA-25E264EEDAE4}"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29</a:t>
            </a:fld>
            <a:endParaRPr lang="en-GB" dirty="0"/>
          </a:p>
        </p:txBody>
      </p:sp>
    </p:spTree>
    <p:extLst>
      <p:ext uri="{BB962C8B-B14F-4D97-AF65-F5344CB8AC3E}">
        <p14:creationId xmlns:p14="http://schemas.microsoft.com/office/powerpoint/2010/main" val="8048860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870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Annual Report</a:t>
            </a:r>
          </a:p>
        </p:txBody>
      </p:sp>
      <p:sp>
        <p:nvSpPr>
          <p:cNvPr id="3" name="Content Placeholder 2"/>
          <p:cNvSpPr>
            <a:spLocks noGrp="1"/>
          </p:cNvSpPr>
          <p:nvPr>
            <p:ph idx="1"/>
          </p:nvPr>
        </p:nvSpPr>
        <p:spPr>
          <a:xfrm>
            <a:off x="448964" y="1295400"/>
            <a:ext cx="8237836" cy="5181600"/>
          </a:xfrm>
        </p:spPr>
        <p:txBody>
          <a:bodyPr>
            <a:normAutofit fontScale="85000" lnSpcReduction="20000"/>
          </a:bodyPr>
          <a:lstStyle/>
          <a:p>
            <a:pPr marL="0" indent="0" algn="just">
              <a:buNone/>
            </a:pPr>
            <a:endParaRPr lang="en-US" sz="1100" dirty="0"/>
          </a:p>
          <a:p>
            <a:pPr marL="0" indent="0" algn="just">
              <a:buNone/>
            </a:pPr>
            <a:r>
              <a:rPr lang="en-US" sz="3300" dirty="0"/>
              <a:t>The annual report contains information about the company and its activities during the preceding year. </a:t>
            </a:r>
          </a:p>
          <a:p>
            <a:pPr marL="0" indent="0" algn="just">
              <a:buNone/>
            </a:pPr>
            <a:endParaRPr lang="en-US" sz="1000" dirty="0"/>
          </a:p>
          <a:p>
            <a:pPr marL="0" indent="0" algn="just">
              <a:buNone/>
            </a:pPr>
            <a:r>
              <a:rPr lang="en-US" sz="3300" dirty="0"/>
              <a:t>In particular, it contains information about its financial health so that those who are considering dealing with the company can judge whether it is likely to meet its obligations</a:t>
            </a:r>
            <a:r>
              <a:rPr lang="en-US" sz="3300" dirty="0" smtClean="0"/>
              <a:t>.</a:t>
            </a:r>
          </a:p>
          <a:p>
            <a:pPr marL="0" indent="0" algn="just">
              <a:buNone/>
            </a:pPr>
            <a:r>
              <a:rPr lang="en-US" sz="3300" dirty="0" smtClean="0"/>
              <a:t> </a:t>
            </a:r>
            <a:r>
              <a:rPr lang="en-US" sz="3300" dirty="0"/>
              <a:t>The owners of limited liability companies are privileged, precisely because their liability is limited, </a:t>
            </a:r>
            <a:br>
              <a:rPr lang="en-US" sz="3300" dirty="0"/>
            </a:br>
            <a:r>
              <a:rPr lang="en-US" sz="3300" dirty="0"/>
              <a:t>they can lose no more than the money they invested in the company. </a:t>
            </a:r>
          </a:p>
          <a:p>
            <a:pPr marL="0" indent="0" algn="just">
              <a:buNone/>
            </a:pPr>
            <a:endParaRPr lang="en-US" sz="800" dirty="0"/>
          </a:p>
          <a:p>
            <a:pPr marL="0" indent="0" algn="just">
              <a:buNone/>
            </a:pPr>
            <a:r>
              <a:rPr lang="en-US" sz="3300" dirty="0"/>
              <a:t>In return for this privilege, the law requires that, every year, the company produces an annual report.</a:t>
            </a:r>
          </a:p>
          <a:p>
            <a:pPr marL="0" indent="0" algn="just">
              <a:buNone/>
            </a:pPr>
            <a:endParaRPr lang="en-US" sz="3300" dirty="0"/>
          </a:p>
        </p:txBody>
      </p:sp>
      <p:sp>
        <p:nvSpPr>
          <p:cNvPr id="4" name="Date Placeholder 3"/>
          <p:cNvSpPr>
            <a:spLocks noGrp="1"/>
          </p:cNvSpPr>
          <p:nvPr>
            <p:ph type="dt" sz="half" idx="10"/>
          </p:nvPr>
        </p:nvSpPr>
        <p:spPr/>
        <p:txBody>
          <a:bodyPr/>
          <a:lstStyle/>
          <a:p>
            <a:pPr>
              <a:defRPr/>
            </a:pPr>
            <a:fld id="{7AF3EF47-A163-4ABB-A4BF-8FC667D2397D}"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a:t>
            </a:fld>
            <a:endParaRPr lang="en-GB" dirty="0"/>
          </a:p>
        </p:txBody>
      </p:sp>
    </p:spTree>
    <p:extLst>
      <p:ext uri="{BB962C8B-B14F-4D97-AF65-F5344CB8AC3E}">
        <p14:creationId xmlns:p14="http://schemas.microsoft.com/office/powerpoint/2010/main" val="115025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Commercial profit and loss accounts</a:t>
            </a:r>
          </a:p>
        </p:txBody>
      </p:sp>
      <p:sp>
        <p:nvSpPr>
          <p:cNvPr id="3" name="Content Placeholder 2"/>
          <p:cNvSpPr>
            <a:spLocks noGrp="1"/>
          </p:cNvSpPr>
          <p:nvPr>
            <p:ph idx="1"/>
          </p:nvPr>
        </p:nvSpPr>
        <p:spPr>
          <a:xfrm>
            <a:off x="419100" y="762000"/>
            <a:ext cx="8305800" cy="5181600"/>
          </a:xfrm>
        </p:spPr>
        <p:txBody>
          <a:bodyPr>
            <a:noAutofit/>
          </a:bodyPr>
          <a:lstStyle/>
          <a:p>
            <a:pPr marL="0" indent="0" algn="just">
              <a:spcBef>
                <a:spcPts val="0"/>
              </a:spcBef>
              <a:buNone/>
            </a:pPr>
            <a:r>
              <a:rPr lang="en-US" sz="2800" dirty="0"/>
              <a:t>A second point is the distinction between</a:t>
            </a:r>
            <a:r>
              <a:rPr lang="en-US" sz="2800" i="1" dirty="0"/>
              <a:t> ‘cost of sales</a:t>
            </a:r>
            <a:r>
              <a:rPr lang="en-US" sz="2800" dirty="0"/>
              <a:t>’ and </a:t>
            </a:r>
            <a:r>
              <a:rPr lang="en-US" sz="2800" i="1" dirty="0"/>
              <a:t>‘other operating expenses</a:t>
            </a:r>
            <a:r>
              <a:rPr lang="en-US" sz="2800" dirty="0"/>
              <a:t>’. </a:t>
            </a:r>
          </a:p>
          <a:p>
            <a:pPr marL="0" indent="0" algn="just">
              <a:spcBef>
                <a:spcPts val="0"/>
              </a:spcBef>
              <a:buNone/>
            </a:pPr>
            <a:endParaRPr lang="en-US" sz="2800" dirty="0"/>
          </a:p>
          <a:p>
            <a:pPr marL="0" indent="0" algn="just">
              <a:spcBef>
                <a:spcPts val="0"/>
              </a:spcBef>
              <a:buNone/>
            </a:pPr>
            <a:r>
              <a:rPr lang="en-US" sz="2800" dirty="0"/>
              <a:t>This distinction is an uncertain one and some companies do not show the items separately. </a:t>
            </a:r>
          </a:p>
          <a:p>
            <a:pPr marL="0" indent="0" algn="just">
              <a:spcBef>
                <a:spcPts val="0"/>
              </a:spcBef>
              <a:buNone/>
            </a:pPr>
            <a:endParaRPr lang="en-US" sz="2800" dirty="0"/>
          </a:p>
          <a:p>
            <a:pPr marL="0" indent="0" algn="just">
              <a:spcBef>
                <a:spcPts val="0"/>
              </a:spcBef>
              <a:buNone/>
            </a:pPr>
            <a:r>
              <a:rPr lang="en-US" sz="2800" dirty="0" smtClean="0"/>
              <a:t>However</a:t>
            </a:r>
            <a:r>
              <a:rPr lang="en-US" sz="2800" dirty="0"/>
              <a:t>, for a package software company, there is a real difference between expenditure on selling, printing documentation, installing software, and so on, all of which are the </a:t>
            </a:r>
            <a:r>
              <a:rPr lang="en-US" sz="2800" i="1" dirty="0">
                <a:solidFill>
                  <a:srgbClr val="00B0F0"/>
                </a:solidFill>
              </a:rPr>
              <a:t>costs of sales</a:t>
            </a:r>
            <a:r>
              <a:rPr lang="en-US" sz="2800" dirty="0"/>
              <a:t>, and expenditure on the development of new versions of existing packages or on new products, which would come under the heading of </a:t>
            </a:r>
            <a:r>
              <a:rPr lang="en-US" sz="2800" i="1" dirty="0">
                <a:solidFill>
                  <a:srgbClr val="00B0F0"/>
                </a:solidFill>
              </a:rPr>
              <a:t>other operational expenses</a:t>
            </a:r>
            <a:r>
              <a:rPr lang="en-US" sz="2800" dirty="0">
                <a:solidFill>
                  <a:srgbClr val="00B0F0"/>
                </a:solidFill>
              </a:rPr>
              <a:t>.</a:t>
            </a:r>
          </a:p>
        </p:txBody>
      </p:sp>
      <p:sp>
        <p:nvSpPr>
          <p:cNvPr id="4" name="Date Placeholder 3"/>
          <p:cNvSpPr>
            <a:spLocks noGrp="1"/>
          </p:cNvSpPr>
          <p:nvPr>
            <p:ph type="dt" sz="half" idx="10"/>
          </p:nvPr>
        </p:nvSpPr>
        <p:spPr/>
        <p:txBody>
          <a:bodyPr/>
          <a:lstStyle/>
          <a:p>
            <a:pPr>
              <a:defRPr/>
            </a:pPr>
            <a:fld id="{DCED884D-ECC1-49C1-84B8-7DDA08988BAB}"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30</a:t>
            </a:fld>
            <a:endParaRPr lang="en-GB" dirty="0"/>
          </a:p>
        </p:txBody>
      </p:sp>
    </p:spTree>
    <p:extLst>
      <p:ext uri="{BB962C8B-B14F-4D97-AF65-F5344CB8AC3E}">
        <p14:creationId xmlns:p14="http://schemas.microsoft.com/office/powerpoint/2010/main" val="349274495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Commercial profit and loss accounts</a:t>
            </a:r>
          </a:p>
        </p:txBody>
      </p:sp>
      <p:sp>
        <p:nvSpPr>
          <p:cNvPr id="3" name="Content Placeholder 2"/>
          <p:cNvSpPr>
            <a:spLocks noGrp="1"/>
          </p:cNvSpPr>
          <p:nvPr>
            <p:ph idx="1"/>
          </p:nvPr>
        </p:nvSpPr>
        <p:spPr>
          <a:xfrm>
            <a:off x="381000" y="892785"/>
            <a:ext cx="8305800" cy="5181600"/>
          </a:xfrm>
        </p:spPr>
        <p:txBody>
          <a:bodyPr>
            <a:noAutofit/>
          </a:bodyPr>
          <a:lstStyle/>
          <a:p>
            <a:pPr marL="0" indent="0" algn="just">
              <a:spcBef>
                <a:spcPts val="0"/>
              </a:spcBef>
              <a:buNone/>
            </a:pPr>
            <a:r>
              <a:rPr lang="en-US" sz="2800" dirty="0"/>
              <a:t>The bottom line shows the </a:t>
            </a:r>
            <a:r>
              <a:rPr lang="en-US" sz="2800" i="1" dirty="0">
                <a:solidFill>
                  <a:srgbClr val="00B0F0"/>
                </a:solidFill>
              </a:rPr>
              <a:t>retained profit</a:t>
            </a:r>
            <a:r>
              <a:rPr lang="en-US" sz="2800" dirty="0"/>
              <a:t>, that is, the profit not paid out in tax or dividends to shareholders.</a:t>
            </a:r>
          </a:p>
          <a:p>
            <a:pPr marL="0" indent="0" algn="just">
              <a:spcBef>
                <a:spcPts val="0"/>
              </a:spcBef>
              <a:buNone/>
            </a:pPr>
            <a:endParaRPr lang="en-US" sz="2800" dirty="0"/>
          </a:p>
          <a:p>
            <a:pPr marL="0" indent="0" algn="just">
              <a:spcBef>
                <a:spcPts val="0"/>
              </a:spcBef>
              <a:buNone/>
            </a:pPr>
            <a:r>
              <a:rPr lang="en-US" sz="2800" dirty="0"/>
              <a:t>This is added to the retained profit in the previous year’s balance sheet to give the value of the retained profit that is shown in the new balance sheet.</a:t>
            </a:r>
          </a:p>
          <a:p>
            <a:pPr marL="0" indent="0" algn="just">
              <a:spcBef>
                <a:spcPts val="0"/>
              </a:spcBef>
              <a:buNone/>
            </a:pPr>
            <a:endParaRPr lang="en-US" sz="2800" dirty="0"/>
          </a:p>
          <a:p>
            <a:pPr marL="0" indent="0" algn="just">
              <a:spcBef>
                <a:spcPts val="0"/>
              </a:spcBef>
              <a:buNone/>
            </a:pPr>
            <a:r>
              <a:rPr lang="en-US" sz="2800" dirty="0"/>
              <a:t>The profit and loss account itself gives very little information about where the company’s revenue during the year has come from or how it has spent its money. </a:t>
            </a:r>
          </a:p>
          <a:p>
            <a:pPr marL="0" indent="0" algn="just">
              <a:spcBef>
                <a:spcPts val="0"/>
              </a:spcBef>
              <a:buNone/>
            </a:pPr>
            <a:endParaRPr lang="en-US" sz="2800" dirty="0"/>
          </a:p>
          <a:p>
            <a:pPr marL="0" indent="0" algn="just">
              <a:spcBef>
                <a:spcPts val="0"/>
              </a:spcBef>
              <a:buNone/>
            </a:pPr>
            <a:r>
              <a:rPr lang="en-US" sz="2800" dirty="0"/>
              <a:t>Such information is normally given in the </a:t>
            </a:r>
            <a:r>
              <a:rPr lang="en-US" sz="2800" i="1" dirty="0"/>
              <a:t>notes to the accounts</a:t>
            </a:r>
            <a:r>
              <a:rPr lang="en-US" sz="2800" dirty="0"/>
              <a:t>.</a:t>
            </a:r>
          </a:p>
          <a:p>
            <a:pPr marL="0" indent="0">
              <a:spcBef>
                <a:spcPts val="0"/>
              </a:spcBef>
              <a:buNone/>
            </a:pPr>
            <a:endParaRPr lang="en-US" sz="2800" dirty="0"/>
          </a:p>
        </p:txBody>
      </p:sp>
      <p:sp>
        <p:nvSpPr>
          <p:cNvPr id="4" name="Date Placeholder 3"/>
          <p:cNvSpPr>
            <a:spLocks noGrp="1"/>
          </p:cNvSpPr>
          <p:nvPr>
            <p:ph type="dt" sz="half" idx="10"/>
          </p:nvPr>
        </p:nvSpPr>
        <p:spPr/>
        <p:txBody>
          <a:bodyPr/>
          <a:lstStyle/>
          <a:p>
            <a:pPr>
              <a:defRPr/>
            </a:pPr>
            <a:fld id="{5AABC999-EFDC-4C85-82CE-E5EFDEF977FA}"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31</a:t>
            </a:fld>
            <a:r>
              <a:rPr lang="en-GB" dirty="0"/>
              <a:t>[E-2]</a:t>
            </a:r>
          </a:p>
        </p:txBody>
      </p:sp>
    </p:spTree>
    <p:extLst>
      <p:ext uri="{BB962C8B-B14F-4D97-AF65-F5344CB8AC3E}">
        <p14:creationId xmlns:p14="http://schemas.microsoft.com/office/powerpoint/2010/main" val="31417558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cash flow statement</a:t>
            </a:r>
          </a:p>
        </p:txBody>
      </p:sp>
      <p:sp>
        <p:nvSpPr>
          <p:cNvPr id="3" name="Content Placeholder 2"/>
          <p:cNvSpPr>
            <a:spLocks noGrp="1"/>
          </p:cNvSpPr>
          <p:nvPr>
            <p:ph idx="1"/>
          </p:nvPr>
        </p:nvSpPr>
        <p:spPr>
          <a:xfrm>
            <a:off x="408709" y="762000"/>
            <a:ext cx="8305800" cy="5181600"/>
          </a:xfrm>
        </p:spPr>
        <p:txBody>
          <a:bodyPr>
            <a:noAutofit/>
          </a:bodyPr>
          <a:lstStyle/>
          <a:p>
            <a:pPr marL="0" indent="0" algn="just">
              <a:buNone/>
            </a:pPr>
            <a:r>
              <a:rPr lang="en-US" sz="2800" dirty="0"/>
              <a:t>The link that ties the balance sheet and the profit and loss account to the capital expenditure is the </a:t>
            </a:r>
            <a:r>
              <a:rPr lang="en-US" sz="2800" i="1" dirty="0">
                <a:solidFill>
                  <a:srgbClr val="00B0F0"/>
                </a:solidFill>
              </a:rPr>
              <a:t>cash flow statement</a:t>
            </a:r>
            <a:r>
              <a:rPr lang="en-US" sz="2800" dirty="0"/>
              <a:t>. </a:t>
            </a:r>
          </a:p>
          <a:p>
            <a:pPr marL="0" indent="0" algn="just">
              <a:buNone/>
            </a:pPr>
            <a:endParaRPr lang="en-US" sz="2800" dirty="0"/>
          </a:p>
          <a:p>
            <a:pPr marL="0" indent="0" algn="just">
              <a:buNone/>
            </a:pPr>
            <a:r>
              <a:rPr lang="en-US" sz="2800" dirty="0"/>
              <a:t>An examination of our student’s financial statements will reveal that, because there is no cash flow statement, there is no explanation of where the money to purchase her CD player came from.</a:t>
            </a:r>
          </a:p>
          <a:p>
            <a:pPr marL="0" indent="0" algn="just">
              <a:buNone/>
            </a:pPr>
            <a:endParaRPr lang="en-US" sz="2800" dirty="0"/>
          </a:p>
          <a:p>
            <a:pPr marL="0" indent="0" algn="just">
              <a:buNone/>
            </a:pPr>
            <a:r>
              <a:rPr lang="en-US" sz="2800" i="1" dirty="0">
                <a:solidFill>
                  <a:srgbClr val="00B0F0"/>
                </a:solidFill>
              </a:rPr>
              <a:t>Cash</a:t>
            </a:r>
            <a:r>
              <a:rPr lang="en-US" sz="2800" dirty="0"/>
              <a:t> is defined as ‘cash at bank and in hand, and cash equivalents less bank overdrafts, and other borrowings repayable within one year of the accounting date’. </a:t>
            </a:r>
          </a:p>
        </p:txBody>
      </p:sp>
      <p:sp>
        <p:nvSpPr>
          <p:cNvPr id="4" name="Date Placeholder 3"/>
          <p:cNvSpPr>
            <a:spLocks noGrp="1"/>
          </p:cNvSpPr>
          <p:nvPr>
            <p:ph type="dt" sz="half" idx="10"/>
          </p:nvPr>
        </p:nvSpPr>
        <p:spPr/>
        <p:txBody>
          <a:bodyPr/>
          <a:lstStyle/>
          <a:p>
            <a:pPr>
              <a:defRPr/>
            </a:pPr>
            <a:fld id="{5780B235-90AB-49E2-A666-D1A1D6280684}"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32</a:t>
            </a:fld>
            <a:endParaRPr lang="en-GB" dirty="0"/>
          </a:p>
        </p:txBody>
      </p:sp>
    </p:spTree>
    <p:extLst>
      <p:ext uri="{BB962C8B-B14F-4D97-AF65-F5344CB8AC3E}">
        <p14:creationId xmlns:p14="http://schemas.microsoft.com/office/powerpoint/2010/main" val="2061188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cash flow statement</a:t>
            </a:r>
          </a:p>
        </p:txBody>
      </p:sp>
      <p:sp>
        <p:nvSpPr>
          <p:cNvPr id="3" name="Content Placeholder 2"/>
          <p:cNvSpPr>
            <a:spLocks noGrp="1"/>
          </p:cNvSpPr>
          <p:nvPr>
            <p:ph idx="1"/>
          </p:nvPr>
        </p:nvSpPr>
        <p:spPr>
          <a:xfrm>
            <a:off x="381000" y="762000"/>
            <a:ext cx="8305800" cy="5181600"/>
          </a:xfrm>
        </p:spPr>
        <p:txBody>
          <a:bodyPr>
            <a:noAutofit/>
          </a:bodyPr>
          <a:lstStyle/>
          <a:p>
            <a:pPr marL="0" indent="0" algn="just">
              <a:buNone/>
            </a:pPr>
            <a:r>
              <a:rPr lang="en-US" sz="2800" dirty="0" smtClean="0"/>
              <a:t>In </a:t>
            </a:r>
            <a:r>
              <a:rPr lang="en-US" sz="2800" dirty="0"/>
              <a:t>Jemimah’s case, this means £361 (the money in her bank account) plus £25 (the notes and coins in her possession) less £174 (her credit card debt), that is, £212. </a:t>
            </a:r>
          </a:p>
          <a:p>
            <a:pPr marL="0" indent="0" algn="just">
              <a:buNone/>
            </a:pPr>
            <a:endParaRPr lang="en-US" sz="2800" dirty="0"/>
          </a:p>
          <a:p>
            <a:pPr marL="0" indent="0" algn="just">
              <a:buNone/>
            </a:pPr>
            <a:r>
              <a:rPr lang="en-US" sz="2800" dirty="0"/>
              <a:t>The previous year, the figure was £(220 + 40 – 64) = £196. One function of the cash flow statement is to explain this difference of £16.</a:t>
            </a:r>
          </a:p>
          <a:p>
            <a:pPr marL="0" indent="0" algn="just">
              <a:buNone/>
            </a:pPr>
            <a:endParaRPr lang="en-US" sz="2800" dirty="0"/>
          </a:p>
          <a:p>
            <a:pPr marL="0" indent="0" algn="just">
              <a:buNone/>
            </a:pPr>
            <a:r>
              <a:rPr lang="en-US" sz="2800" dirty="0"/>
              <a:t>The source of a change in the amount of cash she holds is her profit and loss account. She had spent £3,076 more than she received. This is her major </a:t>
            </a:r>
            <a:r>
              <a:rPr lang="en-US" sz="2800" i="1" dirty="0">
                <a:solidFill>
                  <a:srgbClr val="00B0F0"/>
                </a:solidFill>
              </a:rPr>
              <a:t>cash outflow</a:t>
            </a:r>
            <a:r>
              <a:rPr lang="en-US" sz="2800" dirty="0"/>
              <a:t>.</a:t>
            </a:r>
          </a:p>
        </p:txBody>
      </p:sp>
      <p:sp>
        <p:nvSpPr>
          <p:cNvPr id="4" name="Date Placeholder 3"/>
          <p:cNvSpPr>
            <a:spLocks noGrp="1"/>
          </p:cNvSpPr>
          <p:nvPr>
            <p:ph type="dt" sz="half" idx="10"/>
          </p:nvPr>
        </p:nvSpPr>
        <p:spPr/>
        <p:txBody>
          <a:bodyPr/>
          <a:lstStyle/>
          <a:p>
            <a:pPr>
              <a:defRPr/>
            </a:pPr>
            <a:fld id="{45EA2D63-ECFB-4211-ACD6-0E0D5F353A5F}"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33</a:t>
            </a:fld>
            <a:endParaRPr lang="en-GB" dirty="0"/>
          </a:p>
        </p:txBody>
      </p:sp>
    </p:spTree>
    <p:extLst>
      <p:ext uri="{BB962C8B-B14F-4D97-AF65-F5344CB8AC3E}">
        <p14:creationId xmlns:p14="http://schemas.microsoft.com/office/powerpoint/2010/main" val="149389193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cash flow statement</a:t>
            </a:r>
          </a:p>
        </p:txBody>
      </p:sp>
      <p:sp>
        <p:nvSpPr>
          <p:cNvPr id="3" name="Content Placeholder 2"/>
          <p:cNvSpPr>
            <a:spLocks noGrp="1"/>
          </p:cNvSpPr>
          <p:nvPr>
            <p:ph idx="1"/>
          </p:nvPr>
        </p:nvSpPr>
        <p:spPr>
          <a:xfrm>
            <a:off x="381000" y="762000"/>
            <a:ext cx="8305800" cy="5181600"/>
          </a:xfrm>
        </p:spPr>
        <p:txBody>
          <a:bodyPr>
            <a:noAutofit/>
          </a:bodyPr>
          <a:lstStyle/>
          <a:p>
            <a:pPr marL="0" indent="0" algn="just">
              <a:buNone/>
            </a:pPr>
            <a:r>
              <a:rPr lang="en-US" sz="2800" dirty="0"/>
              <a:t>In fact, not all of this sum is a cash outflow. The item of £220 for depreciation corresponds to a reduction in the value of her capital assets, but not to any outflow of cash.</a:t>
            </a:r>
          </a:p>
          <a:p>
            <a:pPr marL="0" indent="0" algn="just">
              <a:buNone/>
            </a:pPr>
            <a:endParaRPr lang="en-US" sz="2800" dirty="0"/>
          </a:p>
          <a:p>
            <a:pPr marL="0" indent="0" algn="just">
              <a:buNone/>
            </a:pPr>
            <a:r>
              <a:rPr lang="en-US" sz="2800" dirty="0"/>
              <a:t>To take this into account, we add the depreciation back in as a cash inflow. The only other cash outflow is the £18 that she has lent to a friend. This is not expenditure, because it is repayable. Nevertheless, it represents cash that has been paid out. If she had bought her CD player during the year, its cost would also appear as a cash outflow.</a:t>
            </a:r>
          </a:p>
        </p:txBody>
      </p:sp>
      <p:sp>
        <p:nvSpPr>
          <p:cNvPr id="4" name="Date Placeholder 3"/>
          <p:cNvSpPr>
            <a:spLocks noGrp="1"/>
          </p:cNvSpPr>
          <p:nvPr>
            <p:ph type="dt" sz="half" idx="10"/>
          </p:nvPr>
        </p:nvSpPr>
        <p:spPr/>
        <p:txBody>
          <a:bodyPr/>
          <a:lstStyle/>
          <a:p>
            <a:pPr>
              <a:defRPr/>
            </a:pPr>
            <a:fld id="{BD42C232-DAE0-460E-A167-CF9C492A2A10}"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34</a:t>
            </a:fld>
            <a:endParaRPr lang="en-GB" dirty="0"/>
          </a:p>
        </p:txBody>
      </p:sp>
    </p:spTree>
    <p:extLst>
      <p:ext uri="{BB962C8B-B14F-4D97-AF65-F5344CB8AC3E}">
        <p14:creationId xmlns:p14="http://schemas.microsoft.com/office/powerpoint/2010/main" val="297812487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cash flow statement</a:t>
            </a:r>
          </a:p>
        </p:txBody>
      </p:sp>
      <p:sp>
        <p:nvSpPr>
          <p:cNvPr id="3" name="Content Placeholder 2"/>
          <p:cNvSpPr>
            <a:spLocks noGrp="1"/>
          </p:cNvSpPr>
          <p:nvPr>
            <p:ph idx="1"/>
          </p:nvPr>
        </p:nvSpPr>
        <p:spPr>
          <a:xfrm>
            <a:off x="381000" y="892785"/>
            <a:ext cx="8305800" cy="5181600"/>
          </a:xfrm>
        </p:spPr>
        <p:txBody>
          <a:bodyPr>
            <a:noAutofit/>
          </a:bodyPr>
          <a:lstStyle/>
          <a:p>
            <a:pPr marL="0" indent="0" algn="just">
              <a:spcBef>
                <a:spcPts val="0"/>
              </a:spcBef>
              <a:buNone/>
            </a:pPr>
            <a:r>
              <a:rPr lang="en-US" sz="2800" dirty="0"/>
              <a:t>The balance sheet shows that Jemimah’s student loan increased by £2,900 from 2003 to 2004. </a:t>
            </a:r>
          </a:p>
          <a:p>
            <a:pPr marL="0" indent="0" algn="just">
              <a:spcBef>
                <a:spcPts val="0"/>
              </a:spcBef>
              <a:buNone/>
            </a:pPr>
            <a:endParaRPr lang="en-US" sz="2800" dirty="0"/>
          </a:p>
          <a:p>
            <a:pPr marL="0" indent="0" algn="just">
              <a:spcBef>
                <a:spcPts val="0"/>
              </a:spcBef>
              <a:buNone/>
            </a:pPr>
            <a:r>
              <a:rPr lang="en-US" sz="2800" dirty="0"/>
              <a:t>This means that she received £2,900 in cash from that source. </a:t>
            </a:r>
          </a:p>
          <a:p>
            <a:pPr marL="0" indent="0" algn="just">
              <a:spcBef>
                <a:spcPts val="0"/>
              </a:spcBef>
              <a:buNone/>
            </a:pPr>
            <a:endParaRPr lang="en-US" sz="2800" dirty="0"/>
          </a:p>
          <a:p>
            <a:pPr marL="0" indent="0" algn="just">
              <a:spcBef>
                <a:spcPts val="0"/>
              </a:spcBef>
              <a:buNone/>
            </a:pPr>
            <a:r>
              <a:rPr lang="en-US" sz="2800" dirty="0"/>
              <a:t>While it is an inflow of cash, it is not income, because it will have to be repaid; hence it does not appear as income on the income and expenditure account. </a:t>
            </a:r>
          </a:p>
          <a:p>
            <a:pPr marL="0" indent="0" algn="just">
              <a:spcBef>
                <a:spcPts val="0"/>
              </a:spcBef>
              <a:buNone/>
            </a:pPr>
            <a:endParaRPr lang="en-US" sz="2800" dirty="0"/>
          </a:p>
          <a:p>
            <a:pPr marL="0" indent="0" algn="just">
              <a:spcBef>
                <a:spcPts val="0"/>
              </a:spcBef>
              <a:buNone/>
            </a:pPr>
            <a:r>
              <a:rPr lang="en-US" sz="2800" dirty="0"/>
              <a:t>These changes are summarized in Table 6.5, which shows Jemimah’s cash flow statement.</a:t>
            </a:r>
          </a:p>
        </p:txBody>
      </p:sp>
      <p:sp>
        <p:nvSpPr>
          <p:cNvPr id="4" name="Date Placeholder 3"/>
          <p:cNvSpPr>
            <a:spLocks noGrp="1"/>
          </p:cNvSpPr>
          <p:nvPr>
            <p:ph type="dt" sz="half" idx="10"/>
          </p:nvPr>
        </p:nvSpPr>
        <p:spPr/>
        <p:txBody>
          <a:bodyPr/>
          <a:lstStyle/>
          <a:p>
            <a:pPr>
              <a:defRPr/>
            </a:pPr>
            <a:fld id="{157123FC-A76B-4237-9D60-60884C968FC0}"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35</a:t>
            </a:fld>
            <a:endParaRPr lang="en-GB" dirty="0"/>
          </a:p>
        </p:txBody>
      </p:sp>
    </p:spTree>
    <p:extLst>
      <p:ext uri="{BB962C8B-B14F-4D97-AF65-F5344CB8AC3E}">
        <p14:creationId xmlns:p14="http://schemas.microsoft.com/office/powerpoint/2010/main" val="9501212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lum bright="-20000" contrast="40000"/>
          </a:blip>
          <a:stretch>
            <a:fillRect/>
          </a:stretch>
        </p:blipFill>
        <p:spPr>
          <a:xfrm>
            <a:off x="0" y="0"/>
            <a:ext cx="9144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cash flow statement</a:t>
            </a:r>
          </a:p>
        </p:txBody>
      </p:sp>
      <p:sp>
        <p:nvSpPr>
          <p:cNvPr id="3" name="Content Placeholder 2"/>
          <p:cNvSpPr>
            <a:spLocks noGrp="1"/>
          </p:cNvSpPr>
          <p:nvPr>
            <p:ph idx="1"/>
          </p:nvPr>
        </p:nvSpPr>
        <p:spPr>
          <a:xfrm>
            <a:off x="422564" y="865076"/>
            <a:ext cx="8305800" cy="5181600"/>
          </a:xfrm>
        </p:spPr>
        <p:txBody>
          <a:bodyPr>
            <a:noAutofit/>
          </a:bodyPr>
          <a:lstStyle/>
          <a:p>
            <a:pPr marL="0" indent="0" algn="just">
              <a:buNone/>
            </a:pPr>
            <a:r>
              <a:rPr lang="en-US" sz="2800" dirty="0"/>
              <a:t>Figure 6.1 shows the cash flows that are captured in the cash flow statement of a typical company. </a:t>
            </a:r>
          </a:p>
          <a:p>
            <a:pPr marL="0" indent="0" algn="just">
              <a:buNone/>
            </a:pPr>
            <a:endParaRPr lang="en-US" sz="2800" dirty="0"/>
          </a:p>
          <a:p>
            <a:pPr marL="0" indent="0" algn="just">
              <a:buNone/>
            </a:pPr>
            <a:r>
              <a:rPr lang="en-US" sz="2800" dirty="0"/>
              <a:t>The arrows show the normal direction of the flow in a profitable company, but it is always possible for the flows to be in the opposite direction</a:t>
            </a:r>
          </a:p>
          <a:p>
            <a:pPr marL="0" indent="0" algn="just">
              <a:buNone/>
            </a:pPr>
            <a:endParaRPr lang="en-US" sz="2800" dirty="0"/>
          </a:p>
          <a:p>
            <a:pPr marL="0" indent="0" algn="just">
              <a:buNone/>
            </a:pPr>
            <a:r>
              <a:rPr lang="en-US" sz="2800" dirty="0"/>
              <a:t>Table 6.6 shows the cash flow statement for our example company.</a:t>
            </a:r>
          </a:p>
        </p:txBody>
      </p:sp>
      <p:sp>
        <p:nvSpPr>
          <p:cNvPr id="4" name="Date Placeholder 3"/>
          <p:cNvSpPr>
            <a:spLocks noGrp="1"/>
          </p:cNvSpPr>
          <p:nvPr>
            <p:ph type="dt" sz="half" idx="10"/>
          </p:nvPr>
        </p:nvSpPr>
        <p:spPr/>
        <p:txBody>
          <a:bodyPr/>
          <a:lstStyle/>
          <a:p>
            <a:pPr>
              <a:defRPr/>
            </a:pPr>
            <a:fld id="{C34BA1F6-A930-4699-B67F-98A24C2FF604}"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37</a:t>
            </a:fld>
            <a:endParaRPr lang="en-GB" dirty="0"/>
          </a:p>
        </p:txBody>
      </p:sp>
    </p:spTree>
    <p:extLst>
      <p:ext uri="{BB962C8B-B14F-4D97-AF65-F5344CB8AC3E}">
        <p14:creationId xmlns:p14="http://schemas.microsoft.com/office/powerpoint/2010/main" val="413271652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F7381B84-5ADA-4D68-BE46-3C886514CE95}"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38</a:t>
            </a:fld>
            <a:endParaRPr lang="en-GB" dirty="0"/>
          </a:p>
        </p:txBody>
      </p:sp>
      <p:pic>
        <p:nvPicPr>
          <p:cNvPr id="8" name="Picture 7"/>
          <p:cNvPicPr>
            <a:picLocks noChangeAspect="1"/>
          </p:cNvPicPr>
          <p:nvPr/>
        </p:nvPicPr>
        <p:blipFill>
          <a:blip r:embed="rId2">
            <a:lum bright="-20000" contrast="40000"/>
          </a:blip>
          <a:stretch>
            <a:fillRect/>
          </a:stretch>
        </p:blipFill>
        <p:spPr>
          <a:xfrm>
            <a:off x="0" y="0"/>
            <a:ext cx="9144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Cash Flow Analysis</a:t>
            </a:r>
            <a:endParaRPr lang="en-US" dirty="0"/>
          </a:p>
        </p:txBody>
      </p:sp>
      <p:sp>
        <p:nvSpPr>
          <p:cNvPr id="3" name="Content Placeholder 2"/>
          <p:cNvSpPr>
            <a:spLocks noGrp="1"/>
          </p:cNvSpPr>
          <p:nvPr>
            <p:ph idx="1"/>
          </p:nvPr>
        </p:nvSpPr>
        <p:spPr/>
        <p:txBody>
          <a:bodyPr/>
          <a:lstStyle/>
          <a:p>
            <a:pPr marL="0" indent="0">
              <a:buNone/>
            </a:pPr>
            <a:r>
              <a:rPr lang="en-US" sz="3000" dirty="0" smtClean="0"/>
              <a:t>The Cash flow statement analysis is partitioned</a:t>
            </a:r>
            <a:r>
              <a:rPr lang="en-US" sz="3000" dirty="0"/>
              <a:t> into three segments, </a:t>
            </a:r>
            <a:endParaRPr lang="en-US" sz="3000" dirty="0" smtClean="0"/>
          </a:p>
          <a:p>
            <a:pPr marL="0" indent="0">
              <a:buNone/>
            </a:pPr>
            <a:r>
              <a:rPr lang="en-US" sz="3000" dirty="0" smtClean="0"/>
              <a:t>namely:</a:t>
            </a:r>
          </a:p>
          <a:p>
            <a:pPr marL="514350" indent="-514350">
              <a:buFont typeface="+mj-lt"/>
              <a:buAutoNum type="arabicParenR"/>
            </a:pPr>
            <a:r>
              <a:rPr lang="en-US" sz="3000" dirty="0" smtClean="0"/>
              <a:t>cash flow resulting from </a:t>
            </a:r>
            <a:r>
              <a:rPr lang="en-US" sz="3000" dirty="0" smtClean="0">
                <a:solidFill>
                  <a:srgbClr val="0070C0"/>
                </a:solidFill>
              </a:rPr>
              <a:t>operating activities</a:t>
            </a:r>
            <a:r>
              <a:rPr lang="en-US" sz="3000" dirty="0" smtClean="0"/>
              <a:t>;</a:t>
            </a:r>
          </a:p>
          <a:p>
            <a:pPr marL="514350" indent="-514350">
              <a:buFont typeface="+mj-lt"/>
              <a:buAutoNum type="arabicParenR"/>
            </a:pPr>
            <a:r>
              <a:rPr lang="en-US" sz="3000" dirty="0" smtClean="0"/>
              <a:t>cash flow resulting from </a:t>
            </a:r>
            <a:r>
              <a:rPr lang="en-US" sz="3000" dirty="0" smtClean="0">
                <a:solidFill>
                  <a:srgbClr val="0070C0"/>
                </a:solidFill>
              </a:rPr>
              <a:t>investing activities</a:t>
            </a:r>
            <a:r>
              <a:rPr lang="en-US" sz="3000" dirty="0" smtClean="0"/>
              <a:t>;</a:t>
            </a:r>
          </a:p>
          <a:p>
            <a:pPr marL="514350" indent="-514350">
              <a:buFont typeface="+mj-lt"/>
              <a:buAutoNum type="arabicParenR"/>
            </a:pPr>
            <a:r>
              <a:rPr lang="en-US" sz="3000" dirty="0" smtClean="0"/>
              <a:t>cash flow resulting from </a:t>
            </a:r>
            <a:r>
              <a:rPr lang="en-US" sz="3000" dirty="0" smtClean="0">
                <a:solidFill>
                  <a:srgbClr val="0070C0"/>
                </a:solidFill>
              </a:rPr>
              <a:t>financing activities</a:t>
            </a:r>
            <a:r>
              <a:rPr lang="en-US" sz="3000" dirty="0" smtClean="0"/>
              <a:t>.</a:t>
            </a:r>
          </a:p>
          <a:p>
            <a:pPr marL="0" indent="0">
              <a:buNone/>
            </a:pPr>
            <a:endParaRPr lang="en-US" dirty="0"/>
          </a:p>
        </p:txBody>
      </p:sp>
      <p:sp>
        <p:nvSpPr>
          <p:cNvPr id="4" name="Date Placeholder 3"/>
          <p:cNvSpPr>
            <a:spLocks noGrp="1"/>
          </p:cNvSpPr>
          <p:nvPr>
            <p:ph type="dt" sz="half" idx="10"/>
          </p:nvPr>
        </p:nvSpPr>
        <p:spPr/>
        <p:txBody>
          <a:bodyPr/>
          <a:lstStyle/>
          <a:p>
            <a:fld id="{17BA853A-2C4A-4C9A-B797-651282E93526}" type="datetime1">
              <a:rPr lang="en-US" smtClean="0"/>
              <a:t>9/24/2018</a:t>
            </a:fld>
            <a:endParaRPr lang="en-US"/>
          </a:p>
        </p:txBody>
      </p:sp>
      <p:sp>
        <p:nvSpPr>
          <p:cNvPr id="5" name="Footer Placeholder 4"/>
          <p:cNvSpPr>
            <a:spLocks noGrp="1"/>
          </p:cNvSpPr>
          <p:nvPr>
            <p:ph type="ftr" sz="quarter" idx="11"/>
          </p:nvPr>
        </p:nvSpPr>
        <p:spPr/>
        <p:txBody>
          <a:bodyPr/>
          <a:lstStyle/>
          <a:p>
            <a:r>
              <a:rPr lang="en-US" smtClean="0"/>
              <a:t>FAST-NUCES CS449-PIT [Spring-2018]</a:t>
            </a:r>
            <a:endParaRPr lang="en-US"/>
          </a:p>
        </p:txBody>
      </p:sp>
      <p:sp>
        <p:nvSpPr>
          <p:cNvPr id="6" name="Slide Number Placeholder 5"/>
          <p:cNvSpPr>
            <a:spLocks noGrp="1"/>
          </p:cNvSpPr>
          <p:nvPr>
            <p:ph type="sldNum" sz="quarter" idx="12"/>
          </p:nvPr>
        </p:nvSpPr>
        <p:spPr/>
        <p:txBody>
          <a:bodyPr/>
          <a:lstStyle/>
          <a:p>
            <a:fld id="{D6738129-2455-4CBA-9688-AE4FACD7F04D}" type="slidenum">
              <a:rPr lang="en-US" smtClean="0"/>
              <a:pPr/>
              <a:t>39</a:t>
            </a:fld>
            <a:endParaRPr lang="en-US"/>
          </a:p>
        </p:txBody>
      </p:sp>
    </p:spTree>
    <p:extLst>
      <p:ext uri="{BB962C8B-B14F-4D97-AF65-F5344CB8AC3E}">
        <p14:creationId xmlns:p14="http://schemas.microsoft.com/office/powerpoint/2010/main" val="157588457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Balance Sheet</a:t>
            </a:r>
          </a:p>
        </p:txBody>
      </p:sp>
      <p:sp>
        <p:nvSpPr>
          <p:cNvPr id="3" name="Content Placeholder 2"/>
          <p:cNvSpPr>
            <a:spLocks noGrp="1"/>
          </p:cNvSpPr>
          <p:nvPr>
            <p:ph idx="1"/>
          </p:nvPr>
        </p:nvSpPr>
        <p:spPr>
          <a:xfrm>
            <a:off x="442037" y="953110"/>
            <a:ext cx="8237836" cy="5060949"/>
          </a:xfrm>
        </p:spPr>
        <p:txBody>
          <a:bodyPr/>
          <a:lstStyle/>
          <a:p>
            <a:pPr algn="just"/>
            <a:r>
              <a:rPr lang="en-US" dirty="0"/>
              <a:t>The purpose of the balance sheet is to show what the company owns,</a:t>
            </a:r>
          </a:p>
          <a:p>
            <a:pPr marL="0" indent="0" algn="just">
              <a:buNone/>
            </a:pPr>
            <a:r>
              <a:rPr lang="en-US" dirty="0"/>
              <a:t> 	– its </a:t>
            </a:r>
            <a:r>
              <a:rPr lang="en-US" i="1" dirty="0" smtClean="0">
                <a:solidFill>
                  <a:srgbClr val="00B0F0"/>
                </a:solidFill>
              </a:rPr>
              <a:t>assets</a:t>
            </a:r>
            <a:endParaRPr lang="en-US" i="1" dirty="0"/>
          </a:p>
          <a:p>
            <a:pPr marL="0" indent="0" algn="just">
              <a:buNone/>
            </a:pPr>
            <a:r>
              <a:rPr lang="en-US" dirty="0"/>
              <a:t>and what it owes, </a:t>
            </a:r>
          </a:p>
          <a:p>
            <a:pPr marL="0" indent="0" algn="just">
              <a:buNone/>
            </a:pPr>
            <a:r>
              <a:rPr lang="en-US" dirty="0"/>
              <a:t>	– its </a:t>
            </a:r>
            <a:r>
              <a:rPr lang="en-US" i="1" dirty="0">
                <a:solidFill>
                  <a:srgbClr val="00B0F0"/>
                </a:solidFill>
              </a:rPr>
              <a:t>liabilities</a:t>
            </a:r>
            <a:r>
              <a:rPr lang="en-US" dirty="0">
                <a:solidFill>
                  <a:srgbClr val="00B0F0"/>
                </a:solidFill>
              </a:rPr>
              <a:t>.</a:t>
            </a:r>
            <a:r>
              <a:rPr lang="en-US" dirty="0"/>
              <a:t> </a:t>
            </a:r>
            <a:endParaRPr lang="en-US" sz="1800" dirty="0"/>
          </a:p>
          <a:p>
            <a:pPr algn="just"/>
            <a:r>
              <a:rPr lang="en-US" dirty="0"/>
              <a:t>It is a snapshot of the state of the company at a particular point in time, normally at the end of the last day of the company’s financial(fiscal)year.</a:t>
            </a:r>
          </a:p>
        </p:txBody>
      </p:sp>
      <p:sp>
        <p:nvSpPr>
          <p:cNvPr id="4" name="Date Placeholder 3"/>
          <p:cNvSpPr>
            <a:spLocks noGrp="1"/>
          </p:cNvSpPr>
          <p:nvPr>
            <p:ph type="dt" sz="half" idx="10"/>
          </p:nvPr>
        </p:nvSpPr>
        <p:spPr/>
        <p:txBody>
          <a:bodyPr/>
          <a:lstStyle/>
          <a:p>
            <a:pPr>
              <a:defRPr/>
            </a:pPr>
            <a:fld id="{1929DCD4-55CE-406E-BF43-5F47A40D6C3D}"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Operating </a:t>
            </a:r>
            <a:r>
              <a:rPr lang="en-US" b="1" dirty="0"/>
              <a:t>activities</a:t>
            </a:r>
          </a:p>
        </p:txBody>
      </p:sp>
      <p:sp>
        <p:nvSpPr>
          <p:cNvPr id="3" name="Content Placeholder 2"/>
          <p:cNvSpPr>
            <a:spLocks noGrp="1"/>
          </p:cNvSpPr>
          <p:nvPr>
            <p:ph idx="1"/>
          </p:nvPr>
        </p:nvSpPr>
        <p:spPr/>
        <p:txBody>
          <a:bodyPr/>
          <a:lstStyle/>
          <a:p>
            <a:pPr marL="0" indent="0">
              <a:buNone/>
            </a:pPr>
            <a:r>
              <a:rPr lang="en-US" sz="2800" dirty="0" smtClean="0"/>
              <a:t>Cash flow from operating activities (CFO) indicates the amount of money a company brings in from ongoing, regular business activities.</a:t>
            </a:r>
            <a:r>
              <a:rPr lang="en-US" dirty="0"/>
              <a:t> such as manufacturing and selling goods or providing a service</a:t>
            </a:r>
            <a:r>
              <a:rPr lang="en-US" dirty="0" smtClean="0"/>
              <a:t>.</a:t>
            </a:r>
            <a:r>
              <a:rPr lang="en-US" sz="2800" dirty="0" smtClean="0"/>
              <a:t> Cash flow from operating activities does not include long-term capital or investment costs.   </a:t>
            </a:r>
          </a:p>
          <a:p>
            <a:pPr marL="0" indent="0">
              <a:buNone/>
            </a:pPr>
            <a:r>
              <a:rPr lang="en-US" dirty="0"/>
              <a:t>It is also known as operating cash flow (OCF) or net cash from operating activities.</a:t>
            </a:r>
            <a:br>
              <a:rPr lang="en-US" dirty="0"/>
            </a:br>
            <a:r>
              <a:rPr lang="en-US" sz="2800" dirty="0" smtClean="0"/>
              <a:t> </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17BA853A-2C4A-4C9A-B797-651282E93526}" type="datetime1">
              <a:rPr lang="en-US" smtClean="0"/>
              <a:t>9/24/2018</a:t>
            </a:fld>
            <a:endParaRPr lang="en-US"/>
          </a:p>
        </p:txBody>
      </p:sp>
      <p:sp>
        <p:nvSpPr>
          <p:cNvPr id="5" name="Footer Placeholder 4"/>
          <p:cNvSpPr>
            <a:spLocks noGrp="1"/>
          </p:cNvSpPr>
          <p:nvPr>
            <p:ph type="ftr" sz="quarter" idx="11"/>
          </p:nvPr>
        </p:nvSpPr>
        <p:spPr/>
        <p:txBody>
          <a:bodyPr/>
          <a:lstStyle/>
          <a:p>
            <a:r>
              <a:rPr lang="en-US" smtClean="0"/>
              <a:t>FAST-NUCES CS449-PIT [Spring-2018]</a:t>
            </a:r>
            <a:endParaRPr lang="en-US"/>
          </a:p>
        </p:txBody>
      </p:sp>
      <p:sp>
        <p:nvSpPr>
          <p:cNvPr id="6" name="Slide Number Placeholder 5"/>
          <p:cNvSpPr>
            <a:spLocks noGrp="1"/>
          </p:cNvSpPr>
          <p:nvPr>
            <p:ph type="sldNum" sz="quarter" idx="12"/>
          </p:nvPr>
        </p:nvSpPr>
        <p:spPr/>
        <p:txBody>
          <a:bodyPr/>
          <a:lstStyle/>
          <a:p>
            <a:fld id="{D6738129-2455-4CBA-9688-AE4FACD7F04D}" type="slidenum">
              <a:rPr lang="en-US" smtClean="0"/>
              <a:pPr/>
              <a:t>40</a:t>
            </a:fld>
            <a:endParaRPr lang="en-US"/>
          </a:p>
        </p:txBody>
      </p:sp>
    </p:spTree>
    <p:extLst>
      <p:ext uri="{BB962C8B-B14F-4D97-AF65-F5344CB8AC3E}">
        <p14:creationId xmlns:p14="http://schemas.microsoft.com/office/powerpoint/2010/main" val="294593545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Investing </a:t>
            </a:r>
            <a:r>
              <a:rPr lang="en-US" b="1" dirty="0" smtClean="0"/>
              <a:t>activities</a:t>
            </a:r>
            <a:endParaRPr lang="en-US" dirty="0"/>
          </a:p>
        </p:txBody>
      </p:sp>
      <p:sp>
        <p:nvSpPr>
          <p:cNvPr id="3" name="Content Placeholder 2"/>
          <p:cNvSpPr>
            <a:spLocks noGrp="1"/>
          </p:cNvSpPr>
          <p:nvPr>
            <p:ph idx="1"/>
          </p:nvPr>
        </p:nvSpPr>
        <p:spPr/>
        <p:txBody>
          <a:bodyPr/>
          <a:lstStyle/>
          <a:p>
            <a:pPr marL="0" indent="0">
              <a:buNone/>
            </a:pPr>
            <a:r>
              <a:rPr lang="en-US" dirty="0" smtClean="0"/>
              <a:t>Examples </a:t>
            </a:r>
            <a:r>
              <a:rPr lang="en-US" dirty="0"/>
              <a:t>of Investing activities are</a:t>
            </a:r>
          </a:p>
          <a:p>
            <a:r>
              <a:rPr lang="en-US" dirty="0"/>
              <a:t>Purchase or Sale of an asset (assets can be land, building, equipment, marketable securities, etc.)</a:t>
            </a:r>
          </a:p>
          <a:p>
            <a:r>
              <a:rPr lang="en-US" dirty="0"/>
              <a:t>Loans made to suppliers or received from customers</a:t>
            </a:r>
          </a:p>
          <a:p>
            <a:r>
              <a:rPr lang="en-US" dirty="0"/>
              <a:t>Payments related to mergers and acquisition</a:t>
            </a:r>
          </a:p>
          <a:p>
            <a:endParaRPr lang="en-US" dirty="0"/>
          </a:p>
        </p:txBody>
      </p:sp>
      <p:sp>
        <p:nvSpPr>
          <p:cNvPr id="4" name="Date Placeholder 3"/>
          <p:cNvSpPr>
            <a:spLocks noGrp="1"/>
          </p:cNvSpPr>
          <p:nvPr>
            <p:ph type="dt" sz="half" idx="10"/>
          </p:nvPr>
        </p:nvSpPr>
        <p:spPr/>
        <p:txBody>
          <a:bodyPr/>
          <a:lstStyle/>
          <a:p>
            <a:fld id="{17BA853A-2C4A-4C9A-B797-651282E93526}" type="datetime1">
              <a:rPr lang="en-US" smtClean="0"/>
              <a:t>9/24/2018</a:t>
            </a:fld>
            <a:endParaRPr lang="en-US"/>
          </a:p>
        </p:txBody>
      </p:sp>
      <p:sp>
        <p:nvSpPr>
          <p:cNvPr id="5" name="Footer Placeholder 4"/>
          <p:cNvSpPr>
            <a:spLocks noGrp="1"/>
          </p:cNvSpPr>
          <p:nvPr>
            <p:ph type="ftr" sz="quarter" idx="11"/>
          </p:nvPr>
        </p:nvSpPr>
        <p:spPr/>
        <p:txBody>
          <a:bodyPr/>
          <a:lstStyle/>
          <a:p>
            <a:r>
              <a:rPr lang="en-US" smtClean="0"/>
              <a:t>FAST-NUCES CS449-PIT [Spring-2018]</a:t>
            </a:r>
            <a:endParaRPr lang="en-US"/>
          </a:p>
        </p:txBody>
      </p:sp>
      <p:sp>
        <p:nvSpPr>
          <p:cNvPr id="6" name="Slide Number Placeholder 5"/>
          <p:cNvSpPr>
            <a:spLocks noGrp="1"/>
          </p:cNvSpPr>
          <p:nvPr>
            <p:ph type="sldNum" sz="quarter" idx="12"/>
          </p:nvPr>
        </p:nvSpPr>
        <p:spPr/>
        <p:txBody>
          <a:bodyPr/>
          <a:lstStyle/>
          <a:p>
            <a:fld id="{D6738129-2455-4CBA-9688-AE4FACD7F04D}" type="slidenum">
              <a:rPr lang="en-US" smtClean="0"/>
              <a:pPr/>
              <a:t>41</a:t>
            </a:fld>
            <a:endParaRPr lang="en-US"/>
          </a:p>
        </p:txBody>
      </p:sp>
    </p:spTree>
    <p:extLst>
      <p:ext uri="{BB962C8B-B14F-4D97-AF65-F5344CB8AC3E}">
        <p14:creationId xmlns:p14="http://schemas.microsoft.com/office/powerpoint/2010/main" val="37778139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600"/>
              </a:spcBef>
            </a:pPr>
            <a:r>
              <a:rPr lang="en-US" b="1" dirty="0"/>
              <a:t>Financing </a:t>
            </a:r>
            <a:r>
              <a:rPr lang="en-US" b="1" dirty="0" smtClean="0"/>
              <a:t>activities</a:t>
            </a:r>
            <a:endParaRPr lang="en-US" dirty="0"/>
          </a:p>
        </p:txBody>
      </p:sp>
      <p:sp>
        <p:nvSpPr>
          <p:cNvPr id="3" name="Content Placeholder 2"/>
          <p:cNvSpPr>
            <a:spLocks noGrp="1"/>
          </p:cNvSpPr>
          <p:nvPr>
            <p:ph idx="1"/>
          </p:nvPr>
        </p:nvSpPr>
        <p:spPr>
          <a:xfrm>
            <a:off x="304800" y="1452274"/>
            <a:ext cx="8229600" cy="4525963"/>
          </a:xfrm>
        </p:spPr>
        <p:txBody>
          <a:bodyPr/>
          <a:lstStyle/>
          <a:p>
            <a:pPr marL="0" indent="0">
              <a:buNone/>
            </a:pPr>
            <a:r>
              <a:rPr lang="en-US" sz="2800" dirty="0"/>
              <a:t>Financing activities include the inflow of cash from </a:t>
            </a:r>
            <a:r>
              <a:rPr lang="en-US" sz="2800" dirty="0" smtClean="0"/>
              <a:t>investors</a:t>
            </a:r>
            <a:r>
              <a:rPr lang="en-US" sz="2800" dirty="0"/>
              <a:t> such as </a:t>
            </a:r>
            <a:r>
              <a:rPr lang="en-US" sz="2800" dirty="0" smtClean="0"/>
              <a:t>banks</a:t>
            </a:r>
            <a:r>
              <a:rPr lang="en-US" sz="2800" dirty="0"/>
              <a:t> and </a:t>
            </a:r>
            <a:r>
              <a:rPr lang="en-US" sz="2800" dirty="0" smtClean="0"/>
              <a:t>shareholders, </a:t>
            </a:r>
            <a:r>
              <a:rPr lang="en-US" sz="2800" dirty="0"/>
              <a:t>as well as the outflow of cash to shareholders as </a:t>
            </a:r>
            <a:r>
              <a:rPr lang="en-US" sz="2800" dirty="0" smtClean="0"/>
              <a:t>Dividends.</a:t>
            </a:r>
          </a:p>
          <a:p>
            <a:r>
              <a:rPr lang="en-US" sz="2800" dirty="0"/>
              <a:t>Payments of dividends</a:t>
            </a:r>
          </a:p>
          <a:p>
            <a:r>
              <a:rPr lang="en-US" sz="2800" dirty="0"/>
              <a:t>Payments for repurchase of company shares</a:t>
            </a:r>
          </a:p>
          <a:p>
            <a:r>
              <a:rPr lang="en-US" sz="2800" dirty="0"/>
              <a:t>For non-profit organizations, receipts of donor-restricted cash that is limited to long-term purposes</a:t>
            </a:r>
          </a:p>
          <a:p>
            <a:pPr marL="0" indent="0">
              <a:buNone/>
            </a:pPr>
            <a:endParaRPr lang="en-US" dirty="0"/>
          </a:p>
        </p:txBody>
      </p:sp>
      <p:sp>
        <p:nvSpPr>
          <p:cNvPr id="4" name="Date Placeholder 3"/>
          <p:cNvSpPr>
            <a:spLocks noGrp="1"/>
          </p:cNvSpPr>
          <p:nvPr>
            <p:ph type="dt" sz="half" idx="10"/>
          </p:nvPr>
        </p:nvSpPr>
        <p:spPr/>
        <p:txBody>
          <a:bodyPr/>
          <a:lstStyle/>
          <a:p>
            <a:fld id="{17BA853A-2C4A-4C9A-B797-651282E93526}" type="datetime1">
              <a:rPr lang="en-US" smtClean="0"/>
              <a:t>9/24/2018</a:t>
            </a:fld>
            <a:endParaRPr lang="en-US"/>
          </a:p>
        </p:txBody>
      </p:sp>
      <p:sp>
        <p:nvSpPr>
          <p:cNvPr id="5" name="Footer Placeholder 4"/>
          <p:cNvSpPr>
            <a:spLocks noGrp="1"/>
          </p:cNvSpPr>
          <p:nvPr>
            <p:ph type="ftr" sz="quarter" idx="11"/>
          </p:nvPr>
        </p:nvSpPr>
        <p:spPr/>
        <p:txBody>
          <a:bodyPr/>
          <a:lstStyle/>
          <a:p>
            <a:r>
              <a:rPr lang="en-US" smtClean="0"/>
              <a:t>FAST-NUCES CS449-PIT [Spring-2018]</a:t>
            </a:r>
            <a:endParaRPr lang="en-US"/>
          </a:p>
        </p:txBody>
      </p:sp>
      <p:sp>
        <p:nvSpPr>
          <p:cNvPr id="6" name="Slide Number Placeholder 5"/>
          <p:cNvSpPr>
            <a:spLocks noGrp="1"/>
          </p:cNvSpPr>
          <p:nvPr>
            <p:ph type="sldNum" sz="quarter" idx="12"/>
          </p:nvPr>
        </p:nvSpPr>
        <p:spPr/>
        <p:txBody>
          <a:bodyPr/>
          <a:lstStyle/>
          <a:p>
            <a:fld id="{D6738129-2455-4CBA-9688-AE4FACD7F04D}" type="slidenum">
              <a:rPr lang="en-US" smtClean="0"/>
              <a:pPr/>
              <a:t>42</a:t>
            </a:fld>
            <a:endParaRPr lang="en-US"/>
          </a:p>
        </p:txBody>
      </p:sp>
    </p:spTree>
    <p:extLst>
      <p:ext uri="{BB962C8B-B14F-4D97-AF65-F5344CB8AC3E}">
        <p14:creationId xmlns:p14="http://schemas.microsoft.com/office/powerpoint/2010/main" val="33309893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lum bright="-20000" contrast="40000"/>
          </a:blip>
          <a:stretch>
            <a:fillRect/>
          </a:stretch>
        </p:blipFill>
        <p:spPr>
          <a:xfrm>
            <a:off x="0" y="0"/>
            <a:ext cx="9144000" cy="6858000"/>
          </a:xfrm>
          <a:prstGeom prst="rect">
            <a:avLst/>
          </a:prstGeom>
        </p:spPr>
      </p:pic>
    </p:spTree>
    <p:extLst>
      <p:ext uri="{BB962C8B-B14F-4D97-AF65-F5344CB8AC3E}">
        <p14:creationId xmlns:p14="http://schemas.microsoft.com/office/powerpoint/2010/main" val="417445465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cash flow statement</a:t>
            </a:r>
          </a:p>
        </p:txBody>
      </p:sp>
      <p:sp>
        <p:nvSpPr>
          <p:cNvPr id="3" name="Content Placeholder 2"/>
          <p:cNvSpPr>
            <a:spLocks noGrp="1"/>
          </p:cNvSpPr>
          <p:nvPr>
            <p:ph idx="1"/>
          </p:nvPr>
        </p:nvSpPr>
        <p:spPr>
          <a:xfrm>
            <a:off x="360218" y="631602"/>
            <a:ext cx="8305800" cy="5181600"/>
          </a:xfrm>
        </p:spPr>
        <p:txBody>
          <a:bodyPr>
            <a:noAutofit/>
          </a:bodyPr>
          <a:lstStyle/>
          <a:p>
            <a:pPr marL="0" indent="0" algn="just">
              <a:buNone/>
            </a:pPr>
            <a:r>
              <a:rPr lang="en-US" sz="2800" dirty="0"/>
              <a:t>The first source of cash is the operating profit before tax generated during the year. This needs to be adjusted for certain items which may appear in the profit and loss account but do not involve the movement of money in or out of the company. </a:t>
            </a:r>
          </a:p>
          <a:p>
            <a:pPr marL="0" indent="0" algn="just">
              <a:buNone/>
            </a:pPr>
            <a:endParaRPr lang="en-US" sz="2800" dirty="0"/>
          </a:p>
          <a:p>
            <a:pPr marL="0" indent="0" algn="just">
              <a:buNone/>
            </a:pPr>
            <a:r>
              <a:rPr lang="en-US" sz="2800" dirty="0"/>
              <a:t>The most obvious of these is </a:t>
            </a:r>
            <a:r>
              <a:rPr lang="en-US" sz="2800" i="1" dirty="0"/>
              <a:t>depreciation</a:t>
            </a:r>
            <a:r>
              <a:rPr lang="en-US" sz="2800" dirty="0"/>
              <a:t>. This was entered in the profit and loss account to reflect the extent to which the life of the fixed assets was consumed during the year; in no way did it reflect the movement of money out of the company and so it must be added to the profit.</a:t>
            </a:r>
          </a:p>
        </p:txBody>
      </p:sp>
      <p:sp>
        <p:nvSpPr>
          <p:cNvPr id="4" name="Date Placeholder 3"/>
          <p:cNvSpPr>
            <a:spLocks noGrp="1"/>
          </p:cNvSpPr>
          <p:nvPr>
            <p:ph type="dt" sz="half" idx="10"/>
          </p:nvPr>
        </p:nvSpPr>
        <p:spPr/>
        <p:txBody>
          <a:bodyPr/>
          <a:lstStyle/>
          <a:p>
            <a:pPr>
              <a:defRPr/>
            </a:pPr>
            <a:fld id="{09659E03-9491-44B1-A4C6-BEA11BB97B41}"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44</a:t>
            </a:fld>
            <a:endParaRPr lang="en-GB" dirty="0"/>
          </a:p>
        </p:txBody>
      </p:sp>
    </p:spTree>
    <p:extLst>
      <p:ext uri="{BB962C8B-B14F-4D97-AF65-F5344CB8AC3E}">
        <p14:creationId xmlns:p14="http://schemas.microsoft.com/office/powerpoint/2010/main" val="426750956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cash flow statement</a:t>
            </a:r>
          </a:p>
        </p:txBody>
      </p:sp>
      <p:sp>
        <p:nvSpPr>
          <p:cNvPr id="3" name="Content Placeholder 2"/>
          <p:cNvSpPr>
            <a:spLocks noGrp="1"/>
          </p:cNvSpPr>
          <p:nvPr>
            <p:ph idx="1"/>
          </p:nvPr>
        </p:nvSpPr>
        <p:spPr>
          <a:xfrm>
            <a:off x="381000" y="610820"/>
            <a:ext cx="8305800" cy="5181600"/>
          </a:xfrm>
        </p:spPr>
        <p:txBody>
          <a:bodyPr>
            <a:noAutofit/>
          </a:bodyPr>
          <a:lstStyle/>
          <a:p>
            <a:pPr marL="0" indent="0" algn="just">
              <a:spcBef>
                <a:spcPts val="0"/>
              </a:spcBef>
              <a:buNone/>
            </a:pPr>
            <a:r>
              <a:rPr lang="en-US" sz="2800" dirty="0"/>
              <a:t>For the adjusted figure for the </a:t>
            </a:r>
            <a:r>
              <a:rPr lang="en-US" sz="2800" i="1" dirty="0">
                <a:solidFill>
                  <a:srgbClr val="00B0F0"/>
                </a:solidFill>
              </a:rPr>
              <a:t>operating profit</a:t>
            </a:r>
            <a:r>
              <a:rPr lang="en-US" sz="2800" dirty="0"/>
              <a:t>, there are a number of items that may lead to cash flowing out of the company for operation reasons. </a:t>
            </a:r>
            <a:r>
              <a:rPr lang="en-US" sz="2800" i="1" dirty="0">
                <a:solidFill>
                  <a:srgbClr val="00B0F0"/>
                </a:solidFill>
              </a:rPr>
              <a:t>Taxation</a:t>
            </a:r>
            <a:r>
              <a:rPr lang="en-US" sz="2800" dirty="0">
                <a:solidFill>
                  <a:srgbClr val="00B0F0"/>
                </a:solidFill>
              </a:rPr>
              <a:t>, </a:t>
            </a:r>
            <a:r>
              <a:rPr lang="en-US" sz="2800" i="1" dirty="0">
                <a:solidFill>
                  <a:srgbClr val="00B0F0"/>
                </a:solidFill>
              </a:rPr>
              <a:t>interest payable </a:t>
            </a:r>
            <a:r>
              <a:rPr lang="en-US" sz="2800" dirty="0"/>
              <a:t>and </a:t>
            </a:r>
            <a:r>
              <a:rPr lang="en-US" sz="2800" i="1" dirty="0">
                <a:solidFill>
                  <a:srgbClr val="00B0F0"/>
                </a:solidFill>
              </a:rPr>
              <a:t>dividends paid </a:t>
            </a:r>
            <a:r>
              <a:rPr lang="en-US" sz="2800" dirty="0"/>
              <a:t>are obvious examples.</a:t>
            </a:r>
          </a:p>
          <a:p>
            <a:pPr marL="0" indent="0" algn="just">
              <a:spcBef>
                <a:spcPts val="0"/>
              </a:spcBef>
              <a:buNone/>
            </a:pPr>
            <a:endParaRPr lang="en-US" sz="2800" dirty="0"/>
          </a:p>
          <a:p>
            <a:pPr marL="0" indent="0" algn="just">
              <a:spcBef>
                <a:spcPts val="0"/>
              </a:spcBef>
              <a:buNone/>
            </a:pPr>
            <a:r>
              <a:rPr lang="en-US" sz="2800" dirty="0"/>
              <a:t>Capital investment in </a:t>
            </a:r>
            <a:r>
              <a:rPr lang="en-US" sz="2800" i="1" dirty="0">
                <a:solidFill>
                  <a:srgbClr val="00B0F0"/>
                </a:solidFill>
              </a:rPr>
              <a:t>equipment</a:t>
            </a:r>
            <a:r>
              <a:rPr lang="en-US" sz="2800" dirty="0">
                <a:solidFill>
                  <a:srgbClr val="00B0F0"/>
                </a:solidFill>
              </a:rPr>
              <a:t> or </a:t>
            </a:r>
            <a:r>
              <a:rPr lang="en-US" sz="2800" i="1" dirty="0">
                <a:solidFill>
                  <a:srgbClr val="00B0F0"/>
                </a:solidFill>
              </a:rPr>
              <a:t>premises</a:t>
            </a:r>
            <a:r>
              <a:rPr lang="en-US" sz="2800" dirty="0">
                <a:solidFill>
                  <a:srgbClr val="00B0F0"/>
                </a:solidFill>
              </a:rPr>
              <a:t>, </a:t>
            </a:r>
            <a:r>
              <a:rPr lang="en-US" sz="2800" i="1" dirty="0">
                <a:solidFill>
                  <a:srgbClr val="00B0F0"/>
                </a:solidFill>
              </a:rPr>
              <a:t>purchase of another company</a:t>
            </a:r>
            <a:r>
              <a:rPr lang="en-US" sz="2800" i="1" dirty="0"/>
              <a:t> </a:t>
            </a:r>
            <a:r>
              <a:rPr lang="en-US" sz="2800" dirty="0"/>
              <a:t>is another reason for cash out flow. In some cases, the </a:t>
            </a:r>
            <a:r>
              <a:rPr lang="en-US" sz="2800" i="1" dirty="0">
                <a:solidFill>
                  <a:srgbClr val="00B0F0"/>
                </a:solidFill>
              </a:rPr>
              <a:t>disposal of a subsidiary company</a:t>
            </a:r>
            <a:r>
              <a:rPr lang="en-US" sz="2800" dirty="0"/>
              <a:t>, can give rise to an inflow of cash. </a:t>
            </a:r>
          </a:p>
          <a:p>
            <a:pPr marL="0" indent="0" algn="just">
              <a:spcBef>
                <a:spcPts val="0"/>
              </a:spcBef>
              <a:buNone/>
            </a:pPr>
            <a:endParaRPr lang="en-US" sz="2800" dirty="0"/>
          </a:p>
          <a:p>
            <a:pPr marL="0" indent="0" algn="just">
              <a:spcBef>
                <a:spcPts val="0"/>
              </a:spcBef>
              <a:buNone/>
            </a:pPr>
            <a:r>
              <a:rPr lang="en-US" sz="2800" dirty="0"/>
              <a:t>Adding all these items and subtracting from the operating profit, we get at a total figure of </a:t>
            </a:r>
            <a:r>
              <a:rPr lang="en-US" sz="2800" i="1" dirty="0">
                <a:solidFill>
                  <a:srgbClr val="00B0F0"/>
                </a:solidFill>
              </a:rPr>
              <a:t>inflow</a:t>
            </a:r>
            <a:r>
              <a:rPr lang="en-US" sz="2800" dirty="0"/>
              <a:t> or </a:t>
            </a:r>
            <a:r>
              <a:rPr lang="en-US" sz="2800" i="1" dirty="0">
                <a:solidFill>
                  <a:srgbClr val="00B0F0"/>
                </a:solidFill>
              </a:rPr>
              <a:t>outflow</a:t>
            </a:r>
            <a:r>
              <a:rPr lang="en-US" sz="2800" dirty="0">
                <a:solidFill>
                  <a:srgbClr val="00B0F0"/>
                </a:solidFill>
              </a:rPr>
              <a:t> </a:t>
            </a:r>
            <a:r>
              <a:rPr lang="en-US" sz="2800" dirty="0"/>
              <a:t>of cash in-n-out of the company.</a:t>
            </a:r>
          </a:p>
        </p:txBody>
      </p:sp>
      <p:sp>
        <p:nvSpPr>
          <p:cNvPr id="4" name="Date Placeholder 3"/>
          <p:cNvSpPr>
            <a:spLocks noGrp="1"/>
          </p:cNvSpPr>
          <p:nvPr>
            <p:ph type="dt" sz="half" idx="10"/>
          </p:nvPr>
        </p:nvSpPr>
        <p:spPr/>
        <p:txBody>
          <a:bodyPr/>
          <a:lstStyle/>
          <a:p>
            <a:pPr>
              <a:defRPr/>
            </a:pPr>
            <a:fld id="{6A12E5E1-B8D5-488B-AFA5-B5B7D140B8B0}"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45</a:t>
            </a:fld>
            <a:endParaRPr lang="en-GB" dirty="0"/>
          </a:p>
        </p:txBody>
      </p:sp>
    </p:spTree>
    <p:extLst>
      <p:ext uri="{BB962C8B-B14F-4D97-AF65-F5344CB8AC3E}">
        <p14:creationId xmlns:p14="http://schemas.microsoft.com/office/powerpoint/2010/main" val="297291758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cash flow statement</a:t>
            </a:r>
          </a:p>
        </p:txBody>
      </p:sp>
      <p:sp>
        <p:nvSpPr>
          <p:cNvPr id="3" name="Content Placeholder 2"/>
          <p:cNvSpPr>
            <a:spLocks noGrp="1"/>
          </p:cNvSpPr>
          <p:nvPr>
            <p:ph idx="1"/>
          </p:nvPr>
        </p:nvSpPr>
        <p:spPr>
          <a:xfrm>
            <a:off x="457200" y="892785"/>
            <a:ext cx="8305800" cy="5181600"/>
          </a:xfrm>
        </p:spPr>
        <p:txBody>
          <a:bodyPr>
            <a:noAutofit/>
          </a:bodyPr>
          <a:lstStyle/>
          <a:p>
            <a:pPr marL="0" indent="0" algn="just">
              <a:spcBef>
                <a:spcPts val="0"/>
              </a:spcBef>
              <a:buNone/>
            </a:pPr>
            <a:r>
              <a:rPr lang="en-US" sz="2800" dirty="0"/>
              <a:t>The final section of the cash flow statement shows the effect on the cash position of changes in the financing of the company. </a:t>
            </a:r>
          </a:p>
          <a:p>
            <a:pPr marL="0" indent="0" algn="just">
              <a:spcBef>
                <a:spcPts val="0"/>
              </a:spcBef>
              <a:buNone/>
            </a:pPr>
            <a:endParaRPr lang="en-US" sz="2800" dirty="0"/>
          </a:p>
          <a:p>
            <a:pPr marL="0" indent="0" algn="just">
              <a:spcBef>
                <a:spcPts val="0"/>
              </a:spcBef>
              <a:buNone/>
            </a:pPr>
            <a:r>
              <a:rPr lang="en-US" sz="2800" dirty="0"/>
              <a:t>The company has issued new shares and raised £215,000 through this; it has also paid off £50,000 of long-term debt. </a:t>
            </a:r>
          </a:p>
          <a:p>
            <a:pPr marL="0" indent="0" algn="just">
              <a:spcBef>
                <a:spcPts val="0"/>
              </a:spcBef>
              <a:buNone/>
            </a:pPr>
            <a:endParaRPr lang="en-US" sz="2800" dirty="0"/>
          </a:p>
          <a:p>
            <a:pPr marL="0" indent="0" algn="just">
              <a:spcBef>
                <a:spcPts val="0"/>
              </a:spcBef>
              <a:buNone/>
            </a:pPr>
            <a:r>
              <a:rPr lang="en-US" sz="2800" dirty="0"/>
              <a:t>Both of these, of course, affect its cash position and the bottom line of the cash flow statement reflects this; it gives the overall change in the company’s cash position over the year.</a:t>
            </a:r>
          </a:p>
        </p:txBody>
      </p:sp>
      <p:sp>
        <p:nvSpPr>
          <p:cNvPr id="4" name="Date Placeholder 3"/>
          <p:cNvSpPr>
            <a:spLocks noGrp="1"/>
          </p:cNvSpPr>
          <p:nvPr>
            <p:ph type="dt" sz="half" idx="10"/>
          </p:nvPr>
        </p:nvSpPr>
        <p:spPr/>
        <p:txBody>
          <a:bodyPr/>
          <a:lstStyle/>
          <a:p>
            <a:pPr>
              <a:defRPr/>
            </a:pPr>
            <a:fld id="{158400E3-BB07-436B-BAF2-B0FB0194E318}"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46</a:t>
            </a:fld>
            <a:endParaRPr lang="en-GB" dirty="0"/>
          </a:p>
        </p:txBody>
      </p:sp>
    </p:spTree>
    <p:extLst>
      <p:ext uri="{BB962C8B-B14F-4D97-AF65-F5344CB8AC3E}">
        <p14:creationId xmlns:p14="http://schemas.microsoft.com/office/powerpoint/2010/main" val="24371310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overall Picture</a:t>
            </a:r>
          </a:p>
        </p:txBody>
      </p:sp>
      <p:sp>
        <p:nvSpPr>
          <p:cNvPr id="3" name="Content Placeholder 2"/>
          <p:cNvSpPr>
            <a:spLocks noGrp="1"/>
          </p:cNvSpPr>
          <p:nvPr>
            <p:ph idx="1"/>
          </p:nvPr>
        </p:nvSpPr>
        <p:spPr>
          <a:xfrm>
            <a:off x="419100" y="610820"/>
            <a:ext cx="8305800" cy="5181600"/>
          </a:xfrm>
        </p:spPr>
        <p:txBody>
          <a:bodyPr>
            <a:noAutofit/>
          </a:bodyPr>
          <a:lstStyle/>
          <a:p>
            <a:pPr marL="0" indent="0" algn="just">
              <a:spcBef>
                <a:spcPts val="0"/>
              </a:spcBef>
              <a:buNone/>
            </a:pPr>
            <a:endParaRPr lang="en-US" sz="2800" dirty="0" smtClean="0"/>
          </a:p>
          <a:p>
            <a:pPr marL="0" indent="0" algn="just">
              <a:spcBef>
                <a:spcPts val="0"/>
              </a:spcBef>
              <a:buNone/>
            </a:pPr>
            <a:r>
              <a:rPr lang="en-US" sz="2800" dirty="0" smtClean="0"/>
              <a:t>The </a:t>
            </a:r>
            <a:r>
              <a:rPr lang="en-US" sz="2800" i="1" dirty="0"/>
              <a:t>balance sheet</a:t>
            </a:r>
            <a:r>
              <a:rPr lang="en-US" sz="2800" dirty="0"/>
              <a:t>, the </a:t>
            </a:r>
            <a:r>
              <a:rPr lang="en-US" sz="2800" i="1" dirty="0"/>
              <a:t>profit and loss account</a:t>
            </a:r>
            <a:r>
              <a:rPr lang="en-US" sz="2800" dirty="0"/>
              <a:t>, and the </a:t>
            </a:r>
            <a:r>
              <a:rPr lang="en-US" sz="2800" i="1" dirty="0"/>
              <a:t>cash flow statement </a:t>
            </a:r>
            <a:r>
              <a:rPr lang="en-US" sz="2800" dirty="0"/>
              <a:t>cannot be understood alone. Their relationship to each other needs to be understood in assessing the financial state of a company.</a:t>
            </a:r>
          </a:p>
          <a:p>
            <a:pPr marL="0" indent="0" algn="just">
              <a:spcBef>
                <a:spcPts val="0"/>
              </a:spcBef>
              <a:buNone/>
            </a:pPr>
            <a:endParaRPr lang="en-US" sz="2800" dirty="0"/>
          </a:p>
          <a:p>
            <a:pPr marL="0" indent="0" algn="just">
              <a:spcBef>
                <a:spcPts val="0"/>
              </a:spcBef>
              <a:buNone/>
            </a:pPr>
            <a:r>
              <a:rPr lang="en-US" sz="2800" dirty="0"/>
              <a:t>The balance sheet shows a snapshot of the </a:t>
            </a:r>
            <a:r>
              <a:rPr lang="en-US" sz="2800" u="sng" dirty="0"/>
              <a:t>financial position of a company</a:t>
            </a:r>
            <a:r>
              <a:rPr lang="en-US" sz="2800" dirty="0"/>
              <a:t> at the end of an accounting period (usually the company’s financial year), while the profit and loss account and the cash flow statement describe </a:t>
            </a:r>
            <a:r>
              <a:rPr lang="en-US" sz="2800" u="sng" dirty="0"/>
              <a:t>what has happened during the accounting period </a:t>
            </a:r>
            <a:r>
              <a:rPr lang="en-US" sz="2800" dirty="0"/>
              <a:t>and thus explain the </a:t>
            </a:r>
            <a:r>
              <a:rPr lang="en-US" sz="2800" u="sng" dirty="0"/>
              <a:t>relationship between successive balance sheets</a:t>
            </a:r>
            <a:r>
              <a:rPr lang="en-US" sz="2800" dirty="0"/>
              <a:t>, this is shown in Figure 6.2.</a:t>
            </a:r>
          </a:p>
        </p:txBody>
      </p:sp>
      <p:sp>
        <p:nvSpPr>
          <p:cNvPr id="4" name="Date Placeholder 3"/>
          <p:cNvSpPr>
            <a:spLocks noGrp="1"/>
          </p:cNvSpPr>
          <p:nvPr>
            <p:ph type="dt" sz="half" idx="10"/>
          </p:nvPr>
        </p:nvSpPr>
        <p:spPr/>
        <p:txBody>
          <a:bodyPr/>
          <a:lstStyle/>
          <a:p>
            <a:pPr>
              <a:defRPr/>
            </a:pPr>
            <a:fld id="{C8008E23-2521-4F72-9CBD-BA2C213FB691}"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47</a:t>
            </a:fld>
            <a:endParaRPr lang="en-GB" dirty="0"/>
          </a:p>
        </p:txBody>
      </p:sp>
    </p:spTree>
    <p:extLst>
      <p:ext uri="{BB962C8B-B14F-4D97-AF65-F5344CB8AC3E}">
        <p14:creationId xmlns:p14="http://schemas.microsoft.com/office/powerpoint/2010/main" val="3032115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455EE13D-4F01-4638-84D6-7FD8334EA841}" type="datetime1">
              <a:rPr lang="en-US" smtClean="0"/>
              <a:t>9/24/2018</a:t>
            </a:fld>
            <a:endParaRPr lang="en-GB" dirty="0"/>
          </a:p>
        </p:txBody>
      </p:sp>
      <p:sp>
        <p:nvSpPr>
          <p:cNvPr id="6" name="Footer Placeholder 5"/>
          <p:cNvSpPr>
            <a:spLocks noGrp="1"/>
          </p:cNvSpPr>
          <p:nvPr>
            <p:ph type="ftr" sz="quarter" idx="11"/>
          </p:nvPr>
        </p:nvSpPr>
        <p:spPr/>
        <p:txBody>
          <a:bodyPr/>
          <a:lstStyle/>
          <a:p>
            <a:pPr>
              <a:defRPr/>
            </a:pPr>
            <a:r>
              <a:rPr lang="en-US"/>
              <a:t>FAST-NUCES CS449-PIT [Spring-2018]</a:t>
            </a:r>
            <a:endParaRPr lang="en-GB" dirty="0"/>
          </a:p>
        </p:txBody>
      </p:sp>
      <p:sp>
        <p:nvSpPr>
          <p:cNvPr id="7" name="Slide Number Placeholder 6"/>
          <p:cNvSpPr>
            <a:spLocks noGrp="1"/>
          </p:cNvSpPr>
          <p:nvPr>
            <p:ph type="sldNum" sz="quarter" idx="12"/>
          </p:nvPr>
        </p:nvSpPr>
        <p:spPr/>
        <p:txBody>
          <a:bodyPr/>
          <a:lstStyle/>
          <a:p>
            <a:pPr>
              <a:defRPr/>
            </a:pPr>
            <a:fld id="{7C3995B0-1D2E-4DDC-BC34-E94122BB0B4E}" type="slidenum">
              <a:rPr lang="en-GB" smtClean="0"/>
              <a:pPr>
                <a:defRPr/>
              </a:pPr>
              <a:t>48</a:t>
            </a:fld>
            <a:endParaRPr lang="en-GB" dirty="0"/>
          </a:p>
        </p:txBody>
      </p:sp>
      <p:pic>
        <p:nvPicPr>
          <p:cNvPr id="2" name="Picture 1"/>
          <p:cNvPicPr>
            <a:picLocks noChangeAspect="1"/>
          </p:cNvPicPr>
          <p:nvPr/>
        </p:nvPicPr>
        <p:blipFill>
          <a:blip r:embed="rId2">
            <a:lum bright="-20000" contrast="40000"/>
          </a:blip>
          <a:stretch>
            <a:fillRect/>
          </a:stretch>
        </p:blipFill>
        <p:spPr>
          <a:xfrm>
            <a:off x="0" y="0"/>
            <a:ext cx="9144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overall Picture…..</a:t>
            </a:r>
          </a:p>
        </p:txBody>
      </p:sp>
      <p:sp>
        <p:nvSpPr>
          <p:cNvPr id="7" name="Content Placeholder 6"/>
          <p:cNvSpPr>
            <a:spLocks noGrp="1"/>
          </p:cNvSpPr>
          <p:nvPr>
            <p:ph idx="1"/>
          </p:nvPr>
        </p:nvSpPr>
        <p:spPr>
          <a:xfrm>
            <a:off x="448964" y="1295401"/>
            <a:ext cx="8237835" cy="4882290"/>
          </a:xfrm>
        </p:spPr>
        <p:txBody>
          <a:bodyPr/>
          <a:lstStyle/>
          <a:p>
            <a:pPr marL="0" indent="0" algn="just">
              <a:buNone/>
            </a:pPr>
            <a:r>
              <a:rPr lang="en-US" dirty="0"/>
              <a:t>The </a:t>
            </a:r>
            <a:r>
              <a:rPr lang="en-US" i="1" dirty="0"/>
              <a:t>profit and loss account </a:t>
            </a:r>
            <a:r>
              <a:rPr lang="en-US" dirty="0"/>
              <a:t>explains </a:t>
            </a:r>
            <a:r>
              <a:rPr lang="en-US" u="sng" dirty="0"/>
              <a:t>the relationship between the </a:t>
            </a:r>
            <a:r>
              <a:rPr lang="en-US" i="1" u="sng" dirty="0"/>
              <a:t>owner’s equity</a:t>
            </a:r>
            <a:r>
              <a:rPr lang="en-US" i="1" dirty="0"/>
              <a:t> </a:t>
            </a:r>
            <a:r>
              <a:rPr lang="en-US" dirty="0"/>
              <a:t>in the two balance sheets, while the </a:t>
            </a:r>
            <a:r>
              <a:rPr lang="en-US" i="1" dirty="0"/>
              <a:t>cash flow statement </a:t>
            </a:r>
            <a:r>
              <a:rPr lang="en-US" dirty="0"/>
              <a:t>explains </a:t>
            </a:r>
            <a:r>
              <a:rPr lang="en-US" u="sng" dirty="0"/>
              <a:t>the relationship between the cash item</a:t>
            </a:r>
            <a:r>
              <a:rPr lang="en-US" dirty="0"/>
              <a:t> shown in the two balance sheets. </a:t>
            </a:r>
          </a:p>
          <a:p>
            <a:pPr marL="0" indent="0">
              <a:buNone/>
            </a:pPr>
            <a:endParaRPr lang="en-US" dirty="0"/>
          </a:p>
          <a:p>
            <a:pPr marL="0" indent="0">
              <a:buNone/>
            </a:pPr>
            <a:r>
              <a:rPr lang="en-US" dirty="0"/>
              <a:t>This is illustrated in Figure 6.3.</a:t>
            </a:r>
          </a:p>
        </p:txBody>
      </p:sp>
      <p:sp>
        <p:nvSpPr>
          <p:cNvPr id="4" name="Date Placeholder 3"/>
          <p:cNvSpPr>
            <a:spLocks noGrp="1"/>
          </p:cNvSpPr>
          <p:nvPr>
            <p:ph type="dt" sz="half" idx="10"/>
          </p:nvPr>
        </p:nvSpPr>
        <p:spPr/>
        <p:txBody>
          <a:bodyPr/>
          <a:lstStyle/>
          <a:p>
            <a:pPr>
              <a:defRPr/>
            </a:pPr>
            <a:fld id="{EA9A8BF4-F236-4AF2-B466-BBC2BA161BA9}"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49</a:t>
            </a:fld>
            <a:endParaRPr lang="en-GB" dirty="0"/>
          </a:p>
        </p:txBody>
      </p:sp>
    </p:spTree>
    <p:extLst>
      <p:ext uri="{BB962C8B-B14F-4D97-AF65-F5344CB8AC3E}">
        <p14:creationId xmlns:p14="http://schemas.microsoft.com/office/powerpoint/2010/main" val="17190694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Balance sheet for a student</a:t>
            </a:r>
          </a:p>
        </p:txBody>
      </p:sp>
      <p:sp>
        <p:nvSpPr>
          <p:cNvPr id="3" name="Content Placeholder 2"/>
          <p:cNvSpPr>
            <a:spLocks noGrp="1"/>
          </p:cNvSpPr>
          <p:nvPr>
            <p:ph idx="1"/>
          </p:nvPr>
        </p:nvSpPr>
        <p:spPr>
          <a:xfrm>
            <a:off x="448964" y="1295400"/>
            <a:ext cx="8237836" cy="5060949"/>
          </a:xfrm>
        </p:spPr>
        <p:txBody>
          <a:bodyPr>
            <a:normAutofit/>
          </a:bodyPr>
          <a:lstStyle/>
          <a:p>
            <a:pPr marL="0" indent="0" algn="just">
              <a:buNone/>
            </a:pPr>
            <a:r>
              <a:rPr lang="en-US" dirty="0"/>
              <a:t>We take an imaginary student called Jemimah and  show her balance sheet with her present position side by side with the position a year ago, so that it is easy to make a comparison. </a:t>
            </a:r>
          </a:p>
          <a:p>
            <a:pPr marL="0" indent="0" algn="just">
              <a:buNone/>
            </a:pPr>
            <a:endParaRPr lang="en-US" sz="1200" dirty="0"/>
          </a:p>
          <a:p>
            <a:pPr marL="0" indent="0" algn="just">
              <a:buNone/>
            </a:pPr>
            <a:r>
              <a:rPr lang="en-US" dirty="0"/>
              <a:t>Notice also the common accounting convention of putting a number in parentheses() to indicate that it is negative, rather than using a negative sign(-) as is normal in science or mathematics.</a:t>
            </a:r>
          </a:p>
        </p:txBody>
      </p:sp>
      <p:sp>
        <p:nvSpPr>
          <p:cNvPr id="4" name="Date Placeholder 3"/>
          <p:cNvSpPr>
            <a:spLocks noGrp="1"/>
          </p:cNvSpPr>
          <p:nvPr>
            <p:ph type="dt" sz="half" idx="10"/>
          </p:nvPr>
        </p:nvSpPr>
        <p:spPr/>
        <p:txBody>
          <a:bodyPr/>
          <a:lstStyle/>
          <a:p>
            <a:pPr>
              <a:defRPr/>
            </a:pPr>
            <a:fld id="{CE49D51E-3254-44C5-A73B-F5EC0D03F7E7}"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a:t>
            </a:fld>
            <a:endParaRPr lang="en-GB" dirty="0"/>
          </a:p>
        </p:txBody>
      </p:sp>
    </p:spTree>
    <p:extLst>
      <p:ext uri="{BB962C8B-B14F-4D97-AF65-F5344CB8AC3E}">
        <p14:creationId xmlns:p14="http://schemas.microsoft.com/office/powerpoint/2010/main" val="22387169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3977BE8B-36BD-4838-B321-0AE1A09E3A14}" type="datetime1">
              <a:rPr lang="en-US" smtClean="0"/>
              <a:t>9/24/2018</a:t>
            </a:fld>
            <a:endParaRPr lang="en-GB" dirty="0"/>
          </a:p>
        </p:txBody>
      </p:sp>
      <p:sp>
        <p:nvSpPr>
          <p:cNvPr id="6" name="Footer Placeholder 5"/>
          <p:cNvSpPr>
            <a:spLocks noGrp="1"/>
          </p:cNvSpPr>
          <p:nvPr>
            <p:ph type="ftr" sz="quarter" idx="11"/>
          </p:nvPr>
        </p:nvSpPr>
        <p:spPr/>
        <p:txBody>
          <a:bodyPr/>
          <a:lstStyle/>
          <a:p>
            <a:pPr>
              <a:defRPr/>
            </a:pPr>
            <a:r>
              <a:rPr lang="en-US"/>
              <a:t>FAST-NUCES CS449-PIT [Spring-2018]</a:t>
            </a:r>
            <a:endParaRPr lang="en-GB" dirty="0"/>
          </a:p>
        </p:txBody>
      </p:sp>
      <p:sp>
        <p:nvSpPr>
          <p:cNvPr id="7" name="Slide Number Placeholder 6"/>
          <p:cNvSpPr>
            <a:spLocks noGrp="1"/>
          </p:cNvSpPr>
          <p:nvPr>
            <p:ph type="sldNum" sz="quarter" idx="12"/>
          </p:nvPr>
        </p:nvSpPr>
        <p:spPr/>
        <p:txBody>
          <a:bodyPr/>
          <a:lstStyle/>
          <a:p>
            <a:pPr>
              <a:defRPr/>
            </a:pPr>
            <a:fld id="{7C3995B0-1D2E-4DDC-BC34-E94122BB0B4E}" type="slidenum">
              <a:rPr lang="en-GB" smtClean="0"/>
              <a:pPr>
                <a:defRPr/>
              </a:pPr>
              <a:t>50</a:t>
            </a:fld>
            <a:endParaRPr lang="en-GB" dirty="0"/>
          </a:p>
        </p:txBody>
      </p:sp>
      <p:pic>
        <p:nvPicPr>
          <p:cNvPr id="11" name="Picture 10"/>
          <p:cNvPicPr>
            <a:picLocks noChangeAspect="1"/>
          </p:cNvPicPr>
          <p:nvPr/>
        </p:nvPicPr>
        <p:blipFill>
          <a:blip r:embed="rId2">
            <a:lum bright="-20000" contrast="40000"/>
          </a:blip>
          <a:stretch>
            <a:fillRect/>
          </a:stretch>
        </p:blipFill>
        <p:spPr>
          <a:xfrm>
            <a:off x="0" y="0"/>
            <a:ext cx="9144000" cy="6858000"/>
          </a:xfrm>
          <a:prstGeom prst="rect">
            <a:avLst/>
          </a:prstGeom>
        </p:spPr>
      </p:pic>
    </p:spTree>
    <p:extLst>
      <p:ext uri="{BB962C8B-B14F-4D97-AF65-F5344CB8AC3E}">
        <p14:creationId xmlns:p14="http://schemas.microsoft.com/office/powerpoint/2010/main" val="9243959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dirty="0"/>
              <a:t>Balance sheet for a student….</a:t>
            </a:r>
          </a:p>
        </p:txBody>
      </p:sp>
      <p:sp>
        <p:nvSpPr>
          <p:cNvPr id="4" name="Date Placeholder 3"/>
          <p:cNvSpPr>
            <a:spLocks noGrp="1"/>
          </p:cNvSpPr>
          <p:nvPr>
            <p:ph type="dt" sz="half" idx="10"/>
          </p:nvPr>
        </p:nvSpPr>
        <p:spPr/>
        <p:txBody>
          <a:bodyPr/>
          <a:lstStyle/>
          <a:p>
            <a:pPr>
              <a:defRPr/>
            </a:pPr>
            <a:fld id="{05D98D54-4375-4627-B4D1-4E4FFDA8BCAB}"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6</a:t>
            </a:fld>
            <a:endParaRPr lang="en-GB" dirty="0"/>
          </a:p>
        </p:txBody>
      </p:sp>
      <p:pic>
        <p:nvPicPr>
          <p:cNvPr id="7" name="Picture 6"/>
          <p:cNvPicPr>
            <a:picLocks noChangeAspect="1"/>
          </p:cNvPicPr>
          <p:nvPr/>
        </p:nvPicPr>
        <p:blipFill>
          <a:blip r:embed="rId2">
            <a:lum bright="-20000" contrast="40000"/>
          </a:blip>
          <a:stretch>
            <a:fillRect/>
          </a:stretch>
        </p:blipFill>
        <p:spPr>
          <a:xfrm>
            <a:off x="0" y="0"/>
            <a:ext cx="9144000" cy="6857999"/>
          </a:xfrm>
          <a:prstGeom prst="rect">
            <a:avLst/>
          </a:prstGeom>
        </p:spPr>
      </p:pic>
    </p:spTree>
    <p:extLst>
      <p:ext uri="{BB962C8B-B14F-4D97-AF65-F5344CB8AC3E}">
        <p14:creationId xmlns:p14="http://schemas.microsoft.com/office/powerpoint/2010/main" val="9576638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Depreciation</a:t>
            </a:r>
          </a:p>
        </p:txBody>
      </p:sp>
      <p:sp>
        <p:nvSpPr>
          <p:cNvPr id="3" name="Content Placeholder 2"/>
          <p:cNvSpPr>
            <a:spLocks noGrp="1"/>
          </p:cNvSpPr>
          <p:nvPr>
            <p:ph idx="1"/>
          </p:nvPr>
        </p:nvSpPr>
        <p:spPr>
          <a:xfrm>
            <a:off x="448965" y="1295400"/>
            <a:ext cx="8237836" cy="5060949"/>
          </a:xfrm>
        </p:spPr>
        <p:txBody>
          <a:bodyPr>
            <a:normAutofit fontScale="92500" lnSpcReduction="20000"/>
          </a:bodyPr>
          <a:lstStyle/>
          <a:p>
            <a:pPr marL="0" indent="0" algn="just">
              <a:buNone/>
            </a:pPr>
            <a:r>
              <a:rPr lang="en-US" dirty="0"/>
              <a:t>Standard accounting practice is to reduce the value of fixed assets each year to reflect the likely lifetime of each asset; the fall in the value of the asset from one year to the next is called the </a:t>
            </a:r>
            <a:r>
              <a:rPr lang="en-US" i="1" dirty="0">
                <a:solidFill>
                  <a:srgbClr val="00B0F0"/>
                </a:solidFill>
              </a:rPr>
              <a:t>depreciation</a:t>
            </a:r>
            <a:r>
              <a:rPr lang="en-US" dirty="0">
                <a:solidFill>
                  <a:srgbClr val="00B0F0"/>
                </a:solidFill>
              </a:rPr>
              <a:t>.</a:t>
            </a:r>
          </a:p>
          <a:p>
            <a:pPr algn="just"/>
            <a:endParaRPr lang="en-US" sz="1200" dirty="0"/>
          </a:p>
          <a:p>
            <a:pPr marL="0" indent="0" algn="just">
              <a:buNone/>
            </a:pPr>
            <a:r>
              <a:rPr lang="en-US" dirty="0"/>
              <a:t>Thus, Jemimah will probably keep her computer for four years before it becomes obsolete and she has to replace it with a new one. </a:t>
            </a:r>
          </a:p>
          <a:p>
            <a:pPr marL="0" indent="0" algn="just">
              <a:buNone/>
            </a:pPr>
            <a:endParaRPr lang="en-US" sz="1200" dirty="0"/>
          </a:p>
          <a:p>
            <a:pPr marL="0" indent="0" algn="just">
              <a:buNone/>
            </a:pPr>
            <a:r>
              <a:rPr lang="en-US" dirty="0"/>
              <a:t>The simplest and commonest way of calculating the depreciation is to assume that it falls in value uniformly, that is, it loses value at a rate of £200 per year.</a:t>
            </a:r>
          </a:p>
        </p:txBody>
      </p:sp>
      <p:sp>
        <p:nvSpPr>
          <p:cNvPr id="4" name="Date Placeholder 3"/>
          <p:cNvSpPr>
            <a:spLocks noGrp="1"/>
          </p:cNvSpPr>
          <p:nvPr>
            <p:ph type="dt" sz="half" idx="10"/>
          </p:nvPr>
        </p:nvSpPr>
        <p:spPr/>
        <p:txBody>
          <a:bodyPr/>
          <a:lstStyle/>
          <a:p>
            <a:pPr>
              <a:defRPr/>
            </a:pPr>
            <a:fld id="{D4EE58EA-0663-4D99-A363-78FBB7E755F3}" type="datetime1">
              <a:rPr lang="en-US" smtClean="0"/>
              <a:t>9/24/2018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7</a:t>
            </a:fld>
            <a:endParaRPr lang="en-GB" dirty="0"/>
          </a:p>
        </p:txBody>
      </p:sp>
    </p:spTree>
    <p:extLst>
      <p:ext uri="{BB962C8B-B14F-4D97-AF65-F5344CB8AC3E}">
        <p14:creationId xmlns:p14="http://schemas.microsoft.com/office/powerpoint/2010/main" val="40657501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Depreciation</a:t>
            </a:r>
            <a:endParaRPr lang="en-US" dirty="0"/>
          </a:p>
        </p:txBody>
      </p:sp>
      <p:sp>
        <p:nvSpPr>
          <p:cNvPr id="3" name="Content Placeholder 2"/>
          <p:cNvSpPr>
            <a:spLocks noGrp="1"/>
          </p:cNvSpPr>
          <p:nvPr>
            <p:ph idx="1"/>
          </p:nvPr>
        </p:nvSpPr>
        <p:spPr>
          <a:xfrm>
            <a:off x="457200" y="1410711"/>
            <a:ext cx="8229600" cy="4756150"/>
          </a:xfrm>
        </p:spPr>
        <p:txBody>
          <a:bodyPr/>
          <a:lstStyle/>
          <a:p>
            <a:pPr marL="0" indent="0">
              <a:buNone/>
            </a:pPr>
            <a:r>
              <a:rPr lang="en-US" dirty="0"/>
              <a:t>Suppose a company buys a database server for £100,000 and expects to use it for five years. Then the annual depreciation will be £20,000 (£100,000/5)</a:t>
            </a:r>
          </a:p>
          <a:p>
            <a:pPr marL="0" indent="0">
              <a:buNone/>
            </a:pPr>
            <a:r>
              <a:rPr lang="en-US" dirty="0" smtClean="0"/>
              <a:t>What will be the </a:t>
            </a:r>
            <a:r>
              <a:rPr lang="en-US" dirty="0"/>
              <a:t>value in the balance sheet </a:t>
            </a:r>
            <a:r>
              <a:rPr lang="en-US" dirty="0" smtClean="0"/>
              <a:t>at </a:t>
            </a:r>
            <a:r>
              <a:rPr lang="en-US" dirty="0"/>
              <a:t>the end of year </a:t>
            </a:r>
            <a:r>
              <a:rPr lang="en-US" dirty="0" smtClean="0"/>
              <a:t>1?</a:t>
            </a:r>
          </a:p>
          <a:p>
            <a:pPr marL="0" indent="0" algn="ctr">
              <a:buNone/>
            </a:pPr>
            <a:r>
              <a:rPr lang="en-US" dirty="0" smtClean="0"/>
              <a:t>£ 80,000</a:t>
            </a:r>
          </a:p>
          <a:p>
            <a:pPr marL="0" indent="0">
              <a:buNone/>
            </a:pPr>
            <a:r>
              <a:rPr lang="en-US" dirty="0" smtClean="0"/>
              <a:t>and at </a:t>
            </a:r>
            <a:r>
              <a:rPr lang="en-US" dirty="0"/>
              <a:t>the end of year 5</a:t>
            </a:r>
            <a:r>
              <a:rPr lang="en-US" dirty="0" smtClean="0"/>
              <a:t>. </a:t>
            </a:r>
          </a:p>
          <a:p>
            <a:pPr marL="0" indent="0" algn="ctr">
              <a:buNone/>
            </a:pPr>
            <a:r>
              <a:rPr lang="en-US" dirty="0" smtClean="0"/>
              <a:t>zero</a:t>
            </a:r>
            <a:endParaRPr lang="en-US" dirty="0"/>
          </a:p>
        </p:txBody>
      </p:sp>
      <p:sp>
        <p:nvSpPr>
          <p:cNvPr id="4" name="Date Placeholder 3"/>
          <p:cNvSpPr>
            <a:spLocks noGrp="1"/>
          </p:cNvSpPr>
          <p:nvPr>
            <p:ph type="dt" sz="half" idx="10"/>
          </p:nvPr>
        </p:nvSpPr>
        <p:spPr/>
        <p:txBody>
          <a:bodyPr/>
          <a:lstStyle/>
          <a:p>
            <a:fld id="{17BA853A-2C4A-4C9A-B797-651282E93526}" type="datetime1">
              <a:rPr lang="en-US" smtClean="0"/>
              <a:t>9/24/2018</a:t>
            </a:fld>
            <a:endParaRPr lang="en-US"/>
          </a:p>
        </p:txBody>
      </p:sp>
      <p:sp>
        <p:nvSpPr>
          <p:cNvPr id="5" name="Footer Placeholder 4"/>
          <p:cNvSpPr>
            <a:spLocks noGrp="1"/>
          </p:cNvSpPr>
          <p:nvPr>
            <p:ph type="ftr" sz="quarter" idx="11"/>
          </p:nvPr>
        </p:nvSpPr>
        <p:spPr/>
        <p:txBody>
          <a:bodyPr/>
          <a:lstStyle/>
          <a:p>
            <a:r>
              <a:rPr lang="en-US" smtClean="0"/>
              <a:t>FAST-NUCES CS449-PIT [Spring-2018]</a:t>
            </a:r>
            <a:endParaRPr lang="en-US"/>
          </a:p>
        </p:txBody>
      </p:sp>
      <p:sp>
        <p:nvSpPr>
          <p:cNvPr id="6" name="Slide Number Placeholder 5"/>
          <p:cNvSpPr>
            <a:spLocks noGrp="1"/>
          </p:cNvSpPr>
          <p:nvPr>
            <p:ph type="sldNum" sz="quarter" idx="12"/>
          </p:nvPr>
        </p:nvSpPr>
        <p:spPr/>
        <p:txBody>
          <a:bodyPr/>
          <a:lstStyle/>
          <a:p>
            <a:fld id="{D6738129-2455-4CBA-9688-AE4FACD7F04D}" type="slidenum">
              <a:rPr lang="en-US" smtClean="0"/>
              <a:pPr/>
              <a:t>8</a:t>
            </a:fld>
            <a:endParaRPr lang="en-US"/>
          </a:p>
        </p:txBody>
      </p:sp>
    </p:spTree>
    <p:extLst>
      <p:ext uri="{BB962C8B-B14F-4D97-AF65-F5344CB8AC3E}">
        <p14:creationId xmlns:p14="http://schemas.microsoft.com/office/powerpoint/2010/main" val="16004943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Depreciation</a:t>
            </a:r>
            <a:endParaRPr lang="en-US" dirty="0"/>
          </a:p>
        </p:txBody>
      </p:sp>
      <p:sp>
        <p:nvSpPr>
          <p:cNvPr id="3" name="Content Placeholder 2"/>
          <p:cNvSpPr>
            <a:spLocks noGrp="1"/>
          </p:cNvSpPr>
          <p:nvPr>
            <p:ph idx="1"/>
          </p:nvPr>
        </p:nvSpPr>
        <p:spPr/>
        <p:txBody>
          <a:bodyPr/>
          <a:lstStyle/>
          <a:p>
            <a:pPr marL="0" indent="0">
              <a:buNone/>
            </a:pPr>
            <a:r>
              <a:rPr lang="en-US" dirty="0" smtClean="0"/>
              <a:t>A new Computer system is bought to a software house which costs 800$ and expects </a:t>
            </a:r>
            <a:r>
              <a:rPr lang="en-US" dirty="0"/>
              <a:t>to use it for </a:t>
            </a:r>
            <a:r>
              <a:rPr lang="en-US" dirty="0" smtClean="0"/>
              <a:t>4 </a:t>
            </a:r>
            <a:r>
              <a:rPr lang="en-US" dirty="0"/>
              <a:t>years</a:t>
            </a:r>
            <a:r>
              <a:rPr lang="en-US" dirty="0" smtClean="0"/>
              <a:t>, after an year it worth reduces to 600$.</a:t>
            </a:r>
          </a:p>
          <a:p>
            <a:pPr marL="0" indent="0">
              <a:buNone/>
            </a:pPr>
            <a:r>
              <a:rPr lang="en-US" dirty="0" smtClean="0"/>
              <a:t>What is the annual depreciation rate of Computer system?</a:t>
            </a:r>
          </a:p>
          <a:p>
            <a:pPr marL="0" indent="0">
              <a:buNone/>
            </a:pPr>
            <a:endParaRPr lang="en-US" dirty="0"/>
          </a:p>
          <a:p>
            <a:pPr marL="0" indent="0" algn="ctr">
              <a:buNone/>
            </a:pPr>
            <a:r>
              <a:rPr lang="en-US" dirty="0" smtClean="0"/>
              <a:t>800/4 = 200$</a:t>
            </a:r>
          </a:p>
          <a:p>
            <a:pPr marL="0" indent="0">
              <a:buNone/>
            </a:pPr>
            <a:endParaRPr lang="en-US" dirty="0"/>
          </a:p>
        </p:txBody>
      </p:sp>
      <p:sp>
        <p:nvSpPr>
          <p:cNvPr id="4" name="Date Placeholder 3"/>
          <p:cNvSpPr>
            <a:spLocks noGrp="1"/>
          </p:cNvSpPr>
          <p:nvPr>
            <p:ph type="dt" sz="half" idx="10"/>
          </p:nvPr>
        </p:nvSpPr>
        <p:spPr/>
        <p:txBody>
          <a:bodyPr/>
          <a:lstStyle/>
          <a:p>
            <a:fld id="{17BA853A-2C4A-4C9A-B797-651282E93526}" type="datetime1">
              <a:rPr lang="en-US" smtClean="0"/>
              <a:t>9/24/2018</a:t>
            </a:fld>
            <a:endParaRPr lang="en-US"/>
          </a:p>
        </p:txBody>
      </p:sp>
      <p:sp>
        <p:nvSpPr>
          <p:cNvPr id="5" name="Footer Placeholder 4"/>
          <p:cNvSpPr>
            <a:spLocks noGrp="1"/>
          </p:cNvSpPr>
          <p:nvPr>
            <p:ph type="ftr" sz="quarter" idx="11"/>
          </p:nvPr>
        </p:nvSpPr>
        <p:spPr/>
        <p:txBody>
          <a:bodyPr/>
          <a:lstStyle/>
          <a:p>
            <a:r>
              <a:rPr lang="en-US" smtClean="0"/>
              <a:t>FAST-NUCES CS449-PIT [Spring-2018]</a:t>
            </a:r>
            <a:endParaRPr lang="en-US"/>
          </a:p>
        </p:txBody>
      </p:sp>
      <p:sp>
        <p:nvSpPr>
          <p:cNvPr id="6" name="Slide Number Placeholder 5"/>
          <p:cNvSpPr>
            <a:spLocks noGrp="1"/>
          </p:cNvSpPr>
          <p:nvPr>
            <p:ph type="sldNum" sz="quarter" idx="12"/>
          </p:nvPr>
        </p:nvSpPr>
        <p:spPr/>
        <p:txBody>
          <a:bodyPr/>
          <a:lstStyle/>
          <a:p>
            <a:fld id="{D6738129-2455-4CBA-9688-AE4FACD7F04D}" type="slidenum">
              <a:rPr lang="en-US" smtClean="0"/>
              <a:pPr/>
              <a:t>9</a:t>
            </a:fld>
            <a:endParaRPr lang="en-US"/>
          </a:p>
        </p:txBody>
      </p:sp>
    </p:spTree>
    <p:extLst>
      <p:ext uri="{BB962C8B-B14F-4D97-AF65-F5344CB8AC3E}">
        <p14:creationId xmlns:p14="http://schemas.microsoft.com/office/powerpoint/2010/main" val="33646708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IT" id="{46627D11-9CBB-4B95-AAC9-9F2FD00C3FA0}" vid="{8DCCC512-97A3-4AB9-8E9A-BB2E42F057D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0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PIT</Template>
  <TotalTime>2309</TotalTime>
  <Words>3545</Words>
  <Application>Microsoft Office PowerPoint</Application>
  <PresentationFormat>On-screen Show (4:3)</PresentationFormat>
  <Paragraphs>370</Paragraphs>
  <Slides>50</Slides>
  <Notes>2</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50</vt:i4>
      </vt:variant>
    </vt:vector>
  </HeadingPairs>
  <TitlesOfParts>
    <vt:vector size="56" baseType="lpstr">
      <vt:lpstr>Arial</vt:lpstr>
      <vt:lpstr>Calibri</vt:lpstr>
      <vt:lpstr>Verdana</vt:lpstr>
      <vt:lpstr>PIT</vt:lpstr>
      <vt:lpstr>Custom Design</vt:lpstr>
      <vt:lpstr>3007</vt:lpstr>
      <vt:lpstr>Financial Accounting</vt:lpstr>
      <vt:lpstr>Chapter Outcome:</vt:lpstr>
      <vt:lpstr>Annual Report</vt:lpstr>
      <vt:lpstr>The Balance Sheet</vt:lpstr>
      <vt:lpstr>Balance sheet for a student</vt:lpstr>
      <vt:lpstr>Balance sheet for a student….</vt:lpstr>
      <vt:lpstr>Depreciation</vt:lpstr>
      <vt:lpstr>Depreciation</vt:lpstr>
      <vt:lpstr>Depreciation</vt:lpstr>
      <vt:lpstr>Commercial balance sheets: Assets</vt:lpstr>
      <vt:lpstr>Classification of Assists</vt:lpstr>
      <vt:lpstr>Commercial balance sheets: Assets</vt:lpstr>
      <vt:lpstr>Commercial balance sheets: Assets…..</vt:lpstr>
      <vt:lpstr>Commercial balance sheets: Assets…..</vt:lpstr>
      <vt:lpstr>Commercial balance sheets: Assets…..</vt:lpstr>
      <vt:lpstr>PowerPoint Presentation</vt:lpstr>
      <vt:lpstr>Tangible fixed Assets</vt:lpstr>
      <vt:lpstr>Tangible fixed Assets….</vt:lpstr>
      <vt:lpstr>PowerPoint Presentation</vt:lpstr>
      <vt:lpstr>Assets….</vt:lpstr>
      <vt:lpstr>Commercial balance sheets: Liabilities &amp; owners’ equity</vt:lpstr>
      <vt:lpstr>Liabilities &amp; owners’ equity</vt:lpstr>
      <vt:lpstr>Liabilities &amp; owners’ equity….</vt:lpstr>
      <vt:lpstr>Liabilities &amp; owners’ equity….</vt:lpstr>
      <vt:lpstr>The Profit &amp; Loss Account</vt:lpstr>
      <vt:lpstr>PowerPoint Presentation</vt:lpstr>
      <vt:lpstr>Commercial profit and loss accounts</vt:lpstr>
      <vt:lpstr>PowerPoint Presentation</vt:lpstr>
      <vt:lpstr>Commercial profit and loss accounts</vt:lpstr>
      <vt:lpstr>Commercial profit and loss accounts</vt:lpstr>
      <vt:lpstr>Commercial profit and loss accounts</vt:lpstr>
      <vt:lpstr>The cash flow statement</vt:lpstr>
      <vt:lpstr>The cash flow statement</vt:lpstr>
      <vt:lpstr>The cash flow statement</vt:lpstr>
      <vt:lpstr>The cash flow statement</vt:lpstr>
      <vt:lpstr>PowerPoint Presentation</vt:lpstr>
      <vt:lpstr>The cash flow statement</vt:lpstr>
      <vt:lpstr>PowerPoint Presentation</vt:lpstr>
      <vt:lpstr>Cash Flow Analysis</vt:lpstr>
      <vt:lpstr>Operating activities</vt:lpstr>
      <vt:lpstr>Investing activities</vt:lpstr>
      <vt:lpstr>Financing activities</vt:lpstr>
      <vt:lpstr>PowerPoint Presentation</vt:lpstr>
      <vt:lpstr>The cash flow statement</vt:lpstr>
      <vt:lpstr>The cash flow statement</vt:lpstr>
      <vt:lpstr>The cash flow statement</vt:lpstr>
      <vt:lpstr>The overall Picture</vt:lpstr>
      <vt:lpstr>PowerPoint Presentation</vt:lpstr>
      <vt:lpstr>The overall Picture…..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PIIT</dc:title>
  <dc:creator>Asim</dc:creator>
  <cp:lastModifiedBy>Saeeda Kanwal</cp:lastModifiedBy>
  <cp:revision>280</cp:revision>
  <dcterms:created xsi:type="dcterms:W3CDTF">2011-09-25T14:10:52Z</dcterms:created>
  <dcterms:modified xsi:type="dcterms:W3CDTF">2018-09-24T10:29:23Z</dcterms:modified>
</cp:coreProperties>
</file>