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3" r:id="rId1"/>
  </p:sldMasterIdLst>
  <p:notesMasterIdLst>
    <p:notesMasterId r:id="rId28"/>
  </p:notesMasterIdLst>
  <p:handoutMasterIdLst>
    <p:handoutMasterId r:id="rId29"/>
  </p:handoutMasterIdLst>
  <p:sldIdLst>
    <p:sldId id="332" r:id="rId2"/>
    <p:sldId id="304" r:id="rId3"/>
    <p:sldId id="333" r:id="rId4"/>
    <p:sldId id="334" r:id="rId5"/>
    <p:sldId id="335" r:id="rId6"/>
    <p:sldId id="307" r:id="rId7"/>
    <p:sldId id="308" r:id="rId8"/>
    <p:sldId id="309" r:id="rId9"/>
    <p:sldId id="310" r:id="rId10"/>
    <p:sldId id="313" r:id="rId11"/>
    <p:sldId id="336" r:id="rId12"/>
    <p:sldId id="314" r:id="rId13"/>
    <p:sldId id="311" r:id="rId14"/>
    <p:sldId id="312" r:id="rId15"/>
    <p:sldId id="315" r:id="rId16"/>
    <p:sldId id="337" r:id="rId17"/>
    <p:sldId id="338" r:id="rId18"/>
    <p:sldId id="339" r:id="rId19"/>
    <p:sldId id="319" r:id="rId20"/>
    <p:sldId id="341" r:id="rId21"/>
    <p:sldId id="342" r:id="rId22"/>
    <p:sldId id="321" r:id="rId23"/>
    <p:sldId id="322" r:id="rId24"/>
    <p:sldId id="323" r:id="rId25"/>
    <p:sldId id="324" r:id="rId26"/>
    <p:sldId id="325" r:id="rId27"/>
  </p:sldIdLst>
  <p:sldSz cx="9144000" cy="6858000" type="screen4x3"/>
  <p:notesSz cx="6797675" cy="9926638"/>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59" autoAdjust="0"/>
    <p:restoredTop sz="94698" autoAdjust="0"/>
  </p:normalViewPr>
  <p:slideViewPr>
    <p:cSldViewPr>
      <p:cViewPr varScale="1">
        <p:scale>
          <a:sx n="83" d="100"/>
          <a:sy n="83" d="100"/>
        </p:scale>
        <p:origin x="170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cs typeface="+mn-cs"/>
              </a:defRPr>
            </a:lvl1pPr>
          </a:lstStyle>
          <a:p>
            <a:pPr>
              <a:defRPr/>
            </a:pPr>
            <a:endParaRPr lang="en-GB" dirty="0"/>
          </a:p>
        </p:txBody>
      </p:sp>
      <p:sp>
        <p:nvSpPr>
          <p:cNvPr id="50179"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cs typeface="+mn-cs"/>
              </a:defRPr>
            </a:lvl1pPr>
          </a:lstStyle>
          <a:p>
            <a:pPr>
              <a:defRPr/>
            </a:pPr>
            <a:endParaRPr lang="en-GB" dirty="0"/>
          </a:p>
        </p:txBody>
      </p:sp>
      <p:sp>
        <p:nvSpPr>
          <p:cNvPr id="50180"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cs typeface="+mn-cs"/>
              </a:defRPr>
            </a:lvl1pPr>
          </a:lstStyle>
          <a:p>
            <a:pPr>
              <a:defRPr/>
            </a:pPr>
            <a:endParaRPr lang="en-GB" dirty="0"/>
          </a:p>
        </p:txBody>
      </p:sp>
      <p:sp>
        <p:nvSpPr>
          <p:cNvPr id="50181"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CEFCE3F8-79A6-4856-9F6E-7CD6A60C68F8}" type="slidenum">
              <a:rPr lang="en-GB"/>
              <a:pPr>
                <a:defRPr/>
              </a:pPr>
              <a:t>‹#›</a:t>
            </a:fld>
            <a:endParaRPr lang="en-GB" dirty="0"/>
          </a:p>
        </p:txBody>
      </p:sp>
    </p:spTree>
    <p:extLst>
      <p:ext uri="{BB962C8B-B14F-4D97-AF65-F5344CB8AC3E}">
        <p14:creationId xmlns:p14="http://schemas.microsoft.com/office/powerpoint/2010/main" val="3030237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cs typeface="+mn-cs"/>
              </a:defRPr>
            </a:lvl1pPr>
          </a:lstStyle>
          <a:p>
            <a:pPr>
              <a:defRPr/>
            </a:pPr>
            <a:endParaRPr lang="en-GB" dirty="0"/>
          </a:p>
        </p:txBody>
      </p:sp>
      <p:sp>
        <p:nvSpPr>
          <p:cNvPr id="56323"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cs typeface="+mn-cs"/>
              </a:defRPr>
            </a:lvl1pPr>
          </a:lstStyle>
          <a:p>
            <a:pPr>
              <a:defRPr/>
            </a:pPr>
            <a:endParaRPr lang="en-GB" dirty="0"/>
          </a:p>
        </p:txBody>
      </p:sp>
      <p:sp>
        <p:nvSpPr>
          <p:cNvPr id="307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5"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6326"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cs typeface="+mn-cs"/>
              </a:defRPr>
            </a:lvl1pPr>
          </a:lstStyle>
          <a:p>
            <a:pPr>
              <a:defRPr/>
            </a:pPr>
            <a:endParaRPr lang="en-GB" dirty="0"/>
          </a:p>
        </p:txBody>
      </p:sp>
      <p:sp>
        <p:nvSpPr>
          <p:cNvPr id="56327"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840D3037-ECD3-41DD-AAA6-AA067B2A963B}" type="slidenum">
              <a:rPr lang="en-GB"/>
              <a:pPr>
                <a:defRPr/>
              </a:pPr>
              <a:t>‹#›</a:t>
            </a:fld>
            <a:endParaRPr lang="en-GB" dirty="0"/>
          </a:p>
        </p:txBody>
      </p:sp>
    </p:spTree>
    <p:extLst>
      <p:ext uri="{BB962C8B-B14F-4D97-AF65-F5344CB8AC3E}">
        <p14:creationId xmlns:p14="http://schemas.microsoft.com/office/powerpoint/2010/main" val="40608402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EC1B0C-B6E3-4180-A34F-834D8844019D}" type="slidenum">
              <a:rPr lang="en-US" smtClean="0"/>
              <a:pPr/>
              <a:t>1</a:t>
            </a:fld>
            <a:endParaRPr lang="en-US" dirty="0"/>
          </a:p>
        </p:txBody>
      </p:sp>
    </p:spTree>
    <p:extLst>
      <p:ext uri="{BB962C8B-B14F-4D97-AF65-F5344CB8AC3E}">
        <p14:creationId xmlns:p14="http://schemas.microsoft.com/office/powerpoint/2010/main" val="352220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C88CB096-68E1-4EA0-8F16-90CAEA91AEDC}" type="slidenum">
              <a:rPr lang="en-GB"/>
              <a:pPr>
                <a:spcBef>
                  <a:spcPct val="0"/>
                </a:spcBef>
              </a:pPr>
              <a:t>10</a:t>
            </a:fld>
            <a:endParaRPr lang="en-GB" dirty="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xfrm>
            <a:off x="906463" y="4714875"/>
            <a:ext cx="498475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cs typeface="Arial" panose="020B0604020202020204" pitchFamily="34" charset="0"/>
            </a:endParaRPr>
          </a:p>
        </p:txBody>
      </p:sp>
    </p:spTree>
    <p:extLst>
      <p:ext uri="{BB962C8B-B14F-4D97-AF65-F5344CB8AC3E}">
        <p14:creationId xmlns:p14="http://schemas.microsoft.com/office/powerpoint/2010/main" val="1712595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C88CB096-68E1-4EA0-8F16-90CAEA91AEDC}" type="slidenum">
              <a:rPr lang="en-GB"/>
              <a:pPr>
                <a:spcBef>
                  <a:spcPct val="0"/>
                </a:spcBef>
              </a:pPr>
              <a:t>11</a:t>
            </a:fld>
            <a:endParaRPr lang="en-GB" dirty="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xfrm>
            <a:off x="906463" y="4714875"/>
            <a:ext cx="498475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cs typeface="Arial" panose="020B0604020202020204" pitchFamily="34" charset="0"/>
            </a:endParaRPr>
          </a:p>
        </p:txBody>
      </p:sp>
    </p:spTree>
    <p:extLst>
      <p:ext uri="{BB962C8B-B14F-4D97-AF65-F5344CB8AC3E}">
        <p14:creationId xmlns:p14="http://schemas.microsoft.com/office/powerpoint/2010/main" val="294863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40F5B139-0FB5-4EC5-8671-A4620463C5EE}" type="slidenum">
              <a:rPr lang="en-GB"/>
              <a:pPr>
                <a:spcBef>
                  <a:spcPct val="0"/>
                </a:spcBef>
              </a:pPr>
              <a:t>13</a:t>
            </a:fld>
            <a:endParaRPr lang="en-GB" dirty="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xfrm>
            <a:off x="906463" y="4714875"/>
            <a:ext cx="498475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cs typeface="Arial" panose="020B0604020202020204" pitchFamily="34" charset="0"/>
            </a:endParaRPr>
          </a:p>
        </p:txBody>
      </p:sp>
    </p:spTree>
    <p:extLst>
      <p:ext uri="{BB962C8B-B14F-4D97-AF65-F5344CB8AC3E}">
        <p14:creationId xmlns:p14="http://schemas.microsoft.com/office/powerpoint/2010/main" val="963307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A7BC7BE3-FEBC-4490-BB2D-EFF899B0A205}" type="slidenum">
              <a:rPr lang="en-GB"/>
              <a:pPr>
                <a:spcBef>
                  <a:spcPct val="0"/>
                </a:spcBef>
              </a:pPr>
              <a:t>15</a:t>
            </a:fld>
            <a:endParaRPr lang="en-GB" dirty="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06463" y="4714875"/>
            <a:ext cx="498475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cs typeface="Arial" panose="020B0604020202020204" pitchFamily="34" charset="0"/>
            </a:endParaRPr>
          </a:p>
        </p:txBody>
      </p:sp>
    </p:spTree>
    <p:extLst>
      <p:ext uri="{BB962C8B-B14F-4D97-AF65-F5344CB8AC3E}">
        <p14:creationId xmlns:p14="http://schemas.microsoft.com/office/powerpoint/2010/main" val="4263945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A7BC7BE3-FEBC-4490-BB2D-EFF899B0A205}" type="slidenum">
              <a:rPr lang="en-GB"/>
              <a:pPr>
                <a:spcBef>
                  <a:spcPct val="0"/>
                </a:spcBef>
              </a:pPr>
              <a:t>16</a:t>
            </a:fld>
            <a:endParaRPr lang="en-GB" dirty="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06463" y="4714875"/>
            <a:ext cx="498475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cs typeface="Arial" panose="020B0604020202020204" pitchFamily="34" charset="0"/>
            </a:endParaRPr>
          </a:p>
        </p:txBody>
      </p:sp>
    </p:spTree>
    <p:extLst>
      <p:ext uri="{BB962C8B-B14F-4D97-AF65-F5344CB8AC3E}">
        <p14:creationId xmlns:p14="http://schemas.microsoft.com/office/powerpoint/2010/main" val="656408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A7BC7BE3-FEBC-4490-BB2D-EFF899B0A205}" type="slidenum">
              <a:rPr lang="en-GB"/>
              <a:pPr>
                <a:spcBef>
                  <a:spcPct val="0"/>
                </a:spcBef>
              </a:pPr>
              <a:t>17</a:t>
            </a:fld>
            <a:endParaRPr lang="en-GB" dirty="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06463" y="4714875"/>
            <a:ext cx="498475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cs typeface="Arial" panose="020B0604020202020204" pitchFamily="34" charset="0"/>
            </a:endParaRPr>
          </a:p>
        </p:txBody>
      </p:sp>
    </p:spTree>
    <p:extLst>
      <p:ext uri="{BB962C8B-B14F-4D97-AF65-F5344CB8AC3E}">
        <p14:creationId xmlns:p14="http://schemas.microsoft.com/office/powerpoint/2010/main" val="488856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A7BC7BE3-FEBC-4490-BB2D-EFF899B0A205}" type="slidenum">
              <a:rPr lang="en-GB"/>
              <a:pPr>
                <a:spcBef>
                  <a:spcPct val="0"/>
                </a:spcBef>
              </a:pPr>
              <a:t>18</a:t>
            </a:fld>
            <a:endParaRPr lang="en-GB" dirty="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06463" y="4714875"/>
            <a:ext cx="498475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cs typeface="Arial" panose="020B0604020202020204" pitchFamily="34" charset="0"/>
            </a:endParaRPr>
          </a:p>
        </p:txBody>
      </p:sp>
    </p:spTree>
    <p:extLst>
      <p:ext uri="{BB962C8B-B14F-4D97-AF65-F5344CB8AC3E}">
        <p14:creationId xmlns:p14="http://schemas.microsoft.com/office/powerpoint/2010/main" val="3372918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7E9BA05F-8655-47ED-8B66-0F8F79DCACB1}" type="slidenum">
              <a:rPr lang="en-GB"/>
              <a:pPr>
                <a:spcBef>
                  <a:spcPct val="0"/>
                </a:spcBef>
              </a:pPr>
              <a:t>19</a:t>
            </a:fld>
            <a:endParaRPr lang="en-GB" dirty="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906463" y="4714875"/>
            <a:ext cx="498475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cs typeface="Times New Roman" panose="02020603050405020304" pitchFamily="18" charset="0"/>
            </a:endParaRPr>
          </a:p>
        </p:txBody>
      </p:sp>
    </p:spTree>
    <p:extLst>
      <p:ext uri="{BB962C8B-B14F-4D97-AF65-F5344CB8AC3E}">
        <p14:creationId xmlns:p14="http://schemas.microsoft.com/office/powerpoint/2010/main" val="711296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7E9BA05F-8655-47ED-8B66-0F8F79DCACB1}" type="slidenum">
              <a:rPr lang="en-GB"/>
              <a:pPr>
                <a:spcBef>
                  <a:spcPct val="0"/>
                </a:spcBef>
              </a:pPr>
              <a:t>20</a:t>
            </a:fld>
            <a:endParaRPr lang="en-GB" dirty="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906463" y="4714875"/>
            <a:ext cx="498475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cs typeface="Times New Roman" panose="02020603050405020304" pitchFamily="18" charset="0"/>
            </a:endParaRPr>
          </a:p>
        </p:txBody>
      </p:sp>
    </p:spTree>
    <p:extLst>
      <p:ext uri="{BB962C8B-B14F-4D97-AF65-F5344CB8AC3E}">
        <p14:creationId xmlns:p14="http://schemas.microsoft.com/office/powerpoint/2010/main" val="3975136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7E9BA05F-8655-47ED-8B66-0F8F79DCACB1}" type="slidenum">
              <a:rPr lang="en-GB"/>
              <a:pPr>
                <a:spcBef>
                  <a:spcPct val="0"/>
                </a:spcBef>
              </a:pPr>
              <a:t>21</a:t>
            </a:fld>
            <a:endParaRPr lang="en-GB" dirty="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906463" y="4714875"/>
            <a:ext cx="498475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cs typeface="Times New Roman" panose="02020603050405020304" pitchFamily="18" charset="0"/>
            </a:endParaRPr>
          </a:p>
        </p:txBody>
      </p:sp>
    </p:spTree>
    <p:extLst>
      <p:ext uri="{BB962C8B-B14F-4D97-AF65-F5344CB8AC3E}">
        <p14:creationId xmlns:p14="http://schemas.microsoft.com/office/powerpoint/2010/main" val="2434304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B9F295D3-8A67-4C02-B1AA-C221BFCD85D4}" type="slidenum">
              <a:rPr lang="en-GB"/>
              <a:pPr>
                <a:spcBef>
                  <a:spcPct val="0"/>
                </a:spcBef>
              </a:pPr>
              <a:t>2</a:t>
            </a:fld>
            <a:endParaRPr lang="en-GB" dirty="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xfrm>
            <a:off x="906463" y="4714875"/>
            <a:ext cx="498475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cs typeface="Arial" panose="020B0604020202020204" pitchFamily="34" charset="0"/>
            </a:endParaRPr>
          </a:p>
        </p:txBody>
      </p:sp>
    </p:spTree>
    <p:extLst>
      <p:ext uri="{BB962C8B-B14F-4D97-AF65-F5344CB8AC3E}">
        <p14:creationId xmlns:p14="http://schemas.microsoft.com/office/powerpoint/2010/main" val="731029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EF30F3C1-0AAF-41F7-9162-9CEDD2E87E90}" type="slidenum">
              <a:rPr lang="en-GB"/>
              <a:pPr>
                <a:spcBef>
                  <a:spcPct val="0"/>
                </a:spcBef>
              </a:pPr>
              <a:t>22</a:t>
            </a:fld>
            <a:endParaRPr lang="en-GB" dirty="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06463" y="4714875"/>
            <a:ext cx="498475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cs typeface="Arial" panose="020B0604020202020204" pitchFamily="34" charset="0"/>
            </a:endParaRPr>
          </a:p>
        </p:txBody>
      </p:sp>
    </p:spTree>
    <p:extLst>
      <p:ext uri="{BB962C8B-B14F-4D97-AF65-F5344CB8AC3E}">
        <p14:creationId xmlns:p14="http://schemas.microsoft.com/office/powerpoint/2010/main" val="4163810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4B5D9832-CDCE-4781-9FDE-5EF4667DAB2C}" type="slidenum">
              <a:rPr lang="en-GB"/>
              <a:pPr>
                <a:spcBef>
                  <a:spcPct val="0"/>
                </a:spcBef>
              </a:pPr>
              <a:t>23</a:t>
            </a:fld>
            <a:endParaRPr lang="en-GB" dirty="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06463" y="4714875"/>
            <a:ext cx="498475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cs typeface="Arial" panose="020B0604020202020204" pitchFamily="34" charset="0"/>
            </a:endParaRPr>
          </a:p>
        </p:txBody>
      </p:sp>
    </p:spTree>
    <p:extLst>
      <p:ext uri="{BB962C8B-B14F-4D97-AF65-F5344CB8AC3E}">
        <p14:creationId xmlns:p14="http://schemas.microsoft.com/office/powerpoint/2010/main" val="7117324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8E23111-BD06-41CC-8341-32D9B615EC29}" type="slidenum">
              <a:rPr lang="en-GB"/>
              <a:pPr>
                <a:spcBef>
                  <a:spcPct val="0"/>
                </a:spcBef>
              </a:pPr>
              <a:t>24</a:t>
            </a:fld>
            <a:endParaRPr lang="en-GB" dirty="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06463" y="4714875"/>
            <a:ext cx="498475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cs typeface="Arial" panose="020B0604020202020204" pitchFamily="34" charset="0"/>
            </a:endParaRPr>
          </a:p>
        </p:txBody>
      </p:sp>
    </p:spTree>
    <p:extLst>
      <p:ext uri="{BB962C8B-B14F-4D97-AF65-F5344CB8AC3E}">
        <p14:creationId xmlns:p14="http://schemas.microsoft.com/office/powerpoint/2010/main" val="4906187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13805FBE-F410-46E4-9FD4-745AC3E8D129}" type="slidenum">
              <a:rPr lang="en-GB"/>
              <a:pPr>
                <a:spcBef>
                  <a:spcPct val="0"/>
                </a:spcBef>
              </a:pPr>
              <a:t>25</a:t>
            </a:fld>
            <a:endParaRPr lang="en-GB" dirty="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906463" y="4714875"/>
            <a:ext cx="498475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cs typeface="Arial" panose="020B0604020202020204" pitchFamily="34" charset="0"/>
            </a:endParaRPr>
          </a:p>
        </p:txBody>
      </p:sp>
    </p:spTree>
    <p:extLst>
      <p:ext uri="{BB962C8B-B14F-4D97-AF65-F5344CB8AC3E}">
        <p14:creationId xmlns:p14="http://schemas.microsoft.com/office/powerpoint/2010/main" val="336351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96D7F20F-5ACF-4C4F-839A-0EB971385079}" type="slidenum">
              <a:rPr lang="en-GB"/>
              <a:pPr>
                <a:spcBef>
                  <a:spcPct val="0"/>
                </a:spcBef>
              </a:pPr>
              <a:t>26</a:t>
            </a:fld>
            <a:endParaRPr lang="en-GB" dirty="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906463" y="4714875"/>
            <a:ext cx="498475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cs typeface="Arial" panose="020B0604020202020204" pitchFamily="34" charset="0"/>
            </a:endParaRPr>
          </a:p>
        </p:txBody>
      </p:sp>
    </p:spTree>
    <p:extLst>
      <p:ext uri="{BB962C8B-B14F-4D97-AF65-F5344CB8AC3E}">
        <p14:creationId xmlns:p14="http://schemas.microsoft.com/office/powerpoint/2010/main" val="1891309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B9F295D3-8A67-4C02-B1AA-C221BFCD85D4}" type="slidenum">
              <a:rPr lang="en-GB"/>
              <a:pPr>
                <a:spcBef>
                  <a:spcPct val="0"/>
                </a:spcBef>
              </a:pPr>
              <a:t>3</a:t>
            </a:fld>
            <a:endParaRPr lang="en-GB" dirty="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xfrm>
            <a:off x="906463" y="4714875"/>
            <a:ext cx="498475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cs typeface="Arial" panose="020B0604020202020204" pitchFamily="34" charset="0"/>
            </a:endParaRPr>
          </a:p>
        </p:txBody>
      </p:sp>
    </p:spTree>
    <p:extLst>
      <p:ext uri="{BB962C8B-B14F-4D97-AF65-F5344CB8AC3E}">
        <p14:creationId xmlns:p14="http://schemas.microsoft.com/office/powerpoint/2010/main" val="2541586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B9F295D3-8A67-4C02-B1AA-C221BFCD85D4}" type="slidenum">
              <a:rPr lang="en-GB"/>
              <a:pPr>
                <a:spcBef>
                  <a:spcPct val="0"/>
                </a:spcBef>
              </a:pPr>
              <a:t>4</a:t>
            </a:fld>
            <a:endParaRPr lang="en-GB" dirty="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xfrm>
            <a:off x="906463" y="4714875"/>
            <a:ext cx="498475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cs typeface="Arial" panose="020B0604020202020204" pitchFamily="34" charset="0"/>
            </a:endParaRPr>
          </a:p>
        </p:txBody>
      </p:sp>
    </p:spTree>
    <p:extLst>
      <p:ext uri="{BB962C8B-B14F-4D97-AF65-F5344CB8AC3E}">
        <p14:creationId xmlns:p14="http://schemas.microsoft.com/office/powerpoint/2010/main" val="1251420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B9F295D3-8A67-4C02-B1AA-C221BFCD85D4}" type="slidenum">
              <a:rPr lang="en-GB"/>
              <a:pPr>
                <a:spcBef>
                  <a:spcPct val="0"/>
                </a:spcBef>
              </a:pPr>
              <a:t>5</a:t>
            </a:fld>
            <a:endParaRPr lang="en-GB" dirty="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xfrm>
            <a:off x="906463" y="4714875"/>
            <a:ext cx="498475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cs typeface="Arial" panose="020B0604020202020204" pitchFamily="34" charset="0"/>
            </a:endParaRPr>
          </a:p>
        </p:txBody>
      </p:sp>
    </p:spTree>
    <p:extLst>
      <p:ext uri="{BB962C8B-B14F-4D97-AF65-F5344CB8AC3E}">
        <p14:creationId xmlns:p14="http://schemas.microsoft.com/office/powerpoint/2010/main" val="1915612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48552F47-D13D-408C-9E1D-42F50F93E725}" type="slidenum">
              <a:rPr lang="en-GB"/>
              <a:pPr>
                <a:spcBef>
                  <a:spcPct val="0"/>
                </a:spcBef>
              </a:pPr>
              <a:t>6</a:t>
            </a:fld>
            <a:endParaRPr lang="en-GB" dirty="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xfrm>
            <a:off x="906463" y="4714875"/>
            <a:ext cx="498475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cs typeface="Arial" panose="020B0604020202020204" pitchFamily="34" charset="0"/>
            </a:endParaRPr>
          </a:p>
        </p:txBody>
      </p:sp>
    </p:spTree>
    <p:extLst>
      <p:ext uri="{BB962C8B-B14F-4D97-AF65-F5344CB8AC3E}">
        <p14:creationId xmlns:p14="http://schemas.microsoft.com/office/powerpoint/2010/main" val="1248902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7D7582E3-45D0-4BF1-9CF1-17169DA288C5}" type="slidenum">
              <a:rPr lang="en-GB"/>
              <a:pPr>
                <a:spcBef>
                  <a:spcPct val="0"/>
                </a:spcBef>
              </a:pPr>
              <a:t>7</a:t>
            </a:fld>
            <a:endParaRPr lang="en-GB" dirty="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xfrm>
            <a:off x="906463" y="4714875"/>
            <a:ext cx="498475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arenBoth"/>
            </a:pPr>
            <a:endParaRPr lang="en-US" dirty="0">
              <a:cs typeface="Arial" panose="020B0604020202020204" pitchFamily="34" charset="0"/>
            </a:endParaRPr>
          </a:p>
        </p:txBody>
      </p:sp>
    </p:spTree>
    <p:extLst>
      <p:ext uri="{BB962C8B-B14F-4D97-AF65-F5344CB8AC3E}">
        <p14:creationId xmlns:p14="http://schemas.microsoft.com/office/powerpoint/2010/main" val="2199355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75237B10-B1A4-4E8A-BF5C-5DA5939BEB59}" type="slidenum">
              <a:rPr lang="en-GB"/>
              <a:pPr>
                <a:spcBef>
                  <a:spcPct val="0"/>
                </a:spcBef>
              </a:pPr>
              <a:t>8</a:t>
            </a:fld>
            <a:endParaRPr lang="en-GB" dirty="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906463" y="4714875"/>
            <a:ext cx="498475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cs typeface="Arial" panose="020B0604020202020204" pitchFamily="34" charset="0"/>
            </a:endParaRPr>
          </a:p>
        </p:txBody>
      </p:sp>
    </p:spTree>
    <p:extLst>
      <p:ext uri="{BB962C8B-B14F-4D97-AF65-F5344CB8AC3E}">
        <p14:creationId xmlns:p14="http://schemas.microsoft.com/office/powerpoint/2010/main" val="3222173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7EF4CB3B-E0D7-406E-B0A4-6749F6D4475C}" type="slidenum">
              <a:rPr lang="en-GB"/>
              <a:pPr>
                <a:spcBef>
                  <a:spcPct val="0"/>
                </a:spcBef>
              </a:pPr>
              <a:t>9</a:t>
            </a:fld>
            <a:endParaRPr lang="en-GB" dirty="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xfrm>
            <a:off x="906463" y="4714875"/>
            <a:ext cx="498475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cs typeface="Arial" panose="020B0604020202020204" pitchFamily="34" charset="0"/>
            </a:endParaRPr>
          </a:p>
        </p:txBody>
      </p:sp>
    </p:spTree>
    <p:extLst>
      <p:ext uri="{BB962C8B-B14F-4D97-AF65-F5344CB8AC3E}">
        <p14:creationId xmlns:p14="http://schemas.microsoft.com/office/powerpoint/2010/main" val="1514415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1670" y="4497935"/>
            <a:ext cx="7940660" cy="610820"/>
          </a:xfrm>
          <a:effectLst>
            <a:outerShdw blurRad="50800" dist="38100" dir="2700000" algn="tl" rotWithShape="0">
              <a:prstClr val="black">
                <a:alpha val="71000"/>
              </a:prstClr>
            </a:outerShdw>
          </a:effectLst>
        </p:spPr>
        <p:txBody>
          <a:bodyPr>
            <a:normAutofit/>
          </a:bodyPr>
          <a:lstStyle>
            <a:lvl1pPr algn="ctr">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01670" y="5566870"/>
            <a:ext cx="7940660" cy="610820"/>
          </a:xfrm>
        </p:spPr>
        <p:txBody>
          <a:bodyPr>
            <a:normAutofit/>
          </a:bodyPr>
          <a:lstStyle>
            <a:lvl1pPr marL="0" indent="0" algn="ctr">
              <a:buNone/>
              <a:defRPr sz="2800">
                <a:solidFill>
                  <a:schemeClr val="bg1">
                    <a:lumMod val="6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545790A9-959E-418F-8FAF-4268AABEEA52}" type="datetime1">
              <a:rPr lang="en-US" smtClean="0">
                <a:solidFill>
                  <a:prstClr val="black">
                    <a:tint val="75000"/>
                  </a:prstClr>
                </a:solidFill>
              </a:rPr>
              <a:t>04-Nov-18</a:t>
            </a:fld>
            <a:endParaRPr lang="en-GB"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FAST-NUCES CS449-PIT [Fall-2018]</a:t>
            </a:r>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DC67547-211D-4EA8-9A7D-89D518E6F5BF}" type="slidenum">
              <a:rPr lang="en-GB" smtClean="0">
                <a:solidFill>
                  <a:prstClr val="black">
                    <a:tint val="75000"/>
                  </a:prstClr>
                </a:solidFill>
              </a:rPr>
              <a:pPr>
                <a:defRPr/>
              </a:pPr>
              <a:t>‹#›</a:t>
            </a:fld>
            <a:endParaRPr lang="en-GB" dirty="0">
              <a:solidFill>
                <a:prstClr val="black">
                  <a:tint val="75000"/>
                </a:prstClr>
              </a:solidFill>
            </a:endParaRPr>
          </a:p>
        </p:txBody>
      </p:sp>
    </p:spTree>
    <p:extLst>
      <p:ext uri="{BB962C8B-B14F-4D97-AF65-F5344CB8AC3E}">
        <p14:creationId xmlns:p14="http://schemas.microsoft.com/office/powerpoint/2010/main" val="1403817713"/>
      </p:ext>
    </p:extLst>
  </p:cSld>
  <p:clrMapOvr>
    <a:masterClrMapping/>
  </p:clrMapOvr>
  <p:transition spd="slow">
    <p:comb/>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7C293F48-3DB8-467E-B4C3-6E071621F2FF}" type="datetime1">
              <a:rPr lang="en-US" smtClean="0"/>
              <a:t>04-Nov-18</a:t>
            </a:fld>
            <a:endParaRPr lang="en-GB" dirty="0"/>
          </a:p>
        </p:txBody>
      </p:sp>
      <p:sp>
        <p:nvSpPr>
          <p:cNvPr id="6" name="Footer Placeholder 5"/>
          <p:cNvSpPr>
            <a:spLocks noGrp="1"/>
          </p:cNvSpPr>
          <p:nvPr>
            <p:ph type="ftr" sz="quarter" idx="11"/>
          </p:nvPr>
        </p:nvSpPr>
        <p:spPr/>
        <p:txBody>
          <a:bodyPr/>
          <a:lstStyle>
            <a:lvl1pPr>
              <a:defRPr>
                <a:solidFill>
                  <a:srgbClr val="FFC000"/>
                </a:solidFill>
              </a:defRPr>
            </a:lvl1pPr>
          </a:lstStyle>
          <a:p>
            <a:pPr>
              <a:defRPr/>
            </a:pPr>
            <a:r>
              <a:rPr lang="en-US"/>
              <a:t>FAST-NUCES CS449-PIT [Fall-2018]</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9EB97BC0-D4A0-441C-8D22-42E0600F6C2A}" type="slidenum">
              <a:rPr lang="en-GB" smtClean="0"/>
              <a:pPr>
                <a:defRPr/>
              </a:pPr>
              <a:t>‹#›</a:t>
            </a:fld>
            <a:endParaRPr lang="en-GB" dirty="0"/>
          </a:p>
        </p:txBody>
      </p:sp>
    </p:spTree>
    <p:extLst>
      <p:ext uri="{BB962C8B-B14F-4D97-AF65-F5344CB8AC3E}">
        <p14:creationId xmlns:p14="http://schemas.microsoft.com/office/powerpoint/2010/main" val="1988445075"/>
      </p:ext>
    </p:extLst>
  </p:cSld>
  <p:clrMapOvr>
    <a:masterClrMapping/>
  </p:clrMapOvr>
  <p:transition spd="slow">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48979FB9-D088-480D-B331-383E76A87034}" type="datetime1">
              <a:rPr lang="en-US" smtClean="0"/>
              <a:t>04-Nov-18</a:t>
            </a:fld>
            <a:endParaRPr lang="en-GB" dirty="0"/>
          </a:p>
        </p:txBody>
      </p:sp>
      <p:sp>
        <p:nvSpPr>
          <p:cNvPr id="5" name="Footer Placeholder 4"/>
          <p:cNvSpPr>
            <a:spLocks noGrp="1"/>
          </p:cNvSpPr>
          <p:nvPr>
            <p:ph type="ftr" sz="quarter" idx="11"/>
          </p:nvPr>
        </p:nvSpPr>
        <p:spPr/>
        <p:txBody>
          <a:bodyPr/>
          <a:lstStyle>
            <a:lvl1pPr>
              <a:defRPr>
                <a:solidFill>
                  <a:srgbClr val="FFC000"/>
                </a:solidFill>
              </a:defRPr>
            </a:lvl1p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B39CD102-63FD-422C-8E41-C93A6EA6811C}" type="slidenum">
              <a:rPr lang="en-GB" smtClean="0"/>
              <a:pPr>
                <a:defRPr/>
              </a:pPr>
              <a:t>‹#›</a:t>
            </a:fld>
            <a:endParaRPr lang="en-GB" dirty="0"/>
          </a:p>
        </p:txBody>
      </p:sp>
    </p:spTree>
    <p:extLst>
      <p:ext uri="{BB962C8B-B14F-4D97-AF65-F5344CB8AC3E}">
        <p14:creationId xmlns:p14="http://schemas.microsoft.com/office/powerpoint/2010/main" val="928684738"/>
      </p:ext>
    </p:extLst>
  </p:cSld>
  <p:clrMapOvr>
    <a:masterClrMapping/>
  </p:clrMapOvr>
  <p:transition spd="slow">
    <p:comb/>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D6545633-8547-4D48-AB18-5C5538F742D2}" type="datetime1">
              <a:rPr lang="en-US" smtClean="0"/>
              <a:t>04-Nov-18</a:t>
            </a:fld>
            <a:endParaRPr lang="en-GB" dirty="0"/>
          </a:p>
        </p:txBody>
      </p:sp>
      <p:sp>
        <p:nvSpPr>
          <p:cNvPr id="5" name="Footer Placeholder 4"/>
          <p:cNvSpPr>
            <a:spLocks noGrp="1"/>
          </p:cNvSpPr>
          <p:nvPr>
            <p:ph type="ftr" sz="quarter" idx="11"/>
          </p:nvPr>
        </p:nvSpPr>
        <p:spPr/>
        <p:txBody>
          <a:bodyPr/>
          <a:lstStyle>
            <a:lvl1pPr>
              <a:defRPr>
                <a:solidFill>
                  <a:srgbClr val="FFC000"/>
                </a:solidFill>
              </a:defRPr>
            </a:lvl1p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C20FC64F-8914-4E3A-AA35-7167F8EB3F3A}" type="slidenum">
              <a:rPr lang="en-GB" smtClean="0"/>
              <a:pPr>
                <a:defRPr/>
              </a:pPr>
              <a:t>‹#›</a:t>
            </a:fld>
            <a:endParaRPr lang="en-GB" dirty="0"/>
          </a:p>
        </p:txBody>
      </p:sp>
    </p:spTree>
    <p:extLst>
      <p:ext uri="{BB962C8B-B14F-4D97-AF65-F5344CB8AC3E}">
        <p14:creationId xmlns:p14="http://schemas.microsoft.com/office/powerpoint/2010/main" val="2208941768"/>
      </p:ext>
    </p:extLst>
  </p:cSld>
  <p:clrMapOvr>
    <a:masterClrMapping/>
  </p:clrMapOvr>
  <p:transition spd="slow">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610820"/>
          </a:xfrm>
          <a:effectLst>
            <a:outerShdw blurRad="50800" dist="38100" dir="2700000" algn="tl" rotWithShape="0">
              <a:prstClr val="black">
                <a:alpha val="56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48965" y="2054655"/>
            <a:ext cx="8229600" cy="4123035"/>
          </a:xfrm>
        </p:spPr>
        <p:txBody>
          <a:bodyPr/>
          <a:lstStyle>
            <a:lvl1pPr>
              <a:defRPr sz="2800">
                <a:solidFill>
                  <a:schemeClr val="bg1">
                    <a:lumMod val="75000"/>
                  </a:schemeClr>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1B7E9655-D623-4997-A6E4-A1D507229174}" type="datetime1">
              <a:rPr lang="en-US" smtClean="0"/>
              <a:t>04-Nov-18</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7C3995B0-1D2E-4DDC-BC34-E94122BB0B4E}" type="slidenum">
              <a:rPr lang="en-GB" smtClean="0"/>
              <a:pPr>
                <a:defRPr/>
              </a:pPr>
              <a:t>‹#›</a:t>
            </a:fld>
            <a:endParaRPr lang="en-GB" dirty="0"/>
          </a:p>
        </p:txBody>
      </p:sp>
    </p:spTree>
    <p:extLst>
      <p:ext uri="{BB962C8B-B14F-4D97-AF65-F5344CB8AC3E}">
        <p14:creationId xmlns:p14="http://schemas.microsoft.com/office/powerpoint/2010/main" val="3893149457"/>
      </p:ext>
    </p:extLst>
  </p:cSld>
  <p:clrMapOvr>
    <a:masterClrMapping/>
  </p:clrMapOvr>
  <p:transition spd="slow">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1" y="374900"/>
            <a:ext cx="6719018" cy="868839"/>
          </a:xfrm>
          <a:effectLst>
            <a:outerShdw blurRad="50800" dist="38100" dir="2700000" algn="tl" rotWithShape="0">
              <a:prstClr val="black">
                <a:alpha val="60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1823312" y="1138425"/>
            <a:ext cx="6719018" cy="5039265"/>
          </a:xfrm>
        </p:spPr>
        <p:txBody>
          <a:bodyPr/>
          <a:lstStyle>
            <a:lvl1pPr>
              <a:defRPr sz="2800">
                <a:solidFill>
                  <a:schemeClr val="bg1">
                    <a:lumMod val="75000"/>
                  </a:schemeClr>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A35ED56C-7B34-4C64-B2CA-9F01281FBD27}" type="datetime1">
              <a:rPr lang="en-US" smtClean="0"/>
              <a:t>04-Nov-18</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1425350E-598E-4280-BC79-624AA62C3653}" type="slidenum">
              <a:rPr lang="en-GB" smtClean="0"/>
              <a:pPr>
                <a:defRPr/>
              </a:pPr>
              <a:t>‹#›</a:t>
            </a:fld>
            <a:endParaRPr lang="en-GB" dirty="0"/>
          </a:p>
        </p:txBody>
      </p:sp>
    </p:spTree>
    <p:extLst>
      <p:ext uri="{BB962C8B-B14F-4D97-AF65-F5344CB8AC3E}">
        <p14:creationId xmlns:p14="http://schemas.microsoft.com/office/powerpoint/2010/main" val="2879347803"/>
      </p:ext>
    </p:extLst>
  </p:cSld>
  <p:clrMapOvr>
    <a:masterClrMapping/>
  </p:clrMapOvr>
  <p:transition spd="slow">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C4D77B63-913D-4267-871B-390DC6C1489B}" type="datetime1">
              <a:rPr lang="en-US" smtClean="0"/>
              <a:t>04-Nov-18</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[Fall-2018]</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2BF93B7B-BE22-498C-9D03-3A0ACCE0A770}" type="slidenum">
              <a:rPr lang="en-GB" smtClean="0"/>
              <a:pPr>
                <a:defRPr/>
              </a:pPr>
              <a:t>‹#›</a:t>
            </a:fld>
            <a:endParaRPr lang="en-GB" dirty="0"/>
          </a:p>
        </p:txBody>
      </p:sp>
    </p:spTree>
    <p:extLst>
      <p:ext uri="{BB962C8B-B14F-4D97-AF65-F5344CB8AC3E}">
        <p14:creationId xmlns:p14="http://schemas.microsoft.com/office/powerpoint/2010/main" val="3937881338"/>
      </p:ext>
    </p:extLst>
  </p:cSld>
  <p:clrMapOvr>
    <a:masterClrMapping/>
  </p:clrMapOvr>
  <p:transition spd="slow">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9F1ADE59-5601-4BC6-9951-C95448035A0D}" type="datetime1">
              <a:rPr lang="en-US" smtClean="0"/>
              <a:t>04-Nov-18</a:t>
            </a:fld>
            <a:endParaRPr lang="en-GB" dirty="0"/>
          </a:p>
        </p:txBody>
      </p:sp>
      <p:sp>
        <p:nvSpPr>
          <p:cNvPr id="6" name="Footer Placeholder 5"/>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[Fall-2018]</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78314039-373C-4A06-808E-594ACDE2916C}" type="slidenum">
              <a:rPr lang="en-GB" smtClean="0"/>
              <a:pPr>
                <a:defRPr/>
              </a:pPr>
              <a:t>‹#›</a:t>
            </a:fld>
            <a:endParaRPr lang="en-GB" dirty="0"/>
          </a:p>
        </p:txBody>
      </p:sp>
    </p:spTree>
    <p:extLst>
      <p:ext uri="{BB962C8B-B14F-4D97-AF65-F5344CB8AC3E}">
        <p14:creationId xmlns:p14="http://schemas.microsoft.com/office/powerpoint/2010/main" val="2853802440"/>
      </p:ext>
    </p:extLst>
  </p:cSld>
  <p:clrMapOvr>
    <a:masterClrMapping/>
  </p:clrMapOvr>
  <p:transition spd="slow">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532180"/>
          </a:xfrm>
          <a:effectLst>
            <a:outerShdw blurRad="50800" dist="38100" dir="2700000" algn="tl" rotWithShape="0">
              <a:prstClr val="black">
                <a:alpha val="60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48965" y="2054655"/>
            <a:ext cx="4040188" cy="639762"/>
          </a:xfrm>
        </p:spPr>
        <p:txBody>
          <a:bodyPr anchor="b"/>
          <a:lstStyle>
            <a:lvl1pPr marL="0" indent="0">
              <a:buNone/>
              <a:defRPr sz="2400" b="1">
                <a:solidFill>
                  <a:schemeClr val="bg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8965" y="2684518"/>
            <a:ext cx="4040188" cy="3035058"/>
          </a:xfrm>
        </p:spPr>
        <p:txBody>
          <a:bodyPr/>
          <a:lstStyle>
            <a:lvl1pPr>
              <a:defRPr sz="2400">
                <a:solidFill>
                  <a:schemeClr val="bg1">
                    <a:lumMod val="75000"/>
                  </a:schemeClr>
                </a:solidFill>
              </a:defRPr>
            </a:lvl1pPr>
            <a:lvl2pPr>
              <a:defRPr sz="2000">
                <a:solidFill>
                  <a:schemeClr val="bg1">
                    <a:lumMod val="75000"/>
                  </a:schemeClr>
                </a:solidFill>
              </a:defRPr>
            </a:lvl2pPr>
            <a:lvl3pPr>
              <a:defRPr sz="1800">
                <a:solidFill>
                  <a:schemeClr val="bg1">
                    <a:lumMod val="75000"/>
                  </a:schemeClr>
                </a:solidFill>
              </a:defRPr>
            </a:lvl3pPr>
            <a:lvl4pPr>
              <a:defRPr sz="1600">
                <a:solidFill>
                  <a:schemeClr val="bg1">
                    <a:lumMod val="75000"/>
                  </a:schemeClr>
                </a:solidFill>
              </a:defRPr>
            </a:lvl4pPr>
            <a:lvl5pPr>
              <a:defRPr sz="1600">
                <a:solidFill>
                  <a:schemeClr val="bg1">
                    <a:lumMod val="7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6790" y="2054655"/>
            <a:ext cx="4041775" cy="639762"/>
          </a:xfrm>
        </p:spPr>
        <p:txBody>
          <a:bodyPr anchor="b"/>
          <a:lstStyle>
            <a:lvl1pPr marL="0" indent="0">
              <a:buNone/>
              <a:defRPr sz="2400" b="1">
                <a:solidFill>
                  <a:schemeClr val="bg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36790" y="2684518"/>
            <a:ext cx="4041775" cy="3035058"/>
          </a:xfrm>
        </p:spPr>
        <p:txBody>
          <a:bodyPr/>
          <a:lstStyle>
            <a:lvl1pPr>
              <a:defRPr sz="2400">
                <a:solidFill>
                  <a:schemeClr val="bg1">
                    <a:lumMod val="75000"/>
                  </a:schemeClr>
                </a:solidFill>
              </a:defRPr>
            </a:lvl1pPr>
            <a:lvl2pPr>
              <a:defRPr sz="2000">
                <a:solidFill>
                  <a:schemeClr val="bg1">
                    <a:lumMod val="75000"/>
                  </a:schemeClr>
                </a:solidFill>
              </a:defRPr>
            </a:lvl2pPr>
            <a:lvl3pPr>
              <a:defRPr sz="1800">
                <a:solidFill>
                  <a:schemeClr val="bg1">
                    <a:lumMod val="75000"/>
                  </a:schemeClr>
                </a:solidFill>
              </a:defRPr>
            </a:lvl3pPr>
            <a:lvl4pPr>
              <a:defRPr sz="1600">
                <a:solidFill>
                  <a:schemeClr val="bg1">
                    <a:lumMod val="75000"/>
                  </a:schemeClr>
                </a:solidFill>
              </a:defRPr>
            </a:lvl4pPr>
            <a:lvl5pPr>
              <a:defRPr sz="1600">
                <a:solidFill>
                  <a:schemeClr val="bg1">
                    <a:lumMod val="7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rgbClr val="FFC000"/>
                </a:solidFill>
              </a:defRPr>
            </a:lvl1pPr>
          </a:lstStyle>
          <a:p>
            <a:pPr>
              <a:defRPr/>
            </a:pPr>
            <a:fld id="{CD47077F-0754-42EE-8BAC-5A65B952F785}" type="datetime1">
              <a:rPr lang="en-US" smtClean="0"/>
              <a:t>04-Nov-18</a:t>
            </a:fld>
            <a:endParaRPr lang="en-GB" dirty="0"/>
          </a:p>
        </p:txBody>
      </p:sp>
      <p:sp>
        <p:nvSpPr>
          <p:cNvPr id="8" name="Footer Placeholder 7"/>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[Fall-2018]</a:t>
            </a:r>
            <a:endParaRPr lang="en-GB" dirty="0"/>
          </a:p>
        </p:txBody>
      </p:sp>
      <p:sp>
        <p:nvSpPr>
          <p:cNvPr id="9" name="Slide Number Placeholder 8"/>
          <p:cNvSpPr>
            <a:spLocks noGrp="1"/>
          </p:cNvSpPr>
          <p:nvPr>
            <p:ph type="sldNum" sz="quarter" idx="12"/>
          </p:nvPr>
        </p:nvSpPr>
        <p:spPr/>
        <p:txBody>
          <a:bodyPr/>
          <a:lstStyle>
            <a:lvl1pPr>
              <a:defRPr>
                <a:solidFill>
                  <a:srgbClr val="FFC000"/>
                </a:solidFill>
              </a:defRPr>
            </a:lvl1pPr>
          </a:lstStyle>
          <a:p>
            <a:pPr>
              <a:defRPr/>
            </a:pPr>
            <a:fld id="{9B0A8DFE-4B25-41BC-A66F-6852ED428F1D}" type="slidenum">
              <a:rPr lang="en-GB" smtClean="0"/>
              <a:pPr>
                <a:defRPr/>
              </a:pPr>
              <a:t>‹#›</a:t>
            </a:fld>
            <a:endParaRPr lang="en-GB" dirty="0"/>
          </a:p>
        </p:txBody>
      </p:sp>
    </p:spTree>
    <p:extLst>
      <p:ext uri="{BB962C8B-B14F-4D97-AF65-F5344CB8AC3E}">
        <p14:creationId xmlns:p14="http://schemas.microsoft.com/office/powerpoint/2010/main" val="2368940846"/>
      </p:ext>
    </p:extLst>
  </p:cSld>
  <p:clrMapOvr>
    <a:masterClrMapping/>
  </p:clrMapOvr>
  <p:transition spd="slow">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FFC000"/>
                </a:solidFill>
              </a:defRPr>
            </a:lvl1pPr>
          </a:lstStyle>
          <a:p>
            <a:pPr>
              <a:defRPr/>
            </a:pPr>
            <a:fld id="{BC9F9C1D-63D0-400F-BE5A-0A6CDEC89346}" type="datetime1">
              <a:rPr lang="en-US" smtClean="0"/>
              <a:t>04-Nov-18</a:t>
            </a:fld>
            <a:endParaRPr lang="en-GB" dirty="0"/>
          </a:p>
        </p:txBody>
      </p:sp>
      <p:sp>
        <p:nvSpPr>
          <p:cNvPr id="4" name="Footer Placeholder 3"/>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[Fall-2018]</a:t>
            </a:r>
            <a:endParaRPr lang="en-GB" dirty="0"/>
          </a:p>
        </p:txBody>
      </p:sp>
      <p:sp>
        <p:nvSpPr>
          <p:cNvPr id="5" name="Slide Number Placeholder 4"/>
          <p:cNvSpPr>
            <a:spLocks noGrp="1"/>
          </p:cNvSpPr>
          <p:nvPr>
            <p:ph type="sldNum" sz="quarter" idx="12"/>
          </p:nvPr>
        </p:nvSpPr>
        <p:spPr/>
        <p:txBody>
          <a:bodyPr/>
          <a:lstStyle>
            <a:lvl1pPr>
              <a:defRPr>
                <a:solidFill>
                  <a:srgbClr val="FFC000"/>
                </a:solidFill>
              </a:defRPr>
            </a:lvl1pPr>
          </a:lstStyle>
          <a:p>
            <a:pPr>
              <a:defRPr/>
            </a:pPr>
            <a:fld id="{5D9AC089-C761-41E8-880D-EB49229A1FFB}" type="slidenum">
              <a:rPr lang="en-GB" smtClean="0"/>
              <a:pPr>
                <a:defRPr/>
              </a:pPr>
              <a:t>‹#›</a:t>
            </a:fld>
            <a:endParaRPr lang="en-GB" dirty="0"/>
          </a:p>
        </p:txBody>
      </p:sp>
    </p:spTree>
    <p:extLst>
      <p:ext uri="{BB962C8B-B14F-4D97-AF65-F5344CB8AC3E}">
        <p14:creationId xmlns:p14="http://schemas.microsoft.com/office/powerpoint/2010/main" val="3650910638"/>
      </p:ext>
    </p:extLst>
  </p:cSld>
  <p:clrMapOvr>
    <a:masterClrMapping/>
  </p:clrMapOvr>
  <p:transition spd="slow">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FFC000"/>
                </a:solidFill>
              </a:defRPr>
            </a:lvl1pPr>
          </a:lstStyle>
          <a:p>
            <a:pPr>
              <a:defRPr/>
            </a:pPr>
            <a:fld id="{080DAA83-963E-4BEA-8679-30DDC115F3A7}" type="datetime1">
              <a:rPr lang="en-US" smtClean="0"/>
              <a:t>04-Nov-18</a:t>
            </a:fld>
            <a:endParaRPr lang="en-GB" dirty="0"/>
          </a:p>
        </p:txBody>
      </p:sp>
      <p:sp>
        <p:nvSpPr>
          <p:cNvPr id="3" name="Footer Placeholder 2"/>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[Fall-2018]</a:t>
            </a:r>
            <a:endParaRPr lang="en-GB" dirty="0"/>
          </a:p>
        </p:txBody>
      </p:sp>
      <p:sp>
        <p:nvSpPr>
          <p:cNvPr id="4" name="Slide Number Placeholder 3"/>
          <p:cNvSpPr>
            <a:spLocks noGrp="1"/>
          </p:cNvSpPr>
          <p:nvPr>
            <p:ph type="sldNum" sz="quarter" idx="12"/>
          </p:nvPr>
        </p:nvSpPr>
        <p:spPr/>
        <p:txBody>
          <a:bodyPr/>
          <a:lstStyle>
            <a:lvl1pPr>
              <a:defRPr>
                <a:solidFill>
                  <a:srgbClr val="FFC000"/>
                </a:solidFill>
              </a:defRPr>
            </a:lvl1pPr>
          </a:lstStyle>
          <a:p>
            <a:pPr>
              <a:defRPr/>
            </a:pPr>
            <a:fld id="{673C0515-7E8E-48D8-BBA9-852E11952092}" type="slidenum">
              <a:rPr lang="en-GB" smtClean="0"/>
              <a:pPr>
                <a:defRPr/>
              </a:pPr>
              <a:t>‹#›</a:t>
            </a:fld>
            <a:endParaRPr lang="en-GB" dirty="0"/>
          </a:p>
        </p:txBody>
      </p:sp>
    </p:spTree>
    <p:extLst>
      <p:ext uri="{BB962C8B-B14F-4D97-AF65-F5344CB8AC3E}">
        <p14:creationId xmlns:p14="http://schemas.microsoft.com/office/powerpoint/2010/main" val="2988004048"/>
      </p:ext>
    </p:extLst>
  </p:cSld>
  <p:clrMapOvr>
    <a:masterClrMapping/>
  </p:clrMapOvr>
  <p:transition spd="slow">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CD7DB0C9-0FE1-4057-BCAE-327451F42CA8}" type="datetime1">
              <a:rPr lang="en-US" smtClean="0"/>
              <a:t>04-Nov-18</a:t>
            </a:fld>
            <a:endParaRPr lang="en-GB" dirty="0"/>
          </a:p>
        </p:txBody>
      </p:sp>
      <p:sp>
        <p:nvSpPr>
          <p:cNvPr id="6" name="Footer Placeholder 5"/>
          <p:cNvSpPr>
            <a:spLocks noGrp="1"/>
          </p:cNvSpPr>
          <p:nvPr>
            <p:ph type="ftr" sz="quarter" idx="11"/>
          </p:nvPr>
        </p:nvSpPr>
        <p:spPr/>
        <p:txBody>
          <a:bodyPr/>
          <a:lstStyle>
            <a:lvl1pPr>
              <a:defRPr>
                <a:solidFill>
                  <a:srgbClr val="FFC000"/>
                </a:solidFill>
              </a:defRPr>
            </a:lvl1pPr>
          </a:lstStyle>
          <a:p>
            <a:pPr>
              <a:defRPr/>
            </a:pPr>
            <a:r>
              <a:rPr lang="en-US"/>
              <a:t>FAST-NUCES CS449-PIT [Fall-2018]</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EF11C5E9-389B-46EB-A5AA-9CD55AC298B4}" type="slidenum">
              <a:rPr lang="en-GB" smtClean="0"/>
              <a:pPr>
                <a:defRPr/>
              </a:pPr>
              <a:t>‹#›</a:t>
            </a:fld>
            <a:endParaRPr lang="en-GB" dirty="0"/>
          </a:p>
        </p:txBody>
      </p:sp>
    </p:spTree>
    <p:extLst>
      <p:ext uri="{BB962C8B-B14F-4D97-AF65-F5344CB8AC3E}">
        <p14:creationId xmlns:p14="http://schemas.microsoft.com/office/powerpoint/2010/main" val="542323857"/>
      </p:ext>
    </p:extLst>
  </p:cSld>
  <p:clrMapOvr>
    <a:masterClrMapping/>
  </p:clrMapOvr>
  <p:transition spd="slow">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fontAlgn="auto" hangingPunct="1">
              <a:spcBef>
                <a:spcPts val="0"/>
              </a:spcBef>
              <a:spcAft>
                <a:spcPts val="0"/>
              </a:spcAft>
              <a:defRPr/>
            </a:pPr>
            <a:fld id="{8DAB1DDF-41C1-4EA1-8025-BB2C1BB8E54F}" type="datetime1">
              <a:rPr lang="en-US" smtClean="0">
                <a:solidFill>
                  <a:prstClr val="black">
                    <a:tint val="75000"/>
                  </a:prstClr>
                </a:solidFill>
                <a:latin typeface="Calibri"/>
              </a:rPr>
              <a:t>04-Nov-18</a:t>
            </a:fld>
            <a:endParaRPr lang="en-GB" dirty="0">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1" fontAlgn="auto" hangingPunct="1">
              <a:spcBef>
                <a:spcPts val="0"/>
              </a:spcBef>
              <a:spcAft>
                <a:spcPts val="0"/>
              </a:spcAft>
              <a:defRPr/>
            </a:pPr>
            <a:r>
              <a:rPr lang="en-US">
                <a:solidFill>
                  <a:prstClr val="black">
                    <a:tint val="75000"/>
                  </a:prstClr>
                </a:solidFill>
                <a:latin typeface="Calibri"/>
              </a:rPr>
              <a:t>FAST-NUCES CS449-PIT [Fall-2018]</a:t>
            </a:r>
            <a:endParaRPr lang="en-GB" dirty="0">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1" fontAlgn="auto" hangingPunct="1">
              <a:spcBef>
                <a:spcPts val="0"/>
              </a:spcBef>
              <a:spcAft>
                <a:spcPts val="0"/>
              </a:spcAft>
              <a:defRPr/>
            </a:pPr>
            <a:fld id="{1425350E-598E-4280-BC79-624AA62C3653}" type="slidenum">
              <a:rPr lang="en-GB" smtClean="0">
                <a:solidFill>
                  <a:prstClr val="black">
                    <a:tint val="75000"/>
                  </a:prstClr>
                </a:solidFill>
                <a:latin typeface="Calibri"/>
              </a:rPr>
              <a:pPr eaLnBrk="1" fontAlgn="auto" hangingPunct="1">
                <a:spcBef>
                  <a:spcPts val="0"/>
                </a:spcBef>
                <a:spcAft>
                  <a:spcPts val="0"/>
                </a:spcAft>
                <a:defRPr/>
              </a:pPr>
              <a:t>‹#›</a:t>
            </a:fld>
            <a:endParaRPr lang="en-GB" dirty="0">
              <a:solidFill>
                <a:prstClr val="black">
                  <a:tint val="75000"/>
                </a:prstClr>
              </a:solidFill>
              <a:latin typeface="Calibri"/>
            </a:endParaRPr>
          </a:p>
        </p:txBody>
      </p:sp>
    </p:spTree>
    <p:extLst>
      <p:ext uri="{BB962C8B-B14F-4D97-AF65-F5344CB8AC3E}">
        <p14:creationId xmlns:p14="http://schemas.microsoft.com/office/powerpoint/2010/main" val="1897615200"/>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Lst>
  <p:transition spd="slow">
    <p:comb/>
  </p:transition>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609600" y="1848336"/>
            <a:ext cx="7634808" cy="762000"/>
          </a:xfrm>
        </p:spPr>
        <p:txBody>
          <a:bodyPr>
            <a:normAutofit/>
          </a:bodyPr>
          <a:lstStyle/>
          <a:p>
            <a:r>
              <a:rPr lang="en-GB" dirty="0"/>
              <a:t>Human Resources Issues</a:t>
            </a:r>
          </a:p>
        </p:txBody>
      </p:sp>
      <p:sp>
        <p:nvSpPr>
          <p:cNvPr id="17411" name="Rectangle 3"/>
          <p:cNvSpPr>
            <a:spLocks noGrp="1" noChangeArrowheads="1"/>
          </p:cNvSpPr>
          <p:nvPr>
            <p:ph type="subTitle" idx="1"/>
          </p:nvPr>
        </p:nvSpPr>
        <p:spPr>
          <a:xfrm>
            <a:off x="4191000" y="2523023"/>
            <a:ext cx="2971800" cy="455613"/>
          </a:xfrm>
        </p:spPr>
        <p:txBody>
          <a:bodyPr>
            <a:normAutofit fontScale="92500" lnSpcReduction="10000"/>
          </a:bodyPr>
          <a:lstStyle/>
          <a:p>
            <a:pPr eaLnBrk="1" hangingPunct="1"/>
            <a:r>
              <a:rPr lang="en-US" dirty="0"/>
              <a:t>  Chapter 10</a:t>
            </a:r>
          </a:p>
        </p:txBody>
      </p:sp>
      <p:sp>
        <p:nvSpPr>
          <p:cNvPr id="17412" name="TextBox 1"/>
          <p:cNvSpPr txBox="1">
            <a:spLocks noChangeArrowheads="1"/>
          </p:cNvSpPr>
          <p:nvPr/>
        </p:nvSpPr>
        <p:spPr bwMode="auto">
          <a:xfrm>
            <a:off x="1670050" y="5895975"/>
            <a:ext cx="6767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eaLnBrk="1" hangingPunct="1"/>
            <a:r>
              <a:rPr lang="en-US" sz="1800">
                <a:solidFill>
                  <a:srgbClr val="FFC000"/>
                </a:solidFill>
              </a:rPr>
              <a:t>CS449-Professioal </a:t>
            </a:r>
            <a:r>
              <a:rPr lang="en-US" sz="1800" dirty="0">
                <a:solidFill>
                  <a:srgbClr val="FFC000"/>
                </a:solidFill>
              </a:rPr>
              <a:t>Issues in Information Technology</a:t>
            </a:r>
          </a:p>
        </p:txBody>
      </p:sp>
      <p:sp>
        <p:nvSpPr>
          <p:cNvPr id="17413" name="TextBox 3"/>
          <p:cNvSpPr txBox="1">
            <a:spLocks noChangeArrowheads="1"/>
          </p:cNvSpPr>
          <p:nvPr/>
        </p:nvSpPr>
        <p:spPr bwMode="auto">
          <a:xfrm>
            <a:off x="2051050" y="6264275"/>
            <a:ext cx="58340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eaLnBrk="1" hangingPunct="1"/>
            <a:r>
              <a:rPr lang="en-US" sz="1600" dirty="0">
                <a:solidFill>
                  <a:srgbClr val="FFC000"/>
                </a:solidFill>
              </a:rPr>
              <a:t>Course Instructor: Eng. Khalid Iqbal Soomro</a:t>
            </a:r>
          </a:p>
        </p:txBody>
      </p:sp>
    </p:spTree>
    <p:extLst>
      <p:ext uri="{BB962C8B-B14F-4D97-AF65-F5344CB8AC3E}">
        <p14:creationId xmlns:p14="http://schemas.microsoft.com/office/powerpoint/2010/main" val="273732109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1000"/>
                                        <p:tgtEl>
                                          <p:spTgt spid="17410"/>
                                        </p:tgtEl>
                                      </p:cBhvr>
                                    </p:animEffect>
                                    <p:anim calcmode="lin" valueType="num">
                                      <p:cBhvr>
                                        <p:cTn id="8" dur="1000" fill="hold"/>
                                        <p:tgtEl>
                                          <p:spTgt spid="17410"/>
                                        </p:tgtEl>
                                        <p:attrNameLst>
                                          <p:attrName>ppt_x</p:attrName>
                                        </p:attrNameLst>
                                      </p:cBhvr>
                                      <p:tavLst>
                                        <p:tav tm="0">
                                          <p:val>
                                            <p:strVal val="#ppt_x"/>
                                          </p:val>
                                        </p:tav>
                                        <p:tav tm="100000">
                                          <p:val>
                                            <p:strVal val="#ppt_x"/>
                                          </p:val>
                                        </p:tav>
                                      </p:tavLst>
                                    </p:anim>
                                    <p:anim calcmode="lin" valueType="num">
                                      <p:cBhvr>
                                        <p:cTn id="9" dur="1000" fill="hold"/>
                                        <p:tgtEl>
                                          <p:spTgt spid="174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7411">
                                            <p:txEl>
                                              <p:pRg st="0" end="0"/>
                                            </p:txEl>
                                          </p:spTgt>
                                        </p:tgtEl>
                                        <p:attrNameLst>
                                          <p:attrName>style.visibility</p:attrName>
                                        </p:attrNameLst>
                                      </p:cBhvr>
                                      <p:to>
                                        <p:strVal val="visible"/>
                                      </p:to>
                                    </p:set>
                                    <p:anim calcmode="lin" valueType="num">
                                      <p:cBhvr>
                                        <p:cTn id="14" dur="1000" fill="hold"/>
                                        <p:tgtEl>
                                          <p:spTgt spid="17411">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17411">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17411">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174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323528" y="25794"/>
            <a:ext cx="8196263" cy="762000"/>
          </a:xfrm>
        </p:spPr>
        <p:txBody>
          <a:bodyPr anchor="b">
            <a:spAutoFit/>
          </a:bodyPr>
          <a:lstStyle/>
          <a:p>
            <a:pPr eaLnBrk="1" hangingPunct="1"/>
            <a:r>
              <a:rPr lang="en-US" dirty="0">
                <a:solidFill>
                  <a:schemeClr val="bg1"/>
                </a:solidFill>
                <a:effectLst>
                  <a:outerShdw blurRad="38100" dist="38100" dir="2700000" algn="tl">
                    <a:srgbClr val="000000">
                      <a:alpha val="43137"/>
                    </a:srgbClr>
                  </a:outerShdw>
                </a:effectLst>
              </a:rPr>
              <a:t>Appraisal schemes</a:t>
            </a:r>
            <a:endParaRPr lang="en-GB" dirty="0">
              <a:solidFill>
                <a:schemeClr val="bg1"/>
              </a:solidFill>
              <a:effectLst>
                <a:outerShdw blurRad="38100" dist="38100" dir="2700000" algn="tl">
                  <a:srgbClr val="000000">
                    <a:alpha val="43137"/>
                  </a:srgbClr>
                </a:outerShdw>
              </a:effectLst>
            </a:endParaRPr>
          </a:p>
        </p:txBody>
      </p:sp>
      <p:sp>
        <p:nvSpPr>
          <p:cNvPr id="23556" name="Rectangle 3"/>
          <p:cNvSpPr>
            <a:spLocks noGrp="1" noChangeArrowheads="1"/>
          </p:cNvSpPr>
          <p:nvPr>
            <p:ph type="body" idx="4294967295"/>
          </p:nvPr>
        </p:nvSpPr>
        <p:spPr>
          <a:xfrm>
            <a:off x="323528" y="1268760"/>
            <a:ext cx="8568952" cy="5017740"/>
          </a:xfrm>
        </p:spPr>
        <p:txBody>
          <a:bodyPr>
            <a:noAutofit/>
          </a:bodyPr>
          <a:lstStyle/>
          <a:p>
            <a:pPr marL="0" indent="0" algn="just">
              <a:buNone/>
            </a:pPr>
            <a:r>
              <a:rPr lang="en-US" sz="2800" dirty="0">
                <a:solidFill>
                  <a:schemeClr val="bg1"/>
                </a:solidFill>
              </a:rPr>
              <a:t>It is astonishing that people working for years in a professional job without anyone, colleague or superior, giving them any indication of how well they are doing the job or how they might improve.</a:t>
            </a:r>
          </a:p>
          <a:p>
            <a:pPr marL="0" indent="0">
              <a:buNone/>
            </a:pPr>
            <a:endParaRPr lang="en-US" sz="800" dirty="0">
              <a:solidFill>
                <a:schemeClr val="bg1"/>
              </a:solidFill>
            </a:endParaRPr>
          </a:p>
          <a:p>
            <a:pPr marL="0" indent="0" algn="just">
              <a:buNone/>
            </a:pPr>
            <a:r>
              <a:rPr lang="en-US" sz="2800" dirty="0">
                <a:solidFill>
                  <a:schemeClr val="bg1"/>
                </a:solidFill>
              </a:rPr>
              <a:t>This was commonly the case for school teachers, university lecturers, many civil servants, and managers in commercial and industrial organizations. </a:t>
            </a:r>
          </a:p>
          <a:p>
            <a:pPr marL="0" indent="0" algn="just">
              <a:buNone/>
            </a:pPr>
            <a:endParaRPr lang="en-US" sz="600" dirty="0">
              <a:solidFill>
                <a:schemeClr val="bg1"/>
              </a:solidFill>
            </a:endParaRPr>
          </a:p>
          <a:p>
            <a:pPr marL="0" indent="0" algn="just">
              <a:buNone/>
            </a:pPr>
            <a:r>
              <a:rPr lang="en-US" sz="2800" dirty="0">
                <a:solidFill>
                  <a:schemeClr val="bg1"/>
                </a:solidFill>
              </a:rPr>
              <a:t>It is still true of many doctors, solicitors, architects, etc.</a:t>
            </a:r>
          </a:p>
          <a:p>
            <a:pPr marL="0" indent="0" algn="just">
              <a:buNone/>
            </a:pPr>
            <a:endParaRPr lang="en-US" sz="400" dirty="0">
              <a:solidFill>
                <a:schemeClr val="bg1"/>
              </a:solidFill>
            </a:endParaRPr>
          </a:p>
          <a:p>
            <a:pPr marL="0" indent="0" algn="just">
              <a:buNone/>
            </a:pPr>
            <a:r>
              <a:rPr lang="en-US" sz="2800" dirty="0">
                <a:solidFill>
                  <a:schemeClr val="bg1"/>
                </a:solidFill>
              </a:rPr>
              <a:t>Till recently, there were no procedures or regulations that ensured that there was any such feedback</a:t>
            </a:r>
            <a:r>
              <a:rPr lang="en-US" sz="2700" dirty="0">
                <a:solidFill>
                  <a:schemeClr val="bg1"/>
                </a:solidFill>
              </a:rPr>
              <a:t>.</a:t>
            </a:r>
          </a:p>
        </p:txBody>
      </p:sp>
      <p:sp>
        <p:nvSpPr>
          <p:cNvPr id="5" name="Footer Placeholder 4"/>
          <p:cNvSpPr>
            <a:spLocks noGrp="1"/>
          </p:cNvSpPr>
          <p:nvPr>
            <p:ph type="ftr" sz="quarter" idx="11"/>
          </p:nvPr>
        </p:nvSpPr>
        <p:spPr>
          <a:xfrm>
            <a:off x="2915816" y="6286500"/>
            <a:ext cx="3570709"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1400">
                <a:solidFill>
                  <a:srgbClr val="FFC000"/>
                </a:solidFill>
                <a:latin typeface="Verdana" panose="020B0604030504040204" pitchFamily="34" charset="0"/>
              </a:rPr>
              <a:t>FAST-NUCES CS449-PIT [Fall-2018]</a:t>
            </a:r>
            <a:endParaRPr lang="en-US" sz="1400" dirty="0">
              <a:solidFill>
                <a:srgbClr val="FFC000"/>
              </a:solidFill>
              <a:latin typeface="Verdana" panose="020B0604030504040204" pitchFamily="34" charset="0"/>
            </a:endParaRPr>
          </a:p>
        </p:txBody>
      </p:sp>
      <p:sp>
        <p:nvSpPr>
          <p:cNvPr id="2" name="Date Placeholder 1"/>
          <p:cNvSpPr>
            <a:spLocks noGrp="1"/>
          </p:cNvSpPr>
          <p:nvPr>
            <p:ph type="dt" sz="half" idx="10"/>
          </p:nvPr>
        </p:nvSpPr>
        <p:spPr/>
        <p:txBody>
          <a:bodyPr/>
          <a:lstStyle/>
          <a:p>
            <a:pPr>
              <a:defRPr/>
            </a:pPr>
            <a:fld id="{D91CD36E-46E9-4DA0-A8E0-04B04F350BAB}" type="datetime1">
              <a:rPr lang="en-US" smtClean="0"/>
              <a:t>04-Nov-18</a:t>
            </a:fld>
            <a:endParaRPr lang="en-GB" dirty="0"/>
          </a:p>
        </p:txBody>
      </p:sp>
      <p:sp>
        <p:nvSpPr>
          <p:cNvPr id="3" name="Slide Number Placeholder 2"/>
          <p:cNvSpPr>
            <a:spLocks noGrp="1"/>
          </p:cNvSpPr>
          <p:nvPr>
            <p:ph type="sldNum" sz="quarter" idx="12"/>
          </p:nvPr>
        </p:nvSpPr>
        <p:spPr/>
        <p:txBody>
          <a:bodyPr/>
          <a:lstStyle/>
          <a:p>
            <a:pPr>
              <a:defRPr/>
            </a:pPr>
            <a:fld id="{673C0515-7E8E-48D8-BBA9-852E11952092}" type="slidenum">
              <a:rPr lang="en-GB" smtClean="0"/>
              <a:pPr>
                <a:defRPr/>
              </a:pPr>
              <a:t>10</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323528" y="25794"/>
            <a:ext cx="8196263" cy="762000"/>
          </a:xfrm>
        </p:spPr>
        <p:txBody>
          <a:bodyPr anchor="b">
            <a:spAutoFit/>
          </a:bodyPr>
          <a:lstStyle/>
          <a:p>
            <a:pPr eaLnBrk="1" hangingPunct="1"/>
            <a:r>
              <a:rPr lang="en-US" dirty="0">
                <a:solidFill>
                  <a:schemeClr val="bg1"/>
                </a:solidFill>
                <a:effectLst>
                  <a:outerShdw blurRad="38100" dist="38100" dir="2700000" algn="tl">
                    <a:srgbClr val="000000">
                      <a:alpha val="43137"/>
                    </a:srgbClr>
                  </a:outerShdw>
                </a:effectLst>
              </a:rPr>
              <a:t>Appraisal schemes….</a:t>
            </a:r>
            <a:endParaRPr lang="en-GB" dirty="0">
              <a:solidFill>
                <a:schemeClr val="bg1"/>
              </a:solidFill>
              <a:effectLst>
                <a:outerShdw blurRad="38100" dist="38100" dir="2700000" algn="tl">
                  <a:srgbClr val="000000">
                    <a:alpha val="43137"/>
                  </a:srgbClr>
                </a:outerShdw>
              </a:effectLst>
            </a:endParaRPr>
          </a:p>
        </p:txBody>
      </p:sp>
      <p:sp>
        <p:nvSpPr>
          <p:cNvPr id="23556" name="Rectangle 3"/>
          <p:cNvSpPr>
            <a:spLocks noGrp="1" noChangeArrowheads="1"/>
          </p:cNvSpPr>
          <p:nvPr>
            <p:ph type="body" idx="4294967295"/>
          </p:nvPr>
        </p:nvSpPr>
        <p:spPr>
          <a:xfrm>
            <a:off x="457200" y="1230213"/>
            <a:ext cx="8229600" cy="5308699"/>
          </a:xfrm>
        </p:spPr>
        <p:txBody>
          <a:bodyPr>
            <a:normAutofit fontScale="62500" lnSpcReduction="20000"/>
          </a:bodyPr>
          <a:lstStyle/>
          <a:p>
            <a:pPr marL="0" indent="0" algn="just">
              <a:buNone/>
            </a:pPr>
            <a:r>
              <a:rPr lang="en-US" sz="4500" dirty="0">
                <a:solidFill>
                  <a:schemeClr val="bg1"/>
                </a:solidFill>
              </a:rPr>
              <a:t>It is the job of the human resources management to design procedures to avoid this undesirable situation.</a:t>
            </a:r>
          </a:p>
          <a:p>
            <a:pPr marL="0" indent="0" algn="just">
              <a:buNone/>
            </a:pPr>
            <a:endParaRPr lang="en-US" sz="800" dirty="0">
              <a:solidFill>
                <a:schemeClr val="bg1"/>
              </a:solidFill>
            </a:endParaRPr>
          </a:p>
          <a:p>
            <a:pPr marL="0" indent="0" algn="just">
              <a:buNone/>
            </a:pPr>
            <a:r>
              <a:rPr lang="en-US" sz="4500" dirty="0">
                <a:solidFill>
                  <a:schemeClr val="bg1"/>
                </a:solidFill>
              </a:rPr>
              <a:t>Appraisal schemes are the usual formal way of doing this. They derive from the idea of </a:t>
            </a:r>
            <a:r>
              <a:rPr lang="en-US" sz="4500" i="1" dirty="0">
                <a:solidFill>
                  <a:schemeClr val="bg1"/>
                </a:solidFill>
              </a:rPr>
              <a:t>Management by Objectives</a:t>
            </a:r>
            <a:r>
              <a:rPr lang="en-US" sz="4500" dirty="0">
                <a:solidFill>
                  <a:schemeClr val="bg1"/>
                </a:solidFill>
              </a:rPr>
              <a:t> (MBO).</a:t>
            </a:r>
          </a:p>
          <a:p>
            <a:pPr marL="0" indent="0" algn="just">
              <a:buNone/>
            </a:pPr>
            <a:endParaRPr lang="en-US" sz="1800" dirty="0">
              <a:solidFill>
                <a:schemeClr val="bg1"/>
              </a:solidFill>
            </a:endParaRPr>
          </a:p>
          <a:p>
            <a:pPr marL="0" indent="0" algn="just">
              <a:buNone/>
            </a:pPr>
            <a:r>
              <a:rPr lang="en-US" sz="4500" dirty="0">
                <a:solidFill>
                  <a:schemeClr val="bg1"/>
                </a:solidFill>
              </a:rPr>
              <a:t>A good appraisal process provides an effective way of fulfilling the requirements of a professional body and It must:</a:t>
            </a:r>
            <a:endParaRPr lang="en-US" sz="1100" dirty="0">
              <a:solidFill>
                <a:schemeClr val="bg1"/>
              </a:solidFill>
            </a:endParaRPr>
          </a:p>
          <a:p>
            <a:pPr marL="0" indent="0">
              <a:buNone/>
            </a:pPr>
            <a:endParaRPr lang="en-US" sz="1000" dirty="0">
              <a:solidFill>
                <a:schemeClr val="bg1"/>
              </a:solidFill>
            </a:endParaRPr>
          </a:p>
          <a:p>
            <a:pPr lvl="1"/>
            <a:r>
              <a:rPr lang="en-GB" sz="3800" dirty="0">
                <a:solidFill>
                  <a:schemeClr val="bg1"/>
                </a:solidFill>
              </a:rPr>
              <a:t>Set agreed objectives</a:t>
            </a:r>
          </a:p>
          <a:p>
            <a:pPr lvl="1"/>
            <a:r>
              <a:rPr lang="en-GB" sz="3800" dirty="0">
                <a:solidFill>
                  <a:schemeClr val="bg1"/>
                </a:solidFill>
              </a:rPr>
              <a:t>Monitor and review performance against objectives</a:t>
            </a:r>
          </a:p>
          <a:p>
            <a:pPr lvl="1"/>
            <a:r>
              <a:rPr lang="en-GB" sz="3800" dirty="0">
                <a:solidFill>
                  <a:schemeClr val="bg1"/>
                </a:solidFill>
              </a:rPr>
              <a:t>Set new or modified objectives</a:t>
            </a:r>
          </a:p>
          <a:p>
            <a:pPr lvl="1"/>
            <a:r>
              <a:rPr lang="en-GB" sz="3800" dirty="0">
                <a:solidFill>
                  <a:schemeClr val="bg1"/>
                </a:solidFill>
              </a:rPr>
              <a:t>Assess training needs</a:t>
            </a:r>
          </a:p>
          <a:p>
            <a:pPr lvl="1"/>
            <a:r>
              <a:rPr lang="en-GB" sz="3800" dirty="0">
                <a:solidFill>
                  <a:schemeClr val="bg1"/>
                </a:solidFill>
              </a:rPr>
              <a:t>Discuss career ambitions</a:t>
            </a:r>
            <a:endParaRPr lang="en-US" sz="3800" dirty="0">
              <a:solidFill>
                <a:schemeClr val="bg1"/>
              </a:solidFill>
            </a:endParaRPr>
          </a:p>
        </p:txBody>
      </p:sp>
      <p:sp>
        <p:nvSpPr>
          <p:cNvPr id="5" name="Footer Placeholder 4"/>
          <p:cNvSpPr>
            <a:spLocks noGrp="1"/>
          </p:cNvSpPr>
          <p:nvPr>
            <p:ph type="ftr" sz="quarter" idx="11"/>
          </p:nvPr>
        </p:nvSpPr>
        <p:spPr>
          <a:xfrm>
            <a:off x="2915816" y="6286500"/>
            <a:ext cx="3570709"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1400">
                <a:solidFill>
                  <a:srgbClr val="FFC000"/>
                </a:solidFill>
                <a:latin typeface="Verdana" panose="020B0604030504040204" pitchFamily="34" charset="0"/>
              </a:rPr>
              <a:t>FAST-NUCES CS449-PIT [Fall-2018]</a:t>
            </a:r>
            <a:endParaRPr lang="en-US" sz="1400" dirty="0">
              <a:solidFill>
                <a:srgbClr val="FFC000"/>
              </a:solidFill>
              <a:latin typeface="Verdana" panose="020B0604030504040204" pitchFamily="34" charset="0"/>
            </a:endParaRPr>
          </a:p>
        </p:txBody>
      </p:sp>
      <p:sp>
        <p:nvSpPr>
          <p:cNvPr id="2" name="Date Placeholder 1"/>
          <p:cNvSpPr>
            <a:spLocks noGrp="1"/>
          </p:cNvSpPr>
          <p:nvPr>
            <p:ph type="dt" sz="half" idx="10"/>
          </p:nvPr>
        </p:nvSpPr>
        <p:spPr/>
        <p:txBody>
          <a:bodyPr/>
          <a:lstStyle/>
          <a:p>
            <a:pPr>
              <a:defRPr/>
            </a:pPr>
            <a:fld id="{AC5E14AA-9293-437A-83D0-2B93EA03B283}" type="datetime1">
              <a:rPr lang="en-US" smtClean="0"/>
              <a:t>04-Nov-18</a:t>
            </a:fld>
            <a:endParaRPr lang="en-GB" dirty="0"/>
          </a:p>
        </p:txBody>
      </p:sp>
      <p:sp>
        <p:nvSpPr>
          <p:cNvPr id="3" name="Slide Number Placeholder 2"/>
          <p:cNvSpPr>
            <a:spLocks noGrp="1"/>
          </p:cNvSpPr>
          <p:nvPr>
            <p:ph type="sldNum" sz="quarter" idx="12"/>
          </p:nvPr>
        </p:nvSpPr>
        <p:spPr/>
        <p:txBody>
          <a:bodyPr/>
          <a:lstStyle/>
          <a:p>
            <a:pPr>
              <a:defRPr/>
            </a:pPr>
            <a:fld id="{673C0515-7E8E-48D8-BBA9-852E11952092}" type="slidenum">
              <a:rPr lang="en-GB" smtClean="0"/>
              <a:pPr>
                <a:defRPr/>
              </a:pPr>
              <a:t>11</a:t>
            </a:fld>
            <a:endParaRPr lang="en-GB" dirty="0"/>
          </a:p>
        </p:txBody>
      </p:sp>
    </p:spTree>
    <p:extLst>
      <p:ext uri="{BB962C8B-B14F-4D97-AF65-F5344CB8AC3E}">
        <p14:creationId xmlns:p14="http://schemas.microsoft.com/office/powerpoint/2010/main" val="110131580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3556">
                                            <p:txEl>
                                              <p:pRg st="4" end="4"/>
                                            </p:txEl>
                                          </p:spTgt>
                                        </p:tgtEl>
                                        <p:attrNameLst>
                                          <p:attrName>style.visibility</p:attrName>
                                        </p:attrNameLst>
                                      </p:cBhvr>
                                      <p:to>
                                        <p:strVal val="visible"/>
                                      </p:to>
                                    </p:set>
                                    <p:animEffect transition="in" filter="fade">
                                      <p:cBhvr>
                                        <p:cTn id="11" dur="500"/>
                                        <p:tgtEl>
                                          <p:spTgt spid="23556">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3556">
                                            <p:txEl>
                                              <p:pRg st="6" end="6"/>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556">
                                            <p:txEl>
                                              <p:pRg st="7" end="7"/>
                                            </p:txEl>
                                          </p:spTgt>
                                        </p:tgtEl>
                                        <p:attrNameLst>
                                          <p:attrName>style.visibility</p:attrName>
                                        </p:attrNameLst>
                                      </p:cBhvr>
                                      <p:to>
                                        <p:strVal val="visible"/>
                                      </p:to>
                                    </p:set>
                                    <p:animEffect transition="in" filter="fade">
                                      <p:cBhvr>
                                        <p:cTn id="20" dur="500"/>
                                        <p:tgtEl>
                                          <p:spTgt spid="23556">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556">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3556">
                                            <p:txEl>
                                              <p:pRg st="9" end="9"/>
                                            </p:txEl>
                                          </p:spTgt>
                                        </p:tgtEl>
                                        <p:attrNameLst>
                                          <p:attrName>style.visibility</p:attrName>
                                        </p:attrNameLst>
                                      </p:cBhvr>
                                      <p:to>
                                        <p:strVal val="visible"/>
                                      </p:to>
                                    </p:set>
                                    <p:animEffect transition="in" filter="fade">
                                      <p:cBhvr>
                                        <p:cTn id="29" dur="500"/>
                                        <p:tgtEl>
                                          <p:spTgt spid="23556">
                                            <p:txEl>
                                              <p:pRg st="9" end="9"/>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355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540704" y="0"/>
            <a:ext cx="8196263" cy="762000"/>
          </a:xfrm>
        </p:spPr>
        <p:txBody>
          <a:bodyPr anchor="b">
            <a:spAutoFit/>
          </a:bodyPr>
          <a:lstStyle/>
          <a:p>
            <a:r>
              <a:rPr lang="en-GB" dirty="0">
                <a:solidFill>
                  <a:schemeClr val="bg1"/>
                </a:solidFill>
                <a:effectLst>
                  <a:outerShdw blurRad="38100" dist="38100" dir="2700000" algn="tl">
                    <a:srgbClr val="000000">
                      <a:alpha val="43137"/>
                    </a:srgbClr>
                  </a:outerShdw>
                </a:effectLst>
              </a:rPr>
              <a:t>Failure of appraisal schemes</a:t>
            </a:r>
            <a:endParaRPr lang="en-US" dirty="0">
              <a:solidFill>
                <a:schemeClr val="bg1"/>
              </a:solidFill>
              <a:effectLst>
                <a:outerShdw blurRad="38100" dist="38100" dir="2700000" algn="tl">
                  <a:srgbClr val="000000">
                    <a:alpha val="43137"/>
                  </a:srgbClr>
                </a:outerShdw>
              </a:effectLst>
            </a:endParaRPr>
          </a:p>
        </p:txBody>
      </p:sp>
      <p:sp>
        <p:nvSpPr>
          <p:cNvPr id="25604" name="Rectangle 3"/>
          <p:cNvSpPr>
            <a:spLocks noGrp="1" noChangeArrowheads="1"/>
          </p:cNvSpPr>
          <p:nvPr>
            <p:ph type="body" idx="4294967295"/>
          </p:nvPr>
        </p:nvSpPr>
        <p:spPr>
          <a:xfrm>
            <a:off x="457200" y="1340768"/>
            <a:ext cx="8363272" cy="4824536"/>
          </a:xfrm>
        </p:spPr>
        <p:txBody>
          <a:bodyPr>
            <a:normAutofit lnSpcReduction="10000"/>
          </a:bodyPr>
          <a:lstStyle/>
          <a:p>
            <a:pPr marL="0" indent="0" algn="just">
              <a:buNone/>
            </a:pPr>
            <a:r>
              <a:rPr lang="en-US" sz="2800" dirty="0">
                <a:solidFill>
                  <a:schemeClr val="bg1"/>
                </a:solidFill>
              </a:rPr>
              <a:t>However great, appraisal schemes usually fail due to the following reasons:</a:t>
            </a:r>
            <a:endParaRPr lang="en-GB" sz="2800" dirty="0">
              <a:solidFill>
                <a:schemeClr val="bg1"/>
              </a:solidFill>
            </a:endParaRPr>
          </a:p>
          <a:p>
            <a:pPr algn="just" eaLnBrk="1" hangingPunct="1"/>
            <a:endParaRPr lang="en-GB" sz="1100" dirty="0">
              <a:solidFill>
                <a:schemeClr val="bg1"/>
              </a:solidFill>
            </a:endParaRPr>
          </a:p>
          <a:p>
            <a:pPr algn="just" eaLnBrk="1" hangingPunct="1"/>
            <a:r>
              <a:rPr lang="en-GB" sz="2800" dirty="0">
                <a:solidFill>
                  <a:schemeClr val="bg1"/>
                </a:solidFill>
              </a:rPr>
              <a:t>There’s always something more urgent than the appraisal interview.</a:t>
            </a:r>
          </a:p>
          <a:p>
            <a:pPr algn="just" eaLnBrk="1" hangingPunct="1"/>
            <a:r>
              <a:rPr lang="en-GB" sz="2800" dirty="0">
                <a:solidFill>
                  <a:schemeClr val="bg1"/>
                </a:solidFill>
              </a:rPr>
              <a:t>Seen as ineffective – good appraisal reports don’t lead to anything; no one takes any notice of what was agreed.</a:t>
            </a:r>
          </a:p>
          <a:p>
            <a:pPr algn="just" eaLnBrk="1" hangingPunct="1"/>
            <a:r>
              <a:rPr lang="en-GB" sz="2800" dirty="0">
                <a:solidFill>
                  <a:schemeClr val="bg1"/>
                </a:solidFill>
              </a:rPr>
              <a:t>Appraisers who don’t know anything about the appraiser's work.</a:t>
            </a:r>
          </a:p>
          <a:p>
            <a:pPr algn="just" eaLnBrk="1" hangingPunct="1"/>
            <a:r>
              <a:rPr lang="en-GB" sz="2800" dirty="0">
                <a:solidFill>
                  <a:schemeClr val="bg1"/>
                </a:solidFill>
              </a:rPr>
              <a:t>More emphasis on the measurable.</a:t>
            </a:r>
            <a:endParaRPr lang="en-US" sz="2800" dirty="0">
              <a:solidFill>
                <a:schemeClr val="bg1"/>
              </a:solidFill>
            </a:endParaRPr>
          </a:p>
        </p:txBody>
      </p:sp>
      <p:sp>
        <p:nvSpPr>
          <p:cNvPr id="5" name="Footer Placeholder 4"/>
          <p:cNvSpPr>
            <a:spLocks noGrp="1"/>
          </p:cNvSpPr>
          <p:nvPr>
            <p:ph type="ftr" sz="quarter" idx="11"/>
          </p:nvPr>
        </p:nvSpPr>
        <p:spPr>
          <a:xfrm>
            <a:off x="2915816" y="6286500"/>
            <a:ext cx="3570709"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1400">
                <a:solidFill>
                  <a:srgbClr val="FFC000"/>
                </a:solidFill>
                <a:latin typeface="Verdana" panose="020B0604030504040204" pitchFamily="34" charset="0"/>
              </a:rPr>
              <a:t>FAST-NUCES CS449-PIT [Fall-2018]</a:t>
            </a:r>
            <a:endParaRPr lang="en-US" sz="1400" dirty="0">
              <a:solidFill>
                <a:srgbClr val="FFC000"/>
              </a:solidFill>
              <a:latin typeface="Verdana" panose="020B0604030504040204" pitchFamily="34" charset="0"/>
            </a:endParaRPr>
          </a:p>
        </p:txBody>
      </p:sp>
      <p:sp>
        <p:nvSpPr>
          <p:cNvPr id="2" name="Date Placeholder 1"/>
          <p:cNvSpPr>
            <a:spLocks noGrp="1"/>
          </p:cNvSpPr>
          <p:nvPr>
            <p:ph type="dt" sz="half" idx="10"/>
          </p:nvPr>
        </p:nvSpPr>
        <p:spPr/>
        <p:txBody>
          <a:bodyPr/>
          <a:lstStyle/>
          <a:p>
            <a:pPr>
              <a:defRPr/>
            </a:pPr>
            <a:fld id="{E85E1819-2D16-4502-8CD0-8367F846488D}" type="datetime1">
              <a:rPr lang="en-US" smtClean="0"/>
              <a:t>04-Nov-18</a:t>
            </a:fld>
            <a:endParaRPr lang="en-GB" dirty="0"/>
          </a:p>
        </p:txBody>
      </p:sp>
      <p:sp>
        <p:nvSpPr>
          <p:cNvPr id="3" name="Slide Number Placeholder 2"/>
          <p:cNvSpPr>
            <a:spLocks noGrp="1"/>
          </p:cNvSpPr>
          <p:nvPr>
            <p:ph type="sldNum" sz="quarter" idx="12"/>
          </p:nvPr>
        </p:nvSpPr>
        <p:spPr/>
        <p:txBody>
          <a:bodyPr/>
          <a:lstStyle/>
          <a:p>
            <a:pPr>
              <a:defRPr/>
            </a:pPr>
            <a:fld id="{673C0515-7E8E-48D8-BBA9-852E11952092}" type="slidenum">
              <a:rPr lang="en-GB" smtClean="0"/>
              <a:pPr>
                <a:defRPr/>
              </a:pPr>
              <a:t>12</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5604">
                                            <p:txEl>
                                              <p:pRg st="3" end="3"/>
                                            </p:txEl>
                                          </p:spTgt>
                                        </p:tgtEl>
                                        <p:attrNameLst>
                                          <p:attrName>style.visibility</p:attrName>
                                        </p:attrNameLst>
                                      </p:cBhvr>
                                      <p:to>
                                        <p:strVal val="visible"/>
                                      </p:to>
                                    </p:set>
                                    <p:animEffect transition="in" filter="fade">
                                      <p:cBhvr>
                                        <p:cTn id="11" dur="500"/>
                                        <p:tgtEl>
                                          <p:spTgt spid="25604">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5604">
                                            <p:txEl>
                                              <p:pRg st="4" end="4"/>
                                            </p:txEl>
                                          </p:spTgt>
                                        </p:tgtEl>
                                        <p:attrNameLst>
                                          <p:attrName>style.visibility</p:attrName>
                                        </p:attrNameLst>
                                      </p:cBhvr>
                                      <p:to>
                                        <p:strVal val="visible"/>
                                      </p:to>
                                    </p:set>
                                    <p:animEffect transition="in" filter="fade">
                                      <p:cBhvr>
                                        <p:cTn id="16" dur="500"/>
                                        <p:tgtEl>
                                          <p:spTgt spid="25604">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5604">
                                            <p:txEl>
                                              <p:pRg st="5" end="5"/>
                                            </p:txEl>
                                          </p:spTgt>
                                        </p:tgtEl>
                                        <p:attrNameLst>
                                          <p:attrName>style.visibility</p:attrName>
                                        </p:attrNameLst>
                                      </p:cBhvr>
                                      <p:to>
                                        <p:strVal val="visible"/>
                                      </p:to>
                                    </p:set>
                                    <p:animEffect transition="in" filter="fade">
                                      <p:cBhvr>
                                        <p:cTn id="21" dur="500"/>
                                        <p:tgtEl>
                                          <p:spTgt spid="2560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23528" y="0"/>
            <a:ext cx="8196263" cy="762000"/>
          </a:xfrm>
        </p:spPr>
        <p:txBody>
          <a:bodyPr anchor="b">
            <a:spAutoFit/>
          </a:bodyPr>
          <a:lstStyle/>
          <a:p>
            <a:pPr eaLnBrk="1" hangingPunct="1"/>
            <a:r>
              <a:rPr lang="en-US" dirty="0">
                <a:solidFill>
                  <a:schemeClr val="bg1"/>
                </a:solidFill>
                <a:effectLst>
                  <a:outerShdw blurRad="38100" dist="38100" dir="2700000" algn="tl">
                    <a:srgbClr val="000000">
                      <a:alpha val="43137"/>
                    </a:srgbClr>
                  </a:outerShdw>
                </a:effectLst>
              </a:rPr>
              <a:t>Redundancy and dismissal</a:t>
            </a:r>
            <a:endParaRPr lang="en-GB" dirty="0">
              <a:solidFill>
                <a:schemeClr val="bg1"/>
              </a:solidFill>
              <a:effectLst>
                <a:outerShdw blurRad="38100" dist="38100" dir="2700000" algn="tl">
                  <a:srgbClr val="000000">
                    <a:alpha val="43137"/>
                  </a:srgbClr>
                </a:outerShdw>
              </a:effectLst>
            </a:endParaRPr>
          </a:p>
        </p:txBody>
      </p:sp>
      <p:sp>
        <p:nvSpPr>
          <p:cNvPr id="20484" name="Rectangle 3"/>
          <p:cNvSpPr>
            <a:spLocks noGrp="1" noChangeArrowheads="1"/>
          </p:cNvSpPr>
          <p:nvPr>
            <p:ph type="body" idx="4294967295"/>
          </p:nvPr>
        </p:nvSpPr>
        <p:spPr>
          <a:xfrm>
            <a:off x="471978" y="1340768"/>
            <a:ext cx="8348493" cy="4752528"/>
          </a:xfrm>
        </p:spPr>
        <p:txBody>
          <a:bodyPr>
            <a:noAutofit/>
          </a:bodyPr>
          <a:lstStyle/>
          <a:p>
            <a:pPr marL="0" indent="0" algn="just" eaLnBrk="1" hangingPunct="1">
              <a:lnSpc>
                <a:spcPct val="90000"/>
              </a:lnSpc>
              <a:buNone/>
            </a:pPr>
            <a:r>
              <a:rPr lang="en-GB" sz="2800" i="1" dirty="0">
                <a:solidFill>
                  <a:schemeClr val="bg1"/>
                </a:solidFill>
              </a:rPr>
              <a:t>Redundancy</a:t>
            </a:r>
            <a:r>
              <a:rPr lang="en-GB" sz="2800" dirty="0">
                <a:solidFill>
                  <a:schemeClr val="bg1"/>
                </a:solidFill>
              </a:rPr>
              <a:t> occurs when staff are fired because there is insufficient work for them.  They may be eligible for compensation.</a:t>
            </a:r>
            <a:endParaRPr lang="en-GB" sz="1600" dirty="0">
              <a:solidFill>
                <a:schemeClr val="bg1"/>
              </a:solidFill>
            </a:endParaRPr>
          </a:p>
          <a:p>
            <a:pPr marL="0" indent="0" algn="just" eaLnBrk="1" hangingPunct="1">
              <a:lnSpc>
                <a:spcPct val="90000"/>
              </a:lnSpc>
              <a:buNone/>
            </a:pPr>
            <a:endParaRPr lang="en-GB" sz="1400" dirty="0">
              <a:solidFill>
                <a:schemeClr val="bg1"/>
              </a:solidFill>
            </a:endParaRPr>
          </a:p>
          <a:p>
            <a:pPr marL="0" indent="0" algn="just" eaLnBrk="1" hangingPunct="1">
              <a:lnSpc>
                <a:spcPct val="90000"/>
              </a:lnSpc>
              <a:buNone/>
            </a:pPr>
            <a:r>
              <a:rPr lang="en-GB" sz="2800" i="1" dirty="0">
                <a:solidFill>
                  <a:schemeClr val="bg1"/>
                </a:solidFill>
              </a:rPr>
              <a:t>Dismissal</a:t>
            </a:r>
            <a:r>
              <a:rPr lang="en-GB" sz="2800" dirty="0">
                <a:solidFill>
                  <a:schemeClr val="bg1"/>
                </a:solidFill>
              </a:rPr>
              <a:t> means firing staff because there work is unsatisfactory.</a:t>
            </a:r>
            <a:endParaRPr lang="en-GB" sz="1200" dirty="0">
              <a:solidFill>
                <a:schemeClr val="bg1"/>
              </a:solidFill>
            </a:endParaRPr>
          </a:p>
          <a:p>
            <a:pPr marL="0" indent="0" algn="just" eaLnBrk="1" hangingPunct="1">
              <a:lnSpc>
                <a:spcPct val="90000"/>
              </a:lnSpc>
              <a:buNone/>
            </a:pPr>
            <a:endParaRPr lang="en-GB" sz="1400" dirty="0">
              <a:solidFill>
                <a:schemeClr val="bg1"/>
              </a:solidFill>
            </a:endParaRPr>
          </a:p>
          <a:p>
            <a:pPr marL="0" indent="0" algn="just" eaLnBrk="1" hangingPunct="1">
              <a:lnSpc>
                <a:spcPct val="90000"/>
              </a:lnSpc>
              <a:buNone/>
            </a:pPr>
            <a:r>
              <a:rPr lang="en-GB" sz="2800" dirty="0">
                <a:solidFill>
                  <a:schemeClr val="bg1"/>
                </a:solidFill>
              </a:rPr>
              <a:t>In both cases it is important to have procedures and to follow them, in order to avoid litigation.</a:t>
            </a:r>
          </a:p>
          <a:p>
            <a:pPr marL="0" indent="0" algn="just" eaLnBrk="1" hangingPunct="1">
              <a:lnSpc>
                <a:spcPct val="90000"/>
              </a:lnSpc>
              <a:buNone/>
            </a:pPr>
            <a:endParaRPr lang="en-GB" sz="1600" dirty="0">
              <a:solidFill>
                <a:schemeClr val="bg1"/>
              </a:solidFill>
            </a:endParaRPr>
          </a:p>
          <a:p>
            <a:pPr marL="0" indent="0" algn="just" eaLnBrk="1" hangingPunct="1">
              <a:lnSpc>
                <a:spcPct val="90000"/>
              </a:lnSpc>
              <a:buNone/>
            </a:pPr>
            <a:r>
              <a:rPr lang="en-GB" sz="2800" dirty="0">
                <a:solidFill>
                  <a:schemeClr val="bg1"/>
                </a:solidFill>
              </a:rPr>
              <a:t>The HRM department is responsible for setting up these procedures and advising the company on how to use them.</a:t>
            </a:r>
          </a:p>
          <a:p>
            <a:pPr eaLnBrk="1" hangingPunct="1">
              <a:lnSpc>
                <a:spcPct val="90000"/>
              </a:lnSpc>
            </a:pPr>
            <a:endParaRPr lang="en-US" dirty="0">
              <a:solidFill>
                <a:schemeClr val="bg1"/>
              </a:solidFill>
            </a:endParaRPr>
          </a:p>
        </p:txBody>
      </p:sp>
      <p:sp>
        <p:nvSpPr>
          <p:cNvPr id="5" name="Footer Placeholder 4"/>
          <p:cNvSpPr>
            <a:spLocks noGrp="1"/>
          </p:cNvSpPr>
          <p:nvPr>
            <p:ph type="ftr" sz="quarter" idx="11"/>
          </p:nvPr>
        </p:nvSpPr>
        <p:spPr>
          <a:xfrm>
            <a:off x="2915816" y="6286500"/>
            <a:ext cx="3570709"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1400">
                <a:solidFill>
                  <a:srgbClr val="FFC000"/>
                </a:solidFill>
                <a:latin typeface="Verdana" panose="020B0604030504040204" pitchFamily="34" charset="0"/>
              </a:rPr>
              <a:t>FAST-NUCES CS449-PIT [Fall-2018]</a:t>
            </a:r>
            <a:endParaRPr lang="en-US" sz="1400" dirty="0">
              <a:solidFill>
                <a:srgbClr val="FFC000"/>
              </a:solidFill>
              <a:latin typeface="Verdana" panose="020B0604030504040204" pitchFamily="34" charset="0"/>
            </a:endParaRPr>
          </a:p>
        </p:txBody>
      </p:sp>
      <p:sp>
        <p:nvSpPr>
          <p:cNvPr id="2" name="Date Placeholder 1"/>
          <p:cNvSpPr>
            <a:spLocks noGrp="1"/>
          </p:cNvSpPr>
          <p:nvPr>
            <p:ph type="dt" sz="half" idx="10"/>
          </p:nvPr>
        </p:nvSpPr>
        <p:spPr/>
        <p:txBody>
          <a:bodyPr/>
          <a:lstStyle/>
          <a:p>
            <a:pPr>
              <a:defRPr/>
            </a:pPr>
            <a:fld id="{59F9D4A7-5920-416C-9F10-9BDEF7DC85EE}" type="datetime1">
              <a:rPr lang="en-US" smtClean="0"/>
              <a:t>04-Nov-18</a:t>
            </a:fld>
            <a:endParaRPr lang="en-GB" dirty="0"/>
          </a:p>
        </p:txBody>
      </p:sp>
      <p:sp>
        <p:nvSpPr>
          <p:cNvPr id="3" name="Slide Number Placeholder 2"/>
          <p:cNvSpPr>
            <a:spLocks noGrp="1"/>
          </p:cNvSpPr>
          <p:nvPr>
            <p:ph type="sldNum" sz="quarter" idx="12"/>
          </p:nvPr>
        </p:nvSpPr>
        <p:spPr/>
        <p:txBody>
          <a:bodyPr/>
          <a:lstStyle/>
          <a:p>
            <a:pPr>
              <a:defRPr/>
            </a:pPr>
            <a:fld id="{673C0515-7E8E-48D8-BBA9-852E11952092}" type="slidenum">
              <a:rPr lang="en-GB" smtClean="0"/>
              <a:pPr>
                <a:defRPr/>
              </a:pPr>
              <a:t>13</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484">
                                            <p:txEl>
                                              <p:pRg st="2" end="2"/>
                                            </p:txEl>
                                          </p:spTgt>
                                        </p:tgtEl>
                                        <p:attrNameLst>
                                          <p:attrName>style.visibility</p:attrName>
                                        </p:attrNameLst>
                                      </p:cBhvr>
                                      <p:to>
                                        <p:strVal val="visible"/>
                                      </p:to>
                                    </p:set>
                                    <p:animEffect transition="in" filter="fade">
                                      <p:cBhvr>
                                        <p:cTn id="7" dur="1000"/>
                                        <p:tgtEl>
                                          <p:spTgt spid="20484">
                                            <p:txEl>
                                              <p:pRg st="2" end="2"/>
                                            </p:txEl>
                                          </p:spTgt>
                                        </p:tgtEl>
                                      </p:cBhvr>
                                    </p:animEffect>
                                    <p:anim calcmode="lin" valueType="num">
                                      <p:cBhvr>
                                        <p:cTn id="8" dur="1000" fill="hold"/>
                                        <p:tgtEl>
                                          <p:spTgt spid="2048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048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484">
                                            <p:txEl>
                                              <p:pRg st="4" end="4"/>
                                            </p:txEl>
                                          </p:spTgt>
                                        </p:tgtEl>
                                        <p:attrNameLst>
                                          <p:attrName>style.visibility</p:attrName>
                                        </p:attrNameLst>
                                      </p:cBhvr>
                                      <p:to>
                                        <p:strVal val="visible"/>
                                      </p:to>
                                    </p:set>
                                    <p:animEffect transition="in" filter="fade">
                                      <p:cBhvr>
                                        <p:cTn id="14" dur="1000"/>
                                        <p:tgtEl>
                                          <p:spTgt spid="20484">
                                            <p:txEl>
                                              <p:pRg st="4" end="4"/>
                                            </p:txEl>
                                          </p:spTgt>
                                        </p:tgtEl>
                                      </p:cBhvr>
                                    </p:animEffect>
                                    <p:anim calcmode="lin" valueType="num">
                                      <p:cBhvr>
                                        <p:cTn id="15" dur="1000" fill="hold"/>
                                        <p:tgtEl>
                                          <p:spTgt spid="20484">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2048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484">
                                            <p:txEl>
                                              <p:pRg st="6" end="6"/>
                                            </p:txEl>
                                          </p:spTgt>
                                        </p:tgtEl>
                                        <p:attrNameLst>
                                          <p:attrName>style.visibility</p:attrName>
                                        </p:attrNameLst>
                                      </p:cBhvr>
                                      <p:to>
                                        <p:strVal val="visible"/>
                                      </p:to>
                                    </p:set>
                                    <p:animEffect transition="in" filter="fade">
                                      <p:cBhvr>
                                        <p:cTn id="21" dur="1000"/>
                                        <p:tgtEl>
                                          <p:spTgt spid="20484">
                                            <p:txEl>
                                              <p:pRg st="6" end="6"/>
                                            </p:txEl>
                                          </p:spTgt>
                                        </p:tgtEl>
                                      </p:cBhvr>
                                    </p:animEffect>
                                    <p:anim calcmode="lin" valueType="num">
                                      <p:cBhvr>
                                        <p:cTn id="22" dur="1000" fill="hold"/>
                                        <p:tgtEl>
                                          <p:spTgt spid="20484">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2048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179512" y="0"/>
            <a:ext cx="8196263" cy="762000"/>
          </a:xfrm>
        </p:spPr>
        <p:txBody>
          <a:bodyPr anchor="b">
            <a:spAutoFit/>
          </a:bodyPr>
          <a:lstStyle/>
          <a:p>
            <a:pPr eaLnBrk="1" hangingPunct="1"/>
            <a:r>
              <a:rPr lang="en-GB" dirty="0">
                <a:solidFill>
                  <a:schemeClr val="bg1"/>
                </a:solidFill>
                <a:effectLst>
                  <a:outerShdw blurRad="38100" dist="38100" dir="2700000" algn="tl">
                    <a:srgbClr val="000000">
                      <a:alpha val="43137"/>
                    </a:srgbClr>
                  </a:outerShdw>
                </a:effectLst>
              </a:rPr>
              <a:t>Dismissal Procedures</a:t>
            </a:r>
          </a:p>
        </p:txBody>
      </p:sp>
      <p:sp>
        <p:nvSpPr>
          <p:cNvPr id="22532" name="Rectangle 3"/>
          <p:cNvSpPr>
            <a:spLocks noGrp="1" noChangeArrowheads="1"/>
          </p:cNvSpPr>
          <p:nvPr>
            <p:ph type="body" idx="4294967295"/>
          </p:nvPr>
        </p:nvSpPr>
        <p:spPr>
          <a:xfrm>
            <a:off x="457200" y="1315790"/>
            <a:ext cx="8229600" cy="5281562"/>
          </a:xfrm>
        </p:spPr>
        <p:txBody>
          <a:bodyPr>
            <a:normAutofit/>
          </a:bodyPr>
          <a:lstStyle/>
          <a:p>
            <a:pPr marL="0" indent="0" eaLnBrk="1" hangingPunct="1">
              <a:lnSpc>
                <a:spcPct val="80000"/>
              </a:lnSpc>
              <a:buNone/>
            </a:pPr>
            <a:r>
              <a:rPr lang="en-GB" sz="2800" dirty="0">
                <a:solidFill>
                  <a:schemeClr val="bg1"/>
                </a:solidFill>
              </a:rPr>
              <a:t>Following are the dismissal procedures:</a:t>
            </a:r>
          </a:p>
          <a:p>
            <a:pPr lvl="1">
              <a:lnSpc>
                <a:spcPct val="80000"/>
              </a:lnSpc>
            </a:pPr>
            <a:r>
              <a:rPr lang="en-GB" sz="2400" dirty="0">
                <a:solidFill>
                  <a:schemeClr val="bg1"/>
                </a:solidFill>
              </a:rPr>
              <a:t>employer must give employee a written statement of why dismissal is being considered;</a:t>
            </a:r>
          </a:p>
          <a:p>
            <a:pPr lvl="1">
              <a:lnSpc>
                <a:spcPct val="80000"/>
              </a:lnSpc>
            </a:pPr>
            <a:r>
              <a:rPr lang="en-GB" sz="2400" dirty="0">
                <a:solidFill>
                  <a:schemeClr val="bg1"/>
                </a:solidFill>
              </a:rPr>
              <a:t>employer must arrange a meeting at which both sides can state their case;</a:t>
            </a:r>
          </a:p>
          <a:p>
            <a:pPr lvl="1">
              <a:lnSpc>
                <a:spcPct val="80000"/>
              </a:lnSpc>
            </a:pPr>
            <a:r>
              <a:rPr lang="en-GB" sz="2400" dirty="0">
                <a:solidFill>
                  <a:schemeClr val="bg1"/>
                </a:solidFill>
              </a:rPr>
              <a:t>employer must inform employee of decision, in writing;</a:t>
            </a:r>
          </a:p>
          <a:p>
            <a:pPr lvl="1">
              <a:lnSpc>
                <a:spcPct val="80000"/>
              </a:lnSpc>
            </a:pPr>
            <a:r>
              <a:rPr lang="en-GB" sz="2400" dirty="0">
                <a:solidFill>
                  <a:schemeClr val="bg1"/>
                </a:solidFill>
              </a:rPr>
              <a:t>employee must have right to appeal to a more senior manager, where this is practicable.</a:t>
            </a:r>
            <a:br>
              <a:rPr lang="en-GB" sz="2400" dirty="0">
                <a:solidFill>
                  <a:schemeClr val="bg1"/>
                </a:solidFill>
              </a:rPr>
            </a:br>
            <a:endParaRPr lang="en-GB" sz="800" dirty="0">
              <a:solidFill>
                <a:schemeClr val="bg1"/>
              </a:solidFill>
            </a:endParaRPr>
          </a:p>
          <a:p>
            <a:pPr eaLnBrk="1" hangingPunct="1">
              <a:lnSpc>
                <a:spcPct val="80000"/>
              </a:lnSpc>
            </a:pPr>
            <a:endParaRPr lang="en-GB" sz="1100" dirty="0">
              <a:solidFill>
                <a:schemeClr val="bg1"/>
              </a:solidFill>
            </a:endParaRPr>
          </a:p>
          <a:p>
            <a:pPr marL="0" indent="0" algn="just" eaLnBrk="1" hangingPunct="1">
              <a:lnSpc>
                <a:spcPct val="80000"/>
              </a:lnSpc>
              <a:buFont typeface="Wingdings" panose="05000000000000000000" pitchFamily="2" charset="2"/>
              <a:buNone/>
            </a:pPr>
            <a:r>
              <a:rPr lang="en-GB" sz="2800" dirty="0">
                <a:solidFill>
                  <a:schemeClr val="bg1"/>
                </a:solidFill>
              </a:rPr>
              <a:t>Any dismissal that does not follow or incorporate this procedure will automatically be considered unfair.</a:t>
            </a:r>
          </a:p>
          <a:p>
            <a:pPr algn="just" eaLnBrk="1" hangingPunct="1">
              <a:lnSpc>
                <a:spcPct val="80000"/>
              </a:lnSpc>
              <a:buFont typeface="Wingdings" panose="05000000000000000000" pitchFamily="2" charset="2"/>
              <a:buNone/>
            </a:pPr>
            <a:endParaRPr lang="en-GB" sz="1600" dirty="0">
              <a:solidFill>
                <a:schemeClr val="bg1"/>
              </a:solidFill>
            </a:endParaRPr>
          </a:p>
          <a:p>
            <a:pPr marL="0" indent="0" algn="just" eaLnBrk="1" hangingPunct="1">
              <a:lnSpc>
                <a:spcPct val="80000"/>
              </a:lnSpc>
              <a:buFont typeface="Wingdings" panose="05000000000000000000" pitchFamily="2" charset="2"/>
              <a:buNone/>
            </a:pPr>
            <a:r>
              <a:rPr lang="en-GB" sz="2800" dirty="0">
                <a:solidFill>
                  <a:schemeClr val="bg1"/>
                </a:solidFill>
              </a:rPr>
              <a:t>Simply following the procedure does not, however, automatically make the dismissal fair.</a:t>
            </a:r>
          </a:p>
        </p:txBody>
      </p:sp>
      <p:sp>
        <p:nvSpPr>
          <p:cNvPr id="5" name="Footer Placeholder 4"/>
          <p:cNvSpPr>
            <a:spLocks noGrp="1"/>
          </p:cNvSpPr>
          <p:nvPr>
            <p:ph type="ftr" sz="quarter" idx="11"/>
          </p:nvPr>
        </p:nvSpPr>
        <p:spPr>
          <a:xfrm>
            <a:off x="2915816" y="6286500"/>
            <a:ext cx="3570709"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1400">
                <a:solidFill>
                  <a:srgbClr val="FFC000"/>
                </a:solidFill>
                <a:latin typeface="Verdana" panose="020B0604030504040204" pitchFamily="34" charset="0"/>
              </a:rPr>
              <a:t>FAST-NUCES CS449-PIT [Fall-2018]</a:t>
            </a:r>
            <a:endParaRPr lang="en-US" sz="1400" dirty="0">
              <a:solidFill>
                <a:srgbClr val="FFC000"/>
              </a:solidFill>
              <a:latin typeface="Verdana" panose="020B0604030504040204" pitchFamily="34" charset="0"/>
            </a:endParaRPr>
          </a:p>
        </p:txBody>
      </p:sp>
      <p:sp>
        <p:nvSpPr>
          <p:cNvPr id="2" name="Date Placeholder 1"/>
          <p:cNvSpPr>
            <a:spLocks noGrp="1"/>
          </p:cNvSpPr>
          <p:nvPr>
            <p:ph type="dt" sz="half" idx="10"/>
          </p:nvPr>
        </p:nvSpPr>
        <p:spPr/>
        <p:txBody>
          <a:bodyPr/>
          <a:lstStyle/>
          <a:p>
            <a:pPr>
              <a:defRPr/>
            </a:pPr>
            <a:fld id="{AE71CEB6-3671-4291-91F8-C1262C7136CF}" type="datetime1">
              <a:rPr lang="en-US" smtClean="0"/>
              <a:t>04-Nov-18</a:t>
            </a:fld>
            <a:endParaRPr lang="en-GB" dirty="0"/>
          </a:p>
        </p:txBody>
      </p:sp>
      <p:sp>
        <p:nvSpPr>
          <p:cNvPr id="3" name="Slide Number Placeholder 2"/>
          <p:cNvSpPr>
            <a:spLocks noGrp="1"/>
          </p:cNvSpPr>
          <p:nvPr>
            <p:ph type="sldNum" sz="quarter" idx="12"/>
          </p:nvPr>
        </p:nvSpPr>
        <p:spPr/>
        <p:txBody>
          <a:bodyPr/>
          <a:lstStyle/>
          <a:p>
            <a:pPr>
              <a:defRPr/>
            </a:pPr>
            <a:fld id="{673C0515-7E8E-48D8-BBA9-852E11952092}" type="slidenum">
              <a:rPr lang="en-GB" smtClean="0"/>
              <a:pPr>
                <a:defRPr/>
              </a:pPr>
              <a:t>14</a:t>
            </a:fld>
            <a:r>
              <a:rPr lang="en-GB" dirty="0"/>
              <a:t>[E-1]</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2532">
                                            <p:txEl>
                                              <p:pRg st="2" end="2"/>
                                            </p:txEl>
                                          </p:spTgt>
                                        </p:tgtEl>
                                        <p:attrNameLst>
                                          <p:attrName>style.visibility</p:attrName>
                                        </p:attrNameLst>
                                      </p:cBhvr>
                                      <p:to>
                                        <p:strVal val="visible"/>
                                      </p:to>
                                    </p:set>
                                    <p:animEffect transition="in" filter="fade">
                                      <p:cBhvr>
                                        <p:cTn id="11" dur="500"/>
                                        <p:tgtEl>
                                          <p:spTgt spid="22532">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2532">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532">
                                            <p:txEl>
                                              <p:pRg st="4" end="4"/>
                                            </p:txEl>
                                          </p:spTgt>
                                        </p:tgtEl>
                                        <p:attrNameLst>
                                          <p:attrName>style.visibility</p:attrName>
                                        </p:attrNameLst>
                                      </p:cBhvr>
                                      <p:to>
                                        <p:strVal val="visible"/>
                                      </p:to>
                                    </p:set>
                                    <p:animEffect transition="in" filter="fade">
                                      <p:cBhvr>
                                        <p:cTn id="20" dur="500"/>
                                        <p:tgtEl>
                                          <p:spTgt spid="2253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2532">
                                            <p:txEl>
                                              <p:pRg st="6" end="6"/>
                                            </p:txEl>
                                          </p:spTgt>
                                        </p:tgtEl>
                                        <p:attrNameLst>
                                          <p:attrName>style.visibility</p:attrName>
                                        </p:attrNameLst>
                                      </p:cBhvr>
                                      <p:to>
                                        <p:strVal val="visible"/>
                                      </p:to>
                                    </p:set>
                                    <p:animEffect transition="in" filter="fade">
                                      <p:cBhvr>
                                        <p:cTn id="25" dur="500"/>
                                        <p:tgtEl>
                                          <p:spTgt spid="22532">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253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467544" y="-39587"/>
            <a:ext cx="8196263" cy="769441"/>
          </a:xfrm>
        </p:spPr>
        <p:txBody>
          <a:bodyPr anchor="b">
            <a:spAutoFit/>
          </a:bodyPr>
          <a:lstStyle/>
          <a:p>
            <a:r>
              <a:rPr lang="en-US" dirty="0">
                <a:solidFill>
                  <a:schemeClr val="bg1"/>
                </a:solidFill>
                <a:effectLst>
                  <a:outerShdw blurRad="38100" dist="38100" dir="2700000" algn="tl">
                    <a:srgbClr val="000000">
                      <a:alpha val="43137"/>
                    </a:srgbClr>
                  </a:outerShdw>
                </a:effectLst>
              </a:rPr>
              <a:t>Contracts</a:t>
            </a:r>
            <a:r>
              <a:rPr lang="en-US" b="1" dirty="0">
                <a:solidFill>
                  <a:schemeClr val="bg1"/>
                </a:solidFill>
                <a:effectLst>
                  <a:outerShdw blurRad="38100" dist="38100" dir="2700000" algn="tl">
                    <a:srgbClr val="000000">
                      <a:alpha val="43137"/>
                    </a:srgbClr>
                  </a:outerShdw>
                </a:effectLst>
              </a:rPr>
              <a:t> </a:t>
            </a:r>
            <a:r>
              <a:rPr lang="en-US" dirty="0">
                <a:solidFill>
                  <a:schemeClr val="bg1"/>
                </a:solidFill>
                <a:effectLst>
                  <a:outerShdw blurRad="38100" dist="38100" dir="2700000" algn="tl">
                    <a:srgbClr val="000000">
                      <a:alpha val="43137"/>
                    </a:srgbClr>
                  </a:outerShdw>
                </a:effectLst>
              </a:rPr>
              <a:t>of Employment</a:t>
            </a:r>
            <a:endParaRPr lang="en-GB" dirty="0">
              <a:solidFill>
                <a:schemeClr val="bg1"/>
              </a:solidFill>
              <a:effectLst>
                <a:outerShdw blurRad="38100" dist="38100" dir="2700000" algn="tl">
                  <a:srgbClr val="000000">
                    <a:alpha val="43137"/>
                  </a:srgbClr>
                </a:outerShdw>
              </a:effectLst>
            </a:endParaRPr>
          </a:p>
        </p:txBody>
      </p:sp>
      <p:sp>
        <p:nvSpPr>
          <p:cNvPr id="26628" name="Rectangle 3"/>
          <p:cNvSpPr>
            <a:spLocks noGrp="1" noChangeArrowheads="1"/>
          </p:cNvSpPr>
          <p:nvPr>
            <p:ph type="body" idx="4294967295"/>
          </p:nvPr>
        </p:nvSpPr>
        <p:spPr>
          <a:xfrm>
            <a:off x="467544" y="1412776"/>
            <a:ext cx="8219256" cy="4943574"/>
          </a:xfrm>
        </p:spPr>
        <p:txBody>
          <a:bodyPr>
            <a:normAutofit lnSpcReduction="10000"/>
          </a:bodyPr>
          <a:lstStyle/>
          <a:p>
            <a:pPr marL="0" indent="0" algn="just">
              <a:buNone/>
            </a:pPr>
            <a:r>
              <a:rPr lang="en-US" sz="2800" dirty="0">
                <a:solidFill>
                  <a:schemeClr val="bg1"/>
                </a:solidFill>
              </a:rPr>
              <a:t>According to Law, every employee must have a contract of employment.</a:t>
            </a:r>
            <a:endParaRPr lang="en-US" sz="1200" dirty="0">
              <a:solidFill>
                <a:schemeClr val="bg1"/>
              </a:solidFill>
            </a:endParaRPr>
          </a:p>
          <a:p>
            <a:pPr marL="0" indent="0" algn="just">
              <a:buNone/>
            </a:pPr>
            <a:endParaRPr lang="en-US" sz="1100" dirty="0">
              <a:solidFill>
                <a:schemeClr val="bg1"/>
              </a:solidFill>
            </a:endParaRPr>
          </a:p>
          <a:p>
            <a:pPr marL="0" indent="0" algn="just">
              <a:buNone/>
            </a:pPr>
            <a:r>
              <a:rPr lang="en-US" sz="2800" dirty="0">
                <a:solidFill>
                  <a:schemeClr val="bg1"/>
                </a:solidFill>
              </a:rPr>
              <a:t>What this means is that the agreement between an employee and their employer can be enforced in a court of law. </a:t>
            </a:r>
          </a:p>
          <a:p>
            <a:pPr marL="0" indent="0" algn="just">
              <a:buNone/>
            </a:pPr>
            <a:endParaRPr lang="en-US" sz="100" dirty="0">
              <a:solidFill>
                <a:schemeClr val="bg1"/>
              </a:solidFill>
            </a:endParaRPr>
          </a:p>
          <a:p>
            <a:pPr marL="0" indent="0" algn="just">
              <a:buNone/>
            </a:pPr>
            <a:r>
              <a:rPr lang="en-US" sz="2800" dirty="0">
                <a:solidFill>
                  <a:schemeClr val="bg1"/>
                </a:solidFill>
              </a:rPr>
              <a:t>A good contract of employment should be written in terms that are easily understood and should avoid legal jargon. </a:t>
            </a:r>
            <a:endParaRPr lang="en-US" sz="1800" dirty="0">
              <a:solidFill>
                <a:schemeClr val="bg1"/>
              </a:solidFill>
            </a:endParaRPr>
          </a:p>
          <a:p>
            <a:pPr marL="0" indent="0" algn="just">
              <a:buNone/>
            </a:pPr>
            <a:endParaRPr lang="en-US" sz="900" dirty="0">
              <a:solidFill>
                <a:schemeClr val="bg1"/>
              </a:solidFill>
            </a:endParaRPr>
          </a:p>
          <a:p>
            <a:pPr marL="0" indent="0" algn="just">
              <a:buNone/>
            </a:pPr>
            <a:r>
              <a:rPr lang="en-US" sz="2800" dirty="0">
                <a:solidFill>
                  <a:schemeClr val="bg1"/>
                </a:solidFill>
              </a:rPr>
              <a:t>Prospective employees should not need to consult a lawyer in order to understand it. They should, however, read it carefully before signing it.</a:t>
            </a:r>
            <a:endParaRPr lang="en-GB" sz="2800" dirty="0">
              <a:solidFill>
                <a:schemeClr val="bg1"/>
              </a:solidFill>
            </a:endParaRPr>
          </a:p>
        </p:txBody>
      </p:sp>
      <p:sp>
        <p:nvSpPr>
          <p:cNvPr id="5" name="Footer Placeholder 4"/>
          <p:cNvSpPr>
            <a:spLocks noGrp="1"/>
          </p:cNvSpPr>
          <p:nvPr>
            <p:ph type="ftr" sz="quarter" idx="11"/>
          </p:nvPr>
        </p:nvSpPr>
        <p:spPr>
          <a:xfrm>
            <a:off x="2915816" y="6286500"/>
            <a:ext cx="3570709"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1400">
                <a:solidFill>
                  <a:srgbClr val="FFC000"/>
                </a:solidFill>
                <a:latin typeface="Verdana" panose="020B0604030504040204" pitchFamily="34" charset="0"/>
              </a:rPr>
              <a:t>FAST-NUCES CS449-PIT [Fall-2018]</a:t>
            </a:r>
            <a:endParaRPr lang="en-US" sz="1400" dirty="0">
              <a:solidFill>
                <a:srgbClr val="FFC000"/>
              </a:solidFill>
              <a:latin typeface="Verdana" panose="020B0604030504040204" pitchFamily="34" charset="0"/>
            </a:endParaRPr>
          </a:p>
        </p:txBody>
      </p:sp>
      <p:sp>
        <p:nvSpPr>
          <p:cNvPr id="2" name="Date Placeholder 1"/>
          <p:cNvSpPr>
            <a:spLocks noGrp="1"/>
          </p:cNvSpPr>
          <p:nvPr>
            <p:ph type="dt" sz="half" idx="10"/>
          </p:nvPr>
        </p:nvSpPr>
        <p:spPr/>
        <p:txBody>
          <a:bodyPr/>
          <a:lstStyle/>
          <a:p>
            <a:pPr>
              <a:defRPr/>
            </a:pPr>
            <a:fld id="{E332FBE2-A7C5-4815-B2F8-8F03B8541A1C}" type="datetime1">
              <a:rPr lang="en-US" smtClean="0"/>
              <a:t>04-Nov-18</a:t>
            </a:fld>
            <a:endParaRPr lang="en-GB" dirty="0"/>
          </a:p>
        </p:txBody>
      </p:sp>
      <p:sp>
        <p:nvSpPr>
          <p:cNvPr id="3" name="Slide Number Placeholder 2"/>
          <p:cNvSpPr>
            <a:spLocks noGrp="1"/>
          </p:cNvSpPr>
          <p:nvPr>
            <p:ph type="sldNum" sz="quarter" idx="12"/>
          </p:nvPr>
        </p:nvSpPr>
        <p:spPr/>
        <p:txBody>
          <a:bodyPr/>
          <a:lstStyle/>
          <a:p>
            <a:pPr>
              <a:defRPr/>
            </a:pPr>
            <a:fld id="{673C0515-7E8E-48D8-BBA9-852E11952092}" type="slidenum">
              <a:rPr lang="en-GB" smtClean="0"/>
              <a:pPr>
                <a:defRPr/>
              </a:pPr>
              <a:t>15</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6628">
                                            <p:txEl>
                                              <p:pRg st="4" end="4"/>
                                            </p:txEl>
                                          </p:spTgt>
                                        </p:tgtEl>
                                        <p:attrNameLst>
                                          <p:attrName>style.visibility</p:attrName>
                                        </p:attrNameLst>
                                      </p:cBhvr>
                                      <p:to>
                                        <p:strVal val="visible"/>
                                      </p:to>
                                    </p:set>
                                    <p:animEffect transition="in" filter="fade">
                                      <p:cBhvr>
                                        <p:cTn id="11" dur="500"/>
                                        <p:tgtEl>
                                          <p:spTgt spid="26628">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66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467544" y="-32146"/>
            <a:ext cx="8196263" cy="762000"/>
          </a:xfrm>
        </p:spPr>
        <p:txBody>
          <a:bodyPr anchor="b">
            <a:spAutoFit/>
          </a:bodyPr>
          <a:lstStyle/>
          <a:p>
            <a:pPr eaLnBrk="1" hangingPunct="1"/>
            <a:r>
              <a:rPr lang="en-US" dirty="0">
                <a:solidFill>
                  <a:schemeClr val="bg1"/>
                </a:solidFill>
                <a:effectLst>
                  <a:outerShdw blurRad="38100" dist="38100" dir="2700000" algn="tl">
                    <a:srgbClr val="000000">
                      <a:alpha val="43137"/>
                    </a:srgbClr>
                  </a:outerShdw>
                </a:effectLst>
              </a:rPr>
              <a:t>Human resource planning</a:t>
            </a:r>
            <a:endParaRPr lang="en-GB" dirty="0">
              <a:solidFill>
                <a:schemeClr val="bg1"/>
              </a:solidFill>
              <a:effectLst>
                <a:outerShdw blurRad="38100" dist="38100" dir="2700000" algn="tl">
                  <a:srgbClr val="000000">
                    <a:alpha val="43137"/>
                  </a:srgbClr>
                </a:outerShdw>
              </a:effectLst>
            </a:endParaRPr>
          </a:p>
        </p:txBody>
      </p:sp>
      <p:sp>
        <p:nvSpPr>
          <p:cNvPr id="26628" name="Rectangle 3"/>
          <p:cNvSpPr>
            <a:spLocks noGrp="1" noChangeArrowheads="1"/>
          </p:cNvSpPr>
          <p:nvPr>
            <p:ph type="body" idx="4294967295"/>
          </p:nvPr>
        </p:nvSpPr>
        <p:spPr>
          <a:xfrm>
            <a:off x="467544" y="1412776"/>
            <a:ext cx="8219256" cy="4752528"/>
          </a:xfrm>
        </p:spPr>
        <p:txBody>
          <a:bodyPr>
            <a:normAutofit lnSpcReduction="10000"/>
          </a:bodyPr>
          <a:lstStyle/>
          <a:p>
            <a:pPr marL="0" indent="0" algn="just">
              <a:buNone/>
            </a:pPr>
            <a:r>
              <a:rPr lang="en-US" sz="2800" dirty="0">
                <a:solidFill>
                  <a:schemeClr val="bg1"/>
                </a:solidFill>
              </a:rPr>
              <a:t>If the human resources department wants to ensure  that the organization always has available the staff it needs, it must be able to forecast the needs some time</a:t>
            </a:r>
          </a:p>
          <a:p>
            <a:pPr marL="0" indent="0" algn="just">
              <a:buNone/>
            </a:pPr>
            <a:r>
              <a:rPr lang="en-US" sz="2800" dirty="0">
                <a:solidFill>
                  <a:schemeClr val="bg1"/>
                </a:solidFill>
              </a:rPr>
              <a:t>ahead. </a:t>
            </a:r>
          </a:p>
          <a:p>
            <a:pPr marL="0" indent="0" algn="just">
              <a:buNone/>
            </a:pPr>
            <a:endParaRPr lang="en-US" sz="1400" dirty="0">
              <a:solidFill>
                <a:schemeClr val="bg1"/>
              </a:solidFill>
            </a:endParaRPr>
          </a:p>
          <a:p>
            <a:pPr marL="0" indent="0" algn="just">
              <a:buNone/>
            </a:pPr>
            <a:r>
              <a:rPr lang="en-US" sz="2800" dirty="0">
                <a:solidFill>
                  <a:schemeClr val="bg1"/>
                </a:solidFill>
              </a:rPr>
              <a:t>This is extremely difficult, particularly in software companies.</a:t>
            </a:r>
          </a:p>
          <a:p>
            <a:pPr marL="0" indent="0" algn="just">
              <a:buNone/>
            </a:pPr>
            <a:endParaRPr lang="en-GB" sz="900" dirty="0">
              <a:solidFill>
                <a:schemeClr val="bg1"/>
              </a:solidFill>
            </a:endParaRPr>
          </a:p>
          <a:p>
            <a:pPr marL="0" indent="0" algn="just">
              <a:buNone/>
            </a:pPr>
            <a:r>
              <a:rPr lang="en-US" sz="2800" dirty="0">
                <a:solidFill>
                  <a:schemeClr val="bg1"/>
                </a:solidFill>
              </a:rPr>
              <a:t>From software houses through banking, manufacturing and retailing the uncertainty is always present, but it can be reduced to possibly predict staff needs much more precisely.</a:t>
            </a:r>
            <a:endParaRPr lang="en-GB" sz="2800" dirty="0">
              <a:solidFill>
                <a:schemeClr val="bg1"/>
              </a:solidFill>
            </a:endParaRPr>
          </a:p>
        </p:txBody>
      </p:sp>
      <p:sp>
        <p:nvSpPr>
          <p:cNvPr id="5" name="Footer Placeholder 4"/>
          <p:cNvSpPr>
            <a:spLocks noGrp="1"/>
          </p:cNvSpPr>
          <p:nvPr>
            <p:ph type="ftr" sz="quarter" idx="11"/>
          </p:nvPr>
        </p:nvSpPr>
        <p:spPr>
          <a:xfrm>
            <a:off x="2915816" y="6286500"/>
            <a:ext cx="3570709"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1400">
                <a:solidFill>
                  <a:srgbClr val="FFC000"/>
                </a:solidFill>
                <a:latin typeface="Verdana" panose="020B0604030504040204" pitchFamily="34" charset="0"/>
              </a:rPr>
              <a:t>FAST-NUCES CS449-PIT [Fall-2018]</a:t>
            </a:r>
            <a:endParaRPr lang="en-US" sz="1400" dirty="0">
              <a:solidFill>
                <a:srgbClr val="FFC000"/>
              </a:solidFill>
              <a:latin typeface="Verdana" panose="020B0604030504040204" pitchFamily="34" charset="0"/>
            </a:endParaRPr>
          </a:p>
        </p:txBody>
      </p:sp>
      <p:sp>
        <p:nvSpPr>
          <p:cNvPr id="2" name="Date Placeholder 1"/>
          <p:cNvSpPr>
            <a:spLocks noGrp="1"/>
          </p:cNvSpPr>
          <p:nvPr>
            <p:ph type="dt" sz="half" idx="10"/>
          </p:nvPr>
        </p:nvSpPr>
        <p:spPr/>
        <p:txBody>
          <a:bodyPr/>
          <a:lstStyle/>
          <a:p>
            <a:pPr>
              <a:defRPr/>
            </a:pPr>
            <a:fld id="{0EA91909-2302-420F-95EE-01927E686BCD}" type="datetime1">
              <a:rPr lang="en-US" smtClean="0"/>
              <a:t>04-Nov-18</a:t>
            </a:fld>
            <a:endParaRPr lang="en-GB" dirty="0"/>
          </a:p>
        </p:txBody>
      </p:sp>
      <p:sp>
        <p:nvSpPr>
          <p:cNvPr id="3" name="Slide Number Placeholder 2"/>
          <p:cNvSpPr>
            <a:spLocks noGrp="1"/>
          </p:cNvSpPr>
          <p:nvPr>
            <p:ph type="sldNum" sz="quarter" idx="12"/>
          </p:nvPr>
        </p:nvSpPr>
        <p:spPr/>
        <p:txBody>
          <a:bodyPr/>
          <a:lstStyle/>
          <a:p>
            <a:pPr>
              <a:defRPr/>
            </a:pPr>
            <a:fld id="{673C0515-7E8E-48D8-BBA9-852E11952092}" type="slidenum">
              <a:rPr lang="en-GB" smtClean="0"/>
              <a:pPr>
                <a:defRPr/>
              </a:pPr>
              <a:t>16</a:t>
            </a:fld>
            <a:endParaRPr lang="en-GB" dirty="0"/>
          </a:p>
        </p:txBody>
      </p:sp>
    </p:spTree>
    <p:extLst>
      <p:ext uri="{BB962C8B-B14F-4D97-AF65-F5344CB8AC3E}">
        <p14:creationId xmlns:p14="http://schemas.microsoft.com/office/powerpoint/2010/main" val="198550715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6628">
                                            <p:txEl>
                                              <p:pRg st="5" end="5"/>
                                            </p:txEl>
                                          </p:spTgt>
                                        </p:tgtEl>
                                        <p:attrNameLst>
                                          <p:attrName>style.visibility</p:attrName>
                                        </p:attrNameLst>
                                      </p:cBhvr>
                                      <p:to>
                                        <p:strVal val="visible"/>
                                      </p:to>
                                    </p:set>
                                    <p:animEffect transition="in" filter="fade">
                                      <p:cBhvr>
                                        <p:cTn id="11" dur="500"/>
                                        <p:tgtEl>
                                          <p:spTgt spid="2662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467544" y="-32146"/>
            <a:ext cx="8196263" cy="762000"/>
          </a:xfrm>
        </p:spPr>
        <p:txBody>
          <a:bodyPr anchor="b">
            <a:spAutoFit/>
          </a:bodyPr>
          <a:lstStyle/>
          <a:p>
            <a:pPr eaLnBrk="1" hangingPunct="1"/>
            <a:r>
              <a:rPr lang="en-US" dirty="0">
                <a:solidFill>
                  <a:schemeClr val="bg1"/>
                </a:solidFill>
                <a:effectLst>
                  <a:outerShdw blurRad="38100" dist="38100" dir="2700000" algn="tl">
                    <a:srgbClr val="000000">
                      <a:alpha val="43137"/>
                    </a:srgbClr>
                  </a:outerShdw>
                </a:effectLst>
              </a:rPr>
              <a:t>Human resource planning…</a:t>
            </a:r>
            <a:endParaRPr lang="en-GB" dirty="0">
              <a:solidFill>
                <a:schemeClr val="bg1"/>
              </a:solidFill>
              <a:effectLst>
                <a:outerShdw blurRad="38100" dist="38100" dir="2700000" algn="tl">
                  <a:srgbClr val="000000">
                    <a:alpha val="43137"/>
                  </a:srgbClr>
                </a:outerShdw>
              </a:effectLst>
            </a:endParaRPr>
          </a:p>
        </p:txBody>
      </p:sp>
      <p:sp>
        <p:nvSpPr>
          <p:cNvPr id="26628" name="Rectangle 3"/>
          <p:cNvSpPr>
            <a:spLocks noGrp="1" noChangeArrowheads="1"/>
          </p:cNvSpPr>
          <p:nvPr>
            <p:ph type="body" idx="4294967295"/>
          </p:nvPr>
        </p:nvSpPr>
        <p:spPr>
          <a:xfrm>
            <a:off x="467544" y="1412776"/>
            <a:ext cx="8424936" cy="4752528"/>
          </a:xfrm>
        </p:spPr>
        <p:txBody>
          <a:bodyPr>
            <a:normAutofit lnSpcReduction="10000"/>
          </a:bodyPr>
          <a:lstStyle/>
          <a:p>
            <a:pPr marL="0" indent="0" algn="just">
              <a:buNone/>
            </a:pPr>
            <a:r>
              <a:rPr lang="en-US" sz="2800" dirty="0">
                <a:solidFill>
                  <a:schemeClr val="bg1"/>
                </a:solidFill>
              </a:rPr>
              <a:t>In a software house, there are three inputs to the human resource planning process:</a:t>
            </a:r>
          </a:p>
          <a:p>
            <a:pPr marL="0" indent="0" algn="just">
              <a:buNone/>
            </a:pPr>
            <a:endParaRPr lang="en-US" sz="700" dirty="0">
              <a:solidFill>
                <a:schemeClr val="bg1"/>
              </a:solidFill>
            </a:endParaRPr>
          </a:p>
          <a:p>
            <a:pPr lvl="1" algn="just"/>
            <a:r>
              <a:rPr lang="en-US" sz="2500" dirty="0">
                <a:solidFill>
                  <a:schemeClr val="bg1"/>
                </a:solidFill>
              </a:rPr>
              <a:t>Human resource plans from existing projects, showing how many staff of each grade and with which specialized skills will be required in each of the following months.</a:t>
            </a:r>
          </a:p>
          <a:p>
            <a:pPr lvl="1" algn="just"/>
            <a:endParaRPr lang="en-US" sz="1100" dirty="0">
              <a:solidFill>
                <a:schemeClr val="bg1"/>
              </a:solidFill>
            </a:endParaRPr>
          </a:p>
          <a:p>
            <a:pPr lvl="1" algn="just"/>
            <a:r>
              <a:rPr lang="en-US" sz="2500" dirty="0">
                <a:solidFill>
                  <a:schemeClr val="bg1"/>
                </a:solidFill>
              </a:rPr>
              <a:t>Sales forecasts: These are subject both to the unexpected behavior of potential clients and the judgement, good or otherwise, of the sales staff</a:t>
            </a:r>
            <a:r>
              <a:rPr lang="en-US" sz="2400" dirty="0">
                <a:solidFill>
                  <a:schemeClr val="bg1"/>
                </a:solidFill>
              </a:rPr>
              <a:t>.</a:t>
            </a:r>
            <a:endParaRPr lang="en-US" sz="1200" dirty="0">
              <a:solidFill>
                <a:schemeClr val="bg1"/>
              </a:solidFill>
            </a:endParaRPr>
          </a:p>
          <a:p>
            <a:pPr lvl="1" algn="just"/>
            <a:endParaRPr lang="en-US" sz="1100" dirty="0">
              <a:solidFill>
                <a:schemeClr val="bg1"/>
              </a:solidFill>
            </a:endParaRPr>
          </a:p>
          <a:p>
            <a:pPr lvl="1" algn="just"/>
            <a:r>
              <a:rPr lang="en-US" sz="2500" dirty="0">
                <a:solidFill>
                  <a:schemeClr val="bg1"/>
                </a:solidFill>
              </a:rPr>
              <a:t>Forecasts of the likely staff losses in the coming months: In the software business this depends very much on the buoyancy of the market for software developers.</a:t>
            </a:r>
            <a:endParaRPr lang="en-GB" sz="2500" dirty="0">
              <a:solidFill>
                <a:schemeClr val="bg1"/>
              </a:solidFill>
            </a:endParaRPr>
          </a:p>
        </p:txBody>
      </p:sp>
      <p:sp>
        <p:nvSpPr>
          <p:cNvPr id="5" name="Footer Placeholder 4"/>
          <p:cNvSpPr>
            <a:spLocks noGrp="1"/>
          </p:cNvSpPr>
          <p:nvPr>
            <p:ph type="ftr" sz="quarter" idx="11"/>
          </p:nvPr>
        </p:nvSpPr>
        <p:spPr>
          <a:xfrm>
            <a:off x="2915816" y="6286500"/>
            <a:ext cx="3570709"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1400">
                <a:solidFill>
                  <a:srgbClr val="FFC000"/>
                </a:solidFill>
                <a:latin typeface="Verdana" panose="020B0604030504040204" pitchFamily="34" charset="0"/>
              </a:rPr>
              <a:t>FAST-NUCES CS449-PIT [Fall-2018]</a:t>
            </a:r>
            <a:endParaRPr lang="en-US" sz="1400" dirty="0">
              <a:solidFill>
                <a:srgbClr val="FFC000"/>
              </a:solidFill>
              <a:latin typeface="Verdana" panose="020B0604030504040204" pitchFamily="34" charset="0"/>
            </a:endParaRPr>
          </a:p>
        </p:txBody>
      </p:sp>
      <p:sp>
        <p:nvSpPr>
          <p:cNvPr id="2" name="Date Placeholder 1"/>
          <p:cNvSpPr>
            <a:spLocks noGrp="1"/>
          </p:cNvSpPr>
          <p:nvPr>
            <p:ph type="dt" sz="half" idx="10"/>
          </p:nvPr>
        </p:nvSpPr>
        <p:spPr/>
        <p:txBody>
          <a:bodyPr/>
          <a:lstStyle/>
          <a:p>
            <a:pPr>
              <a:defRPr/>
            </a:pPr>
            <a:fld id="{E9947760-C115-44B5-A4D8-836B044E5ACA}" type="datetime1">
              <a:rPr lang="en-US" smtClean="0"/>
              <a:t>04-Nov-18</a:t>
            </a:fld>
            <a:endParaRPr lang="en-GB" dirty="0"/>
          </a:p>
        </p:txBody>
      </p:sp>
      <p:sp>
        <p:nvSpPr>
          <p:cNvPr id="3" name="Slide Number Placeholder 2"/>
          <p:cNvSpPr>
            <a:spLocks noGrp="1"/>
          </p:cNvSpPr>
          <p:nvPr>
            <p:ph type="sldNum" sz="quarter" idx="12"/>
          </p:nvPr>
        </p:nvSpPr>
        <p:spPr/>
        <p:txBody>
          <a:bodyPr/>
          <a:lstStyle/>
          <a:p>
            <a:pPr>
              <a:defRPr/>
            </a:pPr>
            <a:fld id="{673C0515-7E8E-48D8-BBA9-852E11952092}" type="slidenum">
              <a:rPr lang="en-GB" smtClean="0"/>
              <a:pPr>
                <a:defRPr/>
              </a:pPr>
              <a:t>17</a:t>
            </a:fld>
            <a:endParaRPr lang="en-GB" dirty="0"/>
          </a:p>
        </p:txBody>
      </p:sp>
    </p:spTree>
    <p:extLst>
      <p:ext uri="{BB962C8B-B14F-4D97-AF65-F5344CB8AC3E}">
        <p14:creationId xmlns:p14="http://schemas.microsoft.com/office/powerpoint/2010/main" val="84411106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6628">
                                            <p:txEl>
                                              <p:pRg st="4" end="4"/>
                                            </p:txEl>
                                          </p:spTgt>
                                        </p:tgtEl>
                                        <p:attrNameLst>
                                          <p:attrName>style.visibility</p:attrName>
                                        </p:attrNameLst>
                                      </p:cBhvr>
                                      <p:to>
                                        <p:strVal val="visible"/>
                                      </p:to>
                                    </p:set>
                                    <p:animEffect transition="in" filter="fade">
                                      <p:cBhvr>
                                        <p:cTn id="11" dur="500"/>
                                        <p:tgtEl>
                                          <p:spTgt spid="26628">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66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467544" y="-32146"/>
            <a:ext cx="8196263" cy="762000"/>
          </a:xfrm>
        </p:spPr>
        <p:txBody>
          <a:bodyPr anchor="b">
            <a:spAutoFit/>
          </a:bodyPr>
          <a:lstStyle/>
          <a:p>
            <a:pPr eaLnBrk="1" hangingPunct="1"/>
            <a:r>
              <a:rPr lang="en-US" dirty="0">
                <a:solidFill>
                  <a:schemeClr val="bg1"/>
                </a:solidFill>
                <a:effectLst>
                  <a:outerShdw blurRad="38100" dist="38100" dir="2700000" algn="tl">
                    <a:srgbClr val="000000">
                      <a:alpha val="43137"/>
                    </a:srgbClr>
                  </a:outerShdw>
                </a:effectLst>
              </a:rPr>
              <a:t>Human resource planning…</a:t>
            </a:r>
            <a:endParaRPr lang="en-GB" dirty="0">
              <a:solidFill>
                <a:schemeClr val="bg1"/>
              </a:solidFill>
              <a:effectLst>
                <a:outerShdw blurRad="38100" dist="38100" dir="2700000" algn="tl">
                  <a:srgbClr val="000000">
                    <a:alpha val="43137"/>
                  </a:srgbClr>
                </a:outerShdw>
              </a:effectLst>
            </a:endParaRPr>
          </a:p>
        </p:txBody>
      </p:sp>
      <p:sp>
        <p:nvSpPr>
          <p:cNvPr id="26628" name="Rectangle 3"/>
          <p:cNvSpPr>
            <a:spLocks noGrp="1" noChangeArrowheads="1"/>
          </p:cNvSpPr>
          <p:nvPr>
            <p:ph type="body" idx="4294967295"/>
          </p:nvPr>
        </p:nvSpPr>
        <p:spPr>
          <a:xfrm>
            <a:off x="467544" y="1412776"/>
            <a:ext cx="8352928" cy="4752528"/>
          </a:xfrm>
        </p:spPr>
        <p:txBody>
          <a:bodyPr>
            <a:normAutofit fontScale="92500" lnSpcReduction="10000"/>
          </a:bodyPr>
          <a:lstStyle/>
          <a:p>
            <a:pPr marL="0" indent="0" algn="just">
              <a:buNone/>
            </a:pPr>
            <a:r>
              <a:rPr lang="en-US" sz="3000" dirty="0">
                <a:solidFill>
                  <a:schemeClr val="bg1"/>
                </a:solidFill>
              </a:rPr>
              <a:t>From these inputs, it can be predicted as to how many staff will be required each month, and how many will be available. </a:t>
            </a:r>
          </a:p>
          <a:p>
            <a:pPr marL="0" indent="0" algn="just">
              <a:buNone/>
            </a:pPr>
            <a:endParaRPr lang="en-US" sz="1300" dirty="0">
              <a:solidFill>
                <a:schemeClr val="bg1"/>
              </a:solidFill>
            </a:endParaRPr>
          </a:p>
          <a:p>
            <a:pPr marL="0" indent="0" algn="just">
              <a:buNone/>
            </a:pPr>
            <a:r>
              <a:rPr lang="en-US" sz="3000" dirty="0">
                <a:solidFill>
                  <a:schemeClr val="bg1"/>
                </a:solidFill>
              </a:rPr>
              <a:t>In practice, human resource prediction in project-based companies never works very well and there are good statistical reasons why it never will. </a:t>
            </a:r>
          </a:p>
          <a:p>
            <a:pPr marL="0" indent="0" algn="just">
              <a:buNone/>
            </a:pPr>
            <a:endParaRPr lang="en-US" sz="1300" dirty="0">
              <a:solidFill>
                <a:schemeClr val="bg1"/>
              </a:solidFill>
            </a:endParaRPr>
          </a:p>
          <a:p>
            <a:pPr marL="0" indent="0" algn="just">
              <a:buNone/>
            </a:pPr>
            <a:r>
              <a:rPr lang="en-US" sz="3000" dirty="0">
                <a:solidFill>
                  <a:schemeClr val="bg1"/>
                </a:solidFill>
              </a:rPr>
              <a:t>If we are summing 1,000 weighted predictions, the uncertainty in the sum will be quite small, even though the uncertainty in each prediction may be quite large; this is called the Law of Large Numbers.</a:t>
            </a:r>
            <a:endParaRPr lang="en-GB" sz="2600" dirty="0">
              <a:solidFill>
                <a:schemeClr val="bg1"/>
              </a:solidFill>
            </a:endParaRPr>
          </a:p>
        </p:txBody>
      </p:sp>
      <p:sp>
        <p:nvSpPr>
          <p:cNvPr id="5" name="Footer Placeholder 4"/>
          <p:cNvSpPr>
            <a:spLocks noGrp="1"/>
          </p:cNvSpPr>
          <p:nvPr>
            <p:ph type="ftr" sz="quarter" idx="11"/>
          </p:nvPr>
        </p:nvSpPr>
        <p:spPr>
          <a:xfrm>
            <a:off x="2915816" y="6286500"/>
            <a:ext cx="3570709"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1400">
                <a:solidFill>
                  <a:srgbClr val="FFC000"/>
                </a:solidFill>
                <a:latin typeface="Verdana" panose="020B0604030504040204" pitchFamily="34" charset="0"/>
              </a:rPr>
              <a:t>FAST-NUCES CS449-PIT [Fall-2018]</a:t>
            </a:r>
            <a:endParaRPr lang="en-US" sz="1400" dirty="0">
              <a:solidFill>
                <a:srgbClr val="FFC000"/>
              </a:solidFill>
              <a:latin typeface="Verdana" panose="020B0604030504040204" pitchFamily="34" charset="0"/>
            </a:endParaRPr>
          </a:p>
        </p:txBody>
      </p:sp>
      <p:sp>
        <p:nvSpPr>
          <p:cNvPr id="2" name="Date Placeholder 1"/>
          <p:cNvSpPr>
            <a:spLocks noGrp="1"/>
          </p:cNvSpPr>
          <p:nvPr>
            <p:ph type="dt" sz="half" idx="10"/>
          </p:nvPr>
        </p:nvSpPr>
        <p:spPr/>
        <p:txBody>
          <a:bodyPr/>
          <a:lstStyle/>
          <a:p>
            <a:pPr>
              <a:defRPr/>
            </a:pPr>
            <a:fld id="{CB72B6BF-D88C-4047-AAB8-5064FF79BDFF}" type="datetime1">
              <a:rPr lang="en-US" smtClean="0"/>
              <a:t>04-Nov-18</a:t>
            </a:fld>
            <a:endParaRPr lang="en-GB" dirty="0"/>
          </a:p>
        </p:txBody>
      </p:sp>
      <p:sp>
        <p:nvSpPr>
          <p:cNvPr id="3" name="Slide Number Placeholder 2"/>
          <p:cNvSpPr>
            <a:spLocks noGrp="1"/>
          </p:cNvSpPr>
          <p:nvPr>
            <p:ph type="sldNum" sz="quarter" idx="12"/>
          </p:nvPr>
        </p:nvSpPr>
        <p:spPr/>
        <p:txBody>
          <a:bodyPr/>
          <a:lstStyle/>
          <a:p>
            <a:pPr>
              <a:defRPr/>
            </a:pPr>
            <a:fld id="{673C0515-7E8E-48D8-BBA9-852E11952092}" type="slidenum">
              <a:rPr lang="en-GB" smtClean="0"/>
              <a:pPr>
                <a:defRPr/>
              </a:pPr>
              <a:t>18</a:t>
            </a:fld>
            <a:endParaRPr lang="en-GB" dirty="0"/>
          </a:p>
        </p:txBody>
      </p:sp>
    </p:spTree>
    <p:extLst>
      <p:ext uri="{BB962C8B-B14F-4D97-AF65-F5344CB8AC3E}">
        <p14:creationId xmlns:p14="http://schemas.microsoft.com/office/powerpoint/2010/main" val="195509748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6628">
                                            <p:txEl>
                                              <p:pRg st="4" end="4"/>
                                            </p:txEl>
                                          </p:spTgt>
                                        </p:tgtEl>
                                        <p:attrNameLst>
                                          <p:attrName>style.visibility</p:attrName>
                                        </p:attrNameLst>
                                      </p:cBhvr>
                                      <p:to>
                                        <p:strVal val="visible"/>
                                      </p:to>
                                    </p:set>
                                    <p:animEffect transition="in" filter="fade">
                                      <p:cBhvr>
                                        <p:cTn id="11" dur="500"/>
                                        <p:tgtEl>
                                          <p:spTgt spid="266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179512" y="0"/>
            <a:ext cx="8196263" cy="762000"/>
          </a:xfrm>
        </p:spPr>
        <p:txBody>
          <a:bodyPr anchor="b">
            <a:spAutoFit/>
          </a:bodyPr>
          <a:lstStyle/>
          <a:p>
            <a:pPr eaLnBrk="1" hangingPunct="1"/>
            <a:r>
              <a:rPr lang="en-US" dirty="0">
                <a:solidFill>
                  <a:schemeClr val="bg1"/>
                </a:solidFill>
                <a:effectLst>
                  <a:outerShdw blurRad="38100" dist="38100" dir="2700000" algn="tl">
                    <a:srgbClr val="000000">
                      <a:alpha val="43137"/>
                    </a:srgbClr>
                  </a:outerShdw>
                </a:effectLst>
              </a:rPr>
              <a:t>Job Design</a:t>
            </a:r>
            <a:endParaRPr lang="en-GB" dirty="0">
              <a:solidFill>
                <a:schemeClr val="bg1"/>
              </a:solidFill>
              <a:effectLst>
                <a:outerShdw blurRad="38100" dist="38100" dir="2700000" algn="tl">
                  <a:srgbClr val="000000">
                    <a:alpha val="43137"/>
                  </a:srgbClr>
                </a:outerShdw>
              </a:effectLst>
            </a:endParaRPr>
          </a:p>
        </p:txBody>
      </p:sp>
      <p:sp>
        <p:nvSpPr>
          <p:cNvPr id="38916" name="Rectangle 3"/>
          <p:cNvSpPr>
            <a:spLocks noGrp="1" noChangeArrowheads="1"/>
          </p:cNvSpPr>
          <p:nvPr>
            <p:ph type="body" idx="4294967295"/>
          </p:nvPr>
        </p:nvSpPr>
        <p:spPr>
          <a:xfrm>
            <a:off x="457200" y="1412776"/>
            <a:ext cx="8229600" cy="4752528"/>
          </a:xfrm>
        </p:spPr>
        <p:txBody>
          <a:bodyPr>
            <a:noAutofit/>
          </a:bodyPr>
          <a:lstStyle/>
          <a:p>
            <a:pPr marL="0" indent="0" algn="just">
              <a:lnSpc>
                <a:spcPct val="90000"/>
              </a:lnSpc>
              <a:buNone/>
            </a:pPr>
            <a:r>
              <a:rPr lang="en-US" sz="2800" dirty="0">
                <a:solidFill>
                  <a:schemeClr val="bg1"/>
                </a:solidFill>
              </a:rPr>
              <a:t>Setting up an organizational structure implies designing jobs. As soon as a one-person organization becomes a two-person organization, it has to decide who does what; in other words it has to design jobs. </a:t>
            </a:r>
          </a:p>
          <a:p>
            <a:pPr marL="0" indent="0" algn="just">
              <a:lnSpc>
                <a:spcPct val="90000"/>
              </a:lnSpc>
              <a:buNone/>
            </a:pPr>
            <a:endParaRPr lang="en-US" sz="1200" dirty="0">
              <a:solidFill>
                <a:schemeClr val="bg1"/>
              </a:solidFill>
            </a:endParaRPr>
          </a:p>
          <a:p>
            <a:pPr marL="0" indent="0" algn="just">
              <a:lnSpc>
                <a:spcPct val="90000"/>
              </a:lnSpc>
              <a:buNone/>
            </a:pPr>
            <a:r>
              <a:rPr lang="en-US" sz="2800" dirty="0">
                <a:solidFill>
                  <a:schemeClr val="bg1"/>
                </a:solidFill>
              </a:rPr>
              <a:t>In project-based organizations, jobs get designed when the project team is set up and when the project plan is produced.</a:t>
            </a:r>
          </a:p>
          <a:p>
            <a:pPr marL="0" indent="0" algn="just">
              <a:lnSpc>
                <a:spcPct val="90000"/>
              </a:lnSpc>
              <a:buNone/>
            </a:pPr>
            <a:endParaRPr lang="en-US" sz="1200" dirty="0">
              <a:solidFill>
                <a:schemeClr val="bg1"/>
              </a:solidFill>
            </a:endParaRPr>
          </a:p>
          <a:p>
            <a:pPr marL="0" indent="0" algn="just">
              <a:lnSpc>
                <a:spcPct val="90000"/>
              </a:lnSpc>
              <a:buNone/>
            </a:pPr>
            <a:r>
              <a:rPr lang="en-US" sz="2800" dirty="0">
                <a:solidFill>
                  <a:schemeClr val="bg1"/>
                </a:solidFill>
              </a:rPr>
              <a:t>The jobs are temporary – they last only as long as the project – and the technical nature of the project determines exactly what tasks the jobs have to cover.</a:t>
            </a:r>
          </a:p>
        </p:txBody>
      </p:sp>
      <p:sp>
        <p:nvSpPr>
          <p:cNvPr id="5" name="Footer Placeholder 4"/>
          <p:cNvSpPr>
            <a:spLocks noGrp="1"/>
          </p:cNvSpPr>
          <p:nvPr>
            <p:ph type="ftr" sz="quarter" idx="11"/>
          </p:nvPr>
        </p:nvSpPr>
        <p:spPr>
          <a:xfrm>
            <a:off x="2915816" y="6286500"/>
            <a:ext cx="3570709"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1400">
                <a:solidFill>
                  <a:srgbClr val="FFC000"/>
                </a:solidFill>
                <a:latin typeface="Verdana" panose="020B0604030504040204" pitchFamily="34" charset="0"/>
              </a:rPr>
              <a:t>FAST-NUCES CS449-PIT [Fall-2018]</a:t>
            </a:r>
            <a:endParaRPr lang="en-US" sz="1400" dirty="0">
              <a:solidFill>
                <a:srgbClr val="FFC000"/>
              </a:solidFill>
              <a:latin typeface="Verdana" panose="020B0604030504040204" pitchFamily="34" charset="0"/>
            </a:endParaRPr>
          </a:p>
        </p:txBody>
      </p:sp>
      <p:sp>
        <p:nvSpPr>
          <p:cNvPr id="2" name="Date Placeholder 1"/>
          <p:cNvSpPr>
            <a:spLocks noGrp="1"/>
          </p:cNvSpPr>
          <p:nvPr>
            <p:ph type="dt" sz="half" idx="10"/>
          </p:nvPr>
        </p:nvSpPr>
        <p:spPr/>
        <p:txBody>
          <a:bodyPr/>
          <a:lstStyle/>
          <a:p>
            <a:pPr>
              <a:defRPr/>
            </a:pPr>
            <a:fld id="{7AEA93E6-4A71-4FAD-9ADA-9F7906E011EC}" type="datetime1">
              <a:rPr lang="en-US" smtClean="0"/>
              <a:t>04-Nov-18</a:t>
            </a:fld>
            <a:endParaRPr lang="en-GB" dirty="0"/>
          </a:p>
        </p:txBody>
      </p:sp>
      <p:sp>
        <p:nvSpPr>
          <p:cNvPr id="3" name="Slide Number Placeholder 2"/>
          <p:cNvSpPr>
            <a:spLocks noGrp="1"/>
          </p:cNvSpPr>
          <p:nvPr>
            <p:ph type="sldNum" sz="quarter" idx="12"/>
          </p:nvPr>
        </p:nvSpPr>
        <p:spPr/>
        <p:txBody>
          <a:bodyPr/>
          <a:lstStyle/>
          <a:p>
            <a:pPr>
              <a:defRPr/>
            </a:pPr>
            <a:fld id="{673C0515-7E8E-48D8-BBA9-852E11952092}" type="slidenum">
              <a:rPr lang="en-GB" smtClean="0"/>
              <a:pPr>
                <a:defRPr/>
              </a:pPr>
              <a:t>19</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8916">
                                            <p:txEl>
                                              <p:pRg st="4" end="4"/>
                                            </p:txEl>
                                          </p:spTgt>
                                        </p:tgtEl>
                                        <p:attrNameLst>
                                          <p:attrName>style.visibility</p:attrName>
                                        </p:attrNameLst>
                                      </p:cBhvr>
                                      <p:to>
                                        <p:strVal val="visible"/>
                                      </p:to>
                                    </p:set>
                                    <p:animEffect transition="in" filter="fade">
                                      <p:cBhvr>
                                        <p:cTn id="11" dur="500"/>
                                        <p:tgtEl>
                                          <p:spTgt spid="389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xfrm>
            <a:off x="2915816" y="6286500"/>
            <a:ext cx="3570709"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1400">
                <a:solidFill>
                  <a:srgbClr val="FFC000"/>
                </a:solidFill>
                <a:latin typeface="Verdana" panose="020B0604030504040204" pitchFamily="34" charset="0"/>
              </a:rPr>
              <a:t>FAST-NUCES CS449-PIT [Fall-2018]</a:t>
            </a:r>
            <a:endParaRPr lang="en-US" sz="1400" dirty="0">
              <a:solidFill>
                <a:srgbClr val="FFC000"/>
              </a:solidFill>
              <a:latin typeface="Verdana" panose="020B0604030504040204" pitchFamily="34" charset="0"/>
            </a:endParaRPr>
          </a:p>
        </p:txBody>
      </p:sp>
      <p:sp>
        <p:nvSpPr>
          <p:cNvPr id="7171" name="Rectangle 2"/>
          <p:cNvSpPr>
            <a:spLocks noGrp="1" noChangeArrowheads="1"/>
          </p:cNvSpPr>
          <p:nvPr>
            <p:ph type="title" idx="4294967295"/>
          </p:nvPr>
        </p:nvSpPr>
        <p:spPr>
          <a:xfrm>
            <a:off x="251520" y="0"/>
            <a:ext cx="8196263" cy="762000"/>
          </a:xfrm>
        </p:spPr>
        <p:txBody>
          <a:bodyPr anchor="b">
            <a:spAutoFit/>
          </a:bodyPr>
          <a:lstStyle/>
          <a:p>
            <a:pPr eaLnBrk="1" hangingPunct="1"/>
            <a:r>
              <a:rPr lang="en-US" dirty="0">
                <a:solidFill>
                  <a:schemeClr val="bg1"/>
                </a:solidFill>
                <a:effectLst>
                  <a:outerShdw blurRad="38100" dist="38100" dir="2700000" algn="tl">
                    <a:srgbClr val="000000">
                      <a:alpha val="43137"/>
                    </a:srgbClr>
                  </a:outerShdw>
                </a:effectLst>
              </a:rPr>
              <a:t>Chapter Outcome</a:t>
            </a:r>
            <a:endParaRPr lang="en-GB" dirty="0">
              <a:solidFill>
                <a:schemeClr val="bg1"/>
              </a:solidFill>
              <a:effectLst>
                <a:outerShdw blurRad="38100" dist="38100" dir="2700000" algn="tl">
                  <a:srgbClr val="000000">
                    <a:alpha val="43137"/>
                  </a:srgbClr>
                </a:outerShdw>
              </a:effectLst>
            </a:endParaRPr>
          </a:p>
        </p:txBody>
      </p:sp>
      <p:sp>
        <p:nvSpPr>
          <p:cNvPr id="7172" name="Rectangle 3"/>
          <p:cNvSpPr>
            <a:spLocks noGrp="1" noChangeArrowheads="1"/>
          </p:cNvSpPr>
          <p:nvPr>
            <p:ph type="body" idx="4294967295"/>
          </p:nvPr>
        </p:nvSpPr>
        <p:spPr>
          <a:xfrm>
            <a:off x="457200" y="1412776"/>
            <a:ext cx="8229600" cy="4752528"/>
          </a:xfrm>
        </p:spPr>
        <p:txBody>
          <a:bodyPr>
            <a:normAutofit fontScale="92500" lnSpcReduction="10000"/>
          </a:bodyPr>
          <a:lstStyle/>
          <a:p>
            <a:pPr marL="0" indent="0">
              <a:buNone/>
            </a:pPr>
            <a:r>
              <a:rPr lang="en-US" i="1" dirty="0">
                <a:solidFill>
                  <a:schemeClr val="bg1"/>
                </a:solidFill>
              </a:rPr>
              <a:t>The purpose of this chapter is to explain some of the most important human resources issues that affect companies in the IT sector. After studying it, you should:</a:t>
            </a:r>
          </a:p>
          <a:p>
            <a:r>
              <a:rPr lang="en-US" dirty="0">
                <a:solidFill>
                  <a:schemeClr val="bg1"/>
                </a:solidFill>
              </a:rPr>
              <a:t> </a:t>
            </a:r>
            <a:r>
              <a:rPr lang="en-US" i="1" dirty="0">
                <a:solidFill>
                  <a:schemeClr val="bg1"/>
                </a:solidFill>
              </a:rPr>
              <a:t>appreciate the complexity of the law in this area;</a:t>
            </a:r>
          </a:p>
          <a:p>
            <a:r>
              <a:rPr lang="en-US" dirty="0">
                <a:solidFill>
                  <a:schemeClr val="bg1"/>
                </a:solidFill>
              </a:rPr>
              <a:t> </a:t>
            </a:r>
            <a:r>
              <a:rPr lang="en-US" i="1" dirty="0">
                <a:solidFill>
                  <a:schemeClr val="bg1"/>
                </a:solidFill>
              </a:rPr>
              <a:t>understand the constraints under which management and human resources staff act;</a:t>
            </a:r>
          </a:p>
          <a:p>
            <a:r>
              <a:rPr lang="en-US" dirty="0">
                <a:solidFill>
                  <a:schemeClr val="bg1"/>
                </a:solidFill>
              </a:rPr>
              <a:t> </a:t>
            </a:r>
            <a:r>
              <a:rPr lang="en-US" i="1" dirty="0">
                <a:solidFill>
                  <a:schemeClr val="bg1"/>
                </a:solidFill>
              </a:rPr>
              <a:t>understand why and to what extent managers need to be aware of general human resources issues.</a:t>
            </a:r>
            <a:endParaRPr lang="en-GB" sz="3200" dirty="0">
              <a:solidFill>
                <a:schemeClr val="bg1"/>
              </a:solidFill>
            </a:endParaRPr>
          </a:p>
        </p:txBody>
      </p:sp>
      <p:sp>
        <p:nvSpPr>
          <p:cNvPr id="2" name="Date Placeholder 1"/>
          <p:cNvSpPr>
            <a:spLocks noGrp="1"/>
          </p:cNvSpPr>
          <p:nvPr>
            <p:ph type="dt" sz="half" idx="10"/>
          </p:nvPr>
        </p:nvSpPr>
        <p:spPr/>
        <p:txBody>
          <a:bodyPr/>
          <a:lstStyle/>
          <a:p>
            <a:pPr>
              <a:defRPr/>
            </a:pPr>
            <a:fld id="{3DE5DAA7-AEB6-47D2-B552-D3A1A5EC6BF0}" type="datetime1">
              <a:rPr lang="en-US" smtClean="0"/>
              <a:t>04-Nov-18</a:t>
            </a:fld>
            <a:endParaRPr lang="en-GB" dirty="0"/>
          </a:p>
        </p:txBody>
      </p:sp>
      <p:sp>
        <p:nvSpPr>
          <p:cNvPr id="3" name="Slide Number Placeholder 2"/>
          <p:cNvSpPr>
            <a:spLocks noGrp="1"/>
          </p:cNvSpPr>
          <p:nvPr>
            <p:ph type="sldNum" sz="quarter" idx="12"/>
          </p:nvPr>
        </p:nvSpPr>
        <p:spPr/>
        <p:txBody>
          <a:bodyPr/>
          <a:lstStyle/>
          <a:p>
            <a:pPr>
              <a:defRPr/>
            </a:pPr>
            <a:fld id="{673C0515-7E8E-48D8-BBA9-852E11952092}" type="slidenum">
              <a:rPr lang="en-GB" smtClean="0"/>
              <a:pPr>
                <a:defRPr/>
              </a:pPr>
              <a:t>2</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2">
                                            <p:txEl>
                                              <p:pRg st="1" end="1"/>
                                            </p:txEl>
                                          </p:spTgt>
                                        </p:tgtEl>
                                        <p:attrNameLst>
                                          <p:attrName>style.visibility</p:attrName>
                                        </p:attrNameLst>
                                      </p:cBhvr>
                                      <p:to>
                                        <p:strVal val="visible"/>
                                      </p:to>
                                    </p:set>
                                    <p:animEffect transition="in" filter="fade">
                                      <p:cBhvr>
                                        <p:cTn id="7" dur="500"/>
                                        <p:tgtEl>
                                          <p:spTgt spid="717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2">
                                            <p:txEl>
                                              <p:pRg st="2" end="2"/>
                                            </p:txEl>
                                          </p:spTgt>
                                        </p:tgtEl>
                                        <p:attrNameLst>
                                          <p:attrName>style.visibility</p:attrName>
                                        </p:attrNameLst>
                                      </p:cBhvr>
                                      <p:to>
                                        <p:strVal val="visible"/>
                                      </p:to>
                                    </p:set>
                                    <p:animEffect transition="in" filter="fade">
                                      <p:cBhvr>
                                        <p:cTn id="12" dur="500"/>
                                        <p:tgtEl>
                                          <p:spTgt spid="717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72">
                                            <p:txEl>
                                              <p:pRg st="3" end="3"/>
                                            </p:txEl>
                                          </p:spTgt>
                                        </p:tgtEl>
                                        <p:attrNameLst>
                                          <p:attrName>style.visibility</p:attrName>
                                        </p:attrNameLst>
                                      </p:cBhvr>
                                      <p:to>
                                        <p:strVal val="visible"/>
                                      </p:to>
                                    </p:set>
                                    <p:animEffect transition="in" filter="fade">
                                      <p:cBhvr>
                                        <p:cTn id="17" dur="500"/>
                                        <p:tgtEl>
                                          <p:spTgt spid="717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179512" y="0"/>
            <a:ext cx="8196263" cy="762000"/>
          </a:xfrm>
        </p:spPr>
        <p:txBody>
          <a:bodyPr anchor="b">
            <a:spAutoFit/>
          </a:bodyPr>
          <a:lstStyle/>
          <a:p>
            <a:pPr eaLnBrk="1" hangingPunct="1"/>
            <a:r>
              <a:rPr lang="en-US" dirty="0">
                <a:solidFill>
                  <a:schemeClr val="bg1"/>
                </a:solidFill>
                <a:effectLst>
                  <a:outerShdw blurRad="38100" dist="38100" dir="2700000" algn="tl">
                    <a:srgbClr val="000000">
                      <a:alpha val="43137"/>
                    </a:srgbClr>
                  </a:outerShdw>
                </a:effectLst>
              </a:rPr>
              <a:t>Job Design…</a:t>
            </a:r>
            <a:endParaRPr lang="en-GB" dirty="0">
              <a:solidFill>
                <a:schemeClr val="bg1"/>
              </a:solidFill>
              <a:effectLst>
                <a:outerShdw blurRad="38100" dist="38100" dir="2700000" algn="tl">
                  <a:srgbClr val="000000">
                    <a:alpha val="43137"/>
                  </a:srgbClr>
                </a:outerShdw>
              </a:effectLst>
            </a:endParaRPr>
          </a:p>
        </p:txBody>
      </p:sp>
      <p:sp>
        <p:nvSpPr>
          <p:cNvPr id="38916" name="Rectangle 3"/>
          <p:cNvSpPr>
            <a:spLocks noGrp="1" noChangeArrowheads="1"/>
          </p:cNvSpPr>
          <p:nvPr>
            <p:ph type="body" idx="4294967295"/>
          </p:nvPr>
        </p:nvSpPr>
        <p:spPr>
          <a:xfrm>
            <a:off x="457200" y="1412776"/>
            <a:ext cx="8229600" cy="4752528"/>
          </a:xfrm>
        </p:spPr>
        <p:txBody>
          <a:bodyPr>
            <a:noAutofit/>
          </a:bodyPr>
          <a:lstStyle/>
          <a:p>
            <a:pPr marL="0" indent="0" algn="just">
              <a:lnSpc>
                <a:spcPct val="90000"/>
              </a:lnSpc>
              <a:buNone/>
            </a:pPr>
            <a:r>
              <a:rPr lang="en-US" sz="2800" dirty="0">
                <a:solidFill>
                  <a:schemeClr val="bg1"/>
                </a:solidFill>
              </a:rPr>
              <a:t>The job design in IT companies is done within an established framework: </a:t>
            </a:r>
          </a:p>
          <a:p>
            <a:pPr marL="623888" lvl="1" indent="-276225" algn="just">
              <a:lnSpc>
                <a:spcPct val="90000"/>
              </a:lnSpc>
            </a:pPr>
            <a:r>
              <a:rPr lang="en-US" sz="2600" dirty="0">
                <a:solidFill>
                  <a:schemeClr val="bg1"/>
                </a:solidFill>
              </a:rPr>
              <a:t>a project-based organization will have procedures in which project teams are to be structured </a:t>
            </a:r>
          </a:p>
          <a:p>
            <a:pPr marL="290513" lvl="1" indent="0" algn="just">
              <a:lnSpc>
                <a:spcPct val="90000"/>
              </a:lnSpc>
              <a:buNone/>
            </a:pPr>
            <a:r>
              <a:rPr lang="en-US" sz="2600" dirty="0">
                <a:solidFill>
                  <a:schemeClr val="bg1"/>
                </a:solidFill>
              </a:rPr>
              <a:t>Such procedures may mandate the use of chief programmer teams in certain circumstances, or specify the maximum span of control and the responsibilities of team leaders, and project quality assurance (QA) staff in a hierarchically organized project.</a:t>
            </a:r>
          </a:p>
          <a:p>
            <a:pPr marL="290513" lvl="1" indent="0" algn="just">
              <a:lnSpc>
                <a:spcPct val="90000"/>
              </a:lnSpc>
              <a:buNone/>
            </a:pPr>
            <a:endParaRPr lang="en-US" sz="1200" dirty="0">
              <a:solidFill>
                <a:schemeClr val="bg1"/>
              </a:solidFill>
            </a:endParaRPr>
          </a:p>
          <a:p>
            <a:pPr marL="0" indent="0" algn="just">
              <a:lnSpc>
                <a:spcPct val="90000"/>
              </a:lnSpc>
              <a:buNone/>
            </a:pPr>
            <a:r>
              <a:rPr lang="en-US" sz="2800" dirty="0">
                <a:solidFill>
                  <a:schemeClr val="bg1"/>
                </a:solidFill>
              </a:rPr>
              <a:t>The tasks to be carried out will be defined by the development methodology that the company uses.</a:t>
            </a:r>
          </a:p>
        </p:txBody>
      </p:sp>
      <p:sp>
        <p:nvSpPr>
          <p:cNvPr id="5" name="Footer Placeholder 4"/>
          <p:cNvSpPr>
            <a:spLocks noGrp="1"/>
          </p:cNvSpPr>
          <p:nvPr>
            <p:ph type="ftr" sz="quarter" idx="11"/>
          </p:nvPr>
        </p:nvSpPr>
        <p:spPr>
          <a:xfrm>
            <a:off x="2915816" y="6286500"/>
            <a:ext cx="3570709"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1400">
                <a:solidFill>
                  <a:srgbClr val="FFC000"/>
                </a:solidFill>
                <a:latin typeface="Verdana" panose="020B0604030504040204" pitchFamily="34" charset="0"/>
              </a:rPr>
              <a:t>FAST-NUCES CS449-PIT [Fall-2018]</a:t>
            </a:r>
            <a:endParaRPr lang="en-US" sz="1400" dirty="0">
              <a:solidFill>
                <a:srgbClr val="FFC000"/>
              </a:solidFill>
              <a:latin typeface="Verdana" panose="020B0604030504040204" pitchFamily="34" charset="0"/>
            </a:endParaRPr>
          </a:p>
        </p:txBody>
      </p:sp>
      <p:sp>
        <p:nvSpPr>
          <p:cNvPr id="2" name="Date Placeholder 1"/>
          <p:cNvSpPr>
            <a:spLocks noGrp="1"/>
          </p:cNvSpPr>
          <p:nvPr>
            <p:ph type="dt" sz="half" idx="10"/>
          </p:nvPr>
        </p:nvSpPr>
        <p:spPr/>
        <p:txBody>
          <a:bodyPr/>
          <a:lstStyle/>
          <a:p>
            <a:pPr>
              <a:defRPr/>
            </a:pPr>
            <a:fld id="{1E6C112D-28DE-47F8-86F7-4D5001560BD9}" type="datetime1">
              <a:rPr lang="en-US" smtClean="0"/>
              <a:t>04-Nov-18</a:t>
            </a:fld>
            <a:endParaRPr lang="en-GB" dirty="0"/>
          </a:p>
        </p:txBody>
      </p:sp>
      <p:sp>
        <p:nvSpPr>
          <p:cNvPr id="3" name="Slide Number Placeholder 2"/>
          <p:cNvSpPr>
            <a:spLocks noGrp="1"/>
          </p:cNvSpPr>
          <p:nvPr>
            <p:ph type="sldNum" sz="quarter" idx="12"/>
          </p:nvPr>
        </p:nvSpPr>
        <p:spPr/>
        <p:txBody>
          <a:bodyPr/>
          <a:lstStyle/>
          <a:p>
            <a:pPr>
              <a:defRPr/>
            </a:pPr>
            <a:fld id="{673C0515-7E8E-48D8-BBA9-852E11952092}" type="slidenum">
              <a:rPr lang="en-GB" smtClean="0"/>
              <a:pPr>
                <a:defRPr/>
              </a:pPr>
              <a:t>20</a:t>
            </a:fld>
            <a:endParaRPr lang="en-GB" dirty="0"/>
          </a:p>
        </p:txBody>
      </p:sp>
    </p:spTree>
    <p:extLst>
      <p:ext uri="{BB962C8B-B14F-4D97-AF65-F5344CB8AC3E}">
        <p14:creationId xmlns:p14="http://schemas.microsoft.com/office/powerpoint/2010/main" val="230130713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8916">
                                            <p:txEl>
                                              <p:pRg st="2" end="2"/>
                                            </p:txEl>
                                          </p:spTgt>
                                        </p:tgtEl>
                                        <p:attrNameLst>
                                          <p:attrName>style.visibility</p:attrName>
                                        </p:attrNameLst>
                                      </p:cBhvr>
                                      <p:to>
                                        <p:strVal val="visible"/>
                                      </p:to>
                                    </p:set>
                                    <p:animEffect transition="in" filter="fade">
                                      <p:cBhvr>
                                        <p:cTn id="11" dur="500"/>
                                        <p:tgtEl>
                                          <p:spTgt spid="38916">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89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179512" y="0"/>
            <a:ext cx="8196263" cy="762000"/>
          </a:xfrm>
        </p:spPr>
        <p:txBody>
          <a:bodyPr anchor="b">
            <a:spAutoFit/>
          </a:bodyPr>
          <a:lstStyle/>
          <a:p>
            <a:pPr eaLnBrk="1" hangingPunct="1"/>
            <a:r>
              <a:rPr lang="en-US" dirty="0">
                <a:solidFill>
                  <a:schemeClr val="bg1"/>
                </a:solidFill>
                <a:effectLst>
                  <a:outerShdw blurRad="38100" dist="38100" dir="2700000" algn="tl">
                    <a:srgbClr val="000000">
                      <a:alpha val="43137"/>
                    </a:srgbClr>
                  </a:outerShdw>
                </a:effectLst>
              </a:rPr>
              <a:t>Job Design…</a:t>
            </a:r>
            <a:endParaRPr lang="en-GB" dirty="0">
              <a:solidFill>
                <a:schemeClr val="bg1"/>
              </a:solidFill>
              <a:effectLst>
                <a:outerShdw blurRad="38100" dist="38100" dir="2700000" algn="tl">
                  <a:srgbClr val="000000">
                    <a:alpha val="43137"/>
                  </a:srgbClr>
                </a:outerShdw>
              </a:effectLst>
            </a:endParaRPr>
          </a:p>
        </p:txBody>
      </p:sp>
      <p:sp>
        <p:nvSpPr>
          <p:cNvPr id="38916" name="Rectangle 3"/>
          <p:cNvSpPr>
            <a:spLocks noGrp="1" noChangeArrowheads="1"/>
          </p:cNvSpPr>
          <p:nvPr>
            <p:ph type="body" idx="4294967295"/>
          </p:nvPr>
        </p:nvSpPr>
        <p:spPr>
          <a:xfrm>
            <a:off x="457200" y="1412776"/>
            <a:ext cx="8229600" cy="4752528"/>
          </a:xfrm>
        </p:spPr>
        <p:txBody>
          <a:bodyPr>
            <a:noAutofit/>
          </a:bodyPr>
          <a:lstStyle/>
          <a:p>
            <a:pPr marL="0" indent="0" algn="just">
              <a:lnSpc>
                <a:spcPct val="90000"/>
              </a:lnSpc>
              <a:buNone/>
            </a:pPr>
            <a:r>
              <a:rPr lang="en-US" sz="2800" dirty="0">
                <a:solidFill>
                  <a:schemeClr val="bg1"/>
                </a:solidFill>
              </a:rPr>
              <a:t>In many large organizations structured along bureaucratic lines, job specialization leads to very narrow and tightly defined jobs. </a:t>
            </a:r>
          </a:p>
          <a:p>
            <a:pPr marL="0" indent="0" algn="just">
              <a:lnSpc>
                <a:spcPct val="90000"/>
              </a:lnSpc>
              <a:buNone/>
            </a:pPr>
            <a:endParaRPr lang="en-US" sz="1200" dirty="0">
              <a:solidFill>
                <a:schemeClr val="bg1"/>
              </a:solidFill>
            </a:endParaRPr>
          </a:p>
          <a:p>
            <a:pPr marL="0" indent="0" algn="just">
              <a:lnSpc>
                <a:spcPct val="90000"/>
              </a:lnSpc>
              <a:buNone/>
            </a:pPr>
            <a:r>
              <a:rPr lang="en-US" sz="2800" dirty="0">
                <a:solidFill>
                  <a:schemeClr val="bg1"/>
                </a:solidFill>
              </a:rPr>
              <a:t>As a result, the people carrying out those jobs find them dull and unsatisfying. This in turn leads to poor performance and high turnover. </a:t>
            </a:r>
          </a:p>
          <a:p>
            <a:pPr marL="0" indent="0" algn="just">
              <a:lnSpc>
                <a:spcPct val="90000"/>
              </a:lnSpc>
              <a:buNone/>
            </a:pPr>
            <a:endParaRPr lang="en-US" sz="1600" dirty="0">
              <a:solidFill>
                <a:schemeClr val="bg1"/>
              </a:solidFill>
            </a:endParaRPr>
          </a:p>
          <a:p>
            <a:pPr marL="0" indent="0" algn="just">
              <a:lnSpc>
                <a:spcPct val="90000"/>
              </a:lnSpc>
              <a:buNone/>
            </a:pPr>
            <a:r>
              <a:rPr lang="en-US" sz="2800" dirty="0">
                <a:solidFill>
                  <a:schemeClr val="bg1"/>
                </a:solidFill>
              </a:rPr>
              <a:t>In an effort to alleviate this problem, companies have tried three different ways to provide more interesting and satisfying jobs: </a:t>
            </a:r>
            <a:r>
              <a:rPr lang="en-US" sz="2800" i="1" dirty="0">
                <a:solidFill>
                  <a:srgbClr val="00B0F0"/>
                </a:solidFill>
              </a:rPr>
              <a:t>job rotation</a:t>
            </a:r>
            <a:r>
              <a:rPr lang="en-US" sz="2800" dirty="0">
                <a:solidFill>
                  <a:schemeClr val="bg1"/>
                </a:solidFill>
              </a:rPr>
              <a:t>, </a:t>
            </a:r>
            <a:r>
              <a:rPr lang="en-US" sz="2800" i="1" dirty="0">
                <a:solidFill>
                  <a:srgbClr val="00B0F0"/>
                </a:solidFill>
              </a:rPr>
              <a:t>job enlargement</a:t>
            </a:r>
            <a:r>
              <a:rPr lang="en-US" sz="2800" dirty="0">
                <a:solidFill>
                  <a:schemeClr val="bg1"/>
                </a:solidFill>
              </a:rPr>
              <a:t>, and </a:t>
            </a:r>
            <a:r>
              <a:rPr lang="en-US" sz="2800" i="1" dirty="0">
                <a:solidFill>
                  <a:srgbClr val="00B0F0"/>
                </a:solidFill>
              </a:rPr>
              <a:t>job enrichment</a:t>
            </a:r>
            <a:r>
              <a:rPr lang="en-US" sz="2800" dirty="0">
                <a:solidFill>
                  <a:schemeClr val="bg1"/>
                </a:solidFill>
              </a:rPr>
              <a:t>.</a:t>
            </a:r>
          </a:p>
        </p:txBody>
      </p:sp>
      <p:sp>
        <p:nvSpPr>
          <p:cNvPr id="5" name="Footer Placeholder 4"/>
          <p:cNvSpPr>
            <a:spLocks noGrp="1"/>
          </p:cNvSpPr>
          <p:nvPr>
            <p:ph type="ftr" sz="quarter" idx="11"/>
          </p:nvPr>
        </p:nvSpPr>
        <p:spPr>
          <a:xfrm>
            <a:off x="2915816" y="6286500"/>
            <a:ext cx="3570709"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1400">
                <a:solidFill>
                  <a:srgbClr val="FFC000"/>
                </a:solidFill>
                <a:latin typeface="Verdana" panose="020B0604030504040204" pitchFamily="34" charset="0"/>
              </a:rPr>
              <a:t>FAST-NUCES CS449-PIT [Fall-2018]</a:t>
            </a:r>
            <a:endParaRPr lang="en-US" sz="1400" dirty="0">
              <a:solidFill>
                <a:srgbClr val="FFC000"/>
              </a:solidFill>
              <a:latin typeface="Verdana" panose="020B0604030504040204" pitchFamily="34" charset="0"/>
            </a:endParaRPr>
          </a:p>
        </p:txBody>
      </p:sp>
      <p:sp>
        <p:nvSpPr>
          <p:cNvPr id="2" name="Date Placeholder 1"/>
          <p:cNvSpPr>
            <a:spLocks noGrp="1"/>
          </p:cNvSpPr>
          <p:nvPr>
            <p:ph type="dt" sz="half" idx="10"/>
          </p:nvPr>
        </p:nvSpPr>
        <p:spPr/>
        <p:txBody>
          <a:bodyPr/>
          <a:lstStyle/>
          <a:p>
            <a:pPr>
              <a:defRPr/>
            </a:pPr>
            <a:fld id="{62093265-ABCC-4BDB-B117-F98E3148FF5F}" type="datetime1">
              <a:rPr lang="en-US" smtClean="0"/>
              <a:t>04-Nov-18</a:t>
            </a:fld>
            <a:endParaRPr lang="en-GB" dirty="0"/>
          </a:p>
        </p:txBody>
      </p:sp>
      <p:sp>
        <p:nvSpPr>
          <p:cNvPr id="3" name="Slide Number Placeholder 2"/>
          <p:cNvSpPr>
            <a:spLocks noGrp="1"/>
          </p:cNvSpPr>
          <p:nvPr>
            <p:ph type="sldNum" sz="quarter" idx="12"/>
          </p:nvPr>
        </p:nvSpPr>
        <p:spPr/>
        <p:txBody>
          <a:bodyPr/>
          <a:lstStyle/>
          <a:p>
            <a:pPr>
              <a:defRPr/>
            </a:pPr>
            <a:fld id="{673C0515-7E8E-48D8-BBA9-852E11952092}" type="slidenum">
              <a:rPr lang="en-GB" smtClean="0"/>
              <a:pPr>
                <a:defRPr/>
              </a:pPr>
              <a:t>21</a:t>
            </a:fld>
            <a:endParaRPr lang="en-GB" dirty="0"/>
          </a:p>
        </p:txBody>
      </p:sp>
    </p:spTree>
    <p:extLst>
      <p:ext uri="{BB962C8B-B14F-4D97-AF65-F5344CB8AC3E}">
        <p14:creationId xmlns:p14="http://schemas.microsoft.com/office/powerpoint/2010/main" val="131337563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8916">
                                            <p:txEl>
                                              <p:pRg st="4" end="4"/>
                                            </p:txEl>
                                          </p:spTgt>
                                        </p:tgtEl>
                                        <p:attrNameLst>
                                          <p:attrName>style.visibility</p:attrName>
                                        </p:attrNameLst>
                                      </p:cBhvr>
                                      <p:to>
                                        <p:strVal val="visible"/>
                                      </p:to>
                                    </p:set>
                                    <p:animEffect transition="in" filter="fade">
                                      <p:cBhvr>
                                        <p:cTn id="11" dur="500"/>
                                        <p:tgtEl>
                                          <p:spTgt spid="389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251520" y="11727"/>
            <a:ext cx="8196263" cy="762000"/>
          </a:xfrm>
        </p:spPr>
        <p:txBody>
          <a:bodyPr anchor="b">
            <a:spAutoFit/>
          </a:bodyPr>
          <a:lstStyle/>
          <a:p>
            <a:pPr eaLnBrk="1" hangingPunct="1"/>
            <a:r>
              <a:rPr lang="en-US" dirty="0">
                <a:solidFill>
                  <a:schemeClr val="bg1"/>
                </a:solidFill>
                <a:effectLst>
                  <a:outerShdw blurRad="38100" dist="38100" dir="2700000" algn="tl">
                    <a:srgbClr val="000000">
                      <a:alpha val="43137"/>
                    </a:srgbClr>
                  </a:outerShdw>
                </a:effectLst>
              </a:rPr>
              <a:t>Scenario</a:t>
            </a:r>
            <a:endParaRPr lang="en-GB" dirty="0">
              <a:solidFill>
                <a:schemeClr val="bg1"/>
              </a:solidFill>
              <a:effectLst>
                <a:outerShdw blurRad="38100" dist="38100" dir="2700000" algn="tl">
                  <a:srgbClr val="000000">
                    <a:alpha val="43137"/>
                  </a:srgbClr>
                </a:outerShdw>
              </a:effectLst>
            </a:endParaRPr>
          </a:p>
        </p:txBody>
      </p:sp>
      <p:sp>
        <p:nvSpPr>
          <p:cNvPr id="43012" name="Rectangle 3"/>
          <p:cNvSpPr>
            <a:spLocks noGrp="1" noChangeArrowheads="1"/>
          </p:cNvSpPr>
          <p:nvPr>
            <p:ph type="body" idx="4294967295"/>
          </p:nvPr>
        </p:nvSpPr>
        <p:spPr>
          <a:xfrm>
            <a:off x="457200" y="1412776"/>
            <a:ext cx="8229600" cy="4752528"/>
          </a:xfrm>
        </p:spPr>
        <p:txBody>
          <a:bodyPr>
            <a:normAutofit/>
          </a:bodyPr>
          <a:lstStyle/>
          <a:p>
            <a:pPr marL="0" indent="0" algn="just">
              <a:buNone/>
            </a:pPr>
            <a:r>
              <a:rPr lang="en-US" sz="2800" i="1" dirty="0">
                <a:solidFill>
                  <a:schemeClr val="bg1"/>
                </a:solidFill>
              </a:rPr>
              <a:t>Job rotation</a:t>
            </a:r>
            <a:r>
              <a:rPr lang="en-US" sz="2800" dirty="0">
                <a:solidFill>
                  <a:schemeClr val="bg1"/>
                </a:solidFill>
              </a:rPr>
              <a:t> is rotating staff through series of jobs, is the most obvious way of preventing employees from becoming bored with a very narrow and specialized task.</a:t>
            </a:r>
          </a:p>
          <a:p>
            <a:pPr marL="0" indent="0" algn="just">
              <a:buNone/>
            </a:pPr>
            <a:endParaRPr lang="en-US" sz="1300" dirty="0">
              <a:solidFill>
                <a:schemeClr val="bg1"/>
              </a:solidFill>
            </a:endParaRPr>
          </a:p>
          <a:p>
            <a:pPr marL="0" indent="0" algn="just">
              <a:buNone/>
            </a:pPr>
            <a:r>
              <a:rPr lang="en-US" sz="2800" dirty="0">
                <a:solidFill>
                  <a:schemeClr val="bg1"/>
                </a:solidFill>
              </a:rPr>
              <a:t>Consider handling of creditor’s invoices in a large accounts department with a very specialized regime.</a:t>
            </a:r>
          </a:p>
          <a:p>
            <a:pPr marL="0" indent="0" algn="just">
              <a:buNone/>
            </a:pPr>
            <a:endParaRPr lang="en-US" sz="1200" dirty="0">
              <a:solidFill>
                <a:schemeClr val="bg1"/>
              </a:solidFill>
            </a:endParaRPr>
          </a:p>
          <a:p>
            <a:pPr marL="0" indent="0" algn="just">
              <a:buNone/>
            </a:pPr>
            <a:r>
              <a:rPr lang="en-US" sz="2800" dirty="0">
                <a:solidFill>
                  <a:schemeClr val="bg1"/>
                </a:solidFill>
              </a:rPr>
              <a:t>An analysis of the process might identify the following tasks, which then might be allocated to the individuals named: </a:t>
            </a:r>
            <a:r>
              <a:rPr lang="en-GB" sz="2800" dirty="0">
                <a:solidFill>
                  <a:schemeClr val="bg1"/>
                </a:solidFill>
                <a:cs typeface="Times New Roman" panose="02020603050405020304" pitchFamily="18" charset="0"/>
              </a:rPr>
              <a:t>Freda, Gareth, John, Peter, Julie.</a:t>
            </a:r>
            <a:endParaRPr lang="en-US" sz="2800" dirty="0">
              <a:solidFill>
                <a:schemeClr val="bg1"/>
              </a:solidFill>
            </a:endParaRPr>
          </a:p>
          <a:p>
            <a:pPr marL="0" indent="0">
              <a:buNone/>
            </a:pPr>
            <a:endParaRPr lang="en-US" dirty="0">
              <a:solidFill>
                <a:schemeClr val="bg1"/>
              </a:solidFill>
            </a:endParaRPr>
          </a:p>
        </p:txBody>
      </p:sp>
      <p:sp>
        <p:nvSpPr>
          <p:cNvPr id="5" name="Footer Placeholder 4"/>
          <p:cNvSpPr>
            <a:spLocks noGrp="1"/>
          </p:cNvSpPr>
          <p:nvPr>
            <p:ph type="ftr" sz="quarter" idx="11"/>
          </p:nvPr>
        </p:nvSpPr>
        <p:spPr>
          <a:xfrm>
            <a:off x="2915816" y="6286500"/>
            <a:ext cx="3570709"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1400">
                <a:solidFill>
                  <a:srgbClr val="FFC000"/>
                </a:solidFill>
                <a:latin typeface="Verdana" panose="020B0604030504040204" pitchFamily="34" charset="0"/>
              </a:rPr>
              <a:t>FAST-NUCES CS449-PIT [Fall-2018]</a:t>
            </a:r>
            <a:endParaRPr lang="en-US" sz="1400" dirty="0">
              <a:solidFill>
                <a:srgbClr val="FFC000"/>
              </a:solidFill>
              <a:latin typeface="Verdana" panose="020B0604030504040204" pitchFamily="34" charset="0"/>
            </a:endParaRPr>
          </a:p>
        </p:txBody>
      </p:sp>
      <p:sp>
        <p:nvSpPr>
          <p:cNvPr id="2" name="Date Placeholder 1"/>
          <p:cNvSpPr>
            <a:spLocks noGrp="1"/>
          </p:cNvSpPr>
          <p:nvPr>
            <p:ph type="dt" sz="half" idx="10"/>
          </p:nvPr>
        </p:nvSpPr>
        <p:spPr/>
        <p:txBody>
          <a:bodyPr/>
          <a:lstStyle/>
          <a:p>
            <a:pPr>
              <a:defRPr/>
            </a:pPr>
            <a:fld id="{F3F2B6DC-0A89-4292-84D7-526377957439}" type="datetime1">
              <a:rPr lang="en-US" smtClean="0"/>
              <a:t>04-Nov-18</a:t>
            </a:fld>
            <a:endParaRPr lang="en-GB" dirty="0"/>
          </a:p>
        </p:txBody>
      </p:sp>
      <p:sp>
        <p:nvSpPr>
          <p:cNvPr id="3" name="Slide Number Placeholder 2"/>
          <p:cNvSpPr>
            <a:spLocks noGrp="1"/>
          </p:cNvSpPr>
          <p:nvPr>
            <p:ph type="sldNum" sz="quarter" idx="12"/>
          </p:nvPr>
        </p:nvSpPr>
        <p:spPr/>
        <p:txBody>
          <a:bodyPr/>
          <a:lstStyle/>
          <a:p>
            <a:pPr>
              <a:defRPr/>
            </a:pPr>
            <a:fld id="{673C0515-7E8E-48D8-BBA9-852E11952092}" type="slidenum">
              <a:rPr lang="en-GB" smtClean="0"/>
              <a:pPr>
                <a:defRPr/>
              </a:pPr>
              <a:t>22</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3012">
                                            <p:txEl>
                                              <p:pRg st="4" end="4"/>
                                            </p:txEl>
                                          </p:spTgt>
                                        </p:tgtEl>
                                        <p:attrNameLst>
                                          <p:attrName>style.visibility</p:attrName>
                                        </p:attrNameLst>
                                      </p:cBhvr>
                                      <p:to>
                                        <p:strVal val="visible"/>
                                      </p:to>
                                    </p:set>
                                    <p:animEffect transition="in" filter="fade">
                                      <p:cBhvr>
                                        <p:cTn id="11" dur="500"/>
                                        <p:tgtEl>
                                          <p:spTgt spid="430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395536" y="0"/>
            <a:ext cx="8196263" cy="762000"/>
          </a:xfrm>
        </p:spPr>
        <p:txBody>
          <a:bodyPr anchor="b">
            <a:spAutoFit/>
          </a:bodyPr>
          <a:lstStyle/>
          <a:p>
            <a:pPr eaLnBrk="1" hangingPunct="1"/>
            <a:r>
              <a:rPr lang="en-US" dirty="0">
                <a:solidFill>
                  <a:schemeClr val="bg1"/>
                </a:solidFill>
                <a:effectLst>
                  <a:outerShdw blurRad="38100" dist="38100" dir="2700000" algn="tl">
                    <a:srgbClr val="000000">
                      <a:alpha val="43137"/>
                    </a:srgbClr>
                  </a:outerShdw>
                </a:effectLst>
              </a:rPr>
              <a:t>Tasks</a:t>
            </a:r>
            <a:endParaRPr lang="en-GB" dirty="0">
              <a:solidFill>
                <a:schemeClr val="bg1"/>
              </a:solidFill>
              <a:effectLst>
                <a:outerShdw blurRad="38100" dist="38100" dir="2700000" algn="tl">
                  <a:srgbClr val="000000">
                    <a:alpha val="43137"/>
                  </a:srgbClr>
                </a:outerShdw>
              </a:effectLst>
            </a:endParaRPr>
          </a:p>
        </p:txBody>
      </p:sp>
      <p:sp>
        <p:nvSpPr>
          <p:cNvPr id="45060" name="Rectangle 3"/>
          <p:cNvSpPr>
            <a:spLocks noGrp="1" noChangeArrowheads="1"/>
          </p:cNvSpPr>
          <p:nvPr>
            <p:ph type="body" idx="4294967295"/>
          </p:nvPr>
        </p:nvSpPr>
        <p:spPr>
          <a:xfrm>
            <a:off x="457200" y="1412776"/>
            <a:ext cx="8134599" cy="4752528"/>
          </a:xfrm>
        </p:spPr>
        <p:txBody>
          <a:bodyPr>
            <a:noAutofit/>
          </a:bodyPr>
          <a:lstStyle/>
          <a:p>
            <a:pPr marL="406400" indent="-347663" algn="just" eaLnBrk="1" hangingPunct="1">
              <a:lnSpc>
                <a:spcPct val="90000"/>
              </a:lnSpc>
              <a:buNone/>
            </a:pPr>
            <a:r>
              <a:rPr lang="en-GB" sz="2800">
                <a:solidFill>
                  <a:schemeClr val="bg1"/>
                </a:solidFill>
                <a:cs typeface="Times New Roman" panose="02020603050405020304" pitchFamily="18" charset="0"/>
              </a:rPr>
              <a:t>1. Receive </a:t>
            </a:r>
            <a:r>
              <a:rPr lang="en-GB" sz="2800" dirty="0">
                <a:solidFill>
                  <a:schemeClr val="bg1"/>
                </a:solidFill>
                <a:cs typeface="Times New Roman" panose="02020603050405020304" pitchFamily="18" charset="0"/>
              </a:rPr>
              <a:t>incoming invoice and match to purchase order (Freda)</a:t>
            </a:r>
          </a:p>
          <a:p>
            <a:pPr marL="533400" indent="-533400" algn="just" eaLnBrk="1" hangingPunct="1">
              <a:lnSpc>
                <a:spcPct val="90000"/>
              </a:lnSpc>
              <a:buFontTx/>
              <a:buAutoNum type="arabicPeriod"/>
            </a:pPr>
            <a:endParaRPr lang="en-US" sz="700" dirty="0">
              <a:solidFill>
                <a:schemeClr val="bg1"/>
              </a:solidFill>
              <a:cs typeface="Times New Roman" panose="02020603050405020304" pitchFamily="18" charset="0"/>
            </a:endParaRPr>
          </a:p>
          <a:p>
            <a:pPr marL="347663" indent="-347663" algn="just">
              <a:lnSpc>
                <a:spcPct val="90000"/>
              </a:lnSpc>
              <a:buNone/>
            </a:pPr>
            <a:r>
              <a:rPr lang="en-GB" sz="2800" dirty="0">
                <a:solidFill>
                  <a:schemeClr val="bg1"/>
                </a:solidFill>
                <a:cs typeface="Times New Roman" panose="02020603050405020304" pitchFamily="18" charset="0"/>
              </a:rPr>
              <a:t>2. Confirm price calculations and despatch to receiving Department for confirmation that goods or services have been received (Gareth)</a:t>
            </a:r>
          </a:p>
          <a:p>
            <a:pPr marL="533400" indent="-533400" algn="just">
              <a:lnSpc>
                <a:spcPct val="90000"/>
              </a:lnSpc>
              <a:buFontTx/>
              <a:buAutoNum type="arabicPeriod"/>
            </a:pPr>
            <a:endParaRPr lang="en-US" sz="900" dirty="0">
              <a:solidFill>
                <a:schemeClr val="bg1"/>
              </a:solidFill>
              <a:cs typeface="Times New Roman" panose="02020603050405020304" pitchFamily="18" charset="0"/>
            </a:endParaRPr>
          </a:p>
          <a:p>
            <a:pPr marL="347663" indent="-347663" algn="just" eaLnBrk="1" hangingPunct="1">
              <a:lnSpc>
                <a:spcPct val="90000"/>
              </a:lnSpc>
              <a:buNone/>
            </a:pPr>
            <a:r>
              <a:rPr lang="en-GB" sz="2800" dirty="0">
                <a:solidFill>
                  <a:schemeClr val="bg1"/>
                </a:solidFill>
                <a:cs typeface="Times New Roman" panose="02020603050405020304" pitchFamily="18" charset="0"/>
              </a:rPr>
              <a:t>3. Receive confirmation from department and pass for payment (John)</a:t>
            </a:r>
          </a:p>
          <a:p>
            <a:pPr marL="0" indent="0" algn="just" eaLnBrk="1" hangingPunct="1">
              <a:lnSpc>
                <a:spcPct val="90000"/>
              </a:lnSpc>
              <a:buNone/>
            </a:pPr>
            <a:r>
              <a:rPr lang="en-US" sz="900" dirty="0">
                <a:solidFill>
                  <a:schemeClr val="bg1"/>
                </a:solidFill>
                <a:cs typeface="Times New Roman" panose="02020603050405020304" pitchFamily="18" charset="0"/>
              </a:rPr>
              <a:t> </a:t>
            </a:r>
          </a:p>
          <a:p>
            <a:pPr marL="0" indent="0" algn="just" eaLnBrk="1" hangingPunct="1">
              <a:lnSpc>
                <a:spcPct val="90000"/>
              </a:lnSpc>
              <a:buNone/>
            </a:pPr>
            <a:r>
              <a:rPr lang="en-GB" sz="2800" dirty="0">
                <a:solidFill>
                  <a:schemeClr val="bg1"/>
                </a:solidFill>
                <a:cs typeface="Times New Roman" panose="02020603050405020304" pitchFamily="18" charset="0"/>
              </a:rPr>
              <a:t>4. Produce payment (Peter)</a:t>
            </a:r>
          </a:p>
          <a:p>
            <a:pPr marL="533400" indent="-533400" algn="just" eaLnBrk="1" hangingPunct="1">
              <a:lnSpc>
                <a:spcPct val="90000"/>
              </a:lnSpc>
              <a:buFontTx/>
              <a:buAutoNum type="arabicPeriod"/>
            </a:pPr>
            <a:endParaRPr lang="en-US" sz="1050" dirty="0">
              <a:solidFill>
                <a:schemeClr val="bg1"/>
              </a:solidFill>
              <a:cs typeface="Times New Roman" panose="02020603050405020304" pitchFamily="18" charset="0"/>
            </a:endParaRPr>
          </a:p>
          <a:p>
            <a:pPr marL="347663" indent="-347663" algn="just" eaLnBrk="1" hangingPunct="1">
              <a:lnSpc>
                <a:spcPct val="90000"/>
              </a:lnSpc>
              <a:buNone/>
            </a:pPr>
            <a:r>
              <a:rPr lang="en-GB" sz="2800" dirty="0">
                <a:solidFill>
                  <a:schemeClr val="bg1"/>
                </a:solidFill>
                <a:cs typeface="Times New Roman" panose="02020603050405020304" pitchFamily="18" charset="0"/>
              </a:rPr>
              <a:t>5. Handle queries arising at any of the above stages (Julie)</a:t>
            </a:r>
            <a:endParaRPr lang="en-GB" sz="2800" dirty="0"/>
          </a:p>
        </p:txBody>
      </p:sp>
      <p:sp>
        <p:nvSpPr>
          <p:cNvPr id="5" name="Footer Placeholder 4"/>
          <p:cNvSpPr>
            <a:spLocks noGrp="1"/>
          </p:cNvSpPr>
          <p:nvPr>
            <p:ph type="ftr" sz="quarter" idx="11"/>
          </p:nvPr>
        </p:nvSpPr>
        <p:spPr>
          <a:xfrm>
            <a:off x="2915816" y="6286500"/>
            <a:ext cx="3570709"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1400">
                <a:solidFill>
                  <a:srgbClr val="FFC000"/>
                </a:solidFill>
                <a:latin typeface="Verdana" panose="020B0604030504040204" pitchFamily="34" charset="0"/>
              </a:rPr>
              <a:t>FAST-NUCES CS449-PIT [Fall-2018]</a:t>
            </a:r>
            <a:endParaRPr lang="en-US" sz="1400" dirty="0">
              <a:solidFill>
                <a:srgbClr val="FFC000"/>
              </a:solidFill>
              <a:latin typeface="Verdana" panose="020B0604030504040204" pitchFamily="34" charset="0"/>
            </a:endParaRPr>
          </a:p>
        </p:txBody>
      </p:sp>
      <p:sp>
        <p:nvSpPr>
          <p:cNvPr id="2" name="Date Placeholder 1"/>
          <p:cNvSpPr>
            <a:spLocks noGrp="1"/>
          </p:cNvSpPr>
          <p:nvPr>
            <p:ph type="dt" sz="half" idx="10"/>
          </p:nvPr>
        </p:nvSpPr>
        <p:spPr/>
        <p:txBody>
          <a:bodyPr/>
          <a:lstStyle/>
          <a:p>
            <a:pPr>
              <a:defRPr/>
            </a:pPr>
            <a:fld id="{DE927AAF-BBBB-4A5C-A220-40388AE4A721}" type="datetime1">
              <a:rPr lang="en-US" smtClean="0"/>
              <a:t>04-Nov-18</a:t>
            </a:fld>
            <a:endParaRPr lang="en-GB" dirty="0"/>
          </a:p>
        </p:txBody>
      </p:sp>
      <p:sp>
        <p:nvSpPr>
          <p:cNvPr id="3" name="Slide Number Placeholder 2"/>
          <p:cNvSpPr>
            <a:spLocks noGrp="1"/>
          </p:cNvSpPr>
          <p:nvPr>
            <p:ph type="sldNum" sz="quarter" idx="12"/>
          </p:nvPr>
        </p:nvSpPr>
        <p:spPr/>
        <p:txBody>
          <a:bodyPr/>
          <a:lstStyle/>
          <a:p>
            <a:pPr>
              <a:defRPr/>
            </a:pPr>
            <a:fld id="{673C0515-7E8E-48D8-BBA9-852E11952092}" type="slidenum">
              <a:rPr lang="en-GB" smtClean="0"/>
              <a:pPr>
                <a:defRPr/>
              </a:pPr>
              <a:t>23</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060">
                                            <p:txEl>
                                              <p:pRg st="2" end="2"/>
                                            </p:txEl>
                                          </p:spTgt>
                                        </p:tgtEl>
                                        <p:attrNameLst>
                                          <p:attrName>style.visibility</p:attrName>
                                        </p:attrNameLst>
                                      </p:cBhvr>
                                      <p:to>
                                        <p:strVal val="visible"/>
                                      </p:to>
                                    </p:set>
                                    <p:animEffect transition="in" filter="fade">
                                      <p:cBhvr>
                                        <p:cTn id="7" dur="500"/>
                                        <p:tgtEl>
                                          <p:spTgt spid="4506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060">
                                            <p:txEl>
                                              <p:pRg st="4" end="4"/>
                                            </p:txEl>
                                          </p:spTgt>
                                        </p:tgtEl>
                                        <p:attrNameLst>
                                          <p:attrName>style.visibility</p:attrName>
                                        </p:attrNameLst>
                                      </p:cBhvr>
                                      <p:to>
                                        <p:strVal val="visible"/>
                                      </p:to>
                                    </p:set>
                                    <p:animEffect transition="in" filter="fade">
                                      <p:cBhvr>
                                        <p:cTn id="12" dur="500"/>
                                        <p:tgtEl>
                                          <p:spTgt spid="4506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060">
                                            <p:txEl>
                                              <p:pRg st="6" end="6"/>
                                            </p:txEl>
                                          </p:spTgt>
                                        </p:tgtEl>
                                        <p:attrNameLst>
                                          <p:attrName>style.visibility</p:attrName>
                                        </p:attrNameLst>
                                      </p:cBhvr>
                                      <p:to>
                                        <p:strVal val="visible"/>
                                      </p:to>
                                    </p:set>
                                    <p:animEffect transition="in" filter="fade">
                                      <p:cBhvr>
                                        <p:cTn id="17" dur="500"/>
                                        <p:tgtEl>
                                          <p:spTgt spid="45060">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5060">
                                            <p:txEl>
                                              <p:pRg st="8" end="8"/>
                                            </p:txEl>
                                          </p:spTgt>
                                        </p:tgtEl>
                                        <p:attrNameLst>
                                          <p:attrName>style.visibility</p:attrName>
                                        </p:attrNameLst>
                                      </p:cBhvr>
                                      <p:to>
                                        <p:strVal val="visible"/>
                                      </p:to>
                                    </p:set>
                                    <p:animEffect transition="in" filter="fade">
                                      <p:cBhvr>
                                        <p:cTn id="22" dur="500"/>
                                        <p:tgtEl>
                                          <p:spTgt spid="4506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idx="4294967295"/>
          </p:nvPr>
        </p:nvSpPr>
        <p:spPr>
          <a:xfrm>
            <a:off x="323528" y="0"/>
            <a:ext cx="8196263" cy="762000"/>
          </a:xfrm>
        </p:spPr>
        <p:txBody>
          <a:bodyPr anchor="b">
            <a:spAutoFit/>
          </a:bodyPr>
          <a:lstStyle/>
          <a:p>
            <a:pPr eaLnBrk="1" hangingPunct="1"/>
            <a:r>
              <a:rPr lang="en-US" dirty="0">
                <a:solidFill>
                  <a:schemeClr val="bg1"/>
                </a:solidFill>
                <a:effectLst>
                  <a:outerShdw blurRad="38100" dist="38100" dir="2700000" algn="tl">
                    <a:srgbClr val="000000">
                      <a:alpha val="43137"/>
                    </a:srgbClr>
                  </a:outerShdw>
                </a:effectLst>
              </a:rPr>
              <a:t>Job rotation</a:t>
            </a:r>
            <a:endParaRPr lang="en-GB" dirty="0">
              <a:solidFill>
                <a:schemeClr val="bg1"/>
              </a:solidFill>
              <a:effectLst>
                <a:outerShdw blurRad="38100" dist="38100" dir="2700000" algn="tl">
                  <a:srgbClr val="000000">
                    <a:alpha val="43137"/>
                  </a:srgbClr>
                </a:outerShdw>
              </a:effectLst>
            </a:endParaRPr>
          </a:p>
        </p:txBody>
      </p:sp>
      <p:sp>
        <p:nvSpPr>
          <p:cNvPr id="47108" name="Rectangle 3"/>
          <p:cNvSpPr>
            <a:spLocks noGrp="1" noChangeArrowheads="1"/>
          </p:cNvSpPr>
          <p:nvPr>
            <p:ph type="body" idx="4294967295"/>
          </p:nvPr>
        </p:nvSpPr>
        <p:spPr>
          <a:xfrm>
            <a:off x="457200" y="1412776"/>
            <a:ext cx="8229600" cy="4752528"/>
          </a:xfrm>
        </p:spPr>
        <p:txBody>
          <a:bodyPr/>
          <a:lstStyle/>
          <a:p>
            <a:pPr marL="0" indent="0" algn="just" eaLnBrk="1" hangingPunct="1">
              <a:buNone/>
            </a:pPr>
            <a:r>
              <a:rPr lang="en-US" dirty="0">
                <a:solidFill>
                  <a:schemeClr val="bg1"/>
                </a:solidFill>
              </a:rPr>
              <a:t>Freda, Gareth, John and Peter move round every week.</a:t>
            </a:r>
          </a:p>
          <a:p>
            <a:pPr algn="just" eaLnBrk="1" hangingPunct="1"/>
            <a:r>
              <a:rPr lang="en-US" dirty="0">
                <a:solidFill>
                  <a:schemeClr val="bg1"/>
                </a:solidFill>
              </a:rPr>
              <a:t>It gives staff a greater variety.</a:t>
            </a:r>
          </a:p>
          <a:p>
            <a:pPr algn="just"/>
            <a:r>
              <a:rPr lang="en-US" dirty="0">
                <a:solidFill>
                  <a:schemeClr val="bg1"/>
                </a:solidFill>
              </a:rPr>
              <a:t>It gives department greater resilience or elasticity in the case of sickness, holiday or resignation.</a:t>
            </a:r>
            <a:endParaRPr lang="en-GB" dirty="0">
              <a:solidFill>
                <a:schemeClr val="bg1"/>
              </a:solidFill>
            </a:endParaRPr>
          </a:p>
        </p:txBody>
      </p:sp>
      <p:sp>
        <p:nvSpPr>
          <p:cNvPr id="5" name="Footer Placeholder 4"/>
          <p:cNvSpPr>
            <a:spLocks noGrp="1"/>
          </p:cNvSpPr>
          <p:nvPr>
            <p:ph type="ftr" sz="quarter" idx="11"/>
          </p:nvPr>
        </p:nvSpPr>
        <p:spPr>
          <a:xfrm>
            <a:off x="2915816" y="6286500"/>
            <a:ext cx="3570709"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1400">
                <a:solidFill>
                  <a:srgbClr val="FFC000"/>
                </a:solidFill>
                <a:latin typeface="Verdana" panose="020B0604030504040204" pitchFamily="34" charset="0"/>
              </a:rPr>
              <a:t>FAST-NUCES CS449-PIT [Fall-2018]</a:t>
            </a:r>
            <a:endParaRPr lang="en-US" sz="1400" dirty="0">
              <a:solidFill>
                <a:srgbClr val="FFC000"/>
              </a:solidFill>
              <a:latin typeface="Verdana" panose="020B0604030504040204" pitchFamily="34" charset="0"/>
            </a:endParaRPr>
          </a:p>
        </p:txBody>
      </p:sp>
      <p:sp>
        <p:nvSpPr>
          <p:cNvPr id="2" name="Date Placeholder 1"/>
          <p:cNvSpPr>
            <a:spLocks noGrp="1"/>
          </p:cNvSpPr>
          <p:nvPr>
            <p:ph type="dt" sz="half" idx="10"/>
          </p:nvPr>
        </p:nvSpPr>
        <p:spPr/>
        <p:txBody>
          <a:bodyPr/>
          <a:lstStyle/>
          <a:p>
            <a:pPr>
              <a:defRPr/>
            </a:pPr>
            <a:fld id="{F9BD0A70-DC3A-43E3-8D6A-1B3FE13EE933}" type="datetime1">
              <a:rPr lang="en-US" smtClean="0"/>
              <a:t>04-Nov-18</a:t>
            </a:fld>
            <a:endParaRPr lang="en-GB" dirty="0"/>
          </a:p>
        </p:txBody>
      </p:sp>
      <p:sp>
        <p:nvSpPr>
          <p:cNvPr id="3" name="Slide Number Placeholder 2"/>
          <p:cNvSpPr>
            <a:spLocks noGrp="1"/>
          </p:cNvSpPr>
          <p:nvPr>
            <p:ph type="sldNum" sz="quarter" idx="12"/>
          </p:nvPr>
        </p:nvSpPr>
        <p:spPr/>
        <p:txBody>
          <a:bodyPr/>
          <a:lstStyle/>
          <a:p>
            <a:pPr>
              <a:defRPr/>
            </a:pPr>
            <a:fld id="{673C0515-7E8E-48D8-BBA9-852E11952092}" type="slidenum">
              <a:rPr lang="en-GB" smtClean="0"/>
              <a:pPr>
                <a:defRPr/>
              </a:pPr>
              <a:t>24</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323528" y="0"/>
            <a:ext cx="8196263" cy="762000"/>
          </a:xfrm>
        </p:spPr>
        <p:txBody>
          <a:bodyPr anchor="b">
            <a:spAutoFit/>
          </a:bodyPr>
          <a:lstStyle/>
          <a:p>
            <a:pPr eaLnBrk="1" hangingPunct="1"/>
            <a:r>
              <a:rPr lang="en-US" dirty="0">
                <a:solidFill>
                  <a:schemeClr val="bg1"/>
                </a:solidFill>
                <a:effectLst>
                  <a:outerShdw blurRad="38100" dist="38100" dir="2700000" algn="tl">
                    <a:srgbClr val="000000">
                      <a:alpha val="43137"/>
                    </a:srgbClr>
                  </a:outerShdw>
                </a:effectLst>
              </a:rPr>
              <a:t>Job enlargement</a:t>
            </a:r>
            <a:endParaRPr lang="en-GB" dirty="0">
              <a:solidFill>
                <a:schemeClr val="bg1"/>
              </a:solidFill>
              <a:effectLst>
                <a:outerShdw blurRad="38100" dist="38100" dir="2700000" algn="tl">
                  <a:srgbClr val="000000">
                    <a:alpha val="43137"/>
                  </a:srgbClr>
                </a:outerShdw>
              </a:effectLst>
            </a:endParaRPr>
          </a:p>
        </p:txBody>
      </p:sp>
      <p:sp>
        <p:nvSpPr>
          <p:cNvPr id="49156" name="Rectangle 3"/>
          <p:cNvSpPr>
            <a:spLocks noGrp="1" noChangeArrowheads="1"/>
          </p:cNvSpPr>
          <p:nvPr>
            <p:ph type="body" idx="4294967295"/>
          </p:nvPr>
        </p:nvSpPr>
        <p:spPr>
          <a:xfrm>
            <a:off x="457200" y="1412776"/>
            <a:ext cx="8229600" cy="4752528"/>
          </a:xfrm>
        </p:spPr>
        <p:txBody>
          <a:bodyPr>
            <a:normAutofit/>
          </a:bodyPr>
          <a:lstStyle/>
          <a:p>
            <a:pPr marL="0" indent="0">
              <a:buNone/>
            </a:pPr>
            <a:r>
              <a:rPr lang="en-US" i="1" dirty="0">
                <a:solidFill>
                  <a:schemeClr val="bg1"/>
                </a:solidFill>
              </a:rPr>
              <a:t>Job enlargement </a:t>
            </a:r>
            <a:r>
              <a:rPr lang="en-US" dirty="0">
                <a:solidFill>
                  <a:schemeClr val="bg1"/>
                </a:solidFill>
              </a:rPr>
              <a:t>means each of these members does tasks 1 to 4 for a particular group of invoices (e.g. particular suppliers or particular divisions).</a:t>
            </a:r>
          </a:p>
          <a:p>
            <a:pPr eaLnBrk="1" hangingPunct="1"/>
            <a:r>
              <a:rPr lang="en-US" dirty="0">
                <a:solidFill>
                  <a:schemeClr val="bg1"/>
                </a:solidFill>
              </a:rPr>
              <a:t>It adds variety and interest, and may increase pride in job.</a:t>
            </a:r>
          </a:p>
          <a:p>
            <a:pPr eaLnBrk="1" hangingPunct="1"/>
            <a:r>
              <a:rPr lang="en-US" dirty="0">
                <a:solidFill>
                  <a:schemeClr val="bg1"/>
                </a:solidFill>
              </a:rPr>
              <a:t>It may not be consistent with separation of responsibilities in financial matters.</a:t>
            </a:r>
          </a:p>
          <a:p>
            <a:pPr algn="just" eaLnBrk="1" hangingPunct="1"/>
            <a:endParaRPr lang="en-GB" dirty="0"/>
          </a:p>
        </p:txBody>
      </p:sp>
      <p:sp>
        <p:nvSpPr>
          <p:cNvPr id="5" name="Footer Placeholder 4"/>
          <p:cNvSpPr>
            <a:spLocks noGrp="1"/>
          </p:cNvSpPr>
          <p:nvPr>
            <p:ph type="ftr" sz="quarter" idx="11"/>
          </p:nvPr>
        </p:nvSpPr>
        <p:spPr>
          <a:xfrm>
            <a:off x="2915816" y="6286500"/>
            <a:ext cx="3570709"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1400">
                <a:solidFill>
                  <a:srgbClr val="FFC000"/>
                </a:solidFill>
                <a:latin typeface="Verdana" panose="020B0604030504040204" pitchFamily="34" charset="0"/>
              </a:rPr>
              <a:t>FAST-NUCES CS449-PIT [Fall-2018]</a:t>
            </a:r>
            <a:endParaRPr lang="en-US" sz="1400" dirty="0">
              <a:solidFill>
                <a:srgbClr val="FFC000"/>
              </a:solidFill>
              <a:latin typeface="Verdana" panose="020B0604030504040204" pitchFamily="34" charset="0"/>
            </a:endParaRPr>
          </a:p>
        </p:txBody>
      </p:sp>
      <p:sp>
        <p:nvSpPr>
          <p:cNvPr id="2" name="Date Placeholder 1"/>
          <p:cNvSpPr>
            <a:spLocks noGrp="1"/>
          </p:cNvSpPr>
          <p:nvPr>
            <p:ph type="dt" sz="half" idx="10"/>
          </p:nvPr>
        </p:nvSpPr>
        <p:spPr/>
        <p:txBody>
          <a:bodyPr/>
          <a:lstStyle/>
          <a:p>
            <a:pPr>
              <a:defRPr/>
            </a:pPr>
            <a:fld id="{3DE3E87F-E9AC-43C5-A43A-C9626FDE17B0}" type="datetime1">
              <a:rPr lang="en-US" smtClean="0"/>
              <a:t>04-Nov-18</a:t>
            </a:fld>
            <a:endParaRPr lang="en-GB" dirty="0"/>
          </a:p>
        </p:txBody>
      </p:sp>
      <p:sp>
        <p:nvSpPr>
          <p:cNvPr id="3" name="Slide Number Placeholder 2"/>
          <p:cNvSpPr>
            <a:spLocks noGrp="1"/>
          </p:cNvSpPr>
          <p:nvPr>
            <p:ph type="sldNum" sz="quarter" idx="12"/>
          </p:nvPr>
        </p:nvSpPr>
        <p:spPr/>
        <p:txBody>
          <a:bodyPr/>
          <a:lstStyle/>
          <a:p>
            <a:pPr>
              <a:defRPr/>
            </a:pPr>
            <a:fld id="{673C0515-7E8E-48D8-BBA9-852E11952092}" type="slidenum">
              <a:rPr lang="en-GB" smtClean="0"/>
              <a:pPr>
                <a:defRPr/>
              </a:pPr>
              <a:t>25</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9156">
                                            <p:txEl>
                                              <p:pRg st="1" end="1"/>
                                            </p:txEl>
                                          </p:spTgt>
                                        </p:tgtEl>
                                        <p:attrNameLst>
                                          <p:attrName>style.visibility</p:attrName>
                                        </p:attrNameLst>
                                      </p:cBhvr>
                                      <p:to>
                                        <p:strVal val="visible"/>
                                      </p:to>
                                    </p:set>
                                    <p:animEffect transition="in" filter="fade">
                                      <p:cBhvr>
                                        <p:cTn id="7" dur="1000"/>
                                        <p:tgtEl>
                                          <p:spTgt spid="49156">
                                            <p:txEl>
                                              <p:pRg st="1" end="1"/>
                                            </p:txEl>
                                          </p:spTgt>
                                        </p:tgtEl>
                                      </p:cBhvr>
                                    </p:animEffect>
                                    <p:anim calcmode="lin" valueType="num">
                                      <p:cBhvr>
                                        <p:cTn id="8" dur="1000" fill="hold"/>
                                        <p:tgtEl>
                                          <p:spTgt spid="4915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915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9156">
                                            <p:txEl>
                                              <p:pRg st="2" end="2"/>
                                            </p:txEl>
                                          </p:spTgt>
                                        </p:tgtEl>
                                        <p:attrNameLst>
                                          <p:attrName>style.visibility</p:attrName>
                                        </p:attrNameLst>
                                      </p:cBhvr>
                                      <p:to>
                                        <p:strVal val="visible"/>
                                      </p:to>
                                    </p:set>
                                    <p:animEffect transition="in" filter="fade">
                                      <p:cBhvr>
                                        <p:cTn id="14" dur="1000"/>
                                        <p:tgtEl>
                                          <p:spTgt spid="49156">
                                            <p:txEl>
                                              <p:pRg st="2" end="2"/>
                                            </p:txEl>
                                          </p:spTgt>
                                        </p:tgtEl>
                                      </p:cBhvr>
                                    </p:animEffect>
                                    <p:anim calcmode="lin" valueType="num">
                                      <p:cBhvr>
                                        <p:cTn id="15" dur="1000" fill="hold"/>
                                        <p:tgtEl>
                                          <p:spTgt spid="4915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915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idx="4294967295"/>
          </p:nvPr>
        </p:nvSpPr>
        <p:spPr>
          <a:xfrm>
            <a:off x="603038" y="0"/>
            <a:ext cx="8196263" cy="762000"/>
          </a:xfrm>
        </p:spPr>
        <p:txBody>
          <a:bodyPr anchor="b">
            <a:spAutoFit/>
          </a:bodyPr>
          <a:lstStyle/>
          <a:p>
            <a:pPr eaLnBrk="1" hangingPunct="1"/>
            <a:r>
              <a:rPr lang="en-US" dirty="0">
                <a:solidFill>
                  <a:schemeClr val="bg1"/>
                </a:solidFill>
                <a:effectLst>
                  <a:outerShdw blurRad="38100" dist="38100" dir="2700000" algn="tl">
                    <a:srgbClr val="000000">
                      <a:alpha val="43137"/>
                    </a:srgbClr>
                  </a:outerShdw>
                </a:effectLst>
              </a:rPr>
              <a:t>Job enrichment</a:t>
            </a:r>
            <a:endParaRPr lang="en-GB" dirty="0">
              <a:solidFill>
                <a:schemeClr val="bg1"/>
              </a:solidFill>
              <a:effectLst>
                <a:outerShdw blurRad="38100" dist="38100" dir="2700000" algn="tl">
                  <a:srgbClr val="000000">
                    <a:alpha val="43137"/>
                  </a:srgbClr>
                </a:outerShdw>
              </a:effectLst>
            </a:endParaRPr>
          </a:p>
        </p:txBody>
      </p:sp>
      <p:sp>
        <p:nvSpPr>
          <p:cNvPr id="51204" name="Rectangle 3"/>
          <p:cNvSpPr>
            <a:spLocks noGrp="1" noChangeArrowheads="1"/>
          </p:cNvSpPr>
          <p:nvPr>
            <p:ph type="body" idx="4294967295"/>
          </p:nvPr>
        </p:nvSpPr>
        <p:spPr>
          <a:xfrm>
            <a:off x="457200" y="1412776"/>
            <a:ext cx="8229600" cy="4752528"/>
          </a:xfrm>
        </p:spPr>
        <p:txBody>
          <a:bodyPr/>
          <a:lstStyle/>
          <a:p>
            <a:pPr marL="0" indent="0">
              <a:buNone/>
            </a:pPr>
            <a:r>
              <a:rPr lang="en-US" i="1" dirty="0">
                <a:solidFill>
                  <a:schemeClr val="bg1"/>
                </a:solidFill>
              </a:rPr>
              <a:t>Job </a:t>
            </a:r>
            <a:r>
              <a:rPr lang="en-US" i="1" dirty="0">
                <a:solidFill>
                  <a:schemeClr val="bg1"/>
                </a:solidFill>
                <a:effectLst>
                  <a:outerShdw blurRad="38100" dist="38100" dir="2700000" algn="tl">
                    <a:srgbClr val="000000">
                      <a:alpha val="43137"/>
                    </a:srgbClr>
                  </a:outerShdw>
                </a:effectLst>
              </a:rPr>
              <a:t>enrichment</a:t>
            </a:r>
            <a:r>
              <a:rPr lang="en-US" i="1" dirty="0">
                <a:solidFill>
                  <a:schemeClr val="bg1"/>
                </a:solidFill>
              </a:rPr>
              <a:t> </a:t>
            </a:r>
            <a:r>
              <a:rPr lang="en-US" dirty="0">
                <a:solidFill>
                  <a:schemeClr val="bg1"/>
                </a:solidFill>
              </a:rPr>
              <a:t>means adding more responsibilities, to say, Julie’s job.</a:t>
            </a:r>
          </a:p>
          <a:p>
            <a:pPr eaLnBrk="1" hangingPunct="1"/>
            <a:r>
              <a:rPr lang="en-US" dirty="0">
                <a:solidFill>
                  <a:schemeClr val="bg1"/>
                </a:solidFill>
              </a:rPr>
              <a:t>It is very effective for some staff members.</a:t>
            </a:r>
          </a:p>
          <a:p>
            <a:pPr eaLnBrk="1" hangingPunct="1"/>
            <a:r>
              <a:rPr lang="en-US" dirty="0">
                <a:solidFill>
                  <a:schemeClr val="bg1"/>
                </a:solidFill>
              </a:rPr>
              <a:t>Others may not want too much responsibility.</a:t>
            </a:r>
            <a:endParaRPr lang="en-GB" dirty="0">
              <a:solidFill>
                <a:schemeClr val="bg1"/>
              </a:solidFill>
            </a:endParaRPr>
          </a:p>
        </p:txBody>
      </p:sp>
      <p:sp>
        <p:nvSpPr>
          <p:cNvPr id="5" name="Footer Placeholder 4"/>
          <p:cNvSpPr>
            <a:spLocks noGrp="1"/>
          </p:cNvSpPr>
          <p:nvPr>
            <p:ph type="ftr" sz="quarter" idx="11"/>
          </p:nvPr>
        </p:nvSpPr>
        <p:spPr>
          <a:xfrm>
            <a:off x="2915816" y="6286500"/>
            <a:ext cx="3570709"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1400">
                <a:solidFill>
                  <a:srgbClr val="FFC000"/>
                </a:solidFill>
                <a:latin typeface="Verdana" panose="020B0604030504040204" pitchFamily="34" charset="0"/>
              </a:rPr>
              <a:t>FAST-NUCES CS449-PIT [Fall-2018]</a:t>
            </a:r>
            <a:endParaRPr lang="en-US" sz="1400" dirty="0">
              <a:solidFill>
                <a:srgbClr val="FFC000"/>
              </a:solidFill>
              <a:latin typeface="Verdana" panose="020B0604030504040204" pitchFamily="34" charset="0"/>
            </a:endParaRPr>
          </a:p>
        </p:txBody>
      </p:sp>
      <p:sp>
        <p:nvSpPr>
          <p:cNvPr id="2" name="Date Placeholder 1"/>
          <p:cNvSpPr>
            <a:spLocks noGrp="1"/>
          </p:cNvSpPr>
          <p:nvPr>
            <p:ph type="dt" sz="half" idx="10"/>
          </p:nvPr>
        </p:nvSpPr>
        <p:spPr/>
        <p:txBody>
          <a:bodyPr/>
          <a:lstStyle/>
          <a:p>
            <a:pPr>
              <a:defRPr/>
            </a:pPr>
            <a:fld id="{D1AEBFD6-7B8E-424E-9F19-5553875EE7EC}" type="datetime1">
              <a:rPr lang="en-US" smtClean="0"/>
              <a:t>04-Nov-18</a:t>
            </a:fld>
            <a:endParaRPr lang="en-GB" dirty="0"/>
          </a:p>
        </p:txBody>
      </p:sp>
      <p:sp>
        <p:nvSpPr>
          <p:cNvPr id="3" name="Slide Number Placeholder 2"/>
          <p:cNvSpPr>
            <a:spLocks noGrp="1"/>
          </p:cNvSpPr>
          <p:nvPr>
            <p:ph type="sldNum" sz="quarter" idx="12"/>
          </p:nvPr>
        </p:nvSpPr>
        <p:spPr/>
        <p:txBody>
          <a:bodyPr/>
          <a:lstStyle/>
          <a:p>
            <a:pPr>
              <a:defRPr/>
            </a:pPr>
            <a:fld id="{673C0515-7E8E-48D8-BBA9-852E11952092}" type="slidenum">
              <a:rPr lang="en-GB" smtClean="0"/>
              <a:pPr>
                <a:defRPr/>
              </a:pPr>
              <a:t>26</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04">
                                            <p:txEl>
                                              <p:pRg st="1" end="1"/>
                                            </p:txEl>
                                          </p:spTgt>
                                        </p:tgtEl>
                                        <p:attrNameLst>
                                          <p:attrName>style.visibility</p:attrName>
                                        </p:attrNameLst>
                                      </p:cBhvr>
                                      <p:to>
                                        <p:strVal val="visible"/>
                                      </p:to>
                                    </p:set>
                                    <p:animEffect transition="in" filter="fade">
                                      <p:cBhvr>
                                        <p:cTn id="7" dur="500"/>
                                        <p:tgtEl>
                                          <p:spTgt spid="5120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04">
                                            <p:txEl>
                                              <p:pRg st="2" end="2"/>
                                            </p:txEl>
                                          </p:spTgt>
                                        </p:tgtEl>
                                        <p:attrNameLst>
                                          <p:attrName>style.visibility</p:attrName>
                                        </p:attrNameLst>
                                      </p:cBhvr>
                                      <p:to>
                                        <p:strVal val="visible"/>
                                      </p:to>
                                    </p:set>
                                    <p:animEffect transition="in" filter="fade">
                                      <p:cBhvr>
                                        <p:cTn id="12" dur="500"/>
                                        <p:tgtEl>
                                          <p:spTgt spid="5120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xfrm>
            <a:off x="2915816" y="6286500"/>
            <a:ext cx="3570709"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1400">
                <a:solidFill>
                  <a:srgbClr val="FFC000"/>
                </a:solidFill>
                <a:latin typeface="Verdana" panose="020B0604030504040204" pitchFamily="34" charset="0"/>
              </a:rPr>
              <a:t>FAST-NUCES CS449-PIT [Fall-2018]</a:t>
            </a:r>
            <a:endParaRPr lang="en-US" sz="1400" dirty="0">
              <a:solidFill>
                <a:srgbClr val="FFC000"/>
              </a:solidFill>
              <a:latin typeface="Verdana" panose="020B0604030504040204" pitchFamily="34" charset="0"/>
            </a:endParaRPr>
          </a:p>
        </p:txBody>
      </p:sp>
      <p:sp>
        <p:nvSpPr>
          <p:cNvPr id="7171" name="Rectangle 2"/>
          <p:cNvSpPr>
            <a:spLocks noGrp="1" noChangeArrowheads="1"/>
          </p:cNvSpPr>
          <p:nvPr>
            <p:ph type="title" idx="4294967295"/>
          </p:nvPr>
        </p:nvSpPr>
        <p:spPr>
          <a:xfrm>
            <a:off x="251520" y="0"/>
            <a:ext cx="8196263" cy="762000"/>
          </a:xfrm>
        </p:spPr>
        <p:txBody>
          <a:bodyPr anchor="b">
            <a:spAutoFit/>
          </a:bodyPr>
          <a:lstStyle/>
          <a:p>
            <a:pPr eaLnBrk="1" hangingPunct="1"/>
            <a:r>
              <a:rPr lang="en-US" dirty="0">
                <a:solidFill>
                  <a:schemeClr val="bg1"/>
                </a:solidFill>
                <a:effectLst>
                  <a:outerShdw blurRad="38100" dist="38100" dir="2700000" algn="tl">
                    <a:srgbClr val="000000">
                      <a:alpha val="43137"/>
                    </a:srgbClr>
                  </a:outerShdw>
                </a:effectLst>
              </a:rPr>
              <a:t>Aim of HRM</a:t>
            </a:r>
            <a:endParaRPr lang="en-GB" dirty="0">
              <a:solidFill>
                <a:schemeClr val="bg1"/>
              </a:solidFill>
              <a:effectLst>
                <a:outerShdw blurRad="38100" dist="38100" dir="2700000" algn="tl">
                  <a:srgbClr val="000000">
                    <a:alpha val="43137"/>
                  </a:srgbClr>
                </a:outerShdw>
              </a:effectLst>
            </a:endParaRPr>
          </a:p>
        </p:txBody>
      </p:sp>
      <p:sp>
        <p:nvSpPr>
          <p:cNvPr id="7172" name="Rectangle 3"/>
          <p:cNvSpPr>
            <a:spLocks noGrp="1" noChangeArrowheads="1"/>
          </p:cNvSpPr>
          <p:nvPr>
            <p:ph type="body" idx="4294967295"/>
          </p:nvPr>
        </p:nvSpPr>
        <p:spPr>
          <a:xfrm>
            <a:off x="418434" y="1340768"/>
            <a:ext cx="8352928" cy="4752528"/>
          </a:xfrm>
        </p:spPr>
        <p:txBody>
          <a:bodyPr>
            <a:noAutofit/>
          </a:bodyPr>
          <a:lstStyle/>
          <a:p>
            <a:pPr marL="0" indent="0" algn="just">
              <a:buNone/>
            </a:pPr>
            <a:r>
              <a:rPr lang="en-US" sz="2800" dirty="0">
                <a:solidFill>
                  <a:schemeClr val="bg1"/>
                </a:solidFill>
                <a:cs typeface="Times New Roman" panose="02020603050405020304" pitchFamily="18" charset="0"/>
              </a:rPr>
              <a:t>The term ‘</a:t>
            </a:r>
            <a:r>
              <a:rPr lang="en-US" sz="2800" i="1" dirty="0">
                <a:solidFill>
                  <a:srgbClr val="00B0F0"/>
                </a:solidFill>
                <a:cs typeface="Times New Roman" panose="02020603050405020304" pitchFamily="18" charset="0"/>
              </a:rPr>
              <a:t>human resources</a:t>
            </a:r>
            <a:r>
              <a:rPr lang="en-US" sz="2800" dirty="0">
                <a:solidFill>
                  <a:schemeClr val="bg1"/>
                </a:solidFill>
                <a:cs typeface="Times New Roman" panose="02020603050405020304" pitchFamily="18" charset="0"/>
              </a:rPr>
              <a:t>’ emphasizes the fact that the people who work for an organization are an indispensable part of the organization’s resources and the most important one.</a:t>
            </a:r>
          </a:p>
          <a:p>
            <a:pPr marL="0" indent="0" algn="just">
              <a:buNone/>
            </a:pPr>
            <a:endParaRPr lang="en-US" sz="1100" dirty="0">
              <a:solidFill>
                <a:schemeClr val="bg1"/>
              </a:solidFill>
              <a:cs typeface="Times New Roman" panose="02020603050405020304" pitchFamily="18" charset="0"/>
            </a:endParaRPr>
          </a:p>
          <a:p>
            <a:pPr marL="0" indent="0" algn="just">
              <a:buNone/>
            </a:pPr>
            <a:r>
              <a:rPr lang="en-US" sz="2800" dirty="0">
                <a:solidFill>
                  <a:schemeClr val="bg1"/>
                </a:solidFill>
                <a:cs typeface="Times New Roman" panose="02020603050405020304" pitchFamily="18" charset="0"/>
              </a:rPr>
              <a:t>For this reason, the organization will try to ensure that it always has appropriately skilled, qualified &amp; experienced staff that it needs.</a:t>
            </a:r>
          </a:p>
          <a:p>
            <a:pPr marL="0" indent="0" algn="just">
              <a:buNone/>
            </a:pPr>
            <a:endParaRPr lang="en-US" sz="1100" dirty="0">
              <a:solidFill>
                <a:schemeClr val="bg1"/>
              </a:solidFill>
            </a:endParaRPr>
          </a:p>
          <a:p>
            <a:pPr marL="0" indent="0" algn="just">
              <a:buNone/>
            </a:pPr>
            <a:r>
              <a:rPr lang="en-US" sz="2800" dirty="0">
                <a:solidFill>
                  <a:schemeClr val="bg1"/>
                </a:solidFill>
              </a:rPr>
              <a:t>This must be done without wasteful over-staffing and within the constraints of what is lawful.</a:t>
            </a:r>
            <a:endParaRPr lang="en-GB" sz="2800" dirty="0">
              <a:solidFill>
                <a:schemeClr val="bg1"/>
              </a:solidFill>
            </a:endParaRPr>
          </a:p>
        </p:txBody>
      </p:sp>
      <p:sp>
        <p:nvSpPr>
          <p:cNvPr id="2" name="Date Placeholder 1"/>
          <p:cNvSpPr>
            <a:spLocks noGrp="1"/>
          </p:cNvSpPr>
          <p:nvPr>
            <p:ph type="dt" sz="half" idx="10"/>
          </p:nvPr>
        </p:nvSpPr>
        <p:spPr/>
        <p:txBody>
          <a:bodyPr/>
          <a:lstStyle/>
          <a:p>
            <a:pPr>
              <a:defRPr/>
            </a:pPr>
            <a:fld id="{A8A4147F-5C3A-4A06-82C7-6C6B536E4EEA}" type="datetime1">
              <a:rPr lang="en-US" smtClean="0"/>
              <a:t>04-Nov-18</a:t>
            </a:fld>
            <a:endParaRPr lang="en-GB" dirty="0"/>
          </a:p>
        </p:txBody>
      </p:sp>
      <p:sp>
        <p:nvSpPr>
          <p:cNvPr id="3" name="Slide Number Placeholder 2"/>
          <p:cNvSpPr>
            <a:spLocks noGrp="1"/>
          </p:cNvSpPr>
          <p:nvPr>
            <p:ph type="sldNum" sz="quarter" idx="12"/>
          </p:nvPr>
        </p:nvSpPr>
        <p:spPr/>
        <p:txBody>
          <a:bodyPr/>
          <a:lstStyle/>
          <a:p>
            <a:pPr>
              <a:defRPr/>
            </a:pPr>
            <a:fld id="{673C0515-7E8E-48D8-BBA9-852E11952092}" type="slidenum">
              <a:rPr lang="en-GB" smtClean="0"/>
              <a:pPr>
                <a:defRPr/>
              </a:pPr>
              <a:t>3</a:t>
            </a:fld>
            <a:endParaRPr lang="en-GB" dirty="0"/>
          </a:p>
        </p:txBody>
      </p:sp>
    </p:spTree>
    <p:extLst>
      <p:ext uri="{BB962C8B-B14F-4D97-AF65-F5344CB8AC3E}">
        <p14:creationId xmlns:p14="http://schemas.microsoft.com/office/powerpoint/2010/main" val="257699594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172">
                                            <p:txEl>
                                              <p:pRg st="4" end="4"/>
                                            </p:txEl>
                                          </p:spTgt>
                                        </p:tgtEl>
                                        <p:attrNameLst>
                                          <p:attrName>style.visibility</p:attrName>
                                        </p:attrNameLst>
                                      </p:cBhvr>
                                      <p:to>
                                        <p:strVal val="visible"/>
                                      </p:to>
                                    </p:set>
                                    <p:animEffect transition="in" filter="fade">
                                      <p:cBhvr>
                                        <p:cTn id="11" dur="500"/>
                                        <p:tgtEl>
                                          <p:spTgt spid="71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xfrm>
            <a:off x="2915816" y="6286500"/>
            <a:ext cx="3570709"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1400">
                <a:solidFill>
                  <a:srgbClr val="FFC000"/>
                </a:solidFill>
                <a:latin typeface="Verdana" panose="020B0604030504040204" pitchFamily="34" charset="0"/>
              </a:rPr>
              <a:t>FAST-NUCES CS449-PIT [Fall-2018]</a:t>
            </a:r>
            <a:endParaRPr lang="en-US" sz="1400" dirty="0">
              <a:solidFill>
                <a:srgbClr val="FFC000"/>
              </a:solidFill>
              <a:latin typeface="Verdana" panose="020B0604030504040204" pitchFamily="34" charset="0"/>
            </a:endParaRPr>
          </a:p>
        </p:txBody>
      </p:sp>
      <p:sp>
        <p:nvSpPr>
          <p:cNvPr id="7171" name="Rectangle 2"/>
          <p:cNvSpPr>
            <a:spLocks noGrp="1" noChangeArrowheads="1"/>
          </p:cNvSpPr>
          <p:nvPr>
            <p:ph type="title" idx="4294967295"/>
          </p:nvPr>
        </p:nvSpPr>
        <p:spPr>
          <a:xfrm>
            <a:off x="251520" y="0"/>
            <a:ext cx="8196263" cy="762000"/>
          </a:xfrm>
        </p:spPr>
        <p:txBody>
          <a:bodyPr anchor="b">
            <a:spAutoFit/>
          </a:bodyPr>
          <a:lstStyle/>
          <a:p>
            <a:pPr eaLnBrk="1" hangingPunct="1"/>
            <a:r>
              <a:rPr lang="en-US" dirty="0">
                <a:solidFill>
                  <a:schemeClr val="bg1"/>
                </a:solidFill>
                <a:effectLst>
                  <a:outerShdw blurRad="38100" dist="38100" dir="2700000" algn="tl">
                    <a:srgbClr val="000000">
                      <a:alpha val="43137"/>
                    </a:srgbClr>
                  </a:outerShdw>
                </a:effectLst>
              </a:rPr>
              <a:t>Aim of HRM…</a:t>
            </a:r>
            <a:endParaRPr lang="en-GB" dirty="0">
              <a:solidFill>
                <a:schemeClr val="bg1"/>
              </a:solidFill>
              <a:effectLst>
                <a:outerShdw blurRad="38100" dist="38100" dir="2700000" algn="tl">
                  <a:srgbClr val="000000">
                    <a:alpha val="43137"/>
                  </a:srgbClr>
                </a:outerShdw>
              </a:effectLst>
            </a:endParaRPr>
          </a:p>
        </p:txBody>
      </p:sp>
      <p:sp>
        <p:nvSpPr>
          <p:cNvPr id="7172" name="Rectangle 3"/>
          <p:cNvSpPr>
            <a:spLocks noGrp="1" noChangeArrowheads="1"/>
          </p:cNvSpPr>
          <p:nvPr>
            <p:ph type="body" idx="4294967295"/>
          </p:nvPr>
        </p:nvSpPr>
        <p:spPr>
          <a:xfrm>
            <a:off x="418434" y="1340768"/>
            <a:ext cx="8402038" cy="4752528"/>
          </a:xfrm>
        </p:spPr>
        <p:txBody>
          <a:bodyPr>
            <a:noAutofit/>
          </a:bodyPr>
          <a:lstStyle/>
          <a:p>
            <a:pPr marL="0" indent="0" algn="just">
              <a:buNone/>
            </a:pPr>
            <a:r>
              <a:rPr lang="en-US" sz="2800" dirty="0">
                <a:solidFill>
                  <a:schemeClr val="bg1"/>
                </a:solidFill>
                <a:cs typeface="Times New Roman" panose="02020603050405020304" pitchFamily="18" charset="0"/>
              </a:rPr>
              <a:t>The cost of recruiting new staff is high and the loss of continuity when staff leave can also be very expensive.</a:t>
            </a:r>
            <a:endParaRPr lang="en-US" sz="1200" dirty="0">
              <a:solidFill>
                <a:schemeClr val="bg1"/>
              </a:solidFill>
              <a:cs typeface="Times New Roman" panose="02020603050405020304" pitchFamily="18" charset="0"/>
            </a:endParaRPr>
          </a:p>
          <a:p>
            <a:pPr marL="0" indent="0" algn="just">
              <a:buNone/>
            </a:pPr>
            <a:endParaRPr lang="en-US" sz="1000" dirty="0">
              <a:solidFill>
                <a:schemeClr val="bg1"/>
              </a:solidFill>
              <a:cs typeface="Times New Roman" panose="02020603050405020304" pitchFamily="18" charset="0"/>
            </a:endParaRPr>
          </a:p>
          <a:p>
            <a:pPr marL="0" indent="0" algn="just">
              <a:buNone/>
            </a:pPr>
            <a:endParaRPr lang="en-US" sz="1000" dirty="0">
              <a:solidFill>
                <a:schemeClr val="bg1"/>
              </a:solidFill>
              <a:cs typeface="Times New Roman" panose="02020603050405020304" pitchFamily="18" charset="0"/>
            </a:endParaRPr>
          </a:p>
          <a:p>
            <a:pPr marL="0" indent="0" algn="just">
              <a:buNone/>
            </a:pPr>
            <a:r>
              <a:rPr lang="en-US" sz="2800" dirty="0">
                <a:solidFill>
                  <a:schemeClr val="bg1"/>
                </a:solidFill>
                <a:cs typeface="Times New Roman" panose="02020603050405020304" pitchFamily="18" charset="0"/>
              </a:rPr>
              <a:t>Accordingly the organization will want to keep staff turnover low. </a:t>
            </a:r>
          </a:p>
          <a:p>
            <a:pPr marL="0" indent="0" algn="just">
              <a:buNone/>
            </a:pPr>
            <a:endParaRPr lang="en-US" sz="1000" dirty="0">
              <a:solidFill>
                <a:schemeClr val="bg1"/>
              </a:solidFill>
              <a:cs typeface="Times New Roman" panose="02020603050405020304" pitchFamily="18" charset="0"/>
            </a:endParaRPr>
          </a:p>
          <a:p>
            <a:pPr marL="0" indent="0" algn="just">
              <a:buNone/>
            </a:pPr>
            <a:endParaRPr lang="en-US" sz="1000" dirty="0">
              <a:solidFill>
                <a:schemeClr val="bg1"/>
              </a:solidFill>
              <a:cs typeface="Times New Roman" panose="02020603050405020304" pitchFamily="18" charset="0"/>
            </a:endParaRPr>
          </a:p>
          <a:p>
            <a:pPr marL="0" indent="0" algn="just">
              <a:buNone/>
            </a:pPr>
            <a:r>
              <a:rPr lang="en-US" sz="2800" dirty="0">
                <a:solidFill>
                  <a:schemeClr val="bg1"/>
                </a:solidFill>
                <a:cs typeface="Times New Roman" panose="02020603050405020304" pitchFamily="18" charset="0"/>
              </a:rPr>
              <a:t>Many organizations want to behave as a ‘good employer’ and will therefore try to follow the best of current employment practice.</a:t>
            </a:r>
            <a:endParaRPr lang="en-GB" sz="2800" dirty="0">
              <a:solidFill>
                <a:schemeClr val="bg1"/>
              </a:solidFill>
            </a:endParaRPr>
          </a:p>
        </p:txBody>
      </p:sp>
      <p:sp>
        <p:nvSpPr>
          <p:cNvPr id="2" name="Date Placeholder 1"/>
          <p:cNvSpPr>
            <a:spLocks noGrp="1"/>
          </p:cNvSpPr>
          <p:nvPr>
            <p:ph type="dt" sz="half" idx="10"/>
          </p:nvPr>
        </p:nvSpPr>
        <p:spPr/>
        <p:txBody>
          <a:bodyPr/>
          <a:lstStyle/>
          <a:p>
            <a:pPr>
              <a:defRPr/>
            </a:pPr>
            <a:fld id="{0D994D34-2493-40C6-B142-ED30611F9021}" type="datetime1">
              <a:rPr lang="en-US" smtClean="0"/>
              <a:t>04-Nov-18</a:t>
            </a:fld>
            <a:endParaRPr lang="en-GB" dirty="0"/>
          </a:p>
        </p:txBody>
      </p:sp>
      <p:sp>
        <p:nvSpPr>
          <p:cNvPr id="3" name="Slide Number Placeholder 2"/>
          <p:cNvSpPr>
            <a:spLocks noGrp="1"/>
          </p:cNvSpPr>
          <p:nvPr>
            <p:ph type="sldNum" sz="quarter" idx="12"/>
          </p:nvPr>
        </p:nvSpPr>
        <p:spPr/>
        <p:txBody>
          <a:bodyPr/>
          <a:lstStyle/>
          <a:p>
            <a:pPr>
              <a:defRPr/>
            </a:pPr>
            <a:fld id="{673C0515-7E8E-48D8-BBA9-852E11952092}" type="slidenum">
              <a:rPr lang="en-GB" smtClean="0"/>
              <a:pPr>
                <a:defRPr/>
              </a:pPr>
              <a:t>4</a:t>
            </a:fld>
            <a:endParaRPr lang="en-GB" dirty="0"/>
          </a:p>
        </p:txBody>
      </p:sp>
    </p:spTree>
    <p:extLst>
      <p:ext uri="{BB962C8B-B14F-4D97-AF65-F5344CB8AC3E}">
        <p14:creationId xmlns:p14="http://schemas.microsoft.com/office/powerpoint/2010/main" val="23884642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xfrm>
            <a:off x="2915816" y="6286500"/>
            <a:ext cx="3570709"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1400">
                <a:solidFill>
                  <a:srgbClr val="FFC000"/>
                </a:solidFill>
                <a:latin typeface="Verdana" panose="020B0604030504040204" pitchFamily="34" charset="0"/>
              </a:rPr>
              <a:t>FAST-NUCES CS449-PIT [Fall-2018]</a:t>
            </a:r>
            <a:endParaRPr lang="en-US" sz="1400" dirty="0">
              <a:solidFill>
                <a:srgbClr val="FFC000"/>
              </a:solidFill>
              <a:latin typeface="Verdana" panose="020B0604030504040204" pitchFamily="34" charset="0"/>
            </a:endParaRPr>
          </a:p>
        </p:txBody>
      </p:sp>
      <p:sp>
        <p:nvSpPr>
          <p:cNvPr id="7172" name="Rectangle 3"/>
          <p:cNvSpPr>
            <a:spLocks noGrp="1" noChangeArrowheads="1"/>
          </p:cNvSpPr>
          <p:nvPr>
            <p:ph type="body" idx="4294967295"/>
          </p:nvPr>
        </p:nvSpPr>
        <p:spPr>
          <a:xfrm>
            <a:off x="418434" y="1340768"/>
            <a:ext cx="8352928" cy="4752528"/>
          </a:xfrm>
        </p:spPr>
        <p:txBody>
          <a:bodyPr>
            <a:noAutofit/>
          </a:bodyPr>
          <a:lstStyle/>
          <a:p>
            <a:pPr marL="0" indent="0" algn="just">
              <a:buNone/>
            </a:pPr>
            <a:r>
              <a:rPr lang="en-US" sz="2800" dirty="0">
                <a:solidFill>
                  <a:schemeClr val="bg1"/>
                </a:solidFill>
                <a:cs typeface="Times New Roman" panose="02020603050405020304" pitchFamily="18" charset="0"/>
              </a:rPr>
              <a:t>Any organization that employs staff will be faced with the need to handle administrative issues relating to their employment.</a:t>
            </a:r>
            <a:endParaRPr lang="en-US" sz="1100" dirty="0">
              <a:solidFill>
                <a:schemeClr val="bg1"/>
              </a:solidFill>
              <a:cs typeface="Times New Roman" panose="02020603050405020304" pitchFamily="18" charset="0"/>
            </a:endParaRPr>
          </a:p>
          <a:p>
            <a:pPr marL="0" indent="0" algn="just">
              <a:buNone/>
            </a:pPr>
            <a:endParaRPr lang="en-US" sz="1000" dirty="0">
              <a:solidFill>
                <a:schemeClr val="bg1"/>
              </a:solidFill>
              <a:cs typeface="Times New Roman" panose="02020603050405020304" pitchFamily="18" charset="0"/>
            </a:endParaRPr>
          </a:p>
          <a:p>
            <a:pPr marL="0" indent="0" algn="just">
              <a:buNone/>
            </a:pPr>
            <a:r>
              <a:rPr lang="en-US" sz="2800" dirty="0">
                <a:solidFill>
                  <a:schemeClr val="bg1"/>
                </a:solidFill>
                <a:cs typeface="Times New Roman" panose="02020603050405020304" pitchFamily="18" charset="0"/>
              </a:rPr>
              <a:t>As the number of employees grow, a full-time personnel officer or human resources manager will be required.</a:t>
            </a:r>
            <a:endParaRPr lang="en-US" sz="1200" dirty="0">
              <a:solidFill>
                <a:schemeClr val="bg1"/>
              </a:solidFill>
              <a:cs typeface="Times New Roman" panose="02020603050405020304" pitchFamily="18" charset="0"/>
            </a:endParaRPr>
          </a:p>
          <a:p>
            <a:pPr marL="0" indent="0" algn="just">
              <a:buNone/>
            </a:pPr>
            <a:endParaRPr lang="en-US" sz="900" dirty="0">
              <a:solidFill>
                <a:schemeClr val="bg1"/>
              </a:solidFill>
              <a:cs typeface="Times New Roman" panose="02020603050405020304" pitchFamily="18" charset="0"/>
            </a:endParaRPr>
          </a:p>
          <a:p>
            <a:pPr marL="0" indent="0" algn="just">
              <a:buNone/>
            </a:pPr>
            <a:r>
              <a:rPr lang="en-US" sz="2800" dirty="0">
                <a:solidFill>
                  <a:schemeClr val="bg1"/>
                </a:solidFill>
                <a:cs typeface="Times New Roman" panose="02020603050405020304" pitchFamily="18" charset="0"/>
              </a:rPr>
              <a:t>However, managers cannot hand over all responsibility for personnel matters to specialists. </a:t>
            </a:r>
            <a:endParaRPr lang="en-US" sz="1200" dirty="0">
              <a:solidFill>
                <a:schemeClr val="bg1"/>
              </a:solidFill>
              <a:cs typeface="Times New Roman" panose="02020603050405020304" pitchFamily="18" charset="0"/>
            </a:endParaRPr>
          </a:p>
          <a:p>
            <a:pPr marL="0" indent="0" algn="just">
              <a:buNone/>
            </a:pPr>
            <a:endParaRPr lang="en-US" sz="800" dirty="0">
              <a:solidFill>
                <a:schemeClr val="bg1"/>
              </a:solidFill>
              <a:cs typeface="Times New Roman" panose="02020603050405020304" pitchFamily="18" charset="0"/>
            </a:endParaRPr>
          </a:p>
          <a:p>
            <a:pPr marL="0" indent="0" algn="just">
              <a:buNone/>
            </a:pPr>
            <a:r>
              <a:rPr lang="en-US" sz="2800" dirty="0">
                <a:solidFill>
                  <a:schemeClr val="bg1"/>
                </a:solidFill>
                <a:cs typeface="Times New Roman" panose="02020603050405020304" pitchFamily="18" charset="0"/>
              </a:rPr>
              <a:t>This is true specially in the IT industry, where staff have high expectations and staff turnover is particularly high.</a:t>
            </a:r>
            <a:endParaRPr lang="en-GB" sz="2800" dirty="0">
              <a:solidFill>
                <a:schemeClr val="bg1"/>
              </a:solidFill>
            </a:endParaRPr>
          </a:p>
        </p:txBody>
      </p:sp>
      <p:sp>
        <p:nvSpPr>
          <p:cNvPr id="2" name="Date Placeholder 1"/>
          <p:cNvSpPr>
            <a:spLocks noGrp="1"/>
          </p:cNvSpPr>
          <p:nvPr>
            <p:ph type="dt" sz="half" idx="10"/>
          </p:nvPr>
        </p:nvSpPr>
        <p:spPr/>
        <p:txBody>
          <a:bodyPr/>
          <a:lstStyle/>
          <a:p>
            <a:pPr>
              <a:defRPr/>
            </a:pPr>
            <a:fld id="{2FAF4733-BD0F-495D-BC6F-B580A9188654}" type="datetime1">
              <a:rPr lang="en-US" smtClean="0"/>
              <a:t>04-Nov-18</a:t>
            </a:fld>
            <a:endParaRPr lang="en-GB" dirty="0"/>
          </a:p>
        </p:txBody>
      </p:sp>
      <p:sp>
        <p:nvSpPr>
          <p:cNvPr id="3" name="Slide Number Placeholder 2"/>
          <p:cNvSpPr>
            <a:spLocks noGrp="1"/>
          </p:cNvSpPr>
          <p:nvPr>
            <p:ph type="sldNum" sz="quarter" idx="12"/>
          </p:nvPr>
        </p:nvSpPr>
        <p:spPr/>
        <p:txBody>
          <a:bodyPr/>
          <a:lstStyle/>
          <a:p>
            <a:pPr>
              <a:defRPr/>
            </a:pPr>
            <a:fld id="{673C0515-7E8E-48D8-BBA9-852E11952092}" type="slidenum">
              <a:rPr lang="en-GB" smtClean="0"/>
              <a:pPr>
                <a:defRPr/>
              </a:pPr>
              <a:t>5</a:t>
            </a:fld>
            <a:endParaRPr lang="en-GB" dirty="0"/>
          </a:p>
        </p:txBody>
      </p:sp>
      <p:sp>
        <p:nvSpPr>
          <p:cNvPr id="7" name="Rectangle 2"/>
          <p:cNvSpPr txBox="1">
            <a:spLocks noChangeArrowheads="1"/>
          </p:cNvSpPr>
          <p:nvPr/>
        </p:nvSpPr>
        <p:spPr>
          <a:xfrm>
            <a:off x="251520" y="0"/>
            <a:ext cx="8196263" cy="762000"/>
          </a:xfrm>
          <a:prstGeom prst="rect">
            <a:avLst/>
          </a:prstGeom>
        </p:spPr>
        <p:txBody>
          <a:bodyPr vert="horz" lIns="91440" tIns="45720" rIns="91440" bIns="45720" rtlCol="0" anchor="b">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dirty="0">
                <a:solidFill>
                  <a:schemeClr val="bg1"/>
                </a:solidFill>
                <a:effectLst>
                  <a:outerShdw blurRad="38100" dist="38100" dir="2700000" algn="tl">
                    <a:srgbClr val="000000">
                      <a:alpha val="43137"/>
                    </a:srgbClr>
                  </a:outerShdw>
                </a:effectLst>
              </a:rPr>
              <a:t>Aim of HRM…</a:t>
            </a:r>
            <a:endParaRPr lang="en-GB"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5053901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172">
                                            <p:txEl>
                                              <p:pRg st="4" end="4"/>
                                            </p:txEl>
                                          </p:spTgt>
                                        </p:tgtEl>
                                        <p:attrNameLst>
                                          <p:attrName>style.visibility</p:attrName>
                                        </p:attrNameLst>
                                      </p:cBhvr>
                                      <p:to>
                                        <p:strVal val="visible"/>
                                      </p:to>
                                    </p:set>
                                    <p:animEffect transition="in" filter="fade">
                                      <p:cBhvr>
                                        <p:cTn id="11" dur="500"/>
                                        <p:tgtEl>
                                          <p:spTgt spid="7172">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172">
                                            <p:txEl>
                                              <p:pRg st="6" end="6"/>
                                            </p:txEl>
                                          </p:spTgt>
                                        </p:tgtEl>
                                        <p:attrNameLst>
                                          <p:attrName>style.visibility</p:attrName>
                                        </p:attrNameLst>
                                      </p:cBhvr>
                                      <p:to>
                                        <p:strVal val="visible"/>
                                      </p:to>
                                    </p:set>
                                    <p:animEffect transition="in" filter="fade">
                                      <p:cBhvr>
                                        <p:cTn id="16" dur="500"/>
                                        <p:tgtEl>
                                          <p:spTgt spid="717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467544" y="0"/>
            <a:ext cx="8196263" cy="762000"/>
          </a:xfrm>
        </p:spPr>
        <p:txBody>
          <a:bodyPr anchor="b">
            <a:spAutoFit/>
          </a:bodyPr>
          <a:lstStyle/>
          <a:p>
            <a:pPr eaLnBrk="1" hangingPunct="1"/>
            <a:r>
              <a:rPr lang="en-US" dirty="0">
                <a:solidFill>
                  <a:schemeClr val="bg1"/>
                </a:solidFill>
                <a:effectLst>
                  <a:outerShdw blurRad="38100" dist="38100" dir="2700000" algn="tl">
                    <a:srgbClr val="000000">
                      <a:alpha val="43137"/>
                    </a:srgbClr>
                  </a:outerShdw>
                </a:effectLst>
              </a:rPr>
              <a:t>Recruitment and selection…</a:t>
            </a:r>
            <a:endParaRPr lang="en-GB" dirty="0">
              <a:solidFill>
                <a:schemeClr val="bg1"/>
              </a:solidFill>
              <a:effectLst>
                <a:outerShdw blurRad="38100" dist="38100" dir="2700000" algn="tl">
                  <a:srgbClr val="000000">
                    <a:alpha val="43137"/>
                  </a:srgbClr>
                </a:outerShdw>
              </a:effectLst>
            </a:endParaRPr>
          </a:p>
        </p:txBody>
      </p:sp>
      <p:sp>
        <p:nvSpPr>
          <p:cNvPr id="12292" name="Rectangle 3"/>
          <p:cNvSpPr>
            <a:spLocks noGrp="1" noChangeArrowheads="1"/>
          </p:cNvSpPr>
          <p:nvPr>
            <p:ph type="body" idx="4294967295"/>
          </p:nvPr>
        </p:nvSpPr>
        <p:spPr>
          <a:xfrm>
            <a:off x="467544" y="1412776"/>
            <a:ext cx="8219256" cy="4752528"/>
          </a:xfrm>
        </p:spPr>
        <p:txBody>
          <a:bodyPr>
            <a:normAutofit/>
          </a:bodyPr>
          <a:lstStyle/>
          <a:p>
            <a:pPr marL="0" indent="0" algn="just">
              <a:buNone/>
            </a:pPr>
            <a:r>
              <a:rPr lang="en-US" sz="2800" dirty="0">
                <a:solidFill>
                  <a:schemeClr val="bg1"/>
                </a:solidFill>
              </a:rPr>
              <a:t>Human resources managers often make a distinction between the two terms </a:t>
            </a:r>
            <a:r>
              <a:rPr lang="en-US" sz="2800" i="1" dirty="0">
                <a:solidFill>
                  <a:srgbClr val="00B0F0"/>
                </a:solidFill>
              </a:rPr>
              <a:t>recruitment</a:t>
            </a:r>
            <a:r>
              <a:rPr lang="en-US" sz="2800" dirty="0">
                <a:solidFill>
                  <a:schemeClr val="bg1"/>
                </a:solidFill>
              </a:rPr>
              <a:t> and </a:t>
            </a:r>
            <a:r>
              <a:rPr lang="en-US" sz="2800" i="1" dirty="0">
                <a:solidFill>
                  <a:srgbClr val="00B0F0"/>
                </a:solidFill>
              </a:rPr>
              <a:t>selection</a:t>
            </a:r>
            <a:r>
              <a:rPr lang="en-US" sz="2800" i="1" dirty="0">
                <a:solidFill>
                  <a:schemeClr val="bg1"/>
                </a:solidFill>
              </a:rPr>
              <a:t>.</a:t>
            </a:r>
          </a:p>
          <a:p>
            <a:pPr algn="just" eaLnBrk="1" hangingPunct="1"/>
            <a:r>
              <a:rPr lang="en-US" sz="2800" i="1" dirty="0">
                <a:solidFill>
                  <a:schemeClr val="bg1"/>
                </a:solidFill>
              </a:rPr>
              <a:t>Recruitment</a:t>
            </a:r>
            <a:r>
              <a:rPr lang="en-US" sz="2800" dirty="0">
                <a:solidFill>
                  <a:schemeClr val="bg1"/>
                </a:solidFill>
              </a:rPr>
              <a:t> is the process of soliciting applications for jobs.  It is often handled partly or entirely by consultants.</a:t>
            </a:r>
          </a:p>
          <a:p>
            <a:pPr algn="just" eaLnBrk="1" hangingPunct="1"/>
            <a:endParaRPr lang="en-US" sz="1100" dirty="0">
              <a:solidFill>
                <a:schemeClr val="bg1"/>
              </a:solidFill>
            </a:endParaRPr>
          </a:p>
          <a:p>
            <a:pPr algn="just" eaLnBrk="1" hangingPunct="1"/>
            <a:r>
              <a:rPr lang="en-US" sz="2800" i="1" dirty="0">
                <a:solidFill>
                  <a:schemeClr val="bg1"/>
                </a:solidFill>
              </a:rPr>
              <a:t>Selection</a:t>
            </a:r>
            <a:r>
              <a:rPr lang="en-US" sz="2800" dirty="0">
                <a:solidFill>
                  <a:schemeClr val="bg1"/>
                </a:solidFill>
              </a:rPr>
              <a:t> is the process of selecting from the available applicants.</a:t>
            </a:r>
            <a:endParaRPr lang="en-US" sz="1400" dirty="0">
              <a:solidFill>
                <a:schemeClr val="bg1"/>
              </a:solidFill>
            </a:endParaRPr>
          </a:p>
          <a:p>
            <a:pPr marL="0" indent="0" algn="just" eaLnBrk="1" hangingPunct="1">
              <a:buNone/>
            </a:pPr>
            <a:endParaRPr lang="en-US" sz="1800" dirty="0">
              <a:solidFill>
                <a:schemeClr val="bg1"/>
              </a:solidFill>
            </a:endParaRPr>
          </a:p>
          <a:p>
            <a:pPr marL="0" indent="0" algn="just" eaLnBrk="1" hangingPunct="1">
              <a:buNone/>
            </a:pPr>
            <a:r>
              <a:rPr lang="en-US" sz="2800" dirty="0">
                <a:solidFill>
                  <a:schemeClr val="bg1"/>
                </a:solidFill>
              </a:rPr>
              <a:t>While recruitment consultants may screen the initial applications, they don’t usually do the final selection. </a:t>
            </a:r>
            <a:endParaRPr lang="en-GB" sz="2800" dirty="0">
              <a:solidFill>
                <a:schemeClr val="bg1"/>
              </a:solidFill>
            </a:endParaRPr>
          </a:p>
        </p:txBody>
      </p:sp>
      <p:sp>
        <p:nvSpPr>
          <p:cNvPr id="5" name="Footer Placeholder 4"/>
          <p:cNvSpPr>
            <a:spLocks noGrp="1"/>
          </p:cNvSpPr>
          <p:nvPr>
            <p:ph type="ftr" sz="quarter" idx="11"/>
          </p:nvPr>
        </p:nvSpPr>
        <p:spPr>
          <a:xfrm>
            <a:off x="2915816" y="6286500"/>
            <a:ext cx="3570709"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1400">
                <a:solidFill>
                  <a:srgbClr val="FFC000"/>
                </a:solidFill>
                <a:latin typeface="Verdana" panose="020B0604030504040204" pitchFamily="34" charset="0"/>
              </a:rPr>
              <a:t>FAST-NUCES CS449-PIT [Fall-2018]</a:t>
            </a:r>
            <a:endParaRPr lang="en-US" sz="1400" dirty="0">
              <a:solidFill>
                <a:srgbClr val="FFC000"/>
              </a:solidFill>
              <a:latin typeface="Verdana" panose="020B0604030504040204" pitchFamily="34" charset="0"/>
            </a:endParaRPr>
          </a:p>
        </p:txBody>
      </p:sp>
      <p:sp>
        <p:nvSpPr>
          <p:cNvPr id="2" name="Date Placeholder 1"/>
          <p:cNvSpPr>
            <a:spLocks noGrp="1"/>
          </p:cNvSpPr>
          <p:nvPr>
            <p:ph type="dt" sz="half" idx="10"/>
          </p:nvPr>
        </p:nvSpPr>
        <p:spPr/>
        <p:txBody>
          <a:bodyPr/>
          <a:lstStyle/>
          <a:p>
            <a:pPr>
              <a:defRPr/>
            </a:pPr>
            <a:fld id="{15E49083-4469-4286-A348-A81F6465A1E2}" type="datetime1">
              <a:rPr lang="en-US" smtClean="0"/>
              <a:t>04-Nov-18</a:t>
            </a:fld>
            <a:endParaRPr lang="en-GB" dirty="0"/>
          </a:p>
        </p:txBody>
      </p:sp>
      <p:sp>
        <p:nvSpPr>
          <p:cNvPr id="3" name="Slide Number Placeholder 2"/>
          <p:cNvSpPr>
            <a:spLocks noGrp="1"/>
          </p:cNvSpPr>
          <p:nvPr>
            <p:ph type="sldNum" sz="quarter" idx="12"/>
          </p:nvPr>
        </p:nvSpPr>
        <p:spPr/>
        <p:txBody>
          <a:bodyPr/>
          <a:lstStyle/>
          <a:p>
            <a:pPr>
              <a:defRPr/>
            </a:pPr>
            <a:fld id="{673C0515-7E8E-48D8-BBA9-852E11952092}" type="slidenum">
              <a:rPr lang="en-GB" smtClean="0"/>
              <a:pPr>
                <a:defRPr/>
              </a:pPr>
              <a:t>6</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2">
                                            <p:txEl>
                                              <p:pRg st="1" end="1"/>
                                            </p:txEl>
                                          </p:spTgt>
                                        </p:tgtEl>
                                        <p:attrNameLst>
                                          <p:attrName>style.visibility</p:attrName>
                                        </p:attrNameLst>
                                      </p:cBhvr>
                                      <p:to>
                                        <p:strVal val="visible"/>
                                      </p:to>
                                    </p:set>
                                    <p:animEffect transition="in" filter="fade">
                                      <p:cBhvr>
                                        <p:cTn id="7" dur="500"/>
                                        <p:tgtEl>
                                          <p:spTgt spid="1229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2">
                                            <p:txEl>
                                              <p:pRg st="3" end="3"/>
                                            </p:txEl>
                                          </p:spTgt>
                                        </p:tgtEl>
                                        <p:attrNameLst>
                                          <p:attrName>style.visibility</p:attrName>
                                        </p:attrNameLst>
                                      </p:cBhvr>
                                      <p:to>
                                        <p:strVal val="visible"/>
                                      </p:to>
                                    </p:set>
                                    <p:animEffect transition="in" filter="fade">
                                      <p:cBhvr>
                                        <p:cTn id="12" dur="500"/>
                                        <p:tgtEl>
                                          <p:spTgt spid="1229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92">
                                            <p:txEl>
                                              <p:pRg st="5" end="5"/>
                                            </p:txEl>
                                          </p:spTgt>
                                        </p:tgtEl>
                                        <p:attrNameLst>
                                          <p:attrName>style.visibility</p:attrName>
                                        </p:attrNameLst>
                                      </p:cBhvr>
                                      <p:to>
                                        <p:strVal val="visible"/>
                                      </p:to>
                                    </p:set>
                                    <p:animEffect transition="in" filter="fade">
                                      <p:cBhvr>
                                        <p:cTn id="17" dur="500"/>
                                        <p:tgtEl>
                                          <p:spTgt spid="1229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251520" y="11727"/>
            <a:ext cx="8196263" cy="762000"/>
          </a:xfrm>
        </p:spPr>
        <p:txBody>
          <a:bodyPr anchor="b">
            <a:spAutoFit/>
          </a:bodyPr>
          <a:lstStyle/>
          <a:p>
            <a:pPr eaLnBrk="1" hangingPunct="1"/>
            <a:r>
              <a:rPr lang="en-US" dirty="0">
                <a:solidFill>
                  <a:schemeClr val="bg1"/>
                </a:solidFill>
                <a:effectLst>
                  <a:outerShdw blurRad="38100" dist="38100" dir="2700000" algn="tl">
                    <a:srgbClr val="000000">
                      <a:alpha val="43137"/>
                    </a:srgbClr>
                  </a:outerShdw>
                </a:effectLst>
              </a:rPr>
              <a:t>Selection techniques</a:t>
            </a:r>
            <a:endParaRPr lang="en-GB" dirty="0">
              <a:solidFill>
                <a:schemeClr val="bg1"/>
              </a:solidFill>
              <a:effectLst>
                <a:outerShdw blurRad="38100" dist="38100" dir="2700000" algn="tl">
                  <a:srgbClr val="000000">
                    <a:alpha val="43137"/>
                  </a:srgbClr>
                </a:outerShdw>
              </a:effectLst>
            </a:endParaRPr>
          </a:p>
        </p:txBody>
      </p:sp>
      <p:sp>
        <p:nvSpPr>
          <p:cNvPr id="14340" name="Rectangle 3"/>
          <p:cNvSpPr>
            <a:spLocks noGrp="1" noChangeArrowheads="1"/>
          </p:cNvSpPr>
          <p:nvPr>
            <p:ph type="body" idx="4294967295"/>
          </p:nvPr>
        </p:nvSpPr>
        <p:spPr>
          <a:xfrm>
            <a:off x="492368" y="1412776"/>
            <a:ext cx="8194432" cy="5184576"/>
          </a:xfrm>
        </p:spPr>
        <p:txBody>
          <a:bodyPr>
            <a:noAutofit/>
          </a:bodyPr>
          <a:lstStyle/>
          <a:p>
            <a:pPr marL="0" indent="0" algn="just">
              <a:lnSpc>
                <a:spcPct val="90000"/>
              </a:lnSpc>
              <a:buNone/>
            </a:pPr>
            <a:r>
              <a:rPr lang="en-US" sz="2800" dirty="0">
                <a:solidFill>
                  <a:schemeClr val="bg1"/>
                </a:solidFill>
              </a:rPr>
              <a:t>Selection is made mostly by the employer, although a member of the recruitment agency staff may also be used to advise. </a:t>
            </a:r>
          </a:p>
          <a:p>
            <a:pPr marL="0" indent="0" algn="just">
              <a:lnSpc>
                <a:spcPct val="90000"/>
              </a:lnSpc>
              <a:buNone/>
            </a:pPr>
            <a:endParaRPr lang="en-US" sz="1000" dirty="0">
              <a:solidFill>
                <a:schemeClr val="bg1"/>
              </a:solidFill>
            </a:endParaRPr>
          </a:p>
          <a:p>
            <a:pPr marL="0" indent="0" algn="just">
              <a:lnSpc>
                <a:spcPct val="90000"/>
              </a:lnSpc>
              <a:buNone/>
            </a:pPr>
            <a:r>
              <a:rPr lang="en-US" sz="2800" dirty="0">
                <a:solidFill>
                  <a:schemeClr val="bg1"/>
                </a:solidFill>
              </a:rPr>
              <a:t>Following are some of the selection techniques used in making professional appointments:</a:t>
            </a:r>
          </a:p>
          <a:p>
            <a:pPr lvl="1" indent="-342900">
              <a:lnSpc>
                <a:spcPct val="90000"/>
              </a:lnSpc>
              <a:buFont typeface="Arial" panose="020B0604020202020204" pitchFamily="34" charset="0"/>
              <a:buChar char="•"/>
            </a:pPr>
            <a:r>
              <a:rPr lang="en-US" sz="2400" dirty="0">
                <a:solidFill>
                  <a:schemeClr val="bg1"/>
                </a:solidFill>
              </a:rPr>
              <a:t>One-to-one interviews with several senior managers and technical staff</a:t>
            </a:r>
          </a:p>
          <a:p>
            <a:pPr lvl="1" indent="-342900">
              <a:lnSpc>
                <a:spcPct val="90000"/>
              </a:lnSpc>
              <a:buFont typeface="Arial" panose="020B0604020202020204" pitchFamily="34" charset="0"/>
              <a:buChar char="•"/>
            </a:pPr>
            <a:r>
              <a:rPr lang="en-US" sz="2400" dirty="0">
                <a:solidFill>
                  <a:schemeClr val="bg1"/>
                </a:solidFill>
              </a:rPr>
              <a:t>Interview by a panel</a:t>
            </a:r>
          </a:p>
          <a:p>
            <a:pPr lvl="1" indent="-342900">
              <a:lnSpc>
                <a:spcPct val="90000"/>
              </a:lnSpc>
              <a:buFont typeface="Arial" panose="020B0604020202020204" pitchFamily="34" charset="0"/>
              <a:buChar char="•"/>
            </a:pPr>
            <a:r>
              <a:rPr lang="en-US" sz="2400" dirty="0">
                <a:solidFill>
                  <a:schemeClr val="bg1"/>
                </a:solidFill>
              </a:rPr>
              <a:t>Assessment of references</a:t>
            </a:r>
          </a:p>
          <a:p>
            <a:pPr lvl="1" indent="-342900">
              <a:lnSpc>
                <a:spcPct val="90000"/>
              </a:lnSpc>
              <a:buFont typeface="Arial" panose="020B0604020202020204" pitchFamily="34" charset="0"/>
              <a:buChar char="•"/>
            </a:pPr>
            <a:r>
              <a:rPr lang="en-US" sz="2400" dirty="0">
                <a:solidFill>
                  <a:schemeClr val="bg1"/>
                </a:solidFill>
              </a:rPr>
              <a:t>Aptitude tests</a:t>
            </a:r>
          </a:p>
          <a:p>
            <a:pPr lvl="1" indent="-342900">
              <a:lnSpc>
                <a:spcPct val="90000"/>
              </a:lnSpc>
              <a:buFont typeface="Arial" panose="020B0604020202020204" pitchFamily="34" charset="0"/>
              <a:buChar char="•"/>
            </a:pPr>
            <a:r>
              <a:rPr lang="en-US" sz="2400" dirty="0">
                <a:solidFill>
                  <a:schemeClr val="bg1"/>
                </a:solidFill>
              </a:rPr>
              <a:t>Situational assessment</a:t>
            </a:r>
          </a:p>
          <a:p>
            <a:pPr lvl="1" indent="-342900">
              <a:lnSpc>
                <a:spcPct val="90000"/>
              </a:lnSpc>
              <a:buFont typeface="Arial" panose="020B0604020202020204" pitchFamily="34" charset="0"/>
              <a:buChar char="•"/>
            </a:pPr>
            <a:r>
              <a:rPr lang="en-US" sz="2400" dirty="0">
                <a:solidFill>
                  <a:schemeClr val="bg1"/>
                </a:solidFill>
              </a:rPr>
              <a:t>Task assessment</a:t>
            </a:r>
            <a:endParaRPr lang="en-GB" sz="2800" dirty="0">
              <a:solidFill>
                <a:schemeClr val="bg1"/>
              </a:solidFill>
            </a:endParaRPr>
          </a:p>
        </p:txBody>
      </p:sp>
      <p:sp>
        <p:nvSpPr>
          <p:cNvPr id="5" name="Footer Placeholder 4"/>
          <p:cNvSpPr>
            <a:spLocks noGrp="1"/>
          </p:cNvSpPr>
          <p:nvPr>
            <p:ph type="ftr" sz="quarter" idx="11"/>
          </p:nvPr>
        </p:nvSpPr>
        <p:spPr>
          <a:xfrm>
            <a:off x="2915816" y="6286500"/>
            <a:ext cx="3570709"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1400">
                <a:solidFill>
                  <a:srgbClr val="FFC000"/>
                </a:solidFill>
                <a:latin typeface="Verdana" panose="020B0604030504040204" pitchFamily="34" charset="0"/>
              </a:rPr>
              <a:t>FAST-NUCES CS449-PIT [Fall-2018]</a:t>
            </a:r>
            <a:endParaRPr lang="en-US" sz="1400" dirty="0">
              <a:solidFill>
                <a:srgbClr val="FFC000"/>
              </a:solidFill>
              <a:latin typeface="Verdana" panose="020B0604030504040204" pitchFamily="34" charset="0"/>
            </a:endParaRPr>
          </a:p>
        </p:txBody>
      </p:sp>
      <p:sp>
        <p:nvSpPr>
          <p:cNvPr id="2" name="Date Placeholder 1"/>
          <p:cNvSpPr>
            <a:spLocks noGrp="1"/>
          </p:cNvSpPr>
          <p:nvPr>
            <p:ph type="dt" sz="half" idx="10"/>
          </p:nvPr>
        </p:nvSpPr>
        <p:spPr>
          <a:xfrm>
            <a:off x="-540568" y="6414789"/>
            <a:ext cx="2952328" cy="365125"/>
          </a:xfrm>
        </p:spPr>
        <p:txBody>
          <a:bodyPr/>
          <a:lstStyle/>
          <a:p>
            <a:pPr lvl="2">
              <a:defRPr/>
            </a:pPr>
            <a:fld id="{CFF8AA58-CD22-4D91-A430-C6972A060FF8}" type="datetime1">
              <a:rPr lang="en-US" sz="1200" smtClean="0">
                <a:solidFill>
                  <a:srgbClr val="FFC000"/>
                </a:solidFill>
              </a:rPr>
              <a:t>04-Nov-18</a:t>
            </a:fld>
            <a:endParaRPr lang="en-GB" sz="1600" dirty="0">
              <a:solidFill>
                <a:srgbClr val="FFC000"/>
              </a:solidFill>
            </a:endParaRPr>
          </a:p>
        </p:txBody>
      </p:sp>
      <p:sp>
        <p:nvSpPr>
          <p:cNvPr id="3" name="Slide Number Placeholder 2"/>
          <p:cNvSpPr>
            <a:spLocks noGrp="1"/>
          </p:cNvSpPr>
          <p:nvPr>
            <p:ph type="sldNum" sz="quarter" idx="12"/>
          </p:nvPr>
        </p:nvSpPr>
        <p:spPr/>
        <p:txBody>
          <a:bodyPr/>
          <a:lstStyle/>
          <a:p>
            <a:pPr>
              <a:defRPr/>
            </a:pPr>
            <a:fld id="{673C0515-7E8E-48D8-BBA9-852E11952092}" type="slidenum">
              <a:rPr lang="en-GB" smtClean="0"/>
              <a:pPr>
                <a:defRPr/>
              </a:pPr>
              <a:t>7</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4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4340">
                                            <p:txEl>
                                              <p:pRg st="5" end="5"/>
                                            </p:txEl>
                                          </p:spTgt>
                                        </p:tgtEl>
                                        <p:attrNameLst>
                                          <p:attrName>style.visibility</p:attrName>
                                        </p:attrNameLst>
                                      </p:cBhvr>
                                      <p:to>
                                        <p:strVal val="visible"/>
                                      </p:to>
                                    </p:set>
                                    <p:animEffect transition="in" filter="fade">
                                      <p:cBhvr>
                                        <p:cTn id="19" dur="500"/>
                                        <p:tgtEl>
                                          <p:spTgt spid="14340">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340">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4340">
                                            <p:txEl>
                                              <p:pRg st="7" end="7"/>
                                            </p:txEl>
                                          </p:spTgt>
                                        </p:tgtEl>
                                        <p:attrNameLst>
                                          <p:attrName>style.visibility</p:attrName>
                                        </p:attrNameLst>
                                      </p:cBhvr>
                                      <p:to>
                                        <p:strVal val="visible"/>
                                      </p:to>
                                    </p:set>
                                    <p:animEffect transition="in" filter="fade">
                                      <p:cBhvr>
                                        <p:cTn id="28" dur="500"/>
                                        <p:tgtEl>
                                          <p:spTgt spid="14340">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34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467544" y="-16409"/>
            <a:ext cx="8197850" cy="701675"/>
          </a:xfrm>
        </p:spPr>
        <p:txBody>
          <a:bodyPr anchor="b">
            <a:spAutoFit/>
          </a:bodyPr>
          <a:lstStyle/>
          <a:p>
            <a:pPr eaLnBrk="1" hangingPunct="1"/>
            <a:r>
              <a:rPr lang="en-US" sz="4000" dirty="0">
                <a:solidFill>
                  <a:schemeClr val="bg1"/>
                </a:solidFill>
                <a:effectLst>
                  <a:outerShdw blurRad="38100" dist="38100" dir="2700000" algn="tl">
                    <a:srgbClr val="000000">
                      <a:alpha val="43137"/>
                    </a:srgbClr>
                  </a:outerShdw>
                </a:effectLst>
              </a:rPr>
              <a:t>Staff training and development</a:t>
            </a:r>
            <a:endParaRPr lang="en-GB" sz="4000" dirty="0">
              <a:solidFill>
                <a:schemeClr val="bg1"/>
              </a:solidFill>
              <a:effectLst>
                <a:outerShdw blurRad="38100" dist="38100" dir="2700000" algn="tl">
                  <a:srgbClr val="000000">
                    <a:alpha val="43137"/>
                  </a:srgbClr>
                </a:outerShdw>
              </a:effectLst>
            </a:endParaRPr>
          </a:p>
        </p:txBody>
      </p:sp>
      <p:sp>
        <p:nvSpPr>
          <p:cNvPr id="16388" name="Rectangle 3"/>
          <p:cNvSpPr>
            <a:spLocks noGrp="1" noChangeArrowheads="1"/>
          </p:cNvSpPr>
          <p:nvPr>
            <p:ph type="body" idx="4294967295"/>
          </p:nvPr>
        </p:nvSpPr>
        <p:spPr>
          <a:xfrm>
            <a:off x="317996" y="1268760"/>
            <a:ext cx="8574483" cy="5087590"/>
          </a:xfrm>
        </p:spPr>
        <p:txBody>
          <a:bodyPr>
            <a:noAutofit/>
          </a:bodyPr>
          <a:lstStyle/>
          <a:p>
            <a:pPr marL="0" indent="0" algn="just">
              <a:lnSpc>
                <a:spcPct val="90000"/>
              </a:lnSpc>
              <a:buNone/>
            </a:pPr>
            <a:r>
              <a:rPr lang="en-US" sz="2800" dirty="0">
                <a:solidFill>
                  <a:schemeClr val="bg1"/>
                </a:solidFill>
              </a:rPr>
              <a:t>Staff training and development are of particular importance in high technology companies, where failure in this respect can threaten the company’s reputation.</a:t>
            </a:r>
          </a:p>
          <a:p>
            <a:pPr marL="0" indent="0" algn="just">
              <a:lnSpc>
                <a:spcPct val="90000"/>
              </a:lnSpc>
              <a:buNone/>
            </a:pPr>
            <a:endParaRPr lang="en-US" sz="600" dirty="0">
              <a:solidFill>
                <a:schemeClr val="bg1"/>
              </a:solidFill>
            </a:endParaRPr>
          </a:p>
          <a:p>
            <a:pPr marL="0" indent="0" algn="just">
              <a:lnSpc>
                <a:spcPct val="90000"/>
              </a:lnSpc>
              <a:buNone/>
            </a:pPr>
            <a:r>
              <a:rPr lang="en-US" sz="2800" dirty="0">
                <a:solidFill>
                  <a:schemeClr val="bg1"/>
                </a:solidFill>
              </a:rPr>
              <a:t>It is unfortunate that, when money is tight, it is often the first thing to be cut.</a:t>
            </a:r>
          </a:p>
          <a:p>
            <a:pPr marL="0" indent="0" algn="just">
              <a:lnSpc>
                <a:spcPct val="90000"/>
              </a:lnSpc>
              <a:buNone/>
            </a:pPr>
            <a:endParaRPr lang="en-US" sz="600" dirty="0">
              <a:solidFill>
                <a:schemeClr val="bg1"/>
              </a:solidFill>
            </a:endParaRPr>
          </a:p>
          <a:p>
            <a:pPr marL="0" indent="0" algn="just">
              <a:lnSpc>
                <a:spcPct val="90000"/>
              </a:lnSpc>
              <a:buNone/>
            </a:pPr>
            <a:r>
              <a:rPr lang="en-GB" sz="2800" dirty="0">
                <a:solidFill>
                  <a:schemeClr val="bg1"/>
                </a:solidFill>
              </a:rPr>
              <a:t>Companies Identify training &amp; development needs during appraisals/reviews. They give staff a guarantee of at least 10 days training a year.</a:t>
            </a:r>
          </a:p>
          <a:p>
            <a:pPr marL="0" indent="0">
              <a:lnSpc>
                <a:spcPct val="90000"/>
              </a:lnSpc>
              <a:buNone/>
            </a:pPr>
            <a:endParaRPr lang="en-GB" sz="500" dirty="0">
              <a:solidFill>
                <a:schemeClr val="bg1"/>
              </a:solidFill>
            </a:endParaRPr>
          </a:p>
          <a:p>
            <a:pPr lvl="1">
              <a:lnSpc>
                <a:spcPct val="90000"/>
              </a:lnSpc>
            </a:pPr>
            <a:r>
              <a:rPr lang="en-GB" sz="2400" dirty="0">
                <a:solidFill>
                  <a:schemeClr val="bg1"/>
                </a:solidFill>
              </a:rPr>
              <a:t>This training in specific skills is only useful if they can be exercised straightaway</a:t>
            </a:r>
          </a:p>
          <a:p>
            <a:pPr lvl="1">
              <a:lnSpc>
                <a:spcPct val="90000"/>
              </a:lnSpc>
            </a:pPr>
            <a:r>
              <a:rPr lang="en-GB" sz="2400" dirty="0">
                <a:solidFill>
                  <a:schemeClr val="bg1"/>
                </a:solidFill>
              </a:rPr>
              <a:t>Development/education has long term impact</a:t>
            </a:r>
          </a:p>
          <a:p>
            <a:pPr lvl="1">
              <a:lnSpc>
                <a:spcPct val="90000"/>
              </a:lnSpc>
            </a:pPr>
            <a:r>
              <a:rPr lang="en-GB" sz="2400" dirty="0">
                <a:solidFill>
                  <a:schemeClr val="bg1"/>
                </a:solidFill>
              </a:rPr>
              <a:t>It can be a good way of staff </a:t>
            </a:r>
            <a:r>
              <a:rPr lang="en-GB" sz="2400" dirty="0" err="1">
                <a:solidFill>
                  <a:schemeClr val="bg1"/>
                </a:solidFill>
              </a:rPr>
              <a:t>rentention</a:t>
            </a:r>
            <a:endParaRPr lang="en-US" sz="2400" dirty="0">
              <a:solidFill>
                <a:schemeClr val="bg1"/>
              </a:solidFill>
            </a:endParaRPr>
          </a:p>
        </p:txBody>
      </p:sp>
      <p:sp>
        <p:nvSpPr>
          <p:cNvPr id="5" name="Footer Placeholder 4"/>
          <p:cNvSpPr>
            <a:spLocks noGrp="1"/>
          </p:cNvSpPr>
          <p:nvPr>
            <p:ph type="ftr" sz="quarter" idx="11"/>
          </p:nvPr>
        </p:nvSpPr>
        <p:spPr>
          <a:xfrm>
            <a:off x="2915816" y="6286500"/>
            <a:ext cx="3570709"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1400">
                <a:solidFill>
                  <a:srgbClr val="FFC000"/>
                </a:solidFill>
                <a:latin typeface="Verdana" panose="020B0604030504040204" pitchFamily="34" charset="0"/>
              </a:rPr>
              <a:t>FAST-NUCES CS449-PIT [Fall-2018]</a:t>
            </a:r>
            <a:endParaRPr lang="en-US" sz="1400" dirty="0">
              <a:solidFill>
                <a:srgbClr val="FFC000"/>
              </a:solidFill>
              <a:latin typeface="Verdana" panose="020B0604030504040204" pitchFamily="34" charset="0"/>
            </a:endParaRPr>
          </a:p>
        </p:txBody>
      </p:sp>
      <p:sp>
        <p:nvSpPr>
          <p:cNvPr id="2" name="Date Placeholder 1"/>
          <p:cNvSpPr>
            <a:spLocks noGrp="1"/>
          </p:cNvSpPr>
          <p:nvPr>
            <p:ph type="dt" sz="half" idx="10"/>
          </p:nvPr>
        </p:nvSpPr>
        <p:spPr/>
        <p:txBody>
          <a:bodyPr/>
          <a:lstStyle/>
          <a:p>
            <a:pPr>
              <a:defRPr/>
            </a:pPr>
            <a:fld id="{947281B3-8114-4BBE-B0CF-CDEA5A462FF3}" type="datetime1">
              <a:rPr lang="en-US" smtClean="0"/>
              <a:t>04-Nov-18</a:t>
            </a:fld>
            <a:endParaRPr lang="en-GB" dirty="0"/>
          </a:p>
        </p:txBody>
      </p:sp>
      <p:sp>
        <p:nvSpPr>
          <p:cNvPr id="3" name="Slide Number Placeholder 2"/>
          <p:cNvSpPr>
            <a:spLocks noGrp="1"/>
          </p:cNvSpPr>
          <p:nvPr>
            <p:ph type="sldNum" sz="quarter" idx="12"/>
          </p:nvPr>
        </p:nvSpPr>
        <p:spPr/>
        <p:txBody>
          <a:bodyPr/>
          <a:lstStyle/>
          <a:p>
            <a:pPr>
              <a:defRPr/>
            </a:pPr>
            <a:fld id="{673C0515-7E8E-48D8-BBA9-852E11952092}" type="slidenum">
              <a:rPr lang="en-GB" smtClean="0"/>
              <a:pPr>
                <a:defRPr/>
              </a:pPr>
              <a:t>8</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6388">
                                            <p:txEl>
                                              <p:pRg st="4" end="4"/>
                                            </p:txEl>
                                          </p:spTgt>
                                        </p:tgtEl>
                                        <p:attrNameLst>
                                          <p:attrName>style.visibility</p:attrName>
                                        </p:attrNameLst>
                                      </p:cBhvr>
                                      <p:to>
                                        <p:strVal val="visible"/>
                                      </p:to>
                                    </p:set>
                                    <p:animEffect transition="in" filter="fade">
                                      <p:cBhvr>
                                        <p:cTn id="11" dur="500"/>
                                        <p:tgtEl>
                                          <p:spTgt spid="16388">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6388">
                                            <p:txEl>
                                              <p:pRg st="6" end="6"/>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388">
                                            <p:txEl>
                                              <p:pRg st="7" end="7"/>
                                            </p:txEl>
                                          </p:spTgt>
                                        </p:tgtEl>
                                        <p:attrNameLst>
                                          <p:attrName>style.visibility</p:attrName>
                                        </p:attrNameLst>
                                      </p:cBhvr>
                                      <p:to>
                                        <p:strVal val="visible"/>
                                      </p:to>
                                    </p:set>
                                    <p:animEffect transition="in" filter="fade">
                                      <p:cBhvr>
                                        <p:cTn id="20" dur="500"/>
                                        <p:tgtEl>
                                          <p:spTgt spid="16388">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38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179512" y="11727"/>
            <a:ext cx="8196263" cy="762000"/>
          </a:xfrm>
        </p:spPr>
        <p:txBody>
          <a:bodyPr anchor="b">
            <a:spAutoFit/>
          </a:bodyPr>
          <a:lstStyle/>
          <a:p>
            <a:pPr eaLnBrk="1" hangingPunct="1"/>
            <a:r>
              <a:rPr lang="en-US" dirty="0">
                <a:solidFill>
                  <a:schemeClr val="bg1"/>
                </a:solidFill>
              </a:rPr>
              <a:t>Remuneration policies</a:t>
            </a:r>
            <a:endParaRPr lang="en-GB" dirty="0">
              <a:solidFill>
                <a:schemeClr val="bg1"/>
              </a:solidFill>
            </a:endParaRPr>
          </a:p>
        </p:txBody>
      </p:sp>
      <p:sp>
        <p:nvSpPr>
          <p:cNvPr id="18436" name="Rectangle 3"/>
          <p:cNvSpPr>
            <a:spLocks noGrp="1" noChangeArrowheads="1"/>
          </p:cNvSpPr>
          <p:nvPr>
            <p:ph type="body" idx="4294967295"/>
          </p:nvPr>
        </p:nvSpPr>
        <p:spPr>
          <a:xfrm>
            <a:off x="457200" y="1222692"/>
            <a:ext cx="8229600" cy="5133657"/>
          </a:xfrm>
        </p:spPr>
        <p:txBody>
          <a:bodyPr>
            <a:normAutofit/>
          </a:bodyPr>
          <a:lstStyle/>
          <a:p>
            <a:pPr marL="0" indent="0" algn="just">
              <a:buNone/>
            </a:pPr>
            <a:r>
              <a:rPr lang="en-US" sz="2800" dirty="0">
                <a:solidFill>
                  <a:schemeClr val="bg1"/>
                </a:solidFill>
              </a:rPr>
              <a:t>One of the major sources of staff dissatisfaction in organizations is perceived disparities in remuneration, (Remuneration means Salaries + Benefits). </a:t>
            </a:r>
          </a:p>
          <a:p>
            <a:pPr algn="just">
              <a:buNone/>
            </a:pPr>
            <a:endParaRPr lang="en-US" sz="1800" dirty="0">
              <a:solidFill>
                <a:schemeClr val="bg1"/>
              </a:solidFill>
            </a:endParaRPr>
          </a:p>
          <a:p>
            <a:pPr>
              <a:buNone/>
            </a:pPr>
            <a:r>
              <a:rPr lang="en-US" sz="2800" dirty="0">
                <a:solidFill>
                  <a:schemeClr val="bg1"/>
                </a:solidFill>
              </a:rPr>
              <a:t>A good remuneration policy aims are:</a:t>
            </a:r>
          </a:p>
          <a:p>
            <a:pPr eaLnBrk="1" hangingPunct="1"/>
            <a:r>
              <a:rPr lang="en-US" sz="2800" dirty="0">
                <a:solidFill>
                  <a:schemeClr val="bg1"/>
                </a:solidFill>
              </a:rPr>
              <a:t>Staff retention</a:t>
            </a:r>
            <a:r>
              <a:rPr lang="en-GB" sz="2800" dirty="0">
                <a:solidFill>
                  <a:schemeClr val="bg1"/>
                </a:solidFill>
              </a:rPr>
              <a:t> (or controlled loss!)</a:t>
            </a:r>
            <a:endParaRPr lang="en-US" sz="2800" dirty="0">
              <a:solidFill>
                <a:schemeClr val="bg1"/>
              </a:solidFill>
            </a:endParaRPr>
          </a:p>
          <a:p>
            <a:pPr eaLnBrk="1" hangingPunct="1"/>
            <a:r>
              <a:rPr lang="en-US" sz="2800" dirty="0">
                <a:solidFill>
                  <a:schemeClr val="bg1"/>
                </a:solidFill>
              </a:rPr>
              <a:t>Consistency of treatment within the company, to avoid discontent</a:t>
            </a:r>
          </a:p>
          <a:p>
            <a:pPr eaLnBrk="1" hangingPunct="1"/>
            <a:r>
              <a:rPr lang="en-US" sz="2800" dirty="0">
                <a:solidFill>
                  <a:schemeClr val="bg1"/>
                </a:solidFill>
              </a:rPr>
              <a:t>Comparability with conditions outside the company.</a:t>
            </a:r>
            <a:endParaRPr lang="en-GB" sz="2800" dirty="0">
              <a:solidFill>
                <a:schemeClr val="bg1"/>
              </a:solidFill>
            </a:endParaRPr>
          </a:p>
        </p:txBody>
      </p:sp>
      <p:sp>
        <p:nvSpPr>
          <p:cNvPr id="5" name="Footer Placeholder 4"/>
          <p:cNvSpPr>
            <a:spLocks noGrp="1"/>
          </p:cNvSpPr>
          <p:nvPr>
            <p:ph type="ftr" sz="quarter" idx="11"/>
          </p:nvPr>
        </p:nvSpPr>
        <p:spPr>
          <a:xfrm>
            <a:off x="2915816" y="6286500"/>
            <a:ext cx="3570709"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sz="1400">
                <a:solidFill>
                  <a:srgbClr val="FFC000"/>
                </a:solidFill>
                <a:latin typeface="Verdana" panose="020B0604030504040204" pitchFamily="34" charset="0"/>
              </a:rPr>
              <a:t>FAST-NUCES CS449-PIT [Fall-2018]</a:t>
            </a:r>
            <a:endParaRPr lang="en-US" sz="1400" dirty="0">
              <a:solidFill>
                <a:srgbClr val="FFC000"/>
              </a:solidFill>
              <a:latin typeface="Verdana" panose="020B0604030504040204" pitchFamily="34" charset="0"/>
            </a:endParaRPr>
          </a:p>
        </p:txBody>
      </p:sp>
      <p:sp>
        <p:nvSpPr>
          <p:cNvPr id="2" name="Date Placeholder 1"/>
          <p:cNvSpPr>
            <a:spLocks noGrp="1"/>
          </p:cNvSpPr>
          <p:nvPr>
            <p:ph type="dt" sz="half" idx="10"/>
          </p:nvPr>
        </p:nvSpPr>
        <p:spPr/>
        <p:txBody>
          <a:bodyPr/>
          <a:lstStyle/>
          <a:p>
            <a:pPr>
              <a:defRPr/>
            </a:pPr>
            <a:fld id="{9A10A1BB-6D2E-4480-87D0-E32F32EBE5A6}" type="datetime1">
              <a:rPr lang="en-US" smtClean="0"/>
              <a:t>04-Nov-18</a:t>
            </a:fld>
            <a:endParaRPr lang="en-GB" dirty="0"/>
          </a:p>
        </p:txBody>
      </p:sp>
      <p:sp>
        <p:nvSpPr>
          <p:cNvPr id="3" name="Slide Number Placeholder 2"/>
          <p:cNvSpPr>
            <a:spLocks noGrp="1"/>
          </p:cNvSpPr>
          <p:nvPr>
            <p:ph type="sldNum" sz="quarter" idx="12"/>
          </p:nvPr>
        </p:nvSpPr>
        <p:spPr/>
        <p:txBody>
          <a:bodyPr/>
          <a:lstStyle/>
          <a:p>
            <a:pPr>
              <a:defRPr/>
            </a:pPr>
            <a:fld id="{673C0515-7E8E-48D8-BBA9-852E11952092}" type="slidenum">
              <a:rPr lang="en-GB" smtClean="0"/>
              <a:pPr>
                <a:defRPr/>
              </a:pPr>
              <a:t>9</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8436">
                                            <p:txEl>
                                              <p:pRg st="3" end="3"/>
                                            </p:txEl>
                                          </p:spTgt>
                                        </p:tgtEl>
                                        <p:attrNameLst>
                                          <p:attrName>style.visibility</p:attrName>
                                        </p:attrNameLst>
                                      </p:cBhvr>
                                      <p:to>
                                        <p:strVal val="visible"/>
                                      </p:to>
                                    </p:set>
                                    <p:animEffect transition="in" filter="fade">
                                      <p:cBhvr>
                                        <p:cTn id="11" dur="500"/>
                                        <p:tgtEl>
                                          <p:spTgt spid="18436">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8436">
                                            <p:txEl>
                                              <p:pRg st="4" end="4"/>
                                            </p:txEl>
                                          </p:spTgt>
                                        </p:tgtEl>
                                        <p:attrNameLst>
                                          <p:attrName>style.visibility</p:attrName>
                                        </p:attrNameLst>
                                      </p:cBhvr>
                                      <p:to>
                                        <p:strVal val="visible"/>
                                      </p:to>
                                    </p:set>
                                    <p:animEffect transition="in" filter="fade">
                                      <p:cBhvr>
                                        <p:cTn id="16" dur="500"/>
                                        <p:tgtEl>
                                          <p:spTgt spid="18436">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436">
                                            <p:txEl>
                                              <p:pRg st="5" end="5"/>
                                            </p:txEl>
                                          </p:spTgt>
                                        </p:tgtEl>
                                        <p:attrNameLst>
                                          <p:attrName>style.visibility</p:attrName>
                                        </p:attrNameLst>
                                      </p:cBhvr>
                                      <p:to>
                                        <p:strVal val="visible"/>
                                      </p:to>
                                    </p:set>
                                    <p:animEffect transition="in" filter="fade">
                                      <p:cBhvr>
                                        <p:cTn id="21" dur="500"/>
                                        <p:tgtEl>
                                          <p:spTgt spid="1843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uiExpand="1" build="p"/>
    </p:bldLst>
  </p:timing>
</p:sld>
</file>

<file path=ppt/theme/theme1.xml><?xml version="1.0" encoding="utf-8"?>
<a:theme xmlns:a="http://schemas.openxmlformats.org/drawingml/2006/main" name="30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3093</TotalTime>
  <Words>2072</Words>
  <Application>Microsoft Office PowerPoint</Application>
  <PresentationFormat>On-screen Show (4:3)</PresentationFormat>
  <Paragraphs>284</Paragraphs>
  <Slides>26</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Times New Roman</vt:lpstr>
      <vt:lpstr>Verdana</vt:lpstr>
      <vt:lpstr>Wingdings</vt:lpstr>
      <vt:lpstr>3007</vt:lpstr>
      <vt:lpstr>Human Resources Issues</vt:lpstr>
      <vt:lpstr>Chapter Outcome</vt:lpstr>
      <vt:lpstr>Aim of HRM</vt:lpstr>
      <vt:lpstr>Aim of HRM…</vt:lpstr>
      <vt:lpstr>PowerPoint Presentation</vt:lpstr>
      <vt:lpstr>Recruitment and selection…</vt:lpstr>
      <vt:lpstr>Selection techniques</vt:lpstr>
      <vt:lpstr>Staff training and development</vt:lpstr>
      <vt:lpstr>Remuneration policies</vt:lpstr>
      <vt:lpstr>Appraisal schemes</vt:lpstr>
      <vt:lpstr>Appraisal schemes….</vt:lpstr>
      <vt:lpstr>Failure of appraisal schemes</vt:lpstr>
      <vt:lpstr>Redundancy and dismissal</vt:lpstr>
      <vt:lpstr>Dismissal Procedures</vt:lpstr>
      <vt:lpstr>Contracts of Employment</vt:lpstr>
      <vt:lpstr>Human resource planning</vt:lpstr>
      <vt:lpstr>Human resource planning…</vt:lpstr>
      <vt:lpstr>Human resource planning…</vt:lpstr>
      <vt:lpstr>Job Design</vt:lpstr>
      <vt:lpstr>Job Design…</vt:lpstr>
      <vt:lpstr>Job Design…</vt:lpstr>
      <vt:lpstr>Scenario</vt:lpstr>
      <vt:lpstr>Tasks</vt:lpstr>
      <vt:lpstr>Job rotation</vt:lpstr>
      <vt:lpstr>Job enlargement</vt:lpstr>
      <vt:lpstr>Job enrichment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 and the legal system</dc:title>
  <dc:creator>Frank Bott</dc:creator>
  <cp:lastModifiedBy>Khalid Iqbal Soomro</cp:lastModifiedBy>
  <cp:revision>139</cp:revision>
  <dcterms:created xsi:type="dcterms:W3CDTF">2003-09-22T09:02:33Z</dcterms:created>
  <dcterms:modified xsi:type="dcterms:W3CDTF">2018-11-04T13:09:32Z</dcterms:modified>
</cp:coreProperties>
</file>