
<file path=[Content_Types].xml><?xml version="1.0" encoding="utf-8"?>
<Types xmlns="http://schemas.openxmlformats.org/package/2006/content-types">
  <Override PartName="/_rels/.rels" ContentType="application/vnd.openxmlformats-package.relationships+xml"/>
  <Override PartName="/ppt/notesSlides/_rels/notesSlide36.xml.rels" ContentType="application/vnd.openxmlformats-package.relationships+xml"/>
  <Override PartName="/ppt/notesSlides/_rels/notesSlide35.xml.rels" ContentType="application/vnd.openxmlformats-package.relationships+xml"/>
  <Override PartName="/ppt/notesSlides/_rels/notesSlide33.xml.rels" ContentType="application/vnd.openxmlformats-package.relationships+xml"/>
  <Override PartName="/ppt/notesSlides/_rels/notesSlide32.xml.rels" ContentType="application/vnd.openxmlformats-package.relationships+xml"/>
  <Override PartName="/ppt/notesSlides/_rels/notesSlide30.xml.rels" ContentType="application/vnd.openxmlformats-package.relationships+xml"/>
  <Override PartName="/ppt/notesSlides/_rels/notesSlide29.xml.rels" ContentType="application/vnd.openxmlformats-package.relationships+xml"/>
  <Override PartName="/ppt/notesSlides/_rels/notesSlide28.xml.rels" ContentType="application/vnd.openxmlformats-package.relationships+xml"/>
  <Override PartName="/ppt/notesSlides/_rels/notesSlide27.xml.rels" ContentType="application/vnd.openxmlformats-package.relationships+xml"/>
  <Override PartName="/ppt/notesSlides/_rels/notesSlide25.xml.rels" ContentType="application/vnd.openxmlformats-package.relationships+xml"/>
  <Override PartName="/ppt/notesSlides/_rels/notesSlide22.xml.rels" ContentType="application/vnd.openxmlformats-package.relationships+xml"/>
  <Override PartName="/ppt/notesSlides/_rels/notesSlide21.xml.rels" ContentType="application/vnd.openxmlformats-package.relationships+xml"/>
  <Override PartName="/ppt/notesSlides/_rels/notesSlide24.xml.rels" ContentType="application/vnd.openxmlformats-package.relationships+xml"/>
  <Override PartName="/ppt/notesSlides/_rels/notesSlide16.xml.rels" ContentType="application/vnd.openxmlformats-package.relationships+xml"/>
  <Override PartName="/ppt/notesSlides/_rels/notesSlide23.xml.rels" ContentType="application/vnd.openxmlformats-package.relationships+xml"/>
  <Override PartName="/ppt/notesSlides/_rels/notesSlide26.xml.rels" ContentType="application/vnd.openxmlformats-package.relationships+xml"/>
  <Override PartName="/ppt/notesSlides/_rels/notesSlide15.xml.rels" ContentType="application/vnd.openxmlformats-package.relationships+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34.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12.xml.rels" ContentType="application/vnd.openxmlformats-package.relationships+xml"/>
  <Override PartName="/ppt/notesSlides/_rels/notesSlide1.xml.rels" ContentType="application/vnd.openxmlformats-package.relationships+xml"/>
  <Override PartName="/ppt/notesSlides/_rels/notesSlide18.xml.rels" ContentType="application/vnd.openxmlformats-package.relationships+xml"/>
  <Override PartName="/ppt/notesSlides/_rels/notesSlide11.xml.rels" ContentType="application/vnd.openxmlformats-package.relationships+xml"/>
  <Override PartName="/ppt/notesSlides/_rels/notesSlide17.xml.rels" ContentType="application/vnd.openxmlformats-package.relationships+xml"/>
  <Override PartName="/ppt/notesSlides/_rels/notesSlide10.xml.rels" ContentType="application/vnd.openxmlformats-package.relationships+xml"/>
  <Override PartName="/ppt/notesSlides/_rels/notesSlide31.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6.xml.rels" ContentType="application/vnd.openxmlformats-package.relationships+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4.xml" ContentType="application/vnd.openxmlformats-officedocument.presentationml.notesSlide+xml"/>
  <Override PartName="/ppt/notesSlides/notesSlide31.xml" ContentType="application/vnd.openxmlformats-officedocument.presentationml.notesSlide+xml"/>
  <Override PartName="/ppt/notesSlides/notesSlide8.xml" ContentType="application/vnd.openxmlformats-officedocument.presentationml.notesSlide+xml"/>
  <Override PartName="/ppt/notesSlides/notesSlide23.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notesSlides/notesSlide22.xml" ContentType="application/vnd.openxmlformats-officedocument.presentationml.notesSlide+xml"/>
  <Override PartName="/ppt/notesSlides/notesSlide6.xml" ContentType="application/vnd.openxmlformats-officedocument.presentationml.notesSlide+xml"/>
  <Override PartName="/ppt/notesSlides/notesSlide1.xml" ContentType="application/vnd.openxmlformats-officedocument.presentationml.notesSlide+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1.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0.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4.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_rels/presentation.xml.rels" ContentType="application/vnd.openxmlformats-package.relationships+xml"/>
  <Override PartName="/ppt/media/image4.wmf" ContentType="image/x-wmf"/>
  <Override PartName="/ppt/media/image5.wmf" ContentType="image/x-wmf"/>
  <Override PartName="/ppt/media/image2.jpeg" ContentType="image/jpeg"/>
  <Override PartName="/ppt/media/image3.png" ContentType="image/png"/>
  <Override PartName="/ppt/media/image1.jpeg" ContentType="image/jpeg"/>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83" name="PlaceHolder 2"/>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84"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85"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86" name="PlaceHolder 5"/>
          <p:cNvSpPr>
            <a:spLocks noGrp="1"/>
          </p:cNvSpPr>
          <p:nvPr>
            <p:ph type="sldNum"/>
          </p:nvPr>
        </p:nvSpPr>
        <p:spPr>
          <a:xfrm>
            <a:off x="4278960" y="10157400"/>
            <a:ext cx="3280680" cy="534240"/>
          </a:xfrm>
          <a:prstGeom prst="rect">
            <a:avLst/>
          </a:prstGeom>
        </p:spPr>
        <p:txBody>
          <a:bodyPr lIns="0" rIns="0" tIns="0" bIns="0" anchor="b"/>
          <a:p>
            <a:pPr algn="r"/>
            <a:fld id="{831775F5-CA23-40F1-8550-F344D82C331E}"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77" name="TextShape 2"/>
          <p:cNvSpPr txBox="1"/>
          <p:nvPr/>
        </p:nvSpPr>
        <p:spPr>
          <a:xfrm>
            <a:off x="3884760" y="8685360"/>
            <a:ext cx="2971440" cy="456840"/>
          </a:xfrm>
          <a:prstGeom prst="rect">
            <a:avLst/>
          </a:prstGeom>
          <a:noFill/>
          <a:ln>
            <a:noFill/>
          </a:ln>
        </p:spPr>
        <p:txBody>
          <a:bodyPr anchor="b"/>
          <a:p>
            <a:pPr algn="r">
              <a:lnSpc>
                <a:spcPct val="100000"/>
              </a:lnSpc>
            </a:pPr>
            <a:fld id="{FF07B23A-0BC5-4491-A0DB-E79102FC3EA0}"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93" name="TextShape 2"/>
          <p:cNvSpPr txBox="1"/>
          <p:nvPr/>
        </p:nvSpPr>
        <p:spPr>
          <a:xfrm>
            <a:off x="3884760" y="8685360"/>
            <a:ext cx="2971440" cy="456840"/>
          </a:xfrm>
          <a:prstGeom prst="rect">
            <a:avLst/>
          </a:prstGeom>
          <a:noFill/>
          <a:ln>
            <a:noFill/>
          </a:ln>
        </p:spPr>
        <p:txBody>
          <a:bodyPr anchor="b"/>
          <a:p>
            <a:pPr algn="r">
              <a:lnSpc>
                <a:spcPct val="100000"/>
              </a:lnSpc>
            </a:pPr>
            <a:fld id="{B86A5B6C-C569-4934-BAD3-673DACEFD1EC}"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95" name="TextShape 2"/>
          <p:cNvSpPr txBox="1"/>
          <p:nvPr/>
        </p:nvSpPr>
        <p:spPr>
          <a:xfrm>
            <a:off x="3884760" y="8685360"/>
            <a:ext cx="2971440" cy="456840"/>
          </a:xfrm>
          <a:prstGeom prst="rect">
            <a:avLst/>
          </a:prstGeom>
          <a:noFill/>
          <a:ln>
            <a:noFill/>
          </a:ln>
        </p:spPr>
        <p:txBody>
          <a:bodyPr anchor="b"/>
          <a:p>
            <a:pPr algn="r">
              <a:lnSpc>
                <a:spcPct val="100000"/>
              </a:lnSpc>
            </a:pPr>
            <a:fld id="{D31699B4-02F7-4091-BF4D-44F2976EBB9B}"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97" name="TextShape 2"/>
          <p:cNvSpPr txBox="1"/>
          <p:nvPr/>
        </p:nvSpPr>
        <p:spPr>
          <a:xfrm>
            <a:off x="3884760" y="8685360"/>
            <a:ext cx="2971440" cy="456840"/>
          </a:xfrm>
          <a:prstGeom prst="rect">
            <a:avLst/>
          </a:prstGeom>
          <a:noFill/>
          <a:ln>
            <a:noFill/>
          </a:ln>
        </p:spPr>
        <p:txBody>
          <a:bodyPr anchor="b"/>
          <a:p>
            <a:pPr algn="r">
              <a:lnSpc>
                <a:spcPct val="100000"/>
              </a:lnSpc>
            </a:pPr>
            <a:fld id="{BC207FB2-066F-4693-9EBD-0A6DD8F6CA32}"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99" name="TextShape 2"/>
          <p:cNvSpPr txBox="1"/>
          <p:nvPr/>
        </p:nvSpPr>
        <p:spPr>
          <a:xfrm>
            <a:off x="3884760" y="8685360"/>
            <a:ext cx="2971440" cy="456840"/>
          </a:xfrm>
          <a:prstGeom prst="rect">
            <a:avLst/>
          </a:prstGeom>
          <a:noFill/>
          <a:ln>
            <a:noFill/>
          </a:ln>
        </p:spPr>
        <p:txBody>
          <a:bodyPr anchor="b"/>
          <a:p>
            <a:pPr algn="r">
              <a:lnSpc>
                <a:spcPct val="100000"/>
              </a:lnSpc>
            </a:pPr>
            <a:fld id="{0281D7B7-B5F2-4FCB-99B0-180725098EBE}"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301" name="TextShape 2"/>
          <p:cNvSpPr txBox="1"/>
          <p:nvPr/>
        </p:nvSpPr>
        <p:spPr>
          <a:xfrm>
            <a:off x="3884760" y="8685360"/>
            <a:ext cx="2971440" cy="456840"/>
          </a:xfrm>
          <a:prstGeom prst="rect">
            <a:avLst/>
          </a:prstGeom>
          <a:noFill/>
          <a:ln>
            <a:noFill/>
          </a:ln>
        </p:spPr>
        <p:txBody>
          <a:bodyPr anchor="b"/>
          <a:p>
            <a:pPr algn="r">
              <a:lnSpc>
                <a:spcPct val="100000"/>
              </a:lnSpc>
            </a:pPr>
            <a:fld id="{074919D1-A600-441E-BF3B-B62B883C2AE6}"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303" name="TextShape 2"/>
          <p:cNvSpPr txBox="1"/>
          <p:nvPr/>
        </p:nvSpPr>
        <p:spPr>
          <a:xfrm>
            <a:off x="3884760" y="8685360"/>
            <a:ext cx="2971440" cy="456840"/>
          </a:xfrm>
          <a:prstGeom prst="rect">
            <a:avLst/>
          </a:prstGeom>
          <a:noFill/>
          <a:ln>
            <a:noFill/>
          </a:ln>
        </p:spPr>
        <p:txBody>
          <a:bodyPr anchor="b"/>
          <a:p>
            <a:pPr algn="r">
              <a:lnSpc>
                <a:spcPct val="100000"/>
              </a:lnSpc>
            </a:pPr>
            <a:fld id="{CFECC623-D5A6-454E-8861-A22C197091EF}"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305" name="TextShape 2"/>
          <p:cNvSpPr txBox="1"/>
          <p:nvPr/>
        </p:nvSpPr>
        <p:spPr>
          <a:xfrm>
            <a:off x="3884760" y="8685360"/>
            <a:ext cx="2971440" cy="456840"/>
          </a:xfrm>
          <a:prstGeom prst="rect">
            <a:avLst/>
          </a:prstGeom>
          <a:noFill/>
          <a:ln>
            <a:noFill/>
          </a:ln>
        </p:spPr>
        <p:txBody>
          <a:bodyPr anchor="b"/>
          <a:p>
            <a:pPr algn="r">
              <a:lnSpc>
                <a:spcPct val="100000"/>
              </a:lnSpc>
            </a:pPr>
            <a:fld id="{5C10BA23-D297-4FD6-9E92-51246EF3EF1B}"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307" name="TextShape 2"/>
          <p:cNvSpPr txBox="1"/>
          <p:nvPr/>
        </p:nvSpPr>
        <p:spPr>
          <a:xfrm>
            <a:off x="3884760" y="8685360"/>
            <a:ext cx="2971440" cy="456840"/>
          </a:xfrm>
          <a:prstGeom prst="rect">
            <a:avLst/>
          </a:prstGeom>
          <a:noFill/>
          <a:ln>
            <a:noFill/>
          </a:ln>
        </p:spPr>
        <p:txBody>
          <a:bodyPr anchor="b"/>
          <a:p>
            <a:pPr algn="r">
              <a:lnSpc>
                <a:spcPct val="100000"/>
              </a:lnSpc>
            </a:pPr>
            <a:fld id="{37EDFBEB-82B2-4473-86D6-FF602D453A47}"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309" name="TextShape 2"/>
          <p:cNvSpPr txBox="1"/>
          <p:nvPr/>
        </p:nvSpPr>
        <p:spPr>
          <a:xfrm>
            <a:off x="3884760" y="8685360"/>
            <a:ext cx="2971440" cy="456840"/>
          </a:xfrm>
          <a:prstGeom prst="rect">
            <a:avLst/>
          </a:prstGeom>
          <a:noFill/>
          <a:ln>
            <a:noFill/>
          </a:ln>
        </p:spPr>
        <p:txBody>
          <a:bodyPr anchor="b"/>
          <a:p>
            <a:pPr algn="r">
              <a:lnSpc>
                <a:spcPct val="100000"/>
              </a:lnSpc>
            </a:pPr>
            <a:fld id="{81E46940-059F-4320-B628-4D0890B78630}"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311" name="TextShape 2"/>
          <p:cNvSpPr txBox="1"/>
          <p:nvPr/>
        </p:nvSpPr>
        <p:spPr>
          <a:xfrm>
            <a:off x="3884760" y="8685360"/>
            <a:ext cx="2971440" cy="456840"/>
          </a:xfrm>
          <a:prstGeom prst="rect">
            <a:avLst/>
          </a:prstGeom>
          <a:noFill/>
          <a:ln>
            <a:noFill/>
          </a:ln>
        </p:spPr>
        <p:txBody>
          <a:bodyPr anchor="b"/>
          <a:p>
            <a:pPr algn="r">
              <a:lnSpc>
                <a:spcPct val="100000"/>
              </a:lnSpc>
            </a:pPr>
            <a:fld id="{6CA2A6E8-F934-428E-B068-153A809EA76F}"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313" name="TextShape 2"/>
          <p:cNvSpPr txBox="1"/>
          <p:nvPr/>
        </p:nvSpPr>
        <p:spPr>
          <a:xfrm>
            <a:off x="3884760" y="8685360"/>
            <a:ext cx="2971440" cy="456840"/>
          </a:xfrm>
          <a:prstGeom prst="rect">
            <a:avLst/>
          </a:prstGeom>
          <a:noFill/>
          <a:ln>
            <a:noFill/>
          </a:ln>
        </p:spPr>
        <p:txBody>
          <a:bodyPr anchor="b"/>
          <a:p>
            <a:pPr algn="r">
              <a:lnSpc>
                <a:spcPct val="100000"/>
              </a:lnSpc>
            </a:pPr>
            <a:fld id="{218BCFED-455D-4E22-8F08-068C21198421}"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315" name="TextShape 2"/>
          <p:cNvSpPr txBox="1"/>
          <p:nvPr/>
        </p:nvSpPr>
        <p:spPr>
          <a:xfrm>
            <a:off x="3884760" y="8685360"/>
            <a:ext cx="2971440" cy="456840"/>
          </a:xfrm>
          <a:prstGeom prst="rect">
            <a:avLst/>
          </a:prstGeom>
          <a:noFill/>
          <a:ln>
            <a:noFill/>
          </a:ln>
        </p:spPr>
        <p:txBody>
          <a:bodyPr anchor="b"/>
          <a:p>
            <a:pPr algn="r">
              <a:lnSpc>
                <a:spcPct val="100000"/>
              </a:lnSpc>
            </a:pPr>
            <a:fld id="{DACB9B43-BCD2-4F93-9B5C-95955B4D24E2}"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317" name="TextShape 2"/>
          <p:cNvSpPr txBox="1"/>
          <p:nvPr/>
        </p:nvSpPr>
        <p:spPr>
          <a:xfrm>
            <a:off x="3884760" y="8685360"/>
            <a:ext cx="2971440" cy="456840"/>
          </a:xfrm>
          <a:prstGeom prst="rect">
            <a:avLst/>
          </a:prstGeom>
          <a:noFill/>
          <a:ln>
            <a:noFill/>
          </a:ln>
        </p:spPr>
        <p:txBody>
          <a:bodyPr anchor="b"/>
          <a:p>
            <a:pPr algn="r">
              <a:lnSpc>
                <a:spcPct val="100000"/>
              </a:lnSpc>
            </a:pPr>
            <a:fld id="{49DF1634-CC7F-4A19-81B5-54B966BF6F6C}"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319" name="TextShape 2"/>
          <p:cNvSpPr txBox="1"/>
          <p:nvPr/>
        </p:nvSpPr>
        <p:spPr>
          <a:xfrm>
            <a:off x="3884760" y="8685360"/>
            <a:ext cx="2971440" cy="456840"/>
          </a:xfrm>
          <a:prstGeom prst="rect">
            <a:avLst/>
          </a:prstGeom>
          <a:noFill/>
          <a:ln>
            <a:noFill/>
          </a:ln>
        </p:spPr>
        <p:txBody>
          <a:bodyPr anchor="b"/>
          <a:p>
            <a:pPr algn="r">
              <a:lnSpc>
                <a:spcPct val="100000"/>
              </a:lnSpc>
            </a:pPr>
            <a:fld id="{5042AEA5-BC00-47E5-9C1A-362ED911D07C}"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321" name="TextShape 2"/>
          <p:cNvSpPr txBox="1"/>
          <p:nvPr/>
        </p:nvSpPr>
        <p:spPr>
          <a:xfrm>
            <a:off x="3884760" y="8685360"/>
            <a:ext cx="2971440" cy="456840"/>
          </a:xfrm>
          <a:prstGeom prst="rect">
            <a:avLst/>
          </a:prstGeom>
          <a:noFill/>
          <a:ln>
            <a:noFill/>
          </a:ln>
        </p:spPr>
        <p:txBody>
          <a:bodyPr anchor="b"/>
          <a:p>
            <a:pPr algn="r">
              <a:lnSpc>
                <a:spcPct val="100000"/>
              </a:lnSpc>
            </a:pPr>
            <a:fld id="{18B1754F-2C14-4D30-99EB-58206C8C3D18}"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323" name="TextShape 2"/>
          <p:cNvSpPr txBox="1"/>
          <p:nvPr/>
        </p:nvSpPr>
        <p:spPr>
          <a:xfrm>
            <a:off x="3884760" y="8685360"/>
            <a:ext cx="2971440" cy="456840"/>
          </a:xfrm>
          <a:prstGeom prst="rect">
            <a:avLst/>
          </a:prstGeom>
          <a:noFill/>
          <a:ln>
            <a:noFill/>
          </a:ln>
        </p:spPr>
        <p:txBody>
          <a:bodyPr anchor="b"/>
          <a:p>
            <a:pPr algn="r">
              <a:lnSpc>
                <a:spcPct val="100000"/>
              </a:lnSpc>
            </a:pPr>
            <a:fld id="{EBBC23BC-5A11-4B21-9860-E1B5BF8E37E3}"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325" name="TextShape 2"/>
          <p:cNvSpPr txBox="1"/>
          <p:nvPr/>
        </p:nvSpPr>
        <p:spPr>
          <a:xfrm>
            <a:off x="3884760" y="8685360"/>
            <a:ext cx="2971440" cy="456840"/>
          </a:xfrm>
          <a:prstGeom prst="rect">
            <a:avLst/>
          </a:prstGeom>
          <a:noFill/>
          <a:ln>
            <a:noFill/>
          </a:ln>
        </p:spPr>
        <p:txBody>
          <a:bodyPr anchor="b"/>
          <a:p>
            <a:pPr algn="r">
              <a:lnSpc>
                <a:spcPct val="100000"/>
              </a:lnSpc>
            </a:pPr>
            <a:fld id="{B77554BE-1A5F-4BA4-AFDA-1772E1C0B430}"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PlaceHolder 1"/>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327" name="TextShape 2"/>
          <p:cNvSpPr txBox="1"/>
          <p:nvPr/>
        </p:nvSpPr>
        <p:spPr>
          <a:xfrm>
            <a:off x="3884760" y="8685360"/>
            <a:ext cx="2971440" cy="456840"/>
          </a:xfrm>
          <a:prstGeom prst="rect">
            <a:avLst/>
          </a:prstGeom>
          <a:noFill/>
          <a:ln>
            <a:noFill/>
          </a:ln>
        </p:spPr>
        <p:txBody>
          <a:bodyPr anchor="b"/>
          <a:p>
            <a:pPr algn="r">
              <a:lnSpc>
                <a:spcPct val="100000"/>
              </a:lnSpc>
            </a:pPr>
            <a:fld id="{9901F53B-4839-42E8-9D83-2C1C00D79AD9}"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329" name="TextShape 2"/>
          <p:cNvSpPr txBox="1"/>
          <p:nvPr/>
        </p:nvSpPr>
        <p:spPr>
          <a:xfrm>
            <a:off x="3884760" y="8685360"/>
            <a:ext cx="2971440" cy="456840"/>
          </a:xfrm>
          <a:prstGeom prst="rect">
            <a:avLst/>
          </a:prstGeom>
          <a:noFill/>
          <a:ln>
            <a:noFill/>
          </a:ln>
        </p:spPr>
        <p:txBody>
          <a:bodyPr anchor="b"/>
          <a:p>
            <a:pPr algn="r">
              <a:lnSpc>
                <a:spcPct val="100000"/>
              </a:lnSpc>
            </a:pPr>
            <a:fld id="{46FC13F4-054C-4304-B391-701A024BC977}"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PlaceHolder 1"/>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331" name="TextShape 2"/>
          <p:cNvSpPr txBox="1"/>
          <p:nvPr/>
        </p:nvSpPr>
        <p:spPr>
          <a:xfrm>
            <a:off x="3884760" y="8685360"/>
            <a:ext cx="2971440" cy="456840"/>
          </a:xfrm>
          <a:prstGeom prst="rect">
            <a:avLst/>
          </a:prstGeom>
          <a:noFill/>
          <a:ln>
            <a:noFill/>
          </a:ln>
        </p:spPr>
        <p:txBody>
          <a:bodyPr anchor="b"/>
          <a:p>
            <a:pPr algn="r">
              <a:lnSpc>
                <a:spcPct val="100000"/>
              </a:lnSpc>
            </a:pPr>
            <a:fld id="{3EFC36EA-6CD2-40CA-8F55-3908386DD2B5}"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79" name="TextShape 2"/>
          <p:cNvSpPr txBox="1"/>
          <p:nvPr/>
        </p:nvSpPr>
        <p:spPr>
          <a:xfrm>
            <a:off x="3884760" y="8685360"/>
            <a:ext cx="2971440" cy="456840"/>
          </a:xfrm>
          <a:prstGeom prst="rect">
            <a:avLst/>
          </a:prstGeom>
          <a:noFill/>
          <a:ln>
            <a:noFill/>
          </a:ln>
        </p:spPr>
        <p:txBody>
          <a:bodyPr anchor="b"/>
          <a:p>
            <a:pPr algn="r">
              <a:lnSpc>
                <a:spcPct val="100000"/>
              </a:lnSpc>
            </a:pPr>
            <a:fld id="{040D8AD6-6878-4B48-B085-C4DA86F3E0CE}"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333" name="TextShape 2"/>
          <p:cNvSpPr txBox="1"/>
          <p:nvPr/>
        </p:nvSpPr>
        <p:spPr>
          <a:xfrm>
            <a:off x="3884760" y="8685360"/>
            <a:ext cx="2971440" cy="456840"/>
          </a:xfrm>
          <a:prstGeom prst="rect">
            <a:avLst/>
          </a:prstGeom>
          <a:noFill/>
          <a:ln>
            <a:noFill/>
          </a:ln>
        </p:spPr>
        <p:txBody>
          <a:bodyPr anchor="b"/>
          <a:p>
            <a:pPr algn="r">
              <a:lnSpc>
                <a:spcPct val="100000"/>
              </a:lnSpc>
            </a:pPr>
            <a:fld id="{1BBE2A66-E1F1-417C-9909-1875AA2B66E0}"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335" name="TextShape 2"/>
          <p:cNvSpPr txBox="1"/>
          <p:nvPr/>
        </p:nvSpPr>
        <p:spPr>
          <a:xfrm>
            <a:off x="3884760" y="8685360"/>
            <a:ext cx="2971440" cy="456840"/>
          </a:xfrm>
          <a:prstGeom prst="rect">
            <a:avLst/>
          </a:prstGeom>
          <a:noFill/>
          <a:ln>
            <a:noFill/>
          </a:ln>
        </p:spPr>
        <p:txBody>
          <a:bodyPr anchor="b"/>
          <a:p>
            <a:pPr algn="r">
              <a:lnSpc>
                <a:spcPct val="100000"/>
              </a:lnSpc>
            </a:pPr>
            <a:fld id="{98957697-0B62-4D17-A3F8-BD9CA781DF1F}"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337" name="TextShape 2"/>
          <p:cNvSpPr txBox="1"/>
          <p:nvPr/>
        </p:nvSpPr>
        <p:spPr>
          <a:xfrm>
            <a:off x="3884760" y="8685360"/>
            <a:ext cx="2971440" cy="456840"/>
          </a:xfrm>
          <a:prstGeom prst="rect">
            <a:avLst/>
          </a:prstGeom>
          <a:noFill/>
          <a:ln>
            <a:noFill/>
          </a:ln>
        </p:spPr>
        <p:txBody>
          <a:bodyPr anchor="b"/>
          <a:p>
            <a:pPr algn="r">
              <a:lnSpc>
                <a:spcPct val="100000"/>
              </a:lnSpc>
            </a:pPr>
            <a:fld id="{02C2B48A-37D7-484E-818B-8C5A50906DF0}"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PlaceHolder 1"/>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339" name="TextShape 2"/>
          <p:cNvSpPr txBox="1"/>
          <p:nvPr/>
        </p:nvSpPr>
        <p:spPr>
          <a:xfrm>
            <a:off x="3884760" y="8685360"/>
            <a:ext cx="2971440" cy="456840"/>
          </a:xfrm>
          <a:prstGeom prst="rect">
            <a:avLst/>
          </a:prstGeom>
          <a:noFill/>
          <a:ln>
            <a:noFill/>
          </a:ln>
        </p:spPr>
        <p:txBody>
          <a:bodyPr anchor="b"/>
          <a:p>
            <a:pPr algn="r">
              <a:lnSpc>
                <a:spcPct val="100000"/>
              </a:lnSpc>
            </a:pPr>
            <a:fld id="{4639FDAD-E2FB-4519-95F1-90B47D53B17F}"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341" name="TextShape 2"/>
          <p:cNvSpPr txBox="1"/>
          <p:nvPr/>
        </p:nvSpPr>
        <p:spPr>
          <a:xfrm>
            <a:off x="3884760" y="8685360"/>
            <a:ext cx="2971440" cy="456840"/>
          </a:xfrm>
          <a:prstGeom prst="rect">
            <a:avLst/>
          </a:prstGeom>
          <a:noFill/>
          <a:ln>
            <a:noFill/>
          </a:ln>
        </p:spPr>
        <p:txBody>
          <a:bodyPr anchor="b"/>
          <a:p>
            <a:pPr algn="r">
              <a:lnSpc>
                <a:spcPct val="100000"/>
              </a:lnSpc>
            </a:pPr>
            <a:fld id="{B1F8DB0B-AA9A-4960-A7AE-363C61C13C1B}"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343" name="TextShape 2"/>
          <p:cNvSpPr txBox="1"/>
          <p:nvPr/>
        </p:nvSpPr>
        <p:spPr>
          <a:xfrm>
            <a:off x="3884760" y="8685360"/>
            <a:ext cx="2971440" cy="456840"/>
          </a:xfrm>
          <a:prstGeom prst="rect">
            <a:avLst/>
          </a:prstGeom>
          <a:noFill/>
          <a:ln>
            <a:noFill/>
          </a:ln>
        </p:spPr>
        <p:txBody>
          <a:bodyPr anchor="b"/>
          <a:p>
            <a:pPr algn="r">
              <a:lnSpc>
                <a:spcPct val="100000"/>
              </a:lnSpc>
            </a:pPr>
            <a:fld id="{9B943CE9-A8E8-4CEA-85AD-DA019B424167}"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345" name="TextShape 2"/>
          <p:cNvSpPr txBox="1"/>
          <p:nvPr/>
        </p:nvSpPr>
        <p:spPr>
          <a:xfrm>
            <a:off x="3884760" y="8685360"/>
            <a:ext cx="2971440" cy="456840"/>
          </a:xfrm>
          <a:prstGeom prst="rect">
            <a:avLst/>
          </a:prstGeom>
          <a:noFill/>
          <a:ln>
            <a:noFill/>
          </a:ln>
        </p:spPr>
        <p:txBody>
          <a:bodyPr anchor="b"/>
          <a:p>
            <a:pPr algn="r">
              <a:lnSpc>
                <a:spcPct val="100000"/>
              </a:lnSpc>
            </a:pPr>
            <a:fld id="{49D5BFD0-A313-4556-A593-E806B3FF6A4F}"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81" name="TextShape 2"/>
          <p:cNvSpPr txBox="1"/>
          <p:nvPr/>
        </p:nvSpPr>
        <p:spPr>
          <a:xfrm>
            <a:off x="3884760" y="8685360"/>
            <a:ext cx="2971440" cy="456840"/>
          </a:xfrm>
          <a:prstGeom prst="rect">
            <a:avLst/>
          </a:prstGeom>
          <a:noFill/>
          <a:ln>
            <a:noFill/>
          </a:ln>
        </p:spPr>
        <p:txBody>
          <a:bodyPr anchor="b"/>
          <a:p>
            <a:pPr algn="r">
              <a:lnSpc>
                <a:spcPct val="100000"/>
              </a:lnSpc>
            </a:pPr>
            <a:fld id="{1EDB7B6B-469A-4599-B554-BBEE873712C8}"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83" name="TextShape 2"/>
          <p:cNvSpPr txBox="1"/>
          <p:nvPr/>
        </p:nvSpPr>
        <p:spPr>
          <a:xfrm>
            <a:off x="3884760" y="8685360"/>
            <a:ext cx="2971440" cy="456840"/>
          </a:xfrm>
          <a:prstGeom prst="rect">
            <a:avLst/>
          </a:prstGeom>
          <a:noFill/>
          <a:ln>
            <a:noFill/>
          </a:ln>
        </p:spPr>
        <p:txBody>
          <a:bodyPr anchor="b"/>
          <a:p>
            <a:pPr algn="r">
              <a:lnSpc>
                <a:spcPct val="100000"/>
              </a:lnSpc>
            </a:pPr>
            <a:fld id="{47991D88-587F-40D9-9CC9-93D384D8FFDB}"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85" name="TextShape 2"/>
          <p:cNvSpPr txBox="1"/>
          <p:nvPr/>
        </p:nvSpPr>
        <p:spPr>
          <a:xfrm>
            <a:off x="3884760" y="8685360"/>
            <a:ext cx="2971440" cy="456840"/>
          </a:xfrm>
          <a:prstGeom prst="rect">
            <a:avLst/>
          </a:prstGeom>
          <a:noFill/>
          <a:ln>
            <a:noFill/>
          </a:ln>
        </p:spPr>
        <p:txBody>
          <a:bodyPr anchor="b"/>
          <a:p>
            <a:pPr algn="r">
              <a:lnSpc>
                <a:spcPct val="100000"/>
              </a:lnSpc>
            </a:pPr>
            <a:fld id="{75C5C905-C224-4892-9545-947BE613B660}"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87" name="TextShape 2"/>
          <p:cNvSpPr txBox="1"/>
          <p:nvPr/>
        </p:nvSpPr>
        <p:spPr>
          <a:xfrm>
            <a:off x="3884760" y="8685360"/>
            <a:ext cx="2971440" cy="456840"/>
          </a:xfrm>
          <a:prstGeom prst="rect">
            <a:avLst/>
          </a:prstGeom>
          <a:noFill/>
          <a:ln>
            <a:noFill/>
          </a:ln>
        </p:spPr>
        <p:txBody>
          <a:bodyPr anchor="b"/>
          <a:p>
            <a:pPr algn="r">
              <a:lnSpc>
                <a:spcPct val="100000"/>
              </a:lnSpc>
            </a:pPr>
            <a:fld id="{B06B6F10-ED3E-4992-8654-3DDCE5402BF6}"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89" name="TextShape 2"/>
          <p:cNvSpPr txBox="1"/>
          <p:nvPr/>
        </p:nvSpPr>
        <p:spPr>
          <a:xfrm>
            <a:off x="3884760" y="8685360"/>
            <a:ext cx="2971440" cy="456840"/>
          </a:xfrm>
          <a:prstGeom prst="rect">
            <a:avLst/>
          </a:prstGeom>
          <a:noFill/>
          <a:ln>
            <a:noFill/>
          </a:ln>
        </p:spPr>
        <p:txBody>
          <a:bodyPr anchor="b"/>
          <a:p>
            <a:pPr algn="r">
              <a:lnSpc>
                <a:spcPct val="100000"/>
              </a:lnSpc>
            </a:pPr>
            <a:fld id="{D0BC26D7-AAED-448B-945E-2A4EAC2F5D4F}"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body"/>
          </p:nvPr>
        </p:nvSpPr>
        <p:spPr>
          <a:xfrm>
            <a:off x="685800" y="4343400"/>
            <a:ext cx="5486040" cy="4114440"/>
          </a:xfrm>
          <a:prstGeom prst="rect">
            <a:avLst/>
          </a:prstGeom>
        </p:spPr>
        <p:txBody>
          <a:bodyPr/>
          <a:p>
            <a:endParaRPr b="0" lang="en-US" sz="2000" spc="-1" strike="noStrike">
              <a:latin typeface="Arial"/>
            </a:endParaRPr>
          </a:p>
        </p:txBody>
      </p:sp>
      <p:sp>
        <p:nvSpPr>
          <p:cNvPr id="291" name="TextShape 2"/>
          <p:cNvSpPr txBox="1"/>
          <p:nvPr/>
        </p:nvSpPr>
        <p:spPr>
          <a:xfrm>
            <a:off x="3884760" y="8685360"/>
            <a:ext cx="2971440" cy="456840"/>
          </a:xfrm>
          <a:prstGeom prst="rect">
            <a:avLst/>
          </a:prstGeom>
          <a:noFill/>
          <a:ln>
            <a:noFill/>
          </a:ln>
        </p:spPr>
        <p:txBody>
          <a:bodyPr anchor="b"/>
          <a:p>
            <a:pPr algn="r">
              <a:lnSpc>
                <a:spcPct val="100000"/>
              </a:lnSpc>
            </a:pPr>
            <a:fld id="{4BE9F5F3-AC82-4173-BB5F-D333748558C8}" type="slidenum">
              <a:rPr b="0" lang="en-US" sz="1200" spc="-1" strike="noStrike">
                <a:solidFill>
                  <a:srgbClr val="000000"/>
                </a:solidFill>
                <a:latin typeface="+mn-lt"/>
                <a:ea typeface="+mn-ea"/>
              </a:rPr>
              <a:t>1</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48920" y="1443960"/>
            <a:ext cx="8229240" cy="610560"/>
          </a:xfrm>
          <a:prstGeom prst="rect">
            <a:avLst/>
          </a:prstGeom>
        </p:spPr>
        <p:txBody>
          <a:bodyPr lIns="0" rIns="0" tIns="0" bIns="0" anchor="ctr"/>
          <a:p>
            <a:endParaRPr b="0" lang="en-US" sz="1800" spc="-1" strike="noStrike">
              <a:solidFill>
                <a:srgbClr val="000000"/>
              </a:solidFill>
              <a:latin typeface="Calibri"/>
            </a:endParaRPr>
          </a:p>
        </p:txBody>
      </p:sp>
      <p:sp>
        <p:nvSpPr>
          <p:cNvPr id="27" name="PlaceHolder 2"/>
          <p:cNvSpPr>
            <a:spLocks noGrp="1"/>
          </p:cNvSpPr>
          <p:nvPr>
            <p:ph type="body"/>
          </p:nvPr>
        </p:nvSpPr>
        <p:spPr>
          <a:xfrm>
            <a:off x="448920" y="2054520"/>
            <a:ext cx="8229240" cy="196632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448920" y="4208040"/>
            <a:ext cx="8229240" cy="196632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48920" y="1443960"/>
            <a:ext cx="8229240" cy="610560"/>
          </a:xfrm>
          <a:prstGeom prst="rect">
            <a:avLst/>
          </a:prstGeom>
        </p:spPr>
        <p:txBody>
          <a:bodyPr lIns="0" rIns="0" tIns="0" bIns="0" anchor="ctr"/>
          <a:p>
            <a:endParaRPr b="0" lang="en-US" sz="1800" spc="-1" strike="noStrike">
              <a:solidFill>
                <a:srgbClr val="000000"/>
              </a:solidFill>
              <a:latin typeface="Calibri"/>
            </a:endParaRPr>
          </a:p>
        </p:txBody>
      </p:sp>
      <p:sp>
        <p:nvSpPr>
          <p:cNvPr id="30" name="PlaceHolder 2"/>
          <p:cNvSpPr>
            <a:spLocks noGrp="1"/>
          </p:cNvSpPr>
          <p:nvPr>
            <p:ph type="body"/>
          </p:nvPr>
        </p:nvSpPr>
        <p:spPr>
          <a:xfrm>
            <a:off x="448920" y="2054520"/>
            <a:ext cx="4015800" cy="1966320"/>
          </a:xfrm>
          <a:prstGeom prst="rect">
            <a:avLst/>
          </a:prstGeom>
        </p:spPr>
        <p:txBody>
          <a:bodyPr lIns="0" rIns="0" tIns="0" bIns="0">
            <a:normAutofit/>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665960" y="2054520"/>
            <a:ext cx="4015800" cy="1966320"/>
          </a:xfrm>
          <a:prstGeom prst="rect">
            <a:avLst/>
          </a:prstGeom>
        </p:spPr>
        <p:txBody>
          <a:bodyPr lIns="0" rIns="0" tIns="0" bIns="0">
            <a:normAutofit/>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4665960" y="4208040"/>
            <a:ext cx="4015800" cy="1966320"/>
          </a:xfrm>
          <a:prstGeom prst="rect">
            <a:avLst/>
          </a:prstGeom>
        </p:spPr>
        <p:txBody>
          <a:bodyPr lIns="0" rIns="0" tIns="0" bIns="0">
            <a:normAutofit/>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48920" y="4208040"/>
            <a:ext cx="4015800" cy="196632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48920" y="1443960"/>
            <a:ext cx="8229240" cy="610560"/>
          </a:xfrm>
          <a:prstGeom prst="rect">
            <a:avLst/>
          </a:prstGeom>
        </p:spPr>
        <p:txBody>
          <a:bodyPr lIns="0" rIns="0" tIns="0" bIns="0" anchor="ctr"/>
          <a:p>
            <a:endParaRPr b="0" lang="en-US" sz="1800" spc="-1" strike="noStrike">
              <a:solidFill>
                <a:srgbClr val="000000"/>
              </a:solidFill>
              <a:latin typeface="Calibri"/>
            </a:endParaRPr>
          </a:p>
        </p:txBody>
      </p:sp>
      <p:sp>
        <p:nvSpPr>
          <p:cNvPr id="35" name="PlaceHolder 2"/>
          <p:cNvSpPr>
            <a:spLocks noGrp="1"/>
          </p:cNvSpPr>
          <p:nvPr>
            <p:ph type="body"/>
          </p:nvPr>
        </p:nvSpPr>
        <p:spPr>
          <a:xfrm>
            <a:off x="448920" y="2054520"/>
            <a:ext cx="2649600" cy="1966320"/>
          </a:xfrm>
          <a:prstGeom prst="rect">
            <a:avLst/>
          </a:prstGeom>
        </p:spPr>
        <p:txBody>
          <a:bodyPr lIns="0" rIns="0" tIns="0" bIns="0">
            <a:normAutofit/>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231360" y="2054520"/>
            <a:ext cx="2649600" cy="1966320"/>
          </a:xfrm>
          <a:prstGeom prst="rect">
            <a:avLst/>
          </a:prstGeom>
        </p:spPr>
        <p:txBody>
          <a:bodyPr lIns="0" rIns="0" tIns="0" bIns="0">
            <a:normAutofit/>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6013800" y="2054520"/>
            <a:ext cx="2649600" cy="1966320"/>
          </a:xfrm>
          <a:prstGeom prst="rect">
            <a:avLst/>
          </a:prstGeom>
        </p:spPr>
        <p:txBody>
          <a:bodyPr lIns="0" rIns="0" tIns="0" bIns="0">
            <a:normAutofit/>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6013800" y="4208040"/>
            <a:ext cx="2649600" cy="1966320"/>
          </a:xfrm>
          <a:prstGeom prst="rect">
            <a:avLst/>
          </a:prstGeom>
        </p:spPr>
        <p:txBody>
          <a:bodyPr lIns="0" rIns="0" tIns="0" bIns="0">
            <a:normAutofit/>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231360" y="4208040"/>
            <a:ext cx="2649600" cy="1966320"/>
          </a:xfrm>
          <a:prstGeom prst="rect">
            <a:avLst/>
          </a:prstGeom>
        </p:spPr>
        <p:txBody>
          <a:bodyPr lIns="0" rIns="0" tIns="0" bIns="0">
            <a:normAutofit/>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448920" y="4208040"/>
            <a:ext cx="2649600" cy="196632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48920" y="1443960"/>
            <a:ext cx="8229240" cy="610560"/>
          </a:xfrm>
          <a:prstGeom prst="rect">
            <a:avLst/>
          </a:prstGeom>
        </p:spPr>
        <p:txBody>
          <a:bodyPr lIns="0" rIns="0" tIns="0" bIns="0" anchor="ctr"/>
          <a:p>
            <a:endParaRPr b="0" lang="en-US" sz="1800" spc="-1" strike="noStrike">
              <a:solidFill>
                <a:srgbClr val="000000"/>
              </a:solidFill>
              <a:latin typeface="Calibri"/>
            </a:endParaRPr>
          </a:p>
        </p:txBody>
      </p:sp>
      <p:sp>
        <p:nvSpPr>
          <p:cNvPr id="47" name="PlaceHolder 2"/>
          <p:cNvSpPr>
            <a:spLocks noGrp="1"/>
          </p:cNvSpPr>
          <p:nvPr>
            <p:ph type="subTitle"/>
          </p:nvPr>
        </p:nvSpPr>
        <p:spPr>
          <a:xfrm>
            <a:off x="448920" y="2054520"/>
            <a:ext cx="8229240" cy="41227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48920" y="1443960"/>
            <a:ext cx="8229240" cy="610560"/>
          </a:xfrm>
          <a:prstGeom prst="rect">
            <a:avLst/>
          </a:prstGeom>
        </p:spPr>
        <p:txBody>
          <a:bodyPr lIns="0" rIns="0" tIns="0" bIns="0" anchor="ctr"/>
          <a:p>
            <a:endParaRPr b="0" lang="en-US" sz="1800" spc="-1" strike="noStrike">
              <a:solidFill>
                <a:srgbClr val="000000"/>
              </a:solidFill>
              <a:latin typeface="Calibri"/>
            </a:endParaRPr>
          </a:p>
        </p:txBody>
      </p:sp>
      <p:sp>
        <p:nvSpPr>
          <p:cNvPr id="49" name="PlaceHolder 2"/>
          <p:cNvSpPr>
            <a:spLocks noGrp="1"/>
          </p:cNvSpPr>
          <p:nvPr>
            <p:ph type="body"/>
          </p:nvPr>
        </p:nvSpPr>
        <p:spPr>
          <a:xfrm>
            <a:off x="448920" y="2054520"/>
            <a:ext cx="8229240" cy="412272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48920" y="1443960"/>
            <a:ext cx="8229240" cy="610560"/>
          </a:xfrm>
          <a:prstGeom prst="rect">
            <a:avLst/>
          </a:prstGeom>
        </p:spPr>
        <p:txBody>
          <a:bodyPr lIns="0" rIns="0" tIns="0" bIns="0" anchor="ctr"/>
          <a:p>
            <a:endParaRPr b="0" lang="en-US" sz="1800" spc="-1" strike="noStrike">
              <a:solidFill>
                <a:srgbClr val="000000"/>
              </a:solidFill>
              <a:latin typeface="Calibri"/>
            </a:endParaRPr>
          </a:p>
        </p:txBody>
      </p:sp>
      <p:sp>
        <p:nvSpPr>
          <p:cNvPr id="51" name="PlaceHolder 2"/>
          <p:cNvSpPr>
            <a:spLocks noGrp="1"/>
          </p:cNvSpPr>
          <p:nvPr>
            <p:ph type="body"/>
          </p:nvPr>
        </p:nvSpPr>
        <p:spPr>
          <a:xfrm>
            <a:off x="448920" y="2054520"/>
            <a:ext cx="4015800" cy="412272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665960" y="2054520"/>
            <a:ext cx="4015800" cy="412272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48920" y="1443960"/>
            <a:ext cx="8229240" cy="6105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48920" y="1443960"/>
            <a:ext cx="8229240" cy="2831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48920" y="1443960"/>
            <a:ext cx="8229240" cy="610560"/>
          </a:xfrm>
          <a:prstGeom prst="rect">
            <a:avLst/>
          </a:prstGeom>
        </p:spPr>
        <p:txBody>
          <a:bodyPr lIns="0" rIns="0" tIns="0" bIns="0" anchor="ctr"/>
          <a:p>
            <a:endParaRPr b="0" lang="en-US" sz="1800" spc="-1" strike="noStrike">
              <a:solidFill>
                <a:srgbClr val="000000"/>
              </a:solidFill>
              <a:latin typeface="Calibri"/>
            </a:endParaRPr>
          </a:p>
        </p:txBody>
      </p:sp>
      <p:sp>
        <p:nvSpPr>
          <p:cNvPr id="56" name="PlaceHolder 2"/>
          <p:cNvSpPr>
            <a:spLocks noGrp="1"/>
          </p:cNvSpPr>
          <p:nvPr>
            <p:ph type="body"/>
          </p:nvPr>
        </p:nvSpPr>
        <p:spPr>
          <a:xfrm>
            <a:off x="448920" y="2054520"/>
            <a:ext cx="4015800" cy="1966320"/>
          </a:xfrm>
          <a:prstGeom prst="rect">
            <a:avLst/>
          </a:prstGeom>
        </p:spPr>
        <p:txBody>
          <a:bodyPr lIns="0" rIns="0" tIns="0" bIns="0">
            <a:normAutofit/>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48920" y="4208040"/>
            <a:ext cx="4015800" cy="196632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4665960" y="2054520"/>
            <a:ext cx="4015800" cy="412272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48920" y="1443960"/>
            <a:ext cx="8229240" cy="610560"/>
          </a:xfrm>
          <a:prstGeom prst="rect">
            <a:avLst/>
          </a:prstGeom>
        </p:spPr>
        <p:txBody>
          <a:bodyPr lIns="0" rIns="0" tIns="0" bIns="0" anchor="ctr"/>
          <a:p>
            <a:endParaRPr b="0" lang="en-US" sz="1800" spc="-1" strike="noStrike">
              <a:solidFill>
                <a:srgbClr val="000000"/>
              </a:solidFill>
              <a:latin typeface="Calibri"/>
            </a:endParaRPr>
          </a:p>
        </p:txBody>
      </p:sp>
      <p:sp>
        <p:nvSpPr>
          <p:cNvPr id="6" name="PlaceHolder 2"/>
          <p:cNvSpPr>
            <a:spLocks noGrp="1"/>
          </p:cNvSpPr>
          <p:nvPr>
            <p:ph type="subTitle"/>
          </p:nvPr>
        </p:nvSpPr>
        <p:spPr>
          <a:xfrm>
            <a:off x="448920" y="2054520"/>
            <a:ext cx="8229240" cy="412272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48920" y="1443960"/>
            <a:ext cx="8229240" cy="610560"/>
          </a:xfrm>
          <a:prstGeom prst="rect">
            <a:avLst/>
          </a:prstGeom>
        </p:spPr>
        <p:txBody>
          <a:bodyPr lIns="0" rIns="0" tIns="0" bIns="0" anchor="ctr"/>
          <a:p>
            <a:endParaRPr b="0" lang="en-US" sz="1800" spc="-1" strike="noStrike">
              <a:solidFill>
                <a:srgbClr val="000000"/>
              </a:solidFill>
              <a:latin typeface="Calibri"/>
            </a:endParaRPr>
          </a:p>
        </p:txBody>
      </p:sp>
      <p:sp>
        <p:nvSpPr>
          <p:cNvPr id="60" name="PlaceHolder 2"/>
          <p:cNvSpPr>
            <a:spLocks noGrp="1"/>
          </p:cNvSpPr>
          <p:nvPr>
            <p:ph type="body"/>
          </p:nvPr>
        </p:nvSpPr>
        <p:spPr>
          <a:xfrm>
            <a:off x="448920" y="2054520"/>
            <a:ext cx="4015800" cy="412272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665960" y="2054520"/>
            <a:ext cx="4015800" cy="1966320"/>
          </a:xfrm>
          <a:prstGeom prst="rect">
            <a:avLst/>
          </a:prstGeom>
        </p:spPr>
        <p:txBody>
          <a:bodyPr lIns="0" rIns="0" tIns="0" bIns="0">
            <a:normAutofit/>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665960" y="4208040"/>
            <a:ext cx="4015800" cy="196632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48920" y="1443960"/>
            <a:ext cx="8229240" cy="610560"/>
          </a:xfrm>
          <a:prstGeom prst="rect">
            <a:avLst/>
          </a:prstGeom>
        </p:spPr>
        <p:txBody>
          <a:bodyPr lIns="0" rIns="0" tIns="0" bIns="0" anchor="ctr"/>
          <a:p>
            <a:endParaRPr b="0" lang="en-US" sz="1800" spc="-1" strike="noStrike">
              <a:solidFill>
                <a:srgbClr val="000000"/>
              </a:solidFill>
              <a:latin typeface="Calibri"/>
            </a:endParaRPr>
          </a:p>
        </p:txBody>
      </p:sp>
      <p:sp>
        <p:nvSpPr>
          <p:cNvPr id="64" name="PlaceHolder 2"/>
          <p:cNvSpPr>
            <a:spLocks noGrp="1"/>
          </p:cNvSpPr>
          <p:nvPr>
            <p:ph type="body"/>
          </p:nvPr>
        </p:nvSpPr>
        <p:spPr>
          <a:xfrm>
            <a:off x="448920" y="2054520"/>
            <a:ext cx="4015800" cy="1966320"/>
          </a:xfrm>
          <a:prstGeom prst="rect">
            <a:avLst/>
          </a:prstGeom>
        </p:spPr>
        <p:txBody>
          <a:bodyPr lIns="0" rIns="0" tIns="0" bIns="0">
            <a:normAutofit/>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665960" y="2054520"/>
            <a:ext cx="4015800" cy="1966320"/>
          </a:xfrm>
          <a:prstGeom prst="rect">
            <a:avLst/>
          </a:prstGeom>
        </p:spPr>
        <p:txBody>
          <a:bodyPr lIns="0" rIns="0" tIns="0" bIns="0">
            <a:normAutofit/>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448920" y="4208040"/>
            <a:ext cx="8229240" cy="196632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48920" y="1443960"/>
            <a:ext cx="8229240" cy="610560"/>
          </a:xfrm>
          <a:prstGeom prst="rect">
            <a:avLst/>
          </a:prstGeom>
        </p:spPr>
        <p:txBody>
          <a:bodyPr lIns="0" rIns="0" tIns="0" bIns="0" anchor="ctr"/>
          <a:p>
            <a:endParaRPr b="0" lang="en-US" sz="1800" spc="-1" strike="noStrike">
              <a:solidFill>
                <a:srgbClr val="000000"/>
              </a:solidFill>
              <a:latin typeface="Calibri"/>
            </a:endParaRPr>
          </a:p>
        </p:txBody>
      </p:sp>
      <p:sp>
        <p:nvSpPr>
          <p:cNvPr id="68" name="PlaceHolder 2"/>
          <p:cNvSpPr>
            <a:spLocks noGrp="1"/>
          </p:cNvSpPr>
          <p:nvPr>
            <p:ph type="body"/>
          </p:nvPr>
        </p:nvSpPr>
        <p:spPr>
          <a:xfrm>
            <a:off x="448920" y="2054520"/>
            <a:ext cx="8229240" cy="196632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448920" y="4208040"/>
            <a:ext cx="8229240" cy="196632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48920" y="1443960"/>
            <a:ext cx="8229240" cy="610560"/>
          </a:xfrm>
          <a:prstGeom prst="rect">
            <a:avLst/>
          </a:prstGeom>
        </p:spPr>
        <p:txBody>
          <a:bodyPr lIns="0" rIns="0" tIns="0" bIns="0" anchor="ctr"/>
          <a:p>
            <a:endParaRPr b="0" lang="en-US" sz="1800" spc="-1" strike="noStrike">
              <a:solidFill>
                <a:srgbClr val="000000"/>
              </a:solidFill>
              <a:latin typeface="Calibri"/>
            </a:endParaRPr>
          </a:p>
        </p:txBody>
      </p:sp>
      <p:sp>
        <p:nvSpPr>
          <p:cNvPr id="71" name="PlaceHolder 2"/>
          <p:cNvSpPr>
            <a:spLocks noGrp="1"/>
          </p:cNvSpPr>
          <p:nvPr>
            <p:ph type="body"/>
          </p:nvPr>
        </p:nvSpPr>
        <p:spPr>
          <a:xfrm>
            <a:off x="448920" y="2054520"/>
            <a:ext cx="4015800" cy="1966320"/>
          </a:xfrm>
          <a:prstGeom prst="rect">
            <a:avLst/>
          </a:prstGeom>
        </p:spPr>
        <p:txBody>
          <a:bodyPr lIns="0" rIns="0" tIns="0" bIns="0">
            <a:normAutofit/>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665960" y="2054520"/>
            <a:ext cx="4015800" cy="1966320"/>
          </a:xfrm>
          <a:prstGeom prst="rect">
            <a:avLst/>
          </a:prstGeom>
        </p:spPr>
        <p:txBody>
          <a:bodyPr lIns="0" rIns="0" tIns="0" bIns="0">
            <a:normAutofit/>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4665960" y="4208040"/>
            <a:ext cx="4015800" cy="1966320"/>
          </a:xfrm>
          <a:prstGeom prst="rect">
            <a:avLst/>
          </a:prstGeom>
        </p:spPr>
        <p:txBody>
          <a:bodyPr lIns="0" rIns="0" tIns="0" bIns="0">
            <a:normAutofit/>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48920" y="4208040"/>
            <a:ext cx="4015800" cy="196632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48920" y="1443960"/>
            <a:ext cx="8229240" cy="610560"/>
          </a:xfrm>
          <a:prstGeom prst="rect">
            <a:avLst/>
          </a:prstGeom>
        </p:spPr>
        <p:txBody>
          <a:bodyPr lIns="0" rIns="0" tIns="0" bIns="0" anchor="ctr"/>
          <a:p>
            <a:endParaRPr b="0" lang="en-US" sz="1800" spc="-1" strike="noStrike">
              <a:solidFill>
                <a:srgbClr val="000000"/>
              </a:solidFill>
              <a:latin typeface="Calibri"/>
            </a:endParaRPr>
          </a:p>
        </p:txBody>
      </p:sp>
      <p:sp>
        <p:nvSpPr>
          <p:cNvPr id="76" name="PlaceHolder 2"/>
          <p:cNvSpPr>
            <a:spLocks noGrp="1"/>
          </p:cNvSpPr>
          <p:nvPr>
            <p:ph type="body"/>
          </p:nvPr>
        </p:nvSpPr>
        <p:spPr>
          <a:xfrm>
            <a:off x="448920" y="2054520"/>
            <a:ext cx="2649600" cy="1966320"/>
          </a:xfrm>
          <a:prstGeom prst="rect">
            <a:avLst/>
          </a:prstGeom>
        </p:spPr>
        <p:txBody>
          <a:bodyPr lIns="0" rIns="0" tIns="0" bIns="0">
            <a:normAutofit/>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231360" y="2054520"/>
            <a:ext cx="2649600" cy="1966320"/>
          </a:xfrm>
          <a:prstGeom prst="rect">
            <a:avLst/>
          </a:prstGeom>
        </p:spPr>
        <p:txBody>
          <a:bodyPr lIns="0" rIns="0" tIns="0" bIns="0">
            <a:normAutofit/>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6013800" y="2054520"/>
            <a:ext cx="2649600" cy="1966320"/>
          </a:xfrm>
          <a:prstGeom prst="rect">
            <a:avLst/>
          </a:prstGeom>
        </p:spPr>
        <p:txBody>
          <a:bodyPr lIns="0" rIns="0" tIns="0" bIns="0">
            <a:normAutofit/>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6013800" y="4208040"/>
            <a:ext cx="2649600" cy="1966320"/>
          </a:xfrm>
          <a:prstGeom prst="rect">
            <a:avLst/>
          </a:prstGeom>
        </p:spPr>
        <p:txBody>
          <a:bodyPr lIns="0" rIns="0" tIns="0" bIns="0">
            <a:normAutofit/>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231360" y="4208040"/>
            <a:ext cx="2649600" cy="1966320"/>
          </a:xfrm>
          <a:prstGeom prst="rect">
            <a:avLst/>
          </a:prstGeom>
        </p:spPr>
        <p:txBody>
          <a:bodyPr lIns="0" rIns="0" tIns="0" bIns="0">
            <a:normAutofit/>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448920" y="4208040"/>
            <a:ext cx="2649600" cy="196632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48920" y="1443960"/>
            <a:ext cx="8229240" cy="610560"/>
          </a:xfrm>
          <a:prstGeom prst="rect">
            <a:avLst/>
          </a:prstGeom>
        </p:spPr>
        <p:txBody>
          <a:bodyPr lIns="0" rIns="0" tIns="0" bIns="0" anchor="ctr"/>
          <a:p>
            <a:endParaRPr b="0" lang="en-US" sz="1800" spc="-1" strike="noStrike">
              <a:solidFill>
                <a:srgbClr val="000000"/>
              </a:solidFill>
              <a:latin typeface="Calibri"/>
            </a:endParaRPr>
          </a:p>
        </p:txBody>
      </p:sp>
      <p:sp>
        <p:nvSpPr>
          <p:cNvPr id="8" name="PlaceHolder 2"/>
          <p:cNvSpPr>
            <a:spLocks noGrp="1"/>
          </p:cNvSpPr>
          <p:nvPr>
            <p:ph type="body"/>
          </p:nvPr>
        </p:nvSpPr>
        <p:spPr>
          <a:xfrm>
            <a:off x="448920" y="2054520"/>
            <a:ext cx="8229240" cy="412272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48920" y="1443960"/>
            <a:ext cx="8229240" cy="610560"/>
          </a:xfrm>
          <a:prstGeom prst="rect">
            <a:avLst/>
          </a:prstGeom>
        </p:spPr>
        <p:txBody>
          <a:bodyPr lIns="0" rIns="0" tIns="0" bIns="0" anchor="ctr"/>
          <a:p>
            <a:endParaRPr b="0" lang="en-US" sz="1800" spc="-1" strike="noStrike">
              <a:solidFill>
                <a:srgbClr val="000000"/>
              </a:solidFill>
              <a:latin typeface="Calibri"/>
            </a:endParaRPr>
          </a:p>
        </p:txBody>
      </p:sp>
      <p:sp>
        <p:nvSpPr>
          <p:cNvPr id="10" name="PlaceHolder 2"/>
          <p:cNvSpPr>
            <a:spLocks noGrp="1"/>
          </p:cNvSpPr>
          <p:nvPr>
            <p:ph type="body"/>
          </p:nvPr>
        </p:nvSpPr>
        <p:spPr>
          <a:xfrm>
            <a:off x="448920" y="2054520"/>
            <a:ext cx="4015800" cy="412272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665960" y="2054520"/>
            <a:ext cx="4015800" cy="412272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48920" y="1443960"/>
            <a:ext cx="8229240" cy="610560"/>
          </a:xfrm>
          <a:prstGeom prst="rect">
            <a:avLst/>
          </a:prstGeom>
        </p:spPr>
        <p:txBody>
          <a:bodyPr lIns="0" rIns="0" tIns="0" bIns="0" anchor="ct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48920" y="1443960"/>
            <a:ext cx="8229240" cy="28314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48920" y="1443960"/>
            <a:ext cx="8229240" cy="610560"/>
          </a:xfrm>
          <a:prstGeom prst="rect">
            <a:avLst/>
          </a:prstGeom>
        </p:spPr>
        <p:txBody>
          <a:bodyPr lIns="0" rIns="0" tIns="0" bIns="0" anchor="ctr"/>
          <a:p>
            <a:endParaRPr b="0" lang="en-US" sz="1800" spc="-1" strike="noStrike">
              <a:solidFill>
                <a:srgbClr val="000000"/>
              </a:solidFill>
              <a:latin typeface="Calibri"/>
            </a:endParaRPr>
          </a:p>
        </p:txBody>
      </p:sp>
      <p:sp>
        <p:nvSpPr>
          <p:cNvPr id="15" name="PlaceHolder 2"/>
          <p:cNvSpPr>
            <a:spLocks noGrp="1"/>
          </p:cNvSpPr>
          <p:nvPr>
            <p:ph type="body"/>
          </p:nvPr>
        </p:nvSpPr>
        <p:spPr>
          <a:xfrm>
            <a:off x="448920" y="2054520"/>
            <a:ext cx="4015800" cy="1966320"/>
          </a:xfrm>
          <a:prstGeom prst="rect">
            <a:avLst/>
          </a:prstGeom>
        </p:spPr>
        <p:txBody>
          <a:bodyPr lIns="0" rIns="0" tIns="0" bIns="0">
            <a:normAutofit/>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48920" y="4208040"/>
            <a:ext cx="4015800" cy="196632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4665960" y="2054520"/>
            <a:ext cx="4015800" cy="412272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48920" y="1443960"/>
            <a:ext cx="8229240" cy="610560"/>
          </a:xfrm>
          <a:prstGeom prst="rect">
            <a:avLst/>
          </a:prstGeom>
        </p:spPr>
        <p:txBody>
          <a:bodyPr lIns="0" rIns="0" tIns="0" bIns="0" anchor="ctr"/>
          <a:p>
            <a:endParaRPr b="0" lang="en-US" sz="1800" spc="-1" strike="noStrike">
              <a:solidFill>
                <a:srgbClr val="000000"/>
              </a:solidFill>
              <a:latin typeface="Calibri"/>
            </a:endParaRPr>
          </a:p>
        </p:txBody>
      </p:sp>
      <p:sp>
        <p:nvSpPr>
          <p:cNvPr id="19" name="PlaceHolder 2"/>
          <p:cNvSpPr>
            <a:spLocks noGrp="1"/>
          </p:cNvSpPr>
          <p:nvPr>
            <p:ph type="body"/>
          </p:nvPr>
        </p:nvSpPr>
        <p:spPr>
          <a:xfrm>
            <a:off x="448920" y="2054520"/>
            <a:ext cx="4015800" cy="412272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665960" y="2054520"/>
            <a:ext cx="4015800" cy="1966320"/>
          </a:xfrm>
          <a:prstGeom prst="rect">
            <a:avLst/>
          </a:prstGeom>
        </p:spPr>
        <p:txBody>
          <a:bodyPr lIns="0" rIns="0" tIns="0" bIns="0">
            <a:normAutofit/>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665960" y="4208040"/>
            <a:ext cx="4015800" cy="196632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48920" y="1443960"/>
            <a:ext cx="8229240" cy="610560"/>
          </a:xfrm>
          <a:prstGeom prst="rect">
            <a:avLst/>
          </a:prstGeom>
        </p:spPr>
        <p:txBody>
          <a:bodyPr lIns="0" rIns="0" tIns="0" bIns="0" anchor="ctr"/>
          <a:p>
            <a:endParaRPr b="0" lang="en-US" sz="1800" spc="-1" strike="noStrike">
              <a:solidFill>
                <a:srgbClr val="000000"/>
              </a:solidFill>
              <a:latin typeface="Calibri"/>
            </a:endParaRPr>
          </a:p>
        </p:txBody>
      </p:sp>
      <p:sp>
        <p:nvSpPr>
          <p:cNvPr id="23" name="PlaceHolder 2"/>
          <p:cNvSpPr>
            <a:spLocks noGrp="1"/>
          </p:cNvSpPr>
          <p:nvPr>
            <p:ph type="body"/>
          </p:nvPr>
        </p:nvSpPr>
        <p:spPr>
          <a:xfrm>
            <a:off x="448920" y="2054520"/>
            <a:ext cx="4015800" cy="1966320"/>
          </a:xfrm>
          <a:prstGeom prst="rect">
            <a:avLst/>
          </a:prstGeom>
        </p:spPr>
        <p:txBody>
          <a:bodyPr lIns="0" rIns="0" tIns="0" bIns="0">
            <a:normAutofit/>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665960" y="2054520"/>
            <a:ext cx="4015800" cy="1966320"/>
          </a:xfrm>
          <a:prstGeom prst="rect">
            <a:avLst/>
          </a:prstGeom>
        </p:spPr>
        <p:txBody>
          <a:bodyPr lIns="0" rIns="0" tIns="0" bIns="0">
            <a:normAutofit/>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448920" y="4208040"/>
            <a:ext cx="8229240" cy="196632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1560" y="4497840"/>
            <a:ext cx="7940160" cy="610560"/>
          </a:xfrm>
          <a:prstGeom prst="rect">
            <a:avLst/>
          </a:prstGeom>
        </p:spPr>
        <p:txBody>
          <a:bodyPr anchor="ctr">
            <a:normAutofit/>
          </a:bodyPr>
          <a:p>
            <a:pPr algn="ctr">
              <a:lnSpc>
                <a:spcPct val="100000"/>
              </a:lnSpc>
            </a:pPr>
            <a:r>
              <a:rPr b="0" lang="en-US" sz="3600" spc="-1" strike="noStrike">
                <a:solidFill>
                  <a:srgbClr val="ffffff"/>
                </a:solidFill>
                <a:latin typeface="Calibri"/>
              </a:rPr>
              <a:t>Click to edit Master title style</a:t>
            </a:r>
            <a:endParaRPr b="0" lang="en-US" sz="3600" spc="-1" strike="noStrike">
              <a:solidFill>
                <a:srgbClr val="000000"/>
              </a:solid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fld id="{DD29A6D7-E13F-457C-9DB5-F9949F698AF4}" type="datetime1">
              <a:rPr b="0" lang="en-US" sz="1200" spc="-1" strike="noStrike">
                <a:solidFill>
                  <a:srgbClr val="8b8b8b"/>
                </a:solidFill>
                <a:latin typeface="Calibri"/>
              </a:rPr>
              <a:t>11/13/2018</a:t>
            </a:fld>
            <a:endParaRPr b="0" lang="en-US"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p>
            <a:pPr algn="ctr">
              <a:lnSpc>
                <a:spcPct val="100000"/>
              </a:lnSpc>
            </a:pPr>
            <a:r>
              <a:rPr b="0" lang="en-US" sz="1200" spc="-1" strike="noStrike">
                <a:solidFill>
                  <a:srgbClr val="8b8b8b"/>
                </a:solidFill>
                <a:latin typeface="Calibri"/>
              </a:rPr>
              <a:t>FAST-NUCES CS449-PIT [Fall-2018]</a:t>
            </a:r>
            <a:endParaRPr b="0" lang="en-US" sz="12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9D106FBF-AB83-4BC2-8397-6054E13802AB}"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ffffff"/>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ffffff"/>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ffffff"/>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ffffff"/>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ffffff"/>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ffffff"/>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48920" y="1443960"/>
            <a:ext cx="8229240" cy="610560"/>
          </a:xfrm>
          <a:prstGeom prst="rect">
            <a:avLst/>
          </a:prstGeom>
        </p:spPr>
        <p:txBody>
          <a:bodyPr anchor="ctr">
            <a:normAutofit/>
          </a:bodyPr>
          <a:p>
            <a:pPr>
              <a:lnSpc>
                <a:spcPct val="100000"/>
              </a:lnSpc>
            </a:pPr>
            <a:r>
              <a:rPr b="0" lang="en-US" sz="3600" spc="-1" strike="noStrike">
                <a:solidFill>
                  <a:srgbClr val="ffffff"/>
                </a:solidFill>
                <a:latin typeface="Calibri"/>
              </a:rPr>
              <a:t>Click to edit Master title style</a:t>
            </a:r>
            <a:endParaRPr b="0" lang="en-US" sz="3600" spc="-1" strike="noStrike">
              <a:solidFill>
                <a:srgbClr val="000000"/>
              </a:solidFill>
              <a:latin typeface="Calibri"/>
            </a:endParaRPr>
          </a:p>
        </p:txBody>
      </p:sp>
      <p:sp>
        <p:nvSpPr>
          <p:cNvPr id="42" name="PlaceHolder 2"/>
          <p:cNvSpPr>
            <a:spLocks noGrp="1"/>
          </p:cNvSpPr>
          <p:nvPr>
            <p:ph type="body"/>
          </p:nvPr>
        </p:nvSpPr>
        <p:spPr>
          <a:xfrm>
            <a:off x="448920" y="2054520"/>
            <a:ext cx="8229240" cy="4122720"/>
          </a:xfrm>
          <a:prstGeom prst="rect">
            <a:avLst/>
          </a:prstGeom>
        </p:spPr>
        <p:txBody>
          <a:bodyPr/>
          <a:p>
            <a:pPr marL="343080" indent="-342720">
              <a:lnSpc>
                <a:spcPct val="100000"/>
              </a:lnSpc>
              <a:spcBef>
                <a:spcPts val="561"/>
              </a:spcBef>
              <a:buClr>
                <a:srgbClr val="bfbfbf"/>
              </a:buClr>
              <a:buFont typeface="Arial"/>
              <a:buChar char="•"/>
            </a:pPr>
            <a:r>
              <a:rPr b="0" lang="en-US" sz="2800" spc="-1" strike="noStrike">
                <a:solidFill>
                  <a:srgbClr val="bfbfbf"/>
                </a:solidFill>
                <a:latin typeface="Calibri"/>
              </a:rPr>
              <a:t>Click to edit Master text styles</a:t>
            </a:r>
            <a:endParaRPr b="0" lang="en-US" sz="2800" spc="-1" strike="noStrike">
              <a:solidFill>
                <a:srgbClr val="000000"/>
              </a:solidFill>
              <a:latin typeface="Calibri"/>
            </a:endParaRPr>
          </a:p>
          <a:p>
            <a:pPr lvl="1" marL="743040" indent="-285480">
              <a:lnSpc>
                <a:spcPct val="100000"/>
              </a:lnSpc>
              <a:spcBef>
                <a:spcPts val="561"/>
              </a:spcBef>
              <a:buClr>
                <a:srgbClr val="bfbfbf"/>
              </a:buClr>
              <a:buFont typeface="Arial"/>
              <a:buChar char="–"/>
            </a:pPr>
            <a:r>
              <a:rPr b="0" lang="en-US" sz="2800" spc="-1" strike="noStrike">
                <a:solidFill>
                  <a:srgbClr val="bfbfbf"/>
                </a:solidFill>
                <a:latin typeface="Calibri"/>
              </a:rPr>
              <a:t>Second level</a:t>
            </a:r>
            <a:endParaRPr b="0" lang="en-US" sz="2800" spc="-1" strike="noStrike">
              <a:solidFill>
                <a:srgbClr val="000000"/>
              </a:solidFill>
              <a:latin typeface="Calibri"/>
            </a:endParaRPr>
          </a:p>
          <a:p>
            <a:pPr lvl="2" marL="1143000" indent="-228240">
              <a:lnSpc>
                <a:spcPct val="100000"/>
              </a:lnSpc>
              <a:spcBef>
                <a:spcPts val="479"/>
              </a:spcBef>
              <a:buClr>
                <a:srgbClr val="bfbfbf"/>
              </a:buClr>
              <a:buFont typeface="Arial"/>
              <a:buChar char="•"/>
            </a:pPr>
            <a:r>
              <a:rPr b="0" lang="en-US" sz="2400" spc="-1" strike="noStrike">
                <a:solidFill>
                  <a:srgbClr val="bfbfbf"/>
                </a:solidFill>
                <a:latin typeface="Calibri"/>
              </a:rPr>
              <a:t>Third level</a:t>
            </a:r>
            <a:endParaRPr b="0" lang="en-US" sz="2400" spc="-1" strike="noStrike">
              <a:solidFill>
                <a:srgbClr val="000000"/>
              </a:solidFill>
              <a:latin typeface="Calibri"/>
            </a:endParaRPr>
          </a:p>
          <a:p>
            <a:pPr lvl="3" marL="1600200" indent="-228240">
              <a:lnSpc>
                <a:spcPct val="100000"/>
              </a:lnSpc>
              <a:spcBef>
                <a:spcPts val="400"/>
              </a:spcBef>
              <a:buClr>
                <a:srgbClr val="bfbfbf"/>
              </a:buClr>
              <a:buFont typeface="Arial"/>
              <a:buChar char="–"/>
            </a:pPr>
            <a:r>
              <a:rPr b="0" lang="en-US" sz="2000" spc="-1" strike="noStrike">
                <a:solidFill>
                  <a:srgbClr val="bfbfbf"/>
                </a:solidFill>
                <a:latin typeface="Calibri"/>
              </a:rPr>
              <a:t>Fourth level</a:t>
            </a:r>
            <a:endParaRPr b="0" lang="en-US" sz="2000" spc="-1" strike="noStrike">
              <a:solidFill>
                <a:srgbClr val="000000"/>
              </a:solidFill>
              <a:latin typeface="Calibri"/>
            </a:endParaRPr>
          </a:p>
          <a:p>
            <a:pPr lvl="4" marL="2057400" indent="-228240">
              <a:lnSpc>
                <a:spcPct val="100000"/>
              </a:lnSpc>
              <a:spcBef>
                <a:spcPts val="400"/>
              </a:spcBef>
              <a:buClr>
                <a:srgbClr val="bfbfbf"/>
              </a:buClr>
              <a:buFont typeface="Arial"/>
              <a:buChar char="»"/>
            </a:pPr>
            <a:r>
              <a:rPr b="0" lang="en-US" sz="2000" spc="-1" strike="noStrike">
                <a:solidFill>
                  <a:srgbClr val="bfbfbf"/>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p>
            <a:pPr>
              <a:lnSpc>
                <a:spcPct val="100000"/>
              </a:lnSpc>
            </a:pPr>
            <a:fld id="{760A22FE-5A1D-4189-976D-9B3ED81A40E7}" type="datetime1">
              <a:rPr b="0" lang="en-US" sz="1200" spc="-1" strike="noStrike">
                <a:solidFill>
                  <a:srgbClr val="ffd28b"/>
                </a:solidFill>
                <a:latin typeface="Calibri"/>
              </a:rPr>
              <a:t>11/13/2018</a:t>
            </a:fld>
            <a:endParaRPr b="0" lang="en-US" sz="1200" spc="-1" strike="noStrike">
              <a:latin typeface="Times New Roman"/>
            </a:endParaRPr>
          </a:p>
        </p:txBody>
      </p:sp>
      <p:sp>
        <p:nvSpPr>
          <p:cNvPr id="44" name="PlaceHolder 4"/>
          <p:cNvSpPr>
            <a:spLocks noGrp="1"/>
          </p:cNvSpPr>
          <p:nvPr>
            <p:ph type="ftr"/>
          </p:nvPr>
        </p:nvSpPr>
        <p:spPr>
          <a:xfrm>
            <a:off x="2590920" y="6356520"/>
            <a:ext cx="3962160" cy="364680"/>
          </a:xfrm>
          <a:prstGeom prst="rect">
            <a:avLst/>
          </a:prstGeom>
        </p:spPr>
        <p:txBody>
          <a:bodyPr anchor="ctr"/>
          <a:p>
            <a:pPr algn="ctr">
              <a:lnSpc>
                <a:spcPct val="100000"/>
              </a:lnSpc>
            </a:pPr>
            <a:r>
              <a:rPr b="0" lang="en-US" sz="1200" spc="-1" strike="noStrike">
                <a:solidFill>
                  <a:srgbClr val="ffd28b"/>
                </a:solidFill>
                <a:latin typeface="Calibri"/>
              </a:rPr>
              <a:t>FAST-NUCES CS449-PIT [Fall-2018]</a:t>
            </a:r>
            <a:endParaRPr b="0" lang="en-US" sz="12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p>
            <a:pPr algn="r">
              <a:lnSpc>
                <a:spcPct val="100000"/>
              </a:lnSpc>
            </a:pPr>
            <a:fld id="{C9886B53-255A-4110-B041-EFD746AE60AB}" type="slidenum">
              <a:rPr b="0" lang="en-US" sz="1200" spc="-1" strike="noStrike">
                <a:solidFill>
                  <a:srgbClr val="ffd28b"/>
                </a:solidFill>
                <a:latin typeface="Calibri"/>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1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13.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hyperlink" Target="http://www.businessinsider.com/how-angel-investing-is-different-than-venture-capital-2010-3" TargetMode="External"/><Relationship Id="rId2" Type="http://schemas.openxmlformats.org/officeDocument/2006/relationships/hyperlink" Target="http://www.thebusinessangel.org/difference-businessangel-venturecapital.html" TargetMode="External"/><Relationship Id="rId3" Type="http://schemas.openxmlformats.org/officeDocument/2006/relationships/hyperlink" Target="http://en.wikipedia.org/wiki/Budget" TargetMode="External"/><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609480" y="1848240"/>
            <a:ext cx="7634520" cy="761760"/>
          </a:xfrm>
          <a:prstGeom prst="rect">
            <a:avLst/>
          </a:prstGeom>
          <a:noFill/>
          <a:ln>
            <a:noFill/>
          </a:ln>
        </p:spPr>
        <p:txBody>
          <a:bodyPr anchor="ctr">
            <a:normAutofit/>
          </a:bodyPr>
          <a:p>
            <a:pPr algn="ctr">
              <a:lnSpc>
                <a:spcPct val="100000"/>
              </a:lnSpc>
            </a:pPr>
            <a:r>
              <a:rPr b="0" lang="en-US" sz="3600" spc="-1" strike="noStrike">
                <a:solidFill>
                  <a:srgbClr val="ffffff"/>
                </a:solidFill>
                <a:latin typeface="Calibri"/>
              </a:rPr>
              <a:t>Management Accounting</a:t>
            </a:r>
            <a:endParaRPr b="0" lang="en-US" sz="3600" spc="-1" strike="noStrike">
              <a:solidFill>
                <a:srgbClr val="000000"/>
              </a:solidFill>
              <a:latin typeface="Calibri"/>
            </a:endParaRPr>
          </a:p>
        </p:txBody>
      </p:sp>
      <p:sp>
        <p:nvSpPr>
          <p:cNvPr id="88" name="TextShape 2"/>
          <p:cNvSpPr txBox="1"/>
          <p:nvPr/>
        </p:nvSpPr>
        <p:spPr>
          <a:xfrm>
            <a:off x="4648320" y="2552400"/>
            <a:ext cx="2879280" cy="455400"/>
          </a:xfrm>
          <a:prstGeom prst="rect">
            <a:avLst/>
          </a:prstGeom>
          <a:noFill/>
          <a:ln>
            <a:noFill/>
          </a:ln>
        </p:spPr>
        <p:txBody>
          <a:bodyPr>
            <a:normAutofit/>
          </a:bodyPr>
          <a:p>
            <a:pPr algn="ctr">
              <a:lnSpc>
                <a:spcPct val="100000"/>
              </a:lnSpc>
              <a:spcBef>
                <a:spcPts val="561"/>
              </a:spcBef>
            </a:pPr>
            <a:r>
              <a:rPr b="0" lang="en-US" sz="2800" spc="-1" strike="noStrike">
                <a:solidFill>
                  <a:srgbClr val="a6a6a6"/>
                </a:solidFill>
                <a:latin typeface="Calibri"/>
              </a:rPr>
              <a:t>Chapter 7</a:t>
            </a:r>
            <a:endParaRPr b="0" lang="en-US" sz="2800" spc="-1" strike="noStrike">
              <a:latin typeface="Arial"/>
            </a:endParaRPr>
          </a:p>
        </p:txBody>
      </p:sp>
      <p:sp>
        <p:nvSpPr>
          <p:cNvPr id="89" name="CustomShape 3"/>
          <p:cNvSpPr/>
          <p:nvPr/>
        </p:nvSpPr>
        <p:spPr>
          <a:xfrm>
            <a:off x="1670040" y="5896080"/>
            <a:ext cx="6767280" cy="3646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800" spc="-1" strike="noStrike">
                <a:solidFill>
                  <a:srgbClr val="ffc000"/>
                </a:solidFill>
                <a:latin typeface="Verdana"/>
              </a:rPr>
              <a:t>CS449-Professioal Issues in Information Technology</a:t>
            </a:r>
            <a:endParaRPr b="0" lang="en-US" sz="1800" spc="-1" strike="noStrike">
              <a:latin typeface="Arial"/>
            </a:endParaRPr>
          </a:p>
        </p:txBody>
      </p:sp>
      <p:sp>
        <p:nvSpPr>
          <p:cNvPr id="90" name="CustomShape 4"/>
          <p:cNvSpPr/>
          <p:nvPr/>
        </p:nvSpPr>
        <p:spPr>
          <a:xfrm>
            <a:off x="2050920" y="6264360"/>
            <a:ext cx="5833800" cy="333720"/>
          </a:xfrm>
          <a:prstGeom prst="rect">
            <a:avLst/>
          </a:prstGeom>
          <a:noFill/>
          <a:ln>
            <a:noFill/>
          </a:ln>
        </p:spPr>
        <p:style>
          <a:lnRef idx="0"/>
          <a:fillRef idx="0"/>
          <a:effectRef idx="0"/>
          <a:fontRef idx="minor"/>
        </p:style>
        <p:txBody>
          <a:bodyPr lIns="90000" rIns="90000" tIns="45000" bIns="45000"/>
          <a:p>
            <a:pPr algn="ctr">
              <a:lnSpc>
                <a:spcPct val="100000"/>
              </a:lnSpc>
            </a:pPr>
            <a:r>
              <a:rPr b="0" lang="en-US" sz="1600" spc="-1" strike="noStrike">
                <a:solidFill>
                  <a:srgbClr val="ffc000"/>
                </a:solidFill>
                <a:latin typeface="Verdana"/>
              </a:rPr>
              <a:t>Course Instructor: Eng. Khalid Iqbal Soomro</a:t>
            </a:r>
            <a:endParaRPr b="0" lang="en-US" sz="1600" spc="-1" strike="noStrike">
              <a:latin typeface="Arial"/>
            </a:endParaRPr>
          </a:p>
        </p:txBody>
      </p:sp>
    </p:spTree>
  </p:cSld>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42">
                                  <p:stCondLst>
                                    <p:cond delay="0"/>
                                  </p:stCondLst>
                                  <p:childTnLst>
                                    <p:set>
                                      <p:cBhvr>
                                        <p:cTn id="6" dur="1" fill="hold">
                                          <p:stCondLst>
                                            <p:cond delay="0"/>
                                          </p:stCondLst>
                                        </p:cTn>
                                        <p:tgtEl>
                                          <p:spTgt spid="87"/>
                                        </p:tgtEl>
                                        <p:attrNameLst>
                                          <p:attrName>style.visibility</p:attrName>
                                        </p:attrNameLst>
                                      </p:cBhvr>
                                      <p:to>
                                        <p:strVal val="visible"/>
                                      </p:to>
                                    </p:set>
                                    <p:animEffect filter="fade" transition="in">
                                      <p:cBhvr additive="repl">
                                        <p:cTn id="7" dur="1000"/>
                                        <p:tgtEl>
                                          <p:spTgt spid="87"/>
                                        </p:tgtEl>
                                      </p:cBhvr>
                                    </p:animEffect>
                                    <p:anim calcmode="lin" valueType="num">
                                      <p:cBhvr additive="repl">
                                        <p:cTn id="8" dur="1000" fill="hold"/>
                                        <p:tgtEl>
                                          <p:spTgt spid="87"/>
                                        </p:tgtEl>
                                        <p:attrNameLst>
                                          <p:attrName>ppt_x</p:attrName>
                                        </p:attrNameLst>
                                      </p:cBhvr>
                                      <p:tavLst>
                                        <p:tav tm="0">
                                          <p:val>
                                            <p:strVal val="#ppt_x"/>
                                          </p:val>
                                        </p:tav>
                                        <p:tav tm="100000">
                                          <p:val>
                                            <p:strVal val="#ppt_x"/>
                                          </p:val>
                                        </p:tav>
                                      </p:tavLst>
                                    </p:anim>
                                    <p:anim calcmode="lin" valueType="num">
                                      <p:cBhvr additive="repl">
                                        <p:cTn id="9"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nodeType="clickEffect" fill="hold" presetClass="entr" presetID="45">
                                  <p:stCondLst>
                                    <p:cond delay="0"/>
                                  </p:stCondLst>
                                  <p:childTnLst>
                                    <p:set>
                                      <p:cBhvr>
                                        <p:cTn id="13" dur="1" fill="hold">
                                          <p:stCondLst>
                                            <p:cond delay="0"/>
                                          </p:stCondLst>
                                        </p:cTn>
                                        <p:tgtEl>
                                          <p:spTgt spid="88">
                                            <p:txEl>
                                              <p:pRg st="0" end="10"/>
                                            </p:txEl>
                                          </p:spTgt>
                                        </p:tgtEl>
                                        <p:attrNameLst>
                                          <p:attrName>style.visibility</p:attrName>
                                        </p:attrNameLst>
                                      </p:cBhvr>
                                      <p:to>
                                        <p:strVal val="visible"/>
                                      </p:to>
                                    </p:set>
                                    <p:animEffect filter="fade" transition="in">
                                      <p:cBhvr additive="repl">
                                        <p:cTn id="14" dur="2000"/>
                                        <p:tgtEl>
                                          <p:spTgt spid="88">
                                            <p:txEl>
                                              <p:pRg st="0" end="10"/>
                                            </p:txEl>
                                          </p:spTgt>
                                        </p:tgtEl>
                                      </p:cBhvr>
                                    </p:animEffect>
                                    <p:anim calcmode="lin" valueType="num">
                                      <p:cBhvr additive="repl">
                                        <p:cTn id="15" dur="2000" fill="hold"/>
                                        <p:tgtEl>
                                          <p:spTgt spid="88">
                                            <p:txEl>
                                              <p:pRg st="0" end="10"/>
                                            </p:txEl>
                                          </p:spTgt>
                                        </p:tgtEl>
                                        <p:attrNameLst>
                                          <p:attrName/>
                                        </p:attrNameLst>
                                      </p:cBhvr>
                                      <p:tavLst>
                                        <p:tav tm="0">
                                          <p:val/>
                                        </p:tav>
                                        <p:tav tm="100000">
                                          <p:val/>
                                        </p:tav>
                                      </p:tavLst>
                                    </p:anim>
                                    <p:anim calcmode="lin" valueType="num">
                                      <p:cBhvr additive="repl">
                                        <p:cTn id="16" dur="2000" fill="hold"/>
                                        <p:tgtEl>
                                          <p:spTgt spid="88">
                                            <p:txEl>
                                              <p:pRg st="0" end="10"/>
                                            </p:txEl>
                                          </p:spTgt>
                                        </p:tgtEl>
                                        <p:attrNameLst>
                                          <p:attrName/>
                                        </p:attrNameLst>
                                      </p:cBhvr>
                                      <p:tavLst>
                                        <p:tav tm="0">
                                          <p:val>
                                            <p:strVal val="#ppt_h"/>
                                          </p:val>
                                        </p:tav>
                                        <p:tav tm="100000">
                                          <p:val>
                                            <p:strVal val="#ppt_h"/>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533520" y="0"/>
            <a:ext cx="8229240" cy="685440"/>
          </a:xfrm>
          <a:prstGeom prst="rect">
            <a:avLst/>
          </a:prstGeom>
          <a:noFill/>
          <a:ln>
            <a:noFill/>
          </a:ln>
        </p:spPr>
        <p:txBody>
          <a:bodyPr anchor="ctr"/>
          <a:p>
            <a:pPr>
              <a:lnSpc>
                <a:spcPct val="100000"/>
              </a:lnSpc>
            </a:pPr>
            <a:r>
              <a:rPr b="0" lang="en-US" sz="3600" spc="-1" strike="noStrike">
                <a:solidFill>
                  <a:srgbClr val="ffffff"/>
                </a:solidFill>
                <a:latin typeface="Calibri"/>
              </a:rPr>
              <a:t>Cost of Labor…..</a:t>
            </a:r>
            <a:endParaRPr b="0" lang="en-US" sz="3600" spc="-1" strike="noStrike">
              <a:solidFill>
                <a:srgbClr val="000000"/>
              </a:solidFill>
              <a:latin typeface="Calibri"/>
            </a:endParaRPr>
          </a:p>
        </p:txBody>
      </p:sp>
      <p:sp>
        <p:nvSpPr>
          <p:cNvPr id="134" name="TextShape 2"/>
          <p:cNvSpPr txBox="1"/>
          <p:nvPr/>
        </p:nvSpPr>
        <p:spPr>
          <a:xfrm>
            <a:off x="457200" y="6356520"/>
            <a:ext cx="2133360" cy="364680"/>
          </a:xfrm>
          <a:prstGeom prst="rect">
            <a:avLst/>
          </a:prstGeom>
          <a:noFill/>
          <a:ln>
            <a:noFill/>
          </a:ln>
        </p:spPr>
        <p:txBody>
          <a:bodyPr anchor="ctr"/>
          <a:p>
            <a:pPr>
              <a:lnSpc>
                <a:spcPct val="100000"/>
              </a:lnSpc>
            </a:pPr>
            <a:fld id="{6C555F0B-76C0-42A9-88C4-15AA7E4AE643}" type="datetime1">
              <a:rPr b="0" lang="en-US" sz="1200" spc="-1" strike="noStrike">
                <a:solidFill>
                  <a:srgbClr val="ffd28b"/>
                </a:solidFill>
                <a:latin typeface="Calibri"/>
              </a:rPr>
              <a:t>11/13/2018</a:t>
            </a:fld>
            <a:endParaRPr b="0" lang="en-US" sz="1200" spc="-1" strike="noStrike">
              <a:latin typeface="Times New Roman"/>
            </a:endParaRPr>
          </a:p>
        </p:txBody>
      </p:sp>
      <p:sp>
        <p:nvSpPr>
          <p:cNvPr id="135" name="TextShape 3"/>
          <p:cNvSpPr txBox="1"/>
          <p:nvPr/>
        </p:nvSpPr>
        <p:spPr>
          <a:xfrm>
            <a:off x="2590920" y="6356520"/>
            <a:ext cx="3962160" cy="364680"/>
          </a:xfrm>
          <a:prstGeom prst="rect">
            <a:avLst/>
          </a:prstGeom>
          <a:noFill/>
          <a:ln>
            <a:noFill/>
          </a:ln>
        </p:spPr>
        <p:txBody>
          <a:bodyPr anchor="ctr"/>
          <a:p>
            <a:pPr algn="ctr">
              <a:lnSpc>
                <a:spcPct val="100000"/>
              </a:lnSpc>
            </a:pPr>
            <a:r>
              <a:rPr b="0" lang="en-US" sz="1200" spc="-1" strike="noStrike">
                <a:solidFill>
                  <a:srgbClr val="ffd28b"/>
                </a:solidFill>
                <a:latin typeface="Calibri"/>
              </a:rPr>
              <a:t>FAST-NUCES CS449-PIT [Fall-2018]</a:t>
            </a:r>
            <a:endParaRPr b="0" lang="en-US" sz="1200" spc="-1" strike="noStrike">
              <a:latin typeface="Times New Roman"/>
            </a:endParaRPr>
          </a:p>
        </p:txBody>
      </p:sp>
      <p:sp>
        <p:nvSpPr>
          <p:cNvPr id="136" name="TextShape 4"/>
          <p:cNvSpPr txBox="1"/>
          <p:nvPr/>
        </p:nvSpPr>
        <p:spPr>
          <a:xfrm>
            <a:off x="6553080" y="6356520"/>
            <a:ext cx="2133360" cy="364680"/>
          </a:xfrm>
          <a:prstGeom prst="rect">
            <a:avLst/>
          </a:prstGeom>
          <a:noFill/>
          <a:ln>
            <a:noFill/>
          </a:ln>
        </p:spPr>
        <p:txBody>
          <a:bodyPr anchor="ctr"/>
          <a:p>
            <a:pPr algn="r">
              <a:lnSpc>
                <a:spcPct val="100000"/>
              </a:lnSpc>
            </a:pPr>
            <a:fld id="{76EF23A0-37AA-4D57-8089-56C2A2F9DBC0}" type="slidenum">
              <a:rPr b="0" lang="en-US" sz="1200" spc="-1" strike="noStrike">
                <a:solidFill>
                  <a:srgbClr val="ffd28b"/>
                </a:solidFill>
                <a:latin typeface="Calibri"/>
              </a:rPr>
              <a:t>1</a:t>
            </a:fld>
            <a:r>
              <a:rPr b="0" lang="en-US" sz="1200" spc="-1" strike="noStrike">
                <a:solidFill>
                  <a:srgbClr val="ffd28b"/>
                </a:solidFill>
                <a:latin typeface="Calibri"/>
              </a:rPr>
              <a:t>[E-1]</a:t>
            </a:r>
            <a:endParaRPr b="0" lang="en-US" sz="1200" spc="-1" strike="noStrike">
              <a:latin typeface="Times New Roman"/>
            </a:endParaRPr>
          </a:p>
        </p:txBody>
      </p:sp>
      <p:sp>
        <p:nvSpPr>
          <p:cNvPr id="137" name="TextShape 5"/>
          <p:cNvSpPr txBox="1"/>
          <p:nvPr/>
        </p:nvSpPr>
        <p:spPr>
          <a:xfrm>
            <a:off x="419760" y="1676520"/>
            <a:ext cx="8535240" cy="4549320"/>
          </a:xfrm>
          <a:prstGeom prst="rect">
            <a:avLst/>
          </a:prstGeom>
          <a:noFill/>
          <a:ln>
            <a:noFill/>
          </a:ln>
        </p:spPr>
        <p:txBody>
          <a:bodyPr>
            <a:normAutofit/>
          </a:bodyPr>
          <a:p>
            <a:pPr>
              <a:lnSpc>
                <a:spcPct val="100000"/>
              </a:lnSpc>
              <a:spcBef>
                <a:spcPts val="439"/>
              </a:spcBef>
            </a:pPr>
            <a:r>
              <a:rPr b="0" lang="en-US" sz="2200" spc="-1" strike="noStrike">
                <a:solidFill>
                  <a:srgbClr val="bfbfbf"/>
                </a:solidFill>
                <a:latin typeface="Calibri"/>
              </a:rPr>
              <a:t>TABLE 7.2 </a:t>
            </a:r>
            <a:r>
              <a:rPr b="0" i="1" lang="en-US" sz="2200" spc="-1" strike="noStrike">
                <a:solidFill>
                  <a:srgbClr val="bfbfbf"/>
                </a:solidFill>
                <a:latin typeface="Calibri"/>
              </a:rPr>
              <a:t>Direct costs &amp; expected sales for the different computer models</a:t>
            </a:r>
            <a:endParaRPr b="0" lang="en-US" sz="2200" spc="-1" strike="noStrike">
              <a:solidFill>
                <a:srgbClr val="000000"/>
              </a:solidFill>
              <a:latin typeface="Calibri"/>
            </a:endParaRPr>
          </a:p>
          <a:p>
            <a:pPr>
              <a:lnSpc>
                <a:spcPct val="100000"/>
              </a:lnSpc>
              <a:spcBef>
                <a:spcPts val="561"/>
              </a:spcBef>
            </a:pPr>
            <a:r>
              <a:rPr b="0" lang="en-US" sz="2800" spc="-1" strike="noStrike">
                <a:solidFill>
                  <a:srgbClr val="bfbfbf"/>
                </a:solidFill>
                <a:latin typeface="Calibri"/>
              </a:rPr>
              <a:t>Model</a:t>
            </a:r>
            <a:r>
              <a:rPr b="0" lang="en-US" sz="2800" spc="-1" strike="noStrike">
                <a:solidFill>
                  <a:srgbClr val="bfbfbf"/>
                </a:solidFill>
                <a:latin typeface="Calibri"/>
              </a:rPr>
              <a:t>	</a:t>
            </a:r>
            <a:r>
              <a:rPr b="0" lang="en-US" sz="2800" spc="-1" strike="noStrike">
                <a:solidFill>
                  <a:srgbClr val="bfbfbf"/>
                </a:solidFill>
                <a:latin typeface="Calibri"/>
              </a:rPr>
              <a:t>    Cost of  </a:t>
            </a:r>
            <a:r>
              <a:rPr b="0" lang="en-US" sz="2800" spc="-1" strike="noStrike">
                <a:solidFill>
                  <a:srgbClr val="bfbfbf"/>
                </a:solidFill>
                <a:latin typeface="Calibri"/>
              </a:rPr>
              <a:t>	</a:t>
            </a:r>
            <a:r>
              <a:rPr b="0" lang="en-US" sz="2800" spc="-1" strike="noStrike">
                <a:solidFill>
                  <a:srgbClr val="bfbfbf"/>
                </a:solidFill>
                <a:latin typeface="Calibri"/>
              </a:rPr>
              <a:t>        Technician         Expected</a:t>
            </a:r>
            <a:endParaRPr b="0" lang="en-US" sz="2800" spc="-1" strike="noStrike">
              <a:solidFill>
                <a:srgbClr val="000000"/>
              </a:solidFill>
              <a:latin typeface="Calibri"/>
            </a:endParaRPr>
          </a:p>
          <a:p>
            <a:pPr>
              <a:lnSpc>
                <a:spcPct val="100000"/>
              </a:lnSpc>
              <a:spcBef>
                <a:spcPts val="561"/>
              </a:spcBef>
            </a:pPr>
            <a:r>
              <a:rPr b="0" lang="en-US" sz="2800" spc="-1" strike="noStrike">
                <a:solidFill>
                  <a:srgbClr val="bfbfbf"/>
                </a:solidFill>
                <a:latin typeface="Calibri"/>
              </a:rPr>
              <a:t>                  </a:t>
            </a:r>
            <a:r>
              <a:rPr b="0" lang="en-US" sz="2800" spc="-1" strike="noStrike">
                <a:solidFill>
                  <a:srgbClr val="bfbfbf"/>
                </a:solidFill>
                <a:latin typeface="Calibri"/>
              </a:rPr>
              <a:t>components</a:t>
            </a:r>
            <a:r>
              <a:rPr b="0" lang="en-US" sz="2800" spc="-1" strike="noStrike">
                <a:solidFill>
                  <a:srgbClr val="bfbfbf"/>
                </a:solidFill>
                <a:latin typeface="Calibri"/>
              </a:rPr>
              <a:t>	</a:t>
            </a:r>
            <a:r>
              <a:rPr b="0" lang="en-US" sz="2800" spc="-1" strike="noStrike">
                <a:solidFill>
                  <a:srgbClr val="bfbfbf"/>
                </a:solidFill>
                <a:latin typeface="Calibri"/>
              </a:rPr>
              <a:t>	</a:t>
            </a:r>
            <a:r>
              <a:rPr b="0" lang="en-US" sz="2800" spc="-1" strike="noStrike">
                <a:solidFill>
                  <a:srgbClr val="bfbfbf"/>
                </a:solidFill>
                <a:latin typeface="Calibri"/>
              </a:rPr>
              <a:t>  time</a:t>
            </a:r>
            <a:r>
              <a:rPr b="0" lang="en-US" sz="2800" spc="-1" strike="noStrike">
                <a:solidFill>
                  <a:srgbClr val="bfbfbf"/>
                </a:solidFill>
                <a:latin typeface="Calibri"/>
              </a:rPr>
              <a:t>	</a:t>
            </a:r>
            <a:r>
              <a:rPr b="0" lang="en-US" sz="2800" spc="-1" strike="noStrike">
                <a:solidFill>
                  <a:srgbClr val="bfbfbf"/>
                </a:solidFill>
                <a:latin typeface="Calibri"/>
              </a:rPr>
              <a:t>                 sales  </a:t>
            </a:r>
            <a:r>
              <a:rPr b="0" lang="en-US" sz="2800" spc="-1" strike="noStrike">
                <a:solidFill>
                  <a:srgbClr val="bfbfbf"/>
                </a:solidFill>
                <a:latin typeface="Calibri"/>
              </a:rPr>
              <a:t>	</a:t>
            </a:r>
            <a:r>
              <a:rPr b="0" lang="en-US" sz="2800" spc="-1" strike="noStrike">
                <a:solidFill>
                  <a:srgbClr val="ffc000"/>
                </a:solidFill>
                <a:latin typeface="Calibri"/>
              </a:rPr>
              <a:t>        </a:t>
            </a:r>
            <a:endParaRPr b="0" lang="en-US" sz="2800" spc="-1" strike="noStrike">
              <a:solidFill>
                <a:srgbClr val="000000"/>
              </a:solidFill>
              <a:latin typeface="Calibri"/>
            </a:endParaRPr>
          </a:p>
          <a:p>
            <a:pPr>
              <a:lnSpc>
                <a:spcPct val="100000"/>
              </a:lnSpc>
              <a:spcBef>
                <a:spcPts val="561"/>
              </a:spcBef>
            </a:pPr>
            <a:r>
              <a:rPr b="0" lang="en-US" sz="2800" spc="-1" strike="noStrike">
                <a:solidFill>
                  <a:srgbClr val="bfbfbf"/>
                </a:solidFill>
                <a:latin typeface="Calibri"/>
              </a:rPr>
              <a:t>                           </a:t>
            </a:r>
            <a:r>
              <a:rPr b="0" lang="en-US" sz="2800" spc="-1" strike="noStrike">
                <a:solidFill>
                  <a:srgbClr val="bfbfbf"/>
                </a:solidFill>
                <a:latin typeface="Calibri"/>
              </a:rPr>
              <a:t>(₤)</a:t>
            </a:r>
            <a:r>
              <a:rPr b="0" lang="en-US" sz="2800" spc="-1" strike="noStrike">
                <a:solidFill>
                  <a:srgbClr val="bfbfbf"/>
                </a:solidFill>
                <a:latin typeface="Calibri"/>
              </a:rPr>
              <a:t>	</a:t>
            </a:r>
            <a:r>
              <a:rPr b="0" lang="en-US" sz="2800" spc="-1" strike="noStrike">
                <a:solidFill>
                  <a:srgbClr val="bfbfbf"/>
                </a:solidFill>
                <a:latin typeface="Calibri"/>
              </a:rPr>
              <a:t>	</a:t>
            </a:r>
            <a:r>
              <a:rPr b="0" lang="en-US" sz="2800" spc="-1" strike="noStrike">
                <a:solidFill>
                  <a:srgbClr val="bfbfbf"/>
                </a:solidFill>
                <a:latin typeface="Calibri"/>
              </a:rPr>
              <a:t>	</a:t>
            </a:r>
            <a:r>
              <a:rPr b="0" lang="en-US" sz="2800" spc="-1" strike="noStrike">
                <a:solidFill>
                  <a:srgbClr val="bfbfbf"/>
                </a:solidFill>
                <a:latin typeface="Calibri"/>
              </a:rPr>
              <a:t>	</a:t>
            </a:r>
            <a:r>
              <a:rPr b="0" lang="en-US" sz="2800" spc="-1" strike="noStrike">
                <a:solidFill>
                  <a:srgbClr val="bfbfbf"/>
                </a:solidFill>
                <a:latin typeface="Calibri"/>
              </a:rPr>
              <a:t> hours</a:t>
            </a:r>
            <a:r>
              <a:rPr b="0" lang="en-US" sz="2800" spc="-1" strike="noStrike">
                <a:solidFill>
                  <a:srgbClr val="bfbfbf"/>
                </a:solidFill>
                <a:latin typeface="Calibri"/>
              </a:rPr>
              <a:t>	</a:t>
            </a:r>
            <a:r>
              <a:rPr b="0" lang="en-US" sz="2800" spc="-1" strike="noStrike">
                <a:solidFill>
                  <a:srgbClr val="bfbfbf"/>
                </a:solidFill>
                <a:latin typeface="Calibri"/>
              </a:rPr>
              <a:t>	</a:t>
            </a:r>
            <a:r>
              <a:rPr b="0" lang="en-US" sz="2800" spc="-1" strike="noStrike">
                <a:solidFill>
                  <a:srgbClr val="bfbfbf"/>
                </a:solidFill>
                <a:latin typeface="Calibri"/>
              </a:rPr>
              <a:t> </a:t>
            </a:r>
            <a:r>
              <a:rPr b="0" lang="en-US" sz="2800" spc="-1" strike="noStrike">
                <a:solidFill>
                  <a:srgbClr val="bfbfbf"/>
                </a:solidFill>
                <a:latin typeface="Calibri"/>
              </a:rPr>
              <a:t>	</a:t>
            </a:r>
            <a:r>
              <a:rPr b="0" lang="en-US" sz="2800" spc="-1" strike="noStrike">
                <a:solidFill>
                  <a:srgbClr val="bfbfbf"/>
                </a:solidFill>
                <a:latin typeface="Calibri"/>
              </a:rPr>
              <a:t> </a:t>
            </a:r>
            <a:endParaRPr b="0" lang="en-US" sz="2800" spc="-1" strike="noStrike">
              <a:solidFill>
                <a:srgbClr val="000000"/>
              </a:solidFill>
              <a:latin typeface="Calibri"/>
            </a:endParaRPr>
          </a:p>
          <a:p>
            <a:pPr>
              <a:lnSpc>
                <a:spcPct val="100000"/>
              </a:lnSpc>
              <a:spcBef>
                <a:spcPts val="561"/>
              </a:spcBef>
            </a:pPr>
            <a:r>
              <a:rPr b="0" lang="en-US" sz="2800" spc="-1" strike="noStrike">
                <a:solidFill>
                  <a:srgbClr val="bfbfbf"/>
                </a:solidFill>
                <a:latin typeface="Calibri"/>
              </a:rPr>
              <a:t>Basic</a:t>
            </a:r>
            <a:r>
              <a:rPr b="0" lang="en-US" sz="2800" spc="-1" strike="noStrike">
                <a:solidFill>
                  <a:srgbClr val="bfbfbf"/>
                </a:solidFill>
                <a:latin typeface="Calibri"/>
              </a:rPr>
              <a:t>	</a:t>
            </a:r>
            <a:r>
              <a:rPr b="0" lang="en-US" sz="2800" spc="-1" strike="noStrike">
                <a:solidFill>
                  <a:srgbClr val="bfbfbf"/>
                </a:solidFill>
                <a:latin typeface="Calibri"/>
              </a:rPr>
              <a:t>    </a:t>
            </a:r>
            <a:r>
              <a:rPr b="0" lang="en-US" sz="2800" spc="-1" strike="noStrike">
                <a:solidFill>
                  <a:srgbClr val="bfbfbf"/>
                </a:solidFill>
                <a:latin typeface="Calibri"/>
              </a:rPr>
              <a:t>	</a:t>
            </a:r>
            <a:r>
              <a:rPr b="0" lang="en-US" sz="2800" spc="-1" strike="noStrike">
                <a:solidFill>
                  <a:srgbClr val="bfbfbf"/>
                </a:solidFill>
                <a:latin typeface="Calibri"/>
              </a:rPr>
              <a:t>	</a:t>
            </a:r>
            <a:r>
              <a:rPr b="0" lang="en-US" sz="2800" spc="-1" strike="noStrike">
                <a:solidFill>
                  <a:srgbClr val="bfbfbf"/>
                </a:solidFill>
                <a:latin typeface="Calibri"/>
              </a:rPr>
              <a:t>	</a:t>
            </a:r>
            <a:r>
              <a:rPr b="0" lang="en-US" sz="2800" spc="-1" strike="noStrike">
                <a:solidFill>
                  <a:srgbClr val="bfbfbf"/>
                </a:solidFill>
                <a:latin typeface="Calibri"/>
              </a:rPr>
              <a:t>200</a:t>
            </a:r>
            <a:r>
              <a:rPr b="0" lang="en-US" sz="2800" spc="-1" strike="noStrike">
                <a:solidFill>
                  <a:srgbClr val="bfbfbf"/>
                </a:solidFill>
                <a:latin typeface="Calibri"/>
              </a:rPr>
              <a:t>	</a:t>
            </a:r>
            <a:r>
              <a:rPr b="0" lang="en-US" sz="2800" spc="-1" strike="noStrike">
                <a:solidFill>
                  <a:srgbClr val="bfbfbf"/>
                </a:solidFill>
                <a:latin typeface="Calibri"/>
              </a:rPr>
              <a:t>              </a:t>
            </a:r>
            <a:r>
              <a:rPr b="0" lang="en-US" sz="2800" spc="-1" strike="noStrike">
                <a:solidFill>
                  <a:srgbClr val="bfbfbf"/>
                </a:solidFill>
                <a:latin typeface="Calibri"/>
              </a:rPr>
              <a:t>	</a:t>
            </a:r>
            <a:r>
              <a:rPr b="0" lang="en-US" sz="2800" spc="-1" strike="noStrike">
                <a:solidFill>
                  <a:srgbClr val="bfbfbf"/>
                </a:solidFill>
                <a:latin typeface="Calibri"/>
              </a:rPr>
              <a:t>10         </a:t>
            </a:r>
            <a:r>
              <a:rPr b="0" lang="en-US" sz="2800" spc="-1" strike="noStrike">
                <a:solidFill>
                  <a:srgbClr val="bfbfbf"/>
                </a:solidFill>
                <a:latin typeface="Calibri"/>
              </a:rPr>
              <a:t>	</a:t>
            </a:r>
            <a:r>
              <a:rPr b="0" lang="en-US" sz="2800" spc="-1" strike="noStrike">
                <a:solidFill>
                  <a:srgbClr val="bfbfbf"/>
                </a:solidFill>
                <a:latin typeface="Calibri"/>
              </a:rPr>
              <a:t>      200  </a:t>
            </a:r>
            <a:r>
              <a:rPr b="0" lang="en-US" sz="2800" spc="-1" strike="noStrike">
                <a:solidFill>
                  <a:srgbClr val="ffc000"/>
                </a:solidFill>
                <a:latin typeface="Calibri"/>
              </a:rPr>
              <a:t> </a:t>
            </a:r>
            <a:r>
              <a:rPr b="0" lang="en-US" sz="2800" spc="-1" strike="noStrike">
                <a:solidFill>
                  <a:srgbClr val="ffc000"/>
                </a:solidFill>
                <a:latin typeface="Calibri"/>
              </a:rPr>
              <a:t>	</a:t>
            </a:r>
            <a:endParaRPr b="0" lang="en-US" sz="2800" spc="-1" strike="noStrike">
              <a:solidFill>
                <a:srgbClr val="000000"/>
              </a:solidFill>
              <a:latin typeface="Calibri"/>
            </a:endParaRPr>
          </a:p>
          <a:p>
            <a:pPr>
              <a:lnSpc>
                <a:spcPct val="100000"/>
              </a:lnSpc>
              <a:spcBef>
                <a:spcPts val="561"/>
              </a:spcBef>
            </a:pPr>
            <a:r>
              <a:rPr b="0" lang="en-US" sz="2800" spc="-1" strike="noStrike">
                <a:solidFill>
                  <a:srgbClr val="bfbfbf"/>
                </a:solidFill>
                <a:latin typeface="Calibri"/>
              </a:rPr>
              <a:t>Advanced</a:t>
            </a:r>
            <a:r>
              <a:rPr b="0" lang="en-US" sz="2800" spc="-1" strike="noStrike">
                <a:solidFill>
                  <a:srgbClr val="bfbfbf"/>
                </a:solidFill>
                <a:latin typeface="Calibri"/>
              </a:rPr>
              <a:t>	</a:t>
            </a:r>
            <a:r>
              <a:rPr b="0" lang="en-US" sz="2800" spc="-1" strike="noStrike">
                <a:solidFill>
                  <a:srgbClr val="bfbfbf"/>
                </a:solidFill>
                <a:latin typeface="Calibri"/>
              </a:rPr>
              <a:t>     </a:t>
            </a:r>
            <a:r>
              <a:rPr b="0" lang="en-US" sz="2800" spc="-1" strike="noStrike">
                <a:solidFill>
                  <a:srgbClr val="bfbfbf"/>
                </a:solidFill>
                <a:latin typeface="Calibri"/>
              </a:rPr>
              <a:t>	</a:t>
            </a:r>
            <a:r>
              <a:rPr b="0" lang="en-US" sz="2800" spc="-1" strike="noStrike">
                <a:solidFill>
                  <a:srgbClr val="bfbfbf"/>
                </a:solidFill>
                <a:latin typeface="Calibri"/>
              </a:rPr>
              <a:t>300</a:t>
            </a:r>
            <a:r>
              <a:rPr b="0" lang="en-US" sz="2800" spc="-1" strike="noStrike">
                <a:solidFill>
                  <a:srgbClr val="bfbfbf"/>
                </a:solidFill>
                <a:latin typeface="Calibri"/>
              </a:rPr>
              <a:t>	</a:t>
            </a:r>
            <a:r>
              <a:rPr b="0" lang="en-US" sz="2800" spc="-1" strike="noStrike">
                <a:solidFill>
                  <a:srgbClr val="bfbfbf"/>
                </a:solidFill>
                <a:latin typeface="Calibri"/>
              </a:rPr>
              <a:t>	</a:t>
            </a:r>
            <a:r>
              <a:rPr b="0" lang="en-US" sz="2800" spc="-1" strike="noStrike">
                <a:solidFill>
                  <a:srgbClr val="bfbfbf"/>
                </a:solidFill>
                <a:latin typeface="Calibri"/>
              </a:rPr>
              <a:t>   </a:t>
            </a:r>
            <a:r>
              <a:rPr b="0" lang="en-US" sz="2800" spc="-1" strike="noStrike">
                <a:solidFill>
                  <a:srgbClr val="bfbfbf"/>
                </a:solidFill>
                <a:latin typeface="Calibri"/>
              </a:rPr>
              <a:t>	</a:t>
            </a:r>
            <a:r>
              <a:rPr b="0" lang="en-US" sz="2800" spc="-1" strike="noStrike">
                <a:solidFill>
                  <a:srgbClr val="bfbfbf"/>
                </a:solidFill>
                <a:latin typeface="Calibri"/>
              </a:rPr>
              <a:t>	</a:t>
            </a:r>
            <a:r>
              <a:rPr b="0" lang="en-US" sz="2800" spc="-1" strike="noStrike">
                <a:solidFill>
                  <a:srgbClr val="bfbfbf"/>
                </a:solidFill>
                <a:latin typeface="Calibri"/>
              </a:rPr>
              <a:t>12</a:t>
            </a:r>
            <a:r>
              <a:rPr b="0" lang="en-US" sz="2800" spc="-1" strike="noStrike">
                <a:solidFill>
                  <a:srgbClr val="bfbfbf"/>
                </a:solidFill>
                <a:latin typeface="Calibri"/>
              </a:rPr>
              <a:t>	</a:t>
            </a:r>
            <a:r>
              <a:rPr b="0" lang="en-US" sz="2800" spc="-1" strike="noStrike">
                <a:solidFill>
                  <a:srgbClr val="bfbfbf"/>
                </a:solidFill>
                <a:latin typeface="Calibri"/>
              </a:rPr>
              <a:t>                 100</a:t>
            </a:r>
            <a:endParaRPr b="0" lang="en-US" sz="2800" spc="-1" strike="noStrike">
              <a:solidFill>
                <a:srgbClr val="000000"/>
              </a:solidFill>
              <a:latin typeface="Calibri"/>
            </a:endParaRPr>
          </a:p>
          <a:p>
            <a:pPr>
              <a:lnSpc>
                <a:spcPct val="100000"/>
              </a:lnSpc>
              <a:spcBef>
                <a:spcPts val="561"/>
              </a:spcBef>
            </a:pPr>
            <a:r>
              <a:rPr b="0" lang="en-US" sz="2800" spc="-1" strike="noStrike">
                <a:solidFill>
                  <a:srgbClr val="bfbfbf"/>
                </a:solidFill>
                <a:latin typeface="Calibri"/>
              </a:rPr>
              <a:t>Professional       400</a:t>
            </a:r>
            <a:r>
              <a:rPr b="0" lang="en-US" sz="2800" spc="-1" strike="noStrike">
                <a:solidFill>
                  <a:srgbClr val="bfbfbf"/>
                </a:solidFill>
                <a:latin typeface="Calibri"/>
              </a:rPr>
              <a:t>	</a:t>
            </a:r>
            <a:r>
              <a:rPr b="0" lang="en-US" sz="2800" spc="-1" strike="noStrike">
                <a:solidFill>
                  <a:srgbClr val="bfbfbf"/>
                </a:solidFill>
                <a:latin typeface="Calibri"/>
              </a:rPr>
              <a:t>	</a:t>
            </a:r>
            <a:r>
              <a:rPr b="0" lang="en-US" sz="2800" spc="-1" strike="noStrike">
                <a:solidFill>
                  <a:srgbClr val="bfbfbf"/>
                </a:solidFill>
                <a:latin typeface="Calibri"/>
              </a:rPr>
              <a:t>   </a:t>
            </a:r>
            <a:r>
              <a:rPr b="0" lang="en-US" sz="2800" spc="-1" strike="noStrike">
                <a:solidFill>
                  <a:srgbClr val="bfbfbf"/>
                </a:solidFill>
                <a:latin typeface="Calibri"/>
              </a:rPr>
              <a:t>	</a:t>
            </a:r>
            <a:r>
              <a:rPr b="0" lang="en-US" sz="2800" spc="-1" strike="noStrike">
                <a:solidFill>
                  <a:srgbClr val="bfbfbf"/>
                </a:solidFill>
                <a:latin typeface="Calibri"/>
              </a:rPr>
              <a:t>	</a:t>
            </a:r>
            <a:r>
              <a:rPr b="0" lang="en-US" sz="2800" spc="-1" strike="noStrike">
                <a:solidFill>
                  <a:srgbClr val="bfbfbf"/>
                </a:solidFill>
                <a:latin typeface="Calibri"/>
              </a:rPr>
              <a:t>15   </a:t>
            </a:r>
            <a:r>
              <a:rPr b="0" lang="en-US" sz="2800" spc="-1" strike="noStrike">
                <a:solidFill>
                  <a:srgbClr val="bfbfbf"/>
                </a:solidFill>
                <a:latin typeface="Calibri"/>
              </a:rPr>
              <a:t>	</a:t>
            </a:r>
            <a:r>
              <a:rPr b="0" lang="en-US" sz="2800" spc="-1" strike="noStrike">
                <a:solidFill>
                  <a:srgbClr val="bfbfbf"/>
                </a:solidFill>
                <a:latin typeface="Calibri"/>
              </a:rPr>
              <a:t>	</a:t>
            </a:r>
            <a:r>
              <a:rPr b="0" lang="en-US" sz="2800" spc="-1" strike="noStrike">
                <a:solidFill>
                  <a:srgbClr val="bfbfbf"/>
                </a:solidFill>
                <a:latin typeface="Calibri"/>
              </a:rPr>
              <a:t>      50</a:t>
            </a:r>
            <a:endParaRPr b="0" lang="en-US" sz="2800" spc="-1" strike="noStrike">
              <a:solidFill>
                <a:srgbClr val="000000"/>
              </a:solidFill>
              <a:latin typeface="Calibri"/>
            </a:endParaRPr>
          </a:p>
          <a:p>
            <a:pPr>
              <a:lnSpc>
                <a:spcPct val="100000"/>
              </a:lnSpc>
              <a:spcBef>
                <a:spcPts val="561"/>
              </a:spcBef>
            </a:pPr>
            <a:endParaRPr b="0" lang="en-US" sz="2800" spc="-1" strike="noStrike">
              <a:solidFill>
                <a:srgbClr val="000000"/>
              </a:solidFill>
              <a:latin typeface="Calibri"/>
            </a:endParaRPr>
          </a:p>
        </p:txBody>
      </p:sp>
      <p:sp>
        <p:nvSpPr>
          <p:cNvPr id="138" name="Line 6"/>
          <p:cNvSpPr/>
          <p:nvPr/>
        </p:nvSpPr>
        <p:spPr>
          <a:xfrm>
            <a:off x="457200" y="2057400"/>
            <a:ext cx="8381880" cy="360"/>
          </a:xfrm>
          <a:prstGeom prst="line">
            <a:avLst/>
          </a:prstGeom>
          <a:ln>
            <a:round/>
          </a:ln>
        </p:spPr>
        <p:style>
          <a:lnRef idx="2">
            <a:schemeClr val="accent3"/>
          </a:lnRef>
          <a:fillRef idx="0">
            <a:schemeClr val="accent3"/>
          </a:fillRef>
          <a:effectRef idx="1">
            <a:schemeClr val="accent3"/>
          </a:effectRef>
          <a:fontRef idx="minor"/>
        </p:style>
      </p:sp>
      <p:sp>
        <p:nvSpPr>
          <p:cNvPr id="139" name="Line 7"/>
          <p:cNvSpPr/>
          <p:nvPr/>
        </p:nvSpPr>
        <p:spPr>
          <a:xfrm>
            <a:off x="419400" y="3657600"/>
            <a:ext cx="8458200" cy="360"/>
          </a:xfrm>
          <a:prstGeom prst="line">
            <a:avLst/>
          </a:prstGeom>
          <a:ln>
            <a:round/>
          </a:ln>
        </p:spPr>
        <p:style>
          <a:lnRef idx="2">
            <a:schemeClr val="accent3"/>
          </a:lnRef>
          <a:fillRef idx="0">
            <a:schemeClr val="accent3"/>
          </a:fillRef>
          <a:effectRef idx="1">
            <a:schemeClr val="accent3"/>
          </a:effectRef>
          <a:fontRef idx="minor"/>
        </p:style>
      </p:sp>
      <p:sp>
        <p:nvSpPr>
          <p:cNvPr id="140" name="Line 8"/>
          <p:cNvSpPr/>
          <p:nvPr/>
        </p:nvSpPr>
        <p:spPr>
          <a:xfrm>
            <a:off x="380880" y="5181480"/>
            <a:ext cx="8458200" cy="360"/>
          </a:xfrm>
          <a:prstGeom prst="line">
            <a:avLst/>
          </a:prstGeom>
          <a:ln>
            <a:round/>
          </a:ln>
        </p:spPr>
        <p:style>
          <a:lnRef idx="2">
            <a:schemeClr val="accent3"/>
          </a:lnRef>
          <a:fillRef idx="0">
            <a:schemeClr val="accent3"/>
          </a:fillRef>
          <a:effectRef idx="1">
            <a:schemeClr val="accent3"/>
          </a:effectRef>
          <a:fontRef idx="minor"/>
        </p:style>
      </p:sp>
    </p:spTree>
  </p:cSld>
  <p:timing>
    <p:tnLst>
      <p:par>
        <p:cTn id="174" dur="indefinite" restart="never" nodeType="tmRoot">
          <p:childTnLst>
            <p:seq>
              <p:cTn id="175" dur="indefinite" nodeType="mainSeq">
                <p:childTnLst>
                  <p:par>
                    <p:cTn id="176" fill="hold">
                      <p:stCondLst>
                        <p:cond delay="indefinite"/>
                      </p:stCondLst>
                      <p:childTnLst>
                        <p:par>
                          <p:cTn id="177" fill="hold">
                            <p:stCondLst>
                              <p:cond delay="0"/>
                            </p:stCondLst>
                            <p:childTnLst>
                              <p:par>
                                <p:cTn id="178" nodeType="clickEffect" fill="hold" presetClass="entr" presetID="16" presetSubtype="21">
                                  <p:stCondLst>
                                    <p:cond delay="0"/>
                                  </p:stCondLst>
                                  <p:childTnLst>
                                    <p:set>
                                      <p:cBhvr>
                                        <p:cTn id="179" dur="1" fill="hold">
                                          <p:stCondLst>
                                            <p:cond delay="0"/>
                                          </p:stCondLst>
                                        </p:cTn>
                                        <p:tgtEl>
                                          <p:spTgt spid="137">
                                            <p:txEl>
                                              <p:pRg st="247" end="305"/>
                                            </p:txEl>
                                          </p:spTgt>
                                        </p:tgtEl>
                                        <p:attrNameLst>
                                          <p:attrName>style.visibility</p:attrName>
                                        </p:attrNameLst>
                                      </p:cBhvr>
                                      <p:to>
                                        <p:strVal val="visible"/>
                                      </p:to>
                                    </p:set>
                                    <p:animEffect filter="barn(inVertical)" transition="out">
                                      <p:cBhvr additive="repl">
                                        <p:cTn id="180" dur="500"/>
                                        <p:tgtEl>
                                          <p:spTgt spid="137">
                                            <p:txEl>
                                              <p:pRg st="247" end="305"/>
                                            </p:txEl>
                                          </p:spTgt>
                                        </p:tgtEl>
                                      </p:cBhvr>
                                    </p:animEffect>
                                  </p:childTnLst>
                                </p:cTn>
                              </p:par>
                            </p:childTnLst>
                          </p:cTn>
                        </p:par>
                      </p:childTnLst>
                    </p:cTn>
                  </p:par>
                  <p:par>
                    <p:cTn id="181" fill="hold">
                      <p:stCondLst>
                        <p:cond delay="indefinite"/>
                      </p:stCondLst>
                      <p:childTnLst>
                        <p:par>
                          <p:cTn id="182" fill="hold">
                            <p:stCondLst>
                              <p:cond delay="0"/>
                            </p:stCondLst>
                            <p:childTnLst>
                              <p:par>
                                <p:cTn id="183" nodeType="clickEffect" fill="hold" presetClass="entr" presetID="16" presetSubtype="21">
                                  <p:stCondLst>
                                    <p:cond delay="0"/>
                                  </p:stCondLst>
                                  <p:childTnLst>
                                    <p:set>
                                      <p:cBhvr>
                                        <p:cTn id="184" dur="1" fill="hold">
                                          <p:stCondLst>
                                            <p:cond delay="0"/>
                                          </p:stCondLst>
                                        </p:cTn>
                                        <p:tgtEl>
                                          <p:spTgt spid="137">
                                            <p:txEl>
                                              <p:pRg st="305" end="354"/>
                                            </p:txEl>
                                          </p:spTgt>
                                        </p:tgtEl>
                                        <p:attrNameLst>
                                          <p:attrName>style.visibility</p:attrName>
                                        </p:attrNameLst>
                                      </p:cBhvr>
                                      <p:to>
                                        <p:strVal val="visible"/>
                                      </p:to>
                                    </p:set>
                                    <p:animEffect filter="barn(inVertical)" transition="out">
                                      <p:cBhvr additive="repl">
                                        <p:cTn id="185" dur="500"/>
                                        <p:tgtEl>
                                          <p:spTgt spid="137">
                                            <p:txEl>
                                              <p:pRg st="305" end="354"/>
                                            </p:txEl>
                                          </p:spTgt>
                                        </p:tgtEl>
                                      </p:cBhvr>
                                    </p:animEffect>
                                  </p:childTnLst>
                                </p:cTn>
                              </p:par>
                            </p:childTnLst>
                          </p:cTn>
                        </p:par>
                      </p:childTnLst>
                    </p:cTn>
                  </p:par>
                  <p:par>
                    <p:cTn id="186" fill="hold">
                      <p:stCondLst>
                        <p:cond delay="indefinite"/>
                      </p:stCondLst>
                      <p:childTnLst>
                        <p:par>
                          <p:cTn id="187" fill="hold">
                            <p:stCondLst>
                              <p:cond delay="0"/>
                            </p:stCondLst>
                            <p:childTnLst>
                              <p:par>
                                <p:cTn id="188" nodeType="clickEffect" fill="hold" presetClass="entr" presetID="16" presetSubtype="21">
                                  <p:stCondLst>
                                    <p:cond delay="0"/>
                                  </p:stCondLst>
                                  <p:childTnLst>
                                    <p:set>
                                      <p:cBhvr>
                                        <p:cTn id="189" dur="1" fill="hold">
                                          <p:stCondLst>
                                            <p:cond delay="0"/>
                                          </p:stCondLst>
                                        </p:cTn>
                                        <p:tgtEl>
                                          <p:spTgt spid="137">
                                            <p:txEl>
                                              <p:pRg st="354" end="399"/>
                                            </p:txEl>
                                          </p:spTgt>
                                        </p:tgtEl>
                                        <p:attrNameLst>
                                          <p:attrName>style.visibility</p:attrName>
                                        </p:attrNameLst>
                                      </p:cBhvr>
                                      <p:to>
                                        <p:strVal val="visible"/>
                                      </p:to>
                                    </p:set>
                                    <p:animEffect filter="barn(inVertical)" transition="out">
                                      <p:cBhvr additive="repl">
                                        <p:cTn id="190" dur="500"/>
                                        <p:tgtEl>
                                          <p:spTgt spid="137">
                                            <p:txEl>
                                              <p:pRg st="354" end="399"/>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33520" y="0"/>
            <a:ext cx="8229240" cy="685440"/>
          </a:xfrm>
          <a:prstGeom prst="rect">
            <a:avLst/>
          </a:prstGeom>
          <a:noFill/>
          <a:ln>
            <a:noFill/>
          </a:ln>
        </p:spPr>
        <p:txBody>
          <a:bodyPr anchor="ctr"/>
          <a:p>
            <a:pPr>
              <a:lnSpc>
                <a:spcPct val="100000"/>
              </a:lnSpc>
            </a:pPr>
            <a:r>
              <a:rPr b="0" lang="en-US" sz="3600" spc="-1" strike="noStrike">
                <a:solidFill>
                  <a:srgbClr val="ffffff"/>
                </a:solidFill>
                <a:latin typeface="Calibri"/>
              </a:rPr>
              <a:t>Overheads…..</a:t>
            </a:r>
            <a:endParaRPr b="0" lang="en-US" sz="3600" spc="-1" strike="noStrike">
              <a:solidFill>
                <a:srgbClr val="000000"/>
              </a:solidFill>
              <a:latin typeface="Calibri"/>
            </a:endParaRPr>
          </a:p>
        </p:txBody>
      </p:sp>
      <p:sp>
        <p:nvSpPr>
          <p:cNvPr id="142" name="TextShape 2"/>
          <p:cNvSpPr txBox="1"/>
          <p:nvPr/>
        </p:nvSpPr>
        <p:spPr>
          <a:xfrm>
            <a:off x="454680" y="1434960"/>
            <a:ext cx="8444160" cy="5098320"/>
          </a:xfrm>
          <a:prstGeom prst="rect">
            <a:avLst/>
          </a:prstGeom>
          <a:noFill/>
          <a:ln>
            <a:noFill/>
          </a:ln>
        </p:spPr>
        <p:txBody>
          <a:bodyPr/>
          <a:p>
            <a:pPr algn="just">
              <a:lnSpc>
                <a:spcPct val="100000"/>
              </a:lnSpc>
              <a:spcBef>
                <a:spcPts val="561"/>
              </a:spcBef>
            </a:pPr>
            <a:r>
              <a:rPr b="0" lang="en-US" sz="2800" spc="-1" strike="noStrike">
                <a:solidFill>
                  <a:srgbClr val="bfbfbf"/>
                </a:solidFill>
                <a:latin typeface="Calibri"/>
              </a:rPr>
              <a:t>We will show how this scenario might lead to annual overheads of </a:t>
            </a:r>
            <a:r>
              <a:rPr b="0" i="1" lang="en-US" sz="2800" spc="-1" strike="noStrike">
                <a:solidFill>
                  <a:srgbClr val="ffc000"/>
                </a:solidFill>
                <a:latin typeface="Calibri"/>
              </a:rPr>
              <a:t>£63,500</a:t>
            </a:r>
            <a:r>
              <a:rPr b="0" lang="en-US" sz="2800" spc="-1" strike="noStrike">
                <a:solidFill>
                  <a:srgbClr val="bfbfbf"/>
                </a:solidFill>
                <a:latin typeface="Calibri"/>
              </a:rPr>
              <a:t>, which the company has to recover from its sales. </a:t>
            </a:r>
            <a:endParaRPr b="0" lang="en-US" sz="2800" spc="-1" strike="noStrike">
              <a:solidFill>
                <a:srgbClr val="000000"/>
              </a:solidFill>
              <a:latin typeface="Calibri"/>
            </a:endParaRPr>
          </a:p>
          <a:p>
            <a:pPr algn="just">
              <a:lnSpc>
                <a:spcPct val="100000"/>
              </a:lnSpc>
              <a:spcBef>
                <a:spcPts val="400"/>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There are at least three commonly used ways that we might spread these overheads over the computers sold.</a:t>
            </a:r>
            <a:endParaRPr b="0" lang="en-US" sz="2800" spc="-1" strike="noStrike">
              <a:solidFill>
                <a:srgbClr val="000000"/>
              </a:solidFill>
              <a:latin typeface="Calibri"/>
            </a:endParaRPr>
          </a:p>
          <a:p>
            <a:pPr algn="just">
              <a:lnSpc>
                <a:spcPct val="100000"/>
              </a:lnSpc>
              <a:spcBef>
                <a:spcPts val="400"/>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The simplest way is to allocate the same overhead to each computer sold, regardless of the cost of the components or the amount of labor involved.</a:t>
            </a:r>
            <a:endParaRPr b="0" lang="en-US" sz="2800" spc="-1" strike="noStrike">
              <a:solidFill>
                <a:srgbClr val="000000"/>
              </a:solidFill>
              <a:latin typeface="Calibri"/>
            </a:endParaRPr>
          </a:p>
        </p:txBody>
      </p:sp>
      <p:sp>
        <p:nvSpPr>
          <p:cNvPr id="143" name="TextShape 3"/>
          <p:cNvSpPr txBox="1"/>
          <p:nvPr/>
        </p:nvSpPr>
        <p:spPr>
          <a:xfrm>
            <a:off x="457200" y="6356520"/>
            <a:ext cx="2133360" cy="364680"/>
          </a:xfrm>
          <a:prstGeom prst="rect">
            <a:avLst/>
          </a:prstGeom>
          <a:noFill/>
          <a:ln>
            <a:noFill/>
          </a:ln>
        </p:spPr>
        <p:txBody>
          <a:bodyPr anchor="ctr"/>
          <a:p>
            <a:pPr>
              <a:lnSpc>
                <a:spcPct val="100000"/>
              </a:lnSpc>
            </a:pPr>
            <a:fld id="{A37DC995-C7BC-4397-B672-C0CC1E4C6FED}" type="datetime1">
              <a:rPr b="0" lang="en-US" sz="1200" spc="-1" strike="noStrike">
                <a:solidFill>
                  <a:srgbClr val="ffd28b"/>
                </a:solidFill>
                <a:latin typeface="Calibri"/>
              </a:rPr>
              <a:t>11/13/2018</a:t>
            </a:fld>
            <a:endParaRPr b="0" lang="en-US" sz="1200" spc="-1" strike="noStrike">
              <a:latin typeface="Times New Roman"/>
            </a:endParaRPr>
          </a:p>
        </p:txBody>
      </p:sp>
      <p:sp>
        <p:nvSpPr>
          <p:cNvPr id="144" name="TextShape 4"/>
          <p:cNvSpPr txBox="1"/>
          <p:nvPr/>
        </p:nvSpPr>
        <p:spPr>
          <a:xfrm>
            <a:off x="2590920" y="6356520"/>
            <a:ext cx="3962160" cy="364680"/>
          </a:xfrm>
          <a:prstGeom prst="rect">
            <a:avLst/>
          </a:prstGeom>
          <a:noFill/>
          <a:ln>
            <a:noFill/>
          </a:ln>
        </p:spPr>
        <p:txBody>
          <a:bodyPr anchor="ctr"/>
          <a:p>
            <a:pPr algn="ctr">
              <a:lnSpc>
                <a:spcPct val="100000"/>
              </a:lnSpc>
            </a:pPr>
            <a:r>
              <a:rPr b="0" lang="en-US" sz="1200" spc="-1" strike="noStrike">
                <a:solidFill>
                  <a:srgbClr val="ffd28b"/>
                </a:solidFill>
                <a:latin typeface="Calibri"/>
              </a:rPr>
              <a:t>FAST-NUCES CS449-PIT [Fall-2018]</a:t>
            </a:r>
            <a:endParaRPr b="0" lang="en-US" sz="1200" spc="-1" strike="noStrike">
              <a:latin typeface="Times New Roman"/>
            </a:endParaRPr>
          </a:p>
        </p:txBody>
      </p:sp>
      <p:sp>
        <p:nvSpPr>
          <p:cNvPr id="145" name="TextShape 5"/>
          <p:cNvSpPr txBox="1"/>
          <p:nvPr/>
        </p:nvSpPr>
        <p:spPr>
          <a:xfrm>
            <a:off x="6553080" y="6356520"/>
            <a:ext cx="2133360" cy="364680"/>
          </a:xfrm>
          <a:prstGeom prst="rect">
            <a:avLst/>
          </a:prstGeom>
          <a:noFill/>
          <a:ln>
            <a:noFill/>
          </a:ln>
        </p:spPr>
        <p:txBody>
          <a:bodyPr anchor="ctr"/>
          <a:p>
            <a:pPr algn="r">
              <a:lnSpc>
                <a:spcPct val="100000"/>
              </a:lnSpc>
            </a:pPr>
            <a:fld id="{B29BDC14-EFB8-486A-BA9E-8090C2404084}" type="slidenum">
              <a:rPr b="0" lang="en-US" sz="1200" spc="-1" strike="noStrike">
                <a:solidFill>
                  <a:srgbClr val="ffd28b"/>
                </a:solidFill>
                <a:latin typeface="Calibri"/>
              </a:rPr>
              <a:t>1</a:t>
            </a:fld>
            <a:endParaRPr b="0" lang="en-US" sz="1200" spc="-1" strike="noStrike">
              <a:latin typeface="Times New Roman"/>
            </a:endParaRPr>
          </a:p>
        </p:txBody>
      </p:sp>
    </p:spTree>
  </p:cSld>
  <p:timing>
    <p:tnLst>
      <p:par>
        <p:cTn id="191" dur="indefinite" restart="never" nodeType="tmRoot">
          <p:childTnLst>
            <p:seq>
              <p:cTn id="192" dur="indefinite" nodeType="mainSeq">
                <p:childTnLst>
                  <p:par>
                    <p:cTn id="193" fill="hold">
                      <p:stCondLst>
                        <p:cond delay="indefinite"/>
                      </p:stCondLst>
                      <p:childTnLst>
                        <p:par>
                          <p:cTn id="194" fill="hold">
                            <p:stCondLst>
                              <p:cond delay="0"/>
                            </p:stCondLst>
                            <p:childTnLst>
                              <p:par>
                                <p:cTn id="195" nodeType="clickEffect" fill="hold" presetClass="entr" presetID="10">
                                  <p:stCondLst>
                                    <p:cond delay="0"/>
                                  </p:stCondLst>
                                  <p:childTnLst>
                                    <p:set>
                                      <p:cBhvr>
                                        <p:cTn id="196" dur="1" fill="hold">
                                          <p:stCondLst>
                                            <p:cond delay="0"/>
                                          </p:stCondLst>
                                        </p:cTn>
                                        <p:tgtEl>
                                          <p:spTgt spid="142">
                                            <p:txEl>
                                              <p:pRg st="125" end="231"/>
                                            </p:txEl>
                                          </p:spTgt>
                                        </p:tgtEl>
                                        <p:attrNameLst>
                                          <p:attrName>style.visibility</p:attrName>
                                        </p:attrNameLst>
                                      </p:cBhvr>
                                      <p:to>
                                        <p:strVal val="visible"/>
                                      </p:to>
                                    </p:set>
                                    <p:animEffect filter="fade" transition="in">
                                      <p:cBhvr additive="repl">
                                        <p:cTn id="197" dur="500"/>
                                        <p:tgtEl>
                                          <p:spTgt spid="142">
                                            <p:txEl>
                                              <p:pRg st="125" end="231"/>
                                            </p:txEl>
                                          </p:spTgt>
                                        </p:tgtEl>
                                      </p:cBhvr>
                                    </p:animEffect>
                                  </p:childTnLst>
                                </p:cTn>
                              </p:par>
                            </p:childTnLst>
                          </p:cTn>
                        </p:par>
                      </p:childTnLst>
                    </p:cTn>
                  </p:par>
                  <p:par>
                    <p:cTn id="198" fill="hold">
                      <p:stCondLst>
                        <p:cond delay="indefinite"/>
                      </p:stCondLst>
                      <p:childTnLst>
                        <p:par>
                          <p:cTn id="199" fill="hold">
                            <p:stCondLst>
                              <p:cond delay="0"/>
                            </p:stCondLst>
                            <p:childTnLst>
                              <p:par>
                                <p:cTn id="200" nodeType="clickEffect" fill="hold" presetClass="entr" presetID="10">
                                  <p:stCondLst>
                                    <p:cond delay="0"/>
                                  </p:stCondLst>
                                  <p:childTnLst>
                                    <p:set>
                                      <p:cBhvr>
                                        <p:cTn id="201" dur="1" fill="hold">
                                          <p:stCondLst>
                                            <p:cond delay="0"/>
                                          </p:stCondLst>
                                        </p:cTn>
                                        <p:tgtEl>
                                          <p:spTgt spid="142">
                                            <p:txEl>
                                              <p:pRg st="232" end="379"/>
                                            </p:txEl>
                                          </p:spTgt>
                                        </p:tgtEl>
                                        <p:attrNameLst>
                                          <p:attrName>style.visibility</p:attrName>
                                        </p:attrNameLst>
                                      </p:cBhvr>
                                      <p:to>
                                        <p:strVal val="visible"/>
                                      </p:to>
                                    </p:set>
                                    <p:animEffect filter="fade" transition="in">
                                      <p:cBhvr additive="repl">
                                        <p:cTn id="202" dur="500"/>
                                        <p:tgtEl>
                                          <p:spTgt spid="142">
                                            <p:txEl>
                                              <p:pRg st="232" end="379"/>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533520" y="0"/>
            <a:ext cx="8229240" cy="685440"/>
          </a:xfrm>
          <a:prstGeom prst="rect">
            <a:avLst/>
          </a:prstGeom>
          <a:noFill/>
          <a:ln>
            <a:noFill/>
          </a:ln>
        </p:spPr>
        <p:txBody>
          <a:bodyPr anchor="ctr"/>
          <a:p>
            <a:pPr>
              <a:lnSpc>
                <a:spcPct val="100000"/>
              </a:lnSpc>
            </a:pPr>
            <a:r>
              <a:rPr b="0" lang="en-US" sz="3600" spc="-1" strike="noStrike">
                <a:solidFill>
                  <a:srgbClr val="ffffff"/>
                </a:solidFill>
                <a:latin typeface="Calibri"/>
              </a:rPr>
              <a:t>Overheads…..</a:t>
            </a:r>
            <a:endParaRPr b="0" lang="en-US" sz="3600" spc="-1" strike="noStrike">
              <a:solidFill>
                <a:srgbClr val="000000"/>
              </a:solidFill>
              <a:latin typeface="Calibri"/>
            </a:endParaRPr>
          </a:p>
        </p:txBody>
      </p:sp>
      <p:sp>
        <p:nvSpPr>
          <p:cNvPr id="147" name="TextShape 2"/>
          <p:cNvSpPr txBox="1"/>
          <p:nvPr/>
        </p:nvSpPr>
        <p:spPr>
          <a:xfrm>
            <a:off x="470880" y="1257480"/>
            <a:ext cx="8444160" cy="5098320"/>
          </a:xfrm>
          <a:prstGeom prst="rect">
            <a:avLst/>
          </a:prstGeom>
          <a:noFill/>
          <a:ln>
            <a:noFill/>
          </a:ln>
        </p:spPr>
        <p:txBody>
          <a:bodyPr/>
          <a:p>
            <a:pPr algn="just">
              <a:lnSpc>
                <a:spcPct val="100000"/>
              </a:lnSpc>
              <a:spcBef>
                <a:spcPts val="561"/>
              </a:spcBef>
            </a:pPr>
            <a:r>
              <a:rPr b="0" lang="en-US" sz="2800" spc="-1" strike="noStrike">
                <a:solidFill>
                  <a:srgbClr val="bfbfbf"/>
                </a:solidFill>
                <a:latin typeface="Calibri"/>
              </a:rPr>
              <a:t>Since we expect to sell 350 units, this means overhead per computer =£63,500/350 = </a:t>
            </a:r>
            <a:r>
              <a:rPr b="0" lang="en-US" sz="2800" spc="-1" strike="noStrike">
                <a:solidFill>
                  <a:srgbClr val="ffc000"/>
                </a:solidFill>
                <a:latin typeface="Calibri"/>
              </a:rPr>
              <a:t>£181.43 </a:t>
            </a:r>
            <a:endParaRPr b="0" lang="en-US" sz="2800" spc="-1" strike="noStrike">
              <a:solidFill>
                <a:srgbClr val="000000"/>
              </a:solidFill>
              <a:latin typeface="Calibri"/>
            </a:endParaRPr>
          </a:p>
          <a:p>
            <a:pPr algn="just">
              <a:lnSpc>
                <a:spcPct val="100000"/>
              </a:lnSpc>
              <a:spcBef>
                <a:spcPts val="241"/>
              </a:spcBef>
            </a:pPr>
            <a:endParaRPr b="0" lang="en-US" sz="2800" spc="-1" strike="noStrike">
              <a:solidFill>
                <a:srgbClr val="000000"/>
              </a:solidFill>
              <a:latin typeface="Calibri"/>
            </a:endParaRPr>
          </a:p>
          <a:p>
            <a:pPr marL="343080" indent="-342720" algn="just">
              <a:lnSpc>
                <a:spcPct val="100000"/>
              </a:lnSpc>
              <a:spcBef>
                <a:spcPts val="561"/>
              </a:spcBef>
              <a:buClr>
                <a:srgbClr val="bfbfbf"/>
              </a:buClr>
              <a:buFont typeface="Arial"/>
              <a:buChar char="•"/>
            </a:pPr>
            <a:r>
              <a:rPr b="0" lang="en-US" sz="2800" spc="-1" strike="noStrike">
                <a:solidFill>
                  <a:srgbClr val="bfbfbf"/>
                </a:solidFill>
                <a:latin typeface="Calibri"/>
              </a:rPr>
              <a:t>This means that the Basic model would cost:</a:t>
            </a: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	</a:t>
            </a:r>
            <a:r>
              <a:rPr b="0" lang="en-US" sz="2800" spc="-1" strike="noStrike">
                <a:solidFill>
                  <a:srgbClr val="bfbfbf"/>
                </a:solidFill>
                <a:latin typeface="Calibri"/>
              </a:rPr>
              <a:t>£181.43 + £200 + 10 × </a:t>
            </a:r>
            <a:r>
              <a:rPr b="0" lang="en-US" sz="2800" spc="-1" strike="noStrike">
                <a:solidFill>
                  <a:srgbClr val="92d050"/>
                </a:solidFill>
                <a:latin typeface="Calibri"/>
              </a:rPr>
              <a:t>£14.62 </a:t>
            </a:r>
            <a:r>
              <a:rPr b="0" lang="en-US" sz="2800" spc="-1" strike="noStrike">
                <a:solidFill>
                  <a:srgbClr val="bfbfbf"/>
                </a:solidFill>
                <a:latin typeface="Calibri"/>
              </a:rPr>
              <a:t>= </a:t>
            </a:r>
            <a:r>
              <a:rPr b="0" lang="en-US" sz="2800" spc="-1" strike="noStrike">
                <a:solidFill>
                  <a:srgbClr val="ffc000"/>
                </a:solidFill>
                <a:latin typeface="Calibri"/>
              </a:rPr>
              <a:t>£527.63</a:t>
            </a:r>
            <a:endParaRPr b="0" lang="en-US" sz="2800" spc="-1" strike="noStrike">
              <a:solidFill>
                <a:srgbClr val="000000"/>
              </a:solidFill>
              <a:latin typeface="Calibri"/>
            </a:endParaRPr>
          </a:p>
          <a:p>
            <a:pPr algn="just">
              <a:lnSpc>
                <a:spcPct val="100000"/>
              </a:lnSpc>
              <a:spcBef>
                <a:spcPts val="221"/>
              </a:spcBef>
            </a:pPr>
            <a:endParaRPr b="0" lang="en-US" sz="2800" spc="-1" strike="noStrike">
              <a:solidFill>
                <a:srgbClr val="000000"/>
              </a:solidFill>
              <a:latin typeface="Calibri"/>
            </a:endParaRPr>
          </a:p>
          <a:p>
            <a:pPr marL="343080" indent="-342720" algn="just">
              <a:lnSpc>
                <a:spcPct val="100000"/>
              </a:lnSpc>
              <a:spcBef>
                <a:spcPts val="561"/>
              </a:spcBef>
              <a:buClr>
                <a:srgbClr val="bfbfbf"/>
              </a:buClr>
              <a:buFont typeface="Arial"/>
              <a:buChar char="•"/>
            </a:pPr>
            <a:r>
              <a:rPr b="0" lang="en-US" sz="2800" spc="-1" strike="noStrike">
                <a:solidFill>
                  <a:srgbClr val="bfbfbf"/>
                </a:solidFill>
                <a:latin typeface="Calibri"/>
              </a:rPr>
              <a:t>The Advanced model would cost:</a:t>
            </a: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	</a:t>
            </a:r>
            <a:r>
              <a:rPr b="0" lang="en-US" sz="2800" spc="-1" strike="noStrike">
                <a:solidFill>
                  <a:srgbClr val="bfbfbf"/>
                </a:solidFill>
                <a:latin typeface="Calibri"/>
              </a:rPr>
              <a:t>£181.43 + £300 + 12 × </a:t>
            </a:r>
            <a:r>
              <a:rPr b="0" lang="en-US" sz="2800" spc="-1" strike="noStrike">
                <a:solidFill>
                  <a:srgbClr val="92d050"/>
                </a:solidFill>
                <a:latin typeface="Calibri"/>
              </a:rPr>
              <a:t>£14.62 </a:t>
            </a:r>
            <a:r>
              <a:rPr b="0" lang="en-US" sz="2800" spc="-1" strike="noStrike">
                <a:solidFill>
                  <a:srgbClr val="bfbfbf"/>
                </a:solidFill>
                <a:latin typeface="Calibri"/>
              </a:rPr>
              <a:t>= </a:t>
            </a:r>
            <a:r>
              <a:rPr b="0" lang="en-US" sz="2800" spc="-1" strike="noStrike">
                <a:solidFill>
                  <a:srgbClr val="ffc000"/>
                </a:solidFill>
                <a:latin typeface="Calibri"/>
              </a:rPr>
              <a:t>£656.87</a:t>
            </a:r>
            <a:endParaRPr b="0" lang="en-US" sz="2800" spc="-1" strike="noStrike">
              <a:solidFill>
                <a:srgbClr val="000000"/>
              </a:solidFill>
              <a:latin typeface="Calibri"/>
            </a:endParaRPr>
          </a:p>
          <a:p>
            <a:pPr algn="just">
              <a:lnSpc>
                <a:spcPct val="100000"/>
              </a:lnSpc>
              <a:spcBef>
                <a:spcPts val="241"/>
              </a:spcBef>
            </a:pPr>
            <a:endParaRPr b="0" lang="en-US" sz="2800" spc="-1" strike="noStrike">
              <a:solidFill>
                <a:srgbClr val="000000"/>
              </a:solidFill>
              <a:latin typeface="Calibri"/>
            </a:endParaRPr>
          </a:p>
          <a:p>
            <a:pPr marL="343080" indent="-342720" algn="just">
              <a:lnSpc>
                <a:spcPct val="100000"/>
              </a:lnSpc>
              <a:spcBef>
                <a:spcPts val="561"/>
              </a:spcBef>
              <a:buClr>
                <a:srgbClr val="bfbfbf"/>
              </a:buClr>
              <a:buFont typeface="Arial"/>
              <a:buChar char="•"/>
            </a:pPr>
            <a:r>
              <a:rPr b="0" lang="en-US" sz="2800" spc="-1" strike="noStrike">
                <a:solidFill>
                  <a:srgbClr val="bfbfbf"/>
                </a:solidFill>
                <a:latin typeface="Calibri"/>
              </a:rPr>
              <a:t>and the Professional model would cost:</a:t>
            </a: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	</a:t>
            </a:r>
            <a:r>
              <a:rPr b="0" lang="en-US" sz="2800" spc="-1" strike="noStrike">
                <a:solidFill>
                  <a:srgbClr val="bfbfbf"/>
                </a:solidFill>
                <a:latin typeface="Calibri"/>
              </a:rPr>
              <a:t>£181.43 + £400 + 15 × </a:t>
            </a:r>
            <a:r>
              <a:rPr b="0" lang="en-US" sz="2800" spc="-1" strike="noStrike">
                <a:solidFill>
                  <a:srgbClr val="92d050"/>
                </a:solidFill>
                <a:latin typeface="Calibri"/>
              </a:rPr>
              <a:t>£14.62 </a:t>
            </a:r>
            <a:r>
              <a:rPr b="0" lang="en-US" sz="2800" spc="-1" strike="noStrike">
                <a:solidFill>
                  <a:srgbClr val="bfbfbf"/>
                </a:solidFill>
                <a:latin typeface="Calibri"/>
              </a:rPr>
              <a:t>= </a:t>
            </a:r>
            <a:r>
              <a:rPr b="0" lang="en-US" sz="2800" spc="-1" strike="noStrike">
                <a:solidFill>
                  <a:srgbClr val="ffc000"/>
                </a:solidFill>
                <a:latin typeface="Calibri"/>
              </a:rPr>
              <a:t>£800.73</a:t>
            </a: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ffc000"/>
                </a:solidFill>
                <a:latin typeface="Calibri"/>
              </a:rPr>
              <a:t>	</a:t>
            </a:r>
            <a:r>
              <a:rPr b="0" lang="en-US" sz="2800" spc="-1" strike="noStrike">
                <a:solidFill>
                  <a:srgbClr val="ffc000"/>
                </a:solidFill>
                <a:latin typeface="Calibri"/>
              </a:rPr>
              <a:t>	</a:t>
            </a:r>
            <a:r>
              <a:rPr b="0" lang="en-US" sz="2800" spc="-1" strike="noStrike">
                <a:solidFill>
                  <a:srgbClr val="ffc000"/>
                </a:solidFill>
                <a:latin typeface="Calibri"/>
              </a:rPr>
              <a:t>    </a:t>
            </a:r>
            <a:r>
              <a:rPr b="0" lang="en-US" sz="2400" spc="-1" strike="noStrike">
                <a:solidFill>
                  <a:srgbClr val="92d050"/>
                </a:solidFill>
                <a:latin typeface="Calibri"/>
              </a:rPr>
              <a:t>£14.62 = cost of labor/Hour</a:t>
            </a:r>
            <a:endParaRPr b="0" lang="en-US" sz="2400" spc="-1" strike="noStrike">
              <a:solidFill>
                <a:srgbClr val="000000"/>
              </a:solidFill>
              <a:latin typeface="Calibri"/>
            </a:endParaRPr>
          </a:p>
        </p:txBody>
      </p:sp>
      <p:sp>
        <p:nvSpPr>
          <p:cNvPr id="148" name="TextShape 3"/>
          <p:cNvSpPr txBox="1"/>
          <p:nvPr/>
        </p:nvSpPr>
        <p:spPr>
          <a:xfrm>
            <a:off x="457200" y="6356520"/>
            <a:ext cx="2133360" cy="364680"/>
          </a:xfrm>
          <a:prstGeom prst="rect">
            <a:avLst/>
          </a:prstGeom>
          <a:noFill/>
          <a:ln>
            <a:noFill/>
          </a:ln>
        </p:spPr>
        <p:txBody>
          <a:bodyPr anchor="ctr"/>
          <a:p>
            <a:pPr>
              <a:lnSpc>
                <a:spcPct val="100000"/>
              </a:lnSpc>
            </a:pPr>
            <a:fld id="{B19028F1-DAD1-4DDA-A1EF-F4D5213BB7FB}" type="datetime1">
              <a:rPr b="0" lang="en-US" sz="1200" spc="-1" strike="noStrike">
                <a:solidFill>
                  <a:srgbClr val="ffd28b"/>
                </a:solidFill>
                <a:latin typeface="Calibri"/>
              </a:rPr>
              <a:t>11/13/2018</a:t>
            </a:fld>
            <a:endParaRPr b="0" lang="en-US" sz="1200" spc="-1" strike="noStrike">
              <a:latin typeface="Times New Roman"/>
            </a:endParaRPr>
          </a:p>
        </p:txBody>
      </p:sp>
      <p:sp>
        <p:nvSpPr>
          <p:cNvPr id="149" name="TextShape 4"/>
          <p:cNvSpPr txBox="1"/>
          <p:nvPr/>
        </p:nvSpPr>
        <p:spPr>
          <a:xfrm>
            <a:off x="2590920" y="6356520"/>
            <a:ext cx="3962160" cy="364680"/>
          </a:xfrm>
          <a:prstGeom prst="rect">
            <a:avLst/>
          </a:prstGeom>
          <a:noFill/>
          <a:ln>
            <a:noFill/>
          </a:ln>
        </p:spPr>
        <p:txBody>
          <a:bodyPr anchor="ctr"/>
          <a:p>
            <a:pPr algn="ctr">
              <a:lnSpc>
                <a:spcPct val="100000"/>
              </a:lnSpc>
            </a:pPr>
            <a:r>
              <a:rPr b="0" lang="en-US" sz="1200" spc="-1" strike="noStrike">
                <a:solidFill>
                  <a:srgbClr val="ffd28b"/>
                </a:solidFill>
                <a:latin typeface="Calibri"/>
              </a:rPr>
              <a:t>FAST-NUCES CS449-PIT [Fall-2018]</a:t>
            </a:r>
            <a:endParaRPr b="0" lang="en-US" sz="1200" spc="-1" strike="noStrike">
              <a:latin typeface="Times New Roman"/>
            </a:endParaRPr>
          </a:p>
        </p:txBody>
      </p:sp>
      <p:sp>
        <p:nvSpPr>
          <p:cNvPr id="150" name="TextShape 5"/>
          <p:cNvSpPr txBox="1"/>
          <p:nvPr/>
        </p:nvSpPr>
        <p:spPr>
          <a:xfrm>
            <a:off x="6553080" y="6356520"/>
            <a:ext cx="2133360" cy="364680"/>
          </a:xfrm>
          <a:prstGeom prst="rect">
            <a:avLst/>
          </a:prstGeom>
          <a:noFill/>
          <a:ln>
            <a:noFill/>
          </a:ln>
        </p:spPr>
        <p:txBody>
          <a:bodyPr anchor="ctr"/>
          <a:p>
            <a:pPr algn="r">
              <a:lnSpc>
                <a:spcPct val="100000"/>
              </a:lnSpc>
            </a:pPr>
            <a:fld id="{78348F36-4454-46C7-B99B-534C34CA49F5}" type="slidenum">
              <a:rPr b="0" lang="en-US" sz="1200" spc="-1" strike="noStrike">
                <a:solidFill>
                  <a:srgbClr val="ffd28b"/>
                </a:solidFill>
                <a:latin typeface="Calibri"/>
              </a:rPr>
              <a:t>1</a:t>
            </a:fld>
            <a:endParaRPr b="0" lang="en-US" sz="1200" spc="-1" strike="noStrike">
              <a:latin typeface="Times New Roman"/>
            </a:endParaRPr>
          </a:p>
        </p:txBody>
      </p:sp>
    </p:spTree>
  </p:cSld>
  <p:timing>
    <p:tnLst>
      <p:par>
        <p:cTn id="203" dur="indefinite" restart="never" nodeType="tmRoot">
          <p:childTnLst>
            <p:seq>
              <p:cTn id="204" dur="indefinite" nodeType="mainSeq">
                <p:childTnLst>
                  <p:par>
                    <p:cTn id="205" fill="hold">
                      <p:stCondLst>
                        <p:cond delay="indefinite"/>
                      </p:stCondLst>
                      <p:childTnLst>
                        <p:par>
                          <p:cTn id="206" fill="hold">
                            <p:stCondLst>
                              <p:cond delay="0"/>
                            </p:stCondLst>
                            <p:childTnLst>
                              <p:par>
                                <p:cTn id="207" nodeType="clickEffect" fill="hold" presetClass="entr" presetID="10">
                                  <p:stCondLst>
                                    <p:cond delay="0"/>
                                  </p:stCondLst>
                                  <p:childTnLst>
                                    <p:set>
                                      <p:cBhvr>
                                        <p:cTn id="208" dur="1" fill="hold">
                                          <p:stCondLst>
                                            <p:cond delay="0"/>
                                          </p:stCondLst>
                                        </p:cTn>
                                        <p:tgtEl>
                                          <p:spTgt spid="147">
                                            <p:txEl>
                                              <p:pRg st="93" end="137"/>
                                            </p:txEl>
                                          </p:spTgt>
                                        </p:tgtEl>
                                        <p:attrNameLst>
                                          <p:attrName>style.visibility</p:attrName>
                                        </p:attrNameLst>
                                      </p:cBhvr>
                                      <p:to>
                                        <p:strVal val="visible"/>
                                      </p:to>
                                    </p:set>
                                    <p:animEffect filter="fade" transition="in">
                                      <p:cBhvr additive="repl">
                                        <p:cTn id="209" dur="500"/>
                                        <p:tgtEl>
                                          <p:spTgt spid="147">
                                            <p:txEl>
                                              <p:pRg st="93" end="137"/>
                                            </p:txEl>
                                          </p:spTgt>
                                        </p:tgtEl>
                                      </p:cBhvr>
                                    </p:animEffect>
                                  </p:childTnLst>
                                </p:cTn>
                              </p:par>
                            </p:childTnLst>
                          </p:cTn>
                        </p:par>
                      </p:childTnLst>
                    </p:cTn>
                  </p:par>
                  <p:par>
                    <p:cTn id="210" fill="hold">
                      <p:stCondLst>
                        <p:cond delay="indefinite"/>
                      </p:stCondLst>
                      <p:childTnLst>
                        <p:par>
                          <p:cTn id="211" fill="hold">
                            <p:stCondLst>
                              <p:cond delay="0"/>
                            </p:stCondLst>
                            <p:childTnLst>
                              <p:par>
                                <p:cTn id="212" nodeType="clickEffect" fill="hold" presetClass="entr" presetID="10">
                                  <p:stCondLst>
                                    <p:cond delay="0"/>
                                  </p:stCondLst>
                                  <p:childTnLst>
                                    <p:set>
                                      <p:cBhvr>
                                        <p:cTn id="213" dur="1" fill="hold">
                                          <p:stCondLst>
                                            <p:cond delay="0"/>
                                          </p:stCondLst>
                                        </p:cTn>
                                        <p:tgtEl>
                                          <p:spTgt spid="147">
                                            <p:txEl>
                                              <p:pRg st="137" end="177"/>
                                            </p:txEl>
                                          </p:spTgt>
                                        </p:tgtEl>
                                        <p:attrNameLst>
                                          <p:attrName>style.visibility</p:attrName>
                                        </p:attrNameLst>
                                      </p:cBhvr>
                                      <p:to>
                                        <p:strVal val="visible"/>
                                      </p:to>
                                    </p:set>
                                    <p:animEffect filter="fade" transition="in">
                                      <p:cBhvr additive="repl">
                                        <p:cTn id="214" dur="500"/>
                                        <p:tgtEl>
                                          <p:spTgt spid="147">
                                            <p:txEl>
                                              <p:pRg st="137" end="177"/>
                                            </p:txEl>
                                          </p:spTgt>
                                        </p:tgtEl>
                                      </p:cBhvr>
                                    </p:animEffect>
                                  </p:childTnLst>
                                </p:cTn>
                              </p:par>
                            </p:childTnLst>
                          </p:cTn>
                        </p:par>
                      </p:childTnLst>
                    </p:cTn>
                  </p:par>
                  <p:par>
                    <p:cTn id="215" fill="hold">
                      <p:stCondLst>
                        <p:cond delay="indefinite"/>
                      </p:stCondLst>
                      <p:childTnLst>
                        <p:par>
                          <p:cTn id="216" fill="hold">
                            <p:stCondLst>
                              <p:cond delay="0"/>
                            </p:stCondLst>
                            <p:childTnLst>
                              <p:par>
                                <p:cTn id="217" nodeType="clickEffect" fill="hold" presetClass="entr" presetID="10">
                                  <p:stCondLst>
                                    <p:cond delay="0"/>
                                  </p:stCondLst>
                                  <p:childTnLst>
                                    <p:set>
                                      <p:cBhvr>
                                        <p:cTn id="218" dur="1" fill="hold">
                                          <p:stCondLst>
                                            <p:cond delay="0"/>
                                          </p:stCondLst>
                                        </p:cTn>
                                        <p:tgtEl>
                                          <p:spTgt spid="147">
                                            <p:txEl>
                                              <p:pRg st="178" end="209"/>
                                            </p:txEl>
                                          </p:spTgt>
                                        </p:tgtEl>
                                        <p:attrNameLst>
                                          <p:attrName>style.visibility</p:attrName>
                                        </p:attrNameLst>
                                      </p:cBhvr>
                                      <p:to>
                                        <p:strVal val="visible"/>
                                      </p:to>
                                    </p:set>
                                    <p:animEffect filter="fade" transition="in">
                                      <p:cBhvr additive="repl">
                                        <p:cTn id="219" dur="500"/>
                                        <p:tgtEl>
                                          <p:spTgt spid="147">
                                            <p:txEl>
                                              <p:pRg st="178" end="209"/>
                                            </p:txEl>
                                          </p:spTgt>
                                        </p:tgtEl>
                                      </p:cBhvr>
                                    </p:animEffect>
                                  </p:childTnLst>
                                </p:cTn>
                              </p:par>
                            </p:childTnLst>
                          </p:cTn>
                        </p:par>
                      </p:childTnLst>
                    </p:cTn>
                  </p:par>
                  <p:par>
                    <p:cTn id="220" fill="hold">
                      <p:stCondLst>
                        <p:cond delay="indefinite"/>
                      </p:stCondLst>
                      <p:childTnLst>
                        <p:par>
                          <p:cTn id="221" fill="hold">
                            <p:stCondLst>
                              <p:cond delay="0"/>
                            </p:stCondLst>
                            <p:childTnLst>
                              <p:par>
                                <p:cTn id="222" nodeType="clickEffect" fill="hold" presetClass="entr" presetID="10">
                                  <p:stCondLst>
                                    <p:cond delay="0"/>
                                  </p:stCondLst>
                                  <p:childTnLst>
                                    <p:set>
                                      <p:cBhvr>
                                        <p:cTn id="223" dur="1" fill="hold">
                                          <p:stCondLst>
                                            <p:cond delay="0"/>
                                          </p:stCondLst>
                                        </p:cTn>
                                        <p:tgtEl>
                                          <p:spTgt spid="147">
                                            <p:txEl>
                                              <p:pRg st="209" end="249"/>
                                            </p:txEl>
                                          </p:spTgt>
                                        </p:tgtEl>
                                        <p:attrNameLst>
                                          <p:attrName>style.visibility</p:attrName>
                                        </p:attrNameLst>
                                      </p:cBhvr>
                                      <p:to>
                                        <p:strVal val="visible"/>
                                      </p:to>
                                    </p:set>
                                    <p:animEffect filter="fade" transition="in">
                                      <p:cBhvr additive="repl">
                                        <p:cTn id="224" dur="500"/>
                                        <p:tgtEl>
                                          <p:spTgt spid="147">
                                            <p:txEl>
                                              <p:pRg st="209" end="249"/>
                                            </p:txEl>
                                          </p:spTgt>
                                        </p:tgtEl>
                                      </p:cBhvr>
                                    </p:animEffect>
                                  </p:childTnLst>
                                </p:cTn>
                              </p:par>
                            </p:childTnLst>
                          </p:cTn>
                        </p:par>
                      </p:childTnLst>
                    </p:cTn>
                  </p:par>
                  <p:par>
                    <p:cTn id="225" fill="hold">
                      <p:stCondLst>
                        <p:cond delay="indefinite"/>
                      </p:stCondLst>
                      <p:childTnLst>
                        <p:par>
                          <p:cTn id="226" fill="hold">
                            <p:stCondLst>
                              <p:cond delay="0"/>
                            </p:stCondLst>
                            <p:childTnLst>
                              <p:par>
                                <p:cTn id="227" nodeType="clickEffect" fill="hold" presetClass="entr" presetID="10">
                                  <p:stCondLst>
                                    <p:cond delay="0"/>
                                  </p:stCondLst>
                                  <p:childTnLst>
                                    <p:set>
                                      <p:cBhvr>
                                        <p:cTn id="228" dur="1" fill="hold">
                                          <p:stCondLst>
                                            <p:cond delay="0"/>
                                          </p:stCondLst>
                                        </p:cTn>
                                        <p:tgtEl>
                                          <p:spTgt spid="147">
                                            <p:txEl>
                                              <p:pRg st="250" end="289"/>
                                            </p:txEl>
                                          </p:spTgt>
                                        </p:tgtEl>
                                        <p:attrNameLst>
                                          <p:attrName>style.visibility</p:attrName>
                                        </p:attrNameLst>
                                      </p:cBhvr>
                                      <p:to>
                                        <p:strVal val="visible"/>
                                      </p:to>
                                    </p:set>
                                    <p:animEffect filter="fade" transition="in">
                                      <p:cBhvr additive="repl">
                                        <p:cTn id="229" dur="500"/>
                                        <p:tgtEl>
                                          <p:spTgt spid="147">
                                            <p:txEl>
                                              <p:pRg st="250" end="289"/>
                                            </p:txEl>
                                          </p:spTgt>
                                        </p:tgtEl>
                                      </p:cBhvr>
                                    </p:animEffect>
                                  </p:childTnLst>
                                </p:cTn>
                              </p:par>
                            </p:childTnLst>
                          </p:cTn>
                        </p:par>
                      </p:childTnLst>
                    </p:cTn>
                  </p:par>
                  <p:par>
                    <p:cTn id="230" fill="hold">
                      <p:stCondLst>
                        <p:cond delay="indefinite"/>
                      </p:stCondLst>
                      <p:childTnLst>
                        <p:par>
                          <p:cTn id="231" fill="hold">
                            <p:stCondLst>
                              <p:cond delay="0"/>
                            </p:stCondLst>
                            <p:childTnLst>
                              <p:par>
                                <p:cTn id="232" nodeType="clickEffect" fill="hold" presetClass="entr" presetID="1">
                                  <p:stCondLst>
                                    <p:cond delay="0"/>
                                  </p:stCondLst>
                                  <p:childTnLst>
                                    <p:set>
                                      <p:cBhvr>
                                        <p:cTn id="233" dur="1" fill="hold">
                                          <p:stCondLst>
                                            <p:cond delay="0"/>
                                          </p:stCondLst>
                                        </p:cTn>
                                        <p:tgtEl>
                                          <p:spTgt spid="147">
                                            <p:txEl>
                                              <p:pRg st="289" end="329"/>
                                            </p:txEl>
                                          </p:spTgt>
                                        </p:tgtEl>
                                        <p:attrNameLst>
                                          <p:attrName>style.visibility</p:attrName>
                                        </p:attrNameLst>
                                      </p:cBhvr>
                                      <p:to>
                                        <p:strVal val="visible"/>
                                      </p:to>
                                    </p:set>
                                  </p:childTnLst>
                                </p:cTn>
                              </p:par>
                            </p:childTnLst>
                          </p:cTn>
                        </p:par>
                      </p:childTnLst>
                    </p:cTn>
                  </p:par>
                  <p:par>
                    <p:cTn id="234" fill="hold">
                      <p:stCondLst>
                        <p:cond delay="indefinite"/>
                      </p:stCondLst>
                      <p:childTnLst>
                        <p:par>
                          <p:cTn id="235" fill="hold">
                            <p:stCondLst>
                              <p:cond delay="0"/>
                            </p:stCondLst>
                            <p:childTnLst>
                              <p:par>
                                <p:cTn id="236" nodeType="clickEffect" fill="hold" presetClass="entr" presetID="42">
                                  <p:stCondLst>
                                    <p:cond delay="0"/>
                                  </p:stCondLst>
                                  <p:childTnLst>
                                    <p:set>
                                      <p:cBhvr>
                                        <p:cTn id="237" dur="1" fill="hold">
                                          <p:stCondLst>
                                            <p:cond delay="0"/>
                                          </p:stCondLst>
                                        </p:cTn>
                                        <p:tgtEl>
                                          <p:spTgt spid="147">
                                            <p:txEl>
                                              <p:pRg st="329" end="363"/>
                                            </p:txEl>
                                          </p:spTgt>
                                        </p:tgtEl>
                                        <p:attrNameLst>
                                          <p:attrName>style.visibility</p:attrName>
                                        </p:attrNameLst>
                                      </p:cBhvr>
                                      <p:to>
                                        <p:strVal val="visible"/>
                                      </p:to>
                                    </p:set>
                                    <p:animEffect filter="fade" transition="in">
                                      <p:cBhvr additive="repl">
                                        <p:cTn id="238" dur="1000"/>
                                        <p:tgtEl>
                                          <p:spTgt spid="147">
                                            <p:txEl>
                                              <p:pRg st="329" end="363"/>
                                            </p:txEl>
                                          </p:spTgt>
                                        </p:tgtEl>
                                      </p:cBhvr>
                                    </p:animEffect>
                                    <p:anim calcmode="lin" valueType="num">
                                      <p:cBhvr additive="repl">
                                        <p:cTn id="239" dur="1000" fill="hold"/>
                                        <p:tgtEl>
                                          <p:spTgt spid="147">
                                            <p:txEl>
                                              <p:pRg st="329" end="363"/>
                                            </p:txEl>
                                          </p:spTgt>
                                        </p:tgtEl>
                                        <p:attrNameLst>
                                          <p:attrName>ppt_x</p:attrName>
                                        </p:attrNameLst>
                                      </p:cBhvr>
                                      <p:tavLst>
                                        <p:tav tm="0">
                                          <p:val>
                                            <p:strVal val="#ppt_x"/>
                                          </p:val>
                                        </p:tav>
                                        <p:tav tm="100000">
                                          <p:val>
                                            <p:strVal val="#ppt_x"/>
                                          </p:val>
                                        </p:tav>
                                      </p:tavLst>
                                    </p:anim>
                                    <p:anim calcmode="lin" valueType="num">
                                      <p:cBhvr additive="repl">
                                        <p:cTn id="240" dur="1000" fill="hold"/>
                                        <p:tgtEl>
                                          <p:spTgt spid="147">
                                            <p:txEl>
                                              <p:pRg st="329" end="36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533520" y="0"/>
            <a:ext cx="8229240" cy="685440"/>
          </a:xfrm>
          <a:prstGeom prst="rect">
            <a:avLst/>
          </a:prstGeom>
          <a:noFill/>
          <a:ln>
            <a:noFill/>
          </a:ln>
        </p:spPr>
        <p:txBody>
          <a:bodyPr anchor="ctr"/>
          <a:p>
            <a:pPr>
              <a:lnSpc>
                <a:spcPct val="100000"/>
              </a:lnSpc>
            </a:pPr>
            <a:r>
              <a:rPr b="0" lang="en-US" sz="3600" spc="-1" strike="noStrike">
                <a:solidFill>
                  <a:srgbClr val="ffffff"/>
                </a:solidFill>
                <a:latin typeface="Calibri"/>
              </a:rPr>
              <a:t>Overheads…..</a:t>
            </a:r>
            <a:endParaRPr b="0" lang="en-US" sz="3600" spc="-1" strike="noStrike">
              <a:solidFill>
                <a:srgbClr val="000000"/>
              </a:solidFill>
              <a:latin typeface="Calibri"/>
            </a:endParaRPr>
          </a:p>
        </p:txBody>
      </p:sp>
      <p:sp>
        <p:nvSpPr>
          <p:cNvPr id="152" name="TextShape 2"/>
          <p:cNvSpPr txBox="1"/>
          <p:nvPr/>
        </p:nvSpPr>
        <p:spPr>
          <a:xfrm>
            <a:off x="470880" y="1257480"/>
            <a:ext cx="8444160" cy="5098320"/>
          </a:xfrm>
          <a:prstGeom prst="rect">
            <a:avLst/>
          </a:prstGeom>
          <a:noFill/>
          <a:ln>
            <a:noFill/>
          </a:ln>
        </p:spPr>
        <p:txBody>
          <a:bodyPr/>
          <a:p>
            <a:pPr algn="just">
              <a:lnSpc>
                <a:spcPct val="100000"/>
              </a:lnSpc>
              <a:spcBef>
                <a:spcPts val="561"/>
              </a:spcBef>
            </a:pPr>
            <a:r>
              <a:rPr b="0" lang="en-US" sz="2800" spc="-1" strike="noStrike">
                <a:solidFill>
                  <a:srgbClr val="bfbfbf"/>
                </a:solidFill>
                <a:latin typeface="Calibri"/>
              </a:rPr>
              <a:t>The second way of allocating the overhead is to make it proportional to the number of hours of labor involved. </a:t>
            </a:r>
            <a:endParaRPr b="0" lang="en-US" sz="2800" spc="-1" strike="noStrike">
              <a:solidFill>
                <a:srgbClr val="000000"/>
              </a:solidFill>
              <a:latin typeface="Calibri"/>
            </a:endParaRPr>
          </a:p>
          <a:p>
            <a:pPr algn="just">
              <a:lnSpc>
                <a:spcPct val="100000"/>
              </a:lnSpc>
              <a:spcBef>
                <a:spcPts val="210"/>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This means adding an overhead component to the cost of an hour of a technician’s time. </a:t>
            </a:r>
            <a:endParaRPr b="0" lang="en-US" sz="2800" spc="-1" strike="noStrike">
              <a:solidFill>
                <a:srgbClr val="000000"/>
              </a:solidFill>
              <a:latin typeface="Calibri"/>
            </a:endParaRPr>
          </a:p>
          <a:p>
            <a:pPr algn="just">
              <a:lnSpc>
                <a:spcPct val="100000"/>
              </a:lnSpc>
              <a:spcBef>
                <a:spcPts val="210"/>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Since we have three technicians, each supplying 1,505 hours of productive labor per year, we need to add</a:t>
            </a: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	</a:t>
            </a:r>
            <a:r>
              <a:rPr b="0" lang="en-US" sz="2800" spc="-1" strike="noStrike">
                <a:solidFill>
                  <a:srgbClr val="bfbfbf"/>
                </a:solidFill>
                <a:latin typeface="Calibri"/>
              </a:rPr>
              <a:t>£63,500/(3 × 1505) = </a:t>
            </a:r>
            <a:r>
              <a:rPr b="0" lang="en-US" sz="2800" spc="-1" strike="noStrike">
                <a:solidFill>
                  <a:srgbClr val="ffc000"/>
                </a:solidFill>
                <a:latin typeface="Calibri"/>
              </a:rPr>
              <a:t>£14.06 </a:t>
            </a: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to the cost of an hour’s labor, making it up to </a:t>
            </a: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	</a:t>
            </a:r>
            <a:r>
              <a:rPr b="0" lang="en-US" sz="2800" spc="-1" strike="noStrike">
                <a:solidFill>
                  <a:srgbClr val="bfbfbf"/>
                </a:solidFill>
                <a:latin typeface="Calibri"/>
              </a:rPr>
              <a:t>£14.62 + £14.06 = </a:t>
            </a:r>
            <a:r>
              <a:rPr b="0" lang="en-US" sz="2800" spc="-1" strike="noStrike">
                <a:solidFill>
                  <a:srgbClr val="ffc000"/>
                </a:solidFill>
                <a:latin typeface="Calibri"/>
              </a:rPr>
              <a:t>£28.68.</a:t>
            </a:r>
            <a:r>
              <a:rPr b="0" lang="en-US" sz="2800" spc="-1" strike="noStrike">
                <a:solidFill>
                  <a:srgbClr val="bfbfbf"/>
                </a:solidFill>
                <a:latin typeface="Calibri"/>
              </a:rPr>
              <a:t> </a:t>
            </a:r>
            <a:endParaRPr b="0" lang="en-US" sz="2800" spc="-1" strike="noStrike">
              <a:solidFill>
                <a:srgbClr val="000000"/>
              </a:solidFill>
              <a:latin typeface="Calibri"/>
            </a:endParaRPr>
          </a:p>
          <a:p>
            <a:pPr>
              <a:lnSpc>
                <a:spcPct val="100000"/>
              </a:lnSpc>
              <a:spcBef>
                <a:spcPts val="561"/>
              </a:spcBef>
            </a:pPr>
            <a:endParaRPr b="0" lang="en-US" sz="2800" spc="-1" strike="noStrike">
              <a:solidFill>
                <a:srgbClr val="000000"/>
              </a:solidFill>
              <a:latin typeface="Calibri"/>
            </a:endParaRPr>
          </a:p>
        </p:txBody>
      </p:sp>
      <p:sp>
        <p:nvSpPr>
          <p:cNvPr id="153" name="TextShape 3"/>
          <p:cNvSpPr txBox="1"/>
          <p:nvPr/>
        </p:nvSpPr>
        <p:spPr>
          <a:xfrm>
            <a:off x="457200" y="6356520"/>
            <a:ext cx="2133360" cy="364680"/>
          </a:xfrm>
          <a:prstGeom prst="rect">
            <a:avLst/>
          </a:prstGeom>
          <a:noFill/>
          <a:ln>
            <a:noFill/>
          </a:ln>
        </p:spPr>
        <p:txBody>
          <a:bodyPr anchor="ctr"/>
          <a:p>
            <a:pPr>
              <a:lnSpc>
                <a:spcPct val="100000"/>
              </a:lnSpc>
            </a:pPr>
            <a:fld id="{D2DE1214-34C8-484E-BE8C-CF5C4979D332}" type="datetime1">
              <a:rPr b="0" lang="en-US" sz="1200" spc="-1" strike="noStrike">
                <a:solidFill>
                  <a:srgbClr val="ffd28b"/>
                </a:solidFill>
                <a:latin typeface="Calibri"/>
              </a:rPr>
              <a:t>11/13/2018</a:t>
            </a:fld>
            <a:endParaRPr b="0" lang="en-US" sz="1200" spc="-1" strike="noStrike">
              <a:latin typeface="Times New Roman"/>
            </a:endParaRPr>
          </a:p>
        </p:txBody>
      </p:sp>
      <p:sp>
        <p:nvSpPr>
          <p:cNvPr id="154" name="TextShape 4"/>
          <p:cNvSpPr txBox="1"/>
          <p:nvPr/>
        </p:nvSpPr>
        <p:spPr>
          <a:xfrm>
            <a:off x="2590920" y="6356520"/>
            <a:ext cx="3962160" cy="364680"/>
          </a:xfrm>
          <a:prstGeom prst="rect">
            <a:avLst/>
          </a:prstGeom>
          <a:noFill/>
          <a:ln>
            <a:noFill/>
          </a:ln>
        </p:spPr>
        <p:txBody>
          <a:bodyPr anchor="ctr"/>
          <a:p>
            <a:pPr algn="ctr">
              <a:lnSpc>
                <a:spcPct val="100000"/>
              </a:lnSpc>
            </a:pPr>
            <a:r>
              <a:rPr b="0" lang="en-US" sz="1200" spc="-1" strike="noStrike">
                <a:solidFill>
                  <a:srgbClr val="ffd28b"/>
                </a:solidFill>
                <a:latin typeface="Calibri"/>
              </a:rPr>
              <a:t>FAST-NUCES CS449-PIT [Fall-2018]</a:t>
            </a:r>
            <a:endParaRPr b="0" lang="en-US" sz="1200" spc="-1" strike="noStrike">
              <a:latin typeface="Times New Roman"/>
            </a:endParaRPr>
          </a:p>
        </p:txBody>
      </p:sp>
      <p:sp>
        <p:nvSpPr>
          <p:cNvPr id="155" name="TextShape 5"/>
          <p:cNvSpPr txBox="1"/>
          <p:nvPr/>
        </p:nvSpPr>
        <p:spPr>
          <a:xfrm>
            <a:off x="6553080" y="6356520"/>
            <a:ext cx="2133360" cy="364680"/>
          </a:xfrm>
          <a:prstGeom prst="rect">
            <a:avLst/>
          </a:prstGeom>
          <a:noFill/>
          <a:ln>
            <a:noFill/>
          </a:ln>
        </p:spPr>
        <p:txBody>
          <a:bodyPr anchor="ctr"/>
          <a:p>
            <a:pPr algn="r">
              <a:lnSpc>
                <a:spcPct val="100000"/>
              </a:lnSpc>
            </a:pPr>
            <a:fld id="{4D2BCA8F-9931-4C0E-B21B-641349C78A2D}" type="slidenum">
              <a:rPr b="0" lang="en-US" sz="1200" spc="-1" strike="noStrike">
                <a:solidFill>
                  <a:srgbClr val="ffd28b"/>
                </a:solidFill>
                <a:latin typeface="Calibri"/>
              </a:rPr>
              <a:t>1</a:t>
            </a:fld>
            <a:endParaRPr b="0" lang="en-US" sz="1200" spc="-1" strike="noStrike">
              <a:latin typeface="Times New Roman"/>
            </a:endParaRPr>
          </a:p>
        </p:txBody>
      </p:sp>
    </p:spTree>
  </p:cSld>
  <p:timing>
    <p:tnLst>
      <p:par>
        <p:cTn id="241" dur="indefinite" restart="never" nodeType="tmRoot">
          <p:childTnLst>
            <p:seq>
              <p:cTn id="242" dur="indefinite" nodeType="mainSeq">
                <p:childTnLst>
                  <p:par>
                    <p:cTn id="243" fill="hold">
                      <p:stCondLst>
                        <p:cond delay="indefinite"/>
                      </p:stCondLst>
                      <p:childTnLst>
                        <p:par>
                          <p:cTn id="244" fill="hold">
                            <p:stCondLst>
                              <p:cond delay="0"/>
                            </p:stCondLst>
                            <p:childTnLst>
                              <p:par>
                                <p:cTn id="245" nodeType="clickEffect" fill="hold" presetClass="entr" presetID="10">
                                  <p:stCondLst>
                                    <p:cond delay="0"/>
                                  </p:stCondLst>
                                  <p:childTnLst>
                                    <p:set>
                                      <p:cBhvr>
                                        <p:cTn id="246" dur="1" fill="hold">
                                          <p:stCondLst>
                                            <p:cond delay="0"/>
                                          </p:stCondLst>
                                        </p:cTn>
                                        <p:tgtEl>
                                          <p:spTgt spid="152">
                                            <p:txEl>
                                              <p:pRg st="113" end="201"/>
                                            </p:txEl>
                                          </p:spTgt>
                                        </p:tgtEl>
                                        <p:attrNameLst>
                                          <p:attrName>style.visibility</p:attrName>
                                        </p:attrNameLst>
                                      </p:cBhvr>
                                      <p:to>
                                        <p:strVal val="visible"/>
                                      </p:to>
                                    </p:set>
                                    <p:animEffect filter="fade" transition="in">
                                      <p:cBhvr additive="repl">
                                        <p:cTn id="247" dur="500"/>
                                        <p:tgtEl>
                                          <p:spTgt spid="152">
                                            <p:txEl>
                                              <p:pRg st="113" end="201"/>
                                            </p:txEl>
                                          </p:spTgt>
                                        </p:tgtEl>
                                      </p:cBhvr>
                                    </p:animEffect>
                                  </p:childTnLst>
                                </p:cTn>
                              </p:par>
                            </p:childTnLst>
                          </p:cTn>
                        </p:par>
                      </p:childTnLst>
                    </p:cTn>
                  </p:par>
                  <p:par>
                    <p:cTn id="248" fill="hold">
                      <p:stCondLst>
                        <p:cond delay="indefinite"/>
                      </p:stCondLst>
                      <p:childTnLst>
                        <p:par>
                          <p:cTn id="249" fill="hold">
                            <p:stCondLst>
                              <p:cond delay="0"/>
                            </p:stCondLst>
                            <p:childTnLst>
                              <p:par>
                                <p:cTn id="250" nodeType="clickEffect" fill="hold" presetClass="entr" presetID="10">
                                  <p:stCondLst>
                                    <p:cond delay="0"/>
                                  </p:stCondLst>
                                  <p:childTnLst>
                                    <p:set>
                                      <p:cBhvr>
                                        <p:cTn id="251" dur="1" fill="hold">
                                          <p:stCondLst>
                                            <p:cond delay="0"/>
                                          </p:stCondLst>
                                        </p:cTn>
                                        <p:tgtEl>
                                          <p:spTgt spid="152">
                                            <p:txEl>
                                              <p:pRg st="202" end="307"/>
                                            </p:txEl>
                                          </p:spTgt>
                                        </p:tgtEl>
                                        <p:attrNameLst>
                                          <p:attrName>style.visibility</p:attrName>
                                        </p:attrNameLst>
                                      </p:cBhvr>
                                      <p:to>
                                        <p:strVal val="visible"/>
                                      </p:to>
                                    </p:set>
                                    <p:animEffect filter="fade" transition="in">
                                      <p:cBhvr additive="repl">
                                        <p:cTn id="252" dur="500"/>
                                        <p:tgtEl>
                                          <p:spTgt spid="152">
                                            <p:txEl>
                                              <p:pRg st="202" end="307"/>
                                            </p:txEl>
                                          </p:spTgt>
                                        </p:tgtEl>
                                      </p:cBhvr>
                                    </p:animEffect>
                                  </p:childTnLst>
                                </p:cTn>
                              </p:par>
                            </p:childTnLst>
                          </p:cTn>
                        </p:par>
                      </p:childTnLst>
                    </p:cTn>
                  </p:par>
                  <p:par>
                    <p:cTn id="253" fill="hold">
                      <p:stCondLst>
                        <p:cond delay="indefinite"/>
                      </p:stCondLst>
                      <p:childTnLst>
                        <p:par>
                          <p:cTn id="254" fill="hold">
                            <p:stCondLst>
                              <p:cond delay="0"/>
                            </p:stCondLst>
                            <p:childTnLst>
                              <p:par>
                                <p:cTn id="255" nodeType="clickEffect" fill="hold" presetClass="entr" presetID="10">
                                  <p:stCondLst>
                                    <p:cond delay="0"/>
                                  </p:stCondLst>
                                  <p:childTnLst>
                                    <p:set>
                                      <p:cBhvr>
                                        <p:cTn id="256" dur="1" fill="hold">
                                          <p:stCondLst>
                                            <p:cond delay="0"/>
                                          </p:stCondLst>
                                        </p:cTn>
                                        <p:tgtEl>
                                          <p:spTgt spid="152">
                                            <p:txEl>
                                              <p:pRg st="307" end="337"/>
                                            </p:txEl>
                                          </p:spTgt>
                                        </p:tgtEl>
                                        <p:attrNameLst>
                                          <p:attrName>style.visibility</p:attrName>
                                        </p:attrNameLst>
                                      </p:cBhvr>
                                      <p:to>
                                        <p:strVal val="visible"/>
                                      </p:to>
                                    </p:set>
                                    <p:animEffect filter="fade" transition="in">
                                      <p:cBhvr additive="repl">
                                        <p:cTn id="257" dur="500"/>
                                        <p:tgtEl>
                                          <p:spTgt spid="152">
                                            <p:txEl>
                                              <p:pRg st="307" end="337"/>
                                            </p:txEl>
                                          </p:spTgt>
                                        </p:tgtEl>
                                      </p:cBhvr>
                                    </p:animEffect>
                                  </p:childTnLst>
                                </p:cTn>
                              </p:par>
                            </p:childTnLst>
                          </p:cTn>
                        </p:par>
                      </p:childTnLst>
                    </p:cTn>
                  </p:par>
                  <p:par>
                    <p:cTn id="258" fill="hold">
                      <p:stCondLst>
                        <p:cond delay="indefinite"/>
                      </p:stCondLst>
                      <p:childTnLst>
                        <p:par>
                          <p:cTn id="259" fill="hold">
                            <p:stCondLst>
                              <p:cond delay="0"/>
                            </p:stCondLst>
                            <p:childTnLst>
                              <p:par>
                                <p:cTn id="260" nodeType="clickEffect" fill="hold" presetClass="entr" presetID="10">
                                  <p:stCondLst>
                                    <p:cond delay="0"/>
                                  </p:stCondLst>
                                  <p:childTnLst>
                                    <p:set>
                                      <p:cBhvr>
                                        <p:cTn id="261" dur="1" fill="hold">
                                          <p:stCondLst>
                                            <p:cond delay="0"/>
                                          </p:stCondLst>
                                        </p:cTn>
                                        <p:tgtEl>
                                          <p:spTgt spid="152">
                                            <p:txEl>
                                              <p:pRg st="337" end="386"/>
                                            </p:txEl>
                                          </p:spTgt>
                                        </p:tgtEl>
                                        <p:attrNameLst>
                                          <p:attrName>style.visibility</p:attrName>
                                        </p:attrNameLst>
                                      </p:cBhvr>
                                      <p:to>
                                        <p:strVal val="visible"/>
                                      </p:to>
                                    </p:set>
                                    <p:animEffect filter="fade" transition="in">
                                      <p:cBhvr additive="repl">
                                        <p:cTn id="262" dur="500"/>
                                        <p:tgtEl>
                                          <p:spTgt spid="152">
                                            <p:txEl>
                                              <p:pRg st="337" end="386"/>
                                            </p:txEl>
                                          </p:spTgt>
                                        </p:tgtEl>
                                      </p:cBhvr>
                                    </p:animEffect>
                                  </p:childTnLst>
                                </p:cTn>
                              </p:par>
                            </p:childTnLst>
                          </p:cTn>
                        </p:par>
                      </p:childTnLst>
                    </p:cTn>
                  </p:par>
                  <p:par>
                    <p:cTn id="263" fill="hold">
                      <p:stCondLst>
                        <p:cond delay="indefinite"/>
                      </p:stCondLst>
                      <p:childTnLst>
                        <p:par>
                          <p:cTn id="264" fill="hold">
                            <p:stCondLst>
                              <p:cond delay="0"/>
                            </p:stCondLst>
                            <p:childTnLst>
                              <p:par>
                                <p:cTn id="265" nodeType="clickEffect" fill="hold" presetClass="entr" presetID="10">
                                  <p:stCondLst>
                                    <p:cond delay="0"/>
                                  </p:stCondLst>
                                  <p:childTnLst>
                                    <p:set>
                                      <p:cBhvr>
                                        <p:cTn id="266" dur="1" fill="hold">
                                          <p:stCondLst>
                                            <p:cond delay="0"/>
                                          </p:stCondLst>
                                        </p:cTn>
                                        <p:tgtEl>
                                          <p:spTgt spid="152">
                                            <p:txEl>
                                              <p:pRg st="386" end="414"/>
                                            </p:txEl>
                                          </p:spTgt>
                                        </p:tgtEl>
                                        <p:attrNameLst>
                                          <p:attrName>style.visibility</p:attrName>
                                        </p:attrNameLst>
                                      </p:cBhvr>
                                      <p:to>
                                        <p:strVal val="visible"/>
                                      </p:to>
                                    </p:set>
                                    <p:animEffect filter="fade" transition="in">
                                      <p:cBhvr additive="repl">
                                        <p:cTn id="267" dur="500"/>
                                        <p:tgtEl>
                                          <p:spTgt spid="152">
                                            <p:txEl>
                                              <p:pRg st="386" end="41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533520" y="0"/>
            <a:ext cx="8229240" cy="685440"/>
          </a:xfrm>
          <a:prstGeom prst="rect">
            <a:avLst/>
          </a:prstGeom>
          <a:noFill/>
          <a:ln>
            <a:noFill/>
          </a:ln>
        </p:spPr>
        <p:txBody>
          <a:bodyPr anchor="ctr"/>
          <a:p>
            <a:pPr>
              <a:lnSpc>
                <a:spcPct val="100000"/>
              </a:lnSpc>
            </a:pPr>
            <a:r>
              <a:rPr b="0" lang="en-US" sz="3600" spc="-1" strike="noStrike">
                <a:solidFill>
                  <a:srgbClr val="ffffff"/>
                </a:solidFill>
                <a:latin typeface="Calibri"/>
              </a:rPr>
              <a:t>Overheads…..</a:t>
            </a:r>
            <a:endParaRPr b="0" lang="en-US" sz="3600" spc="-1" strike="noStrike">
              <a:solidFill>
                <a:srgbClr val="000000"/>
              </a:solidFill>
              <a:latin typeface="Calibri"/>
            </a:endParaRPr>
          </a:p>
        </p:txBody>
      </p:sp>
      <p:sp>
        <p:nvSpPr>
          <p:cNvPr id="157" name="TextShape 2"/>
          <p:cNvSpPr txBox="1"/>
          <p:nvPr/>
        </p:nvSpPr>
        <p:spPr>
          <a:xfrm>
            <a:off x="470880" y="1257480"/>
            <a:ext cx="8444160" cy="5098320"/>
          </a:xfrm>
          <a:prstGeom prst="rect">
            <a:avLst/>
          </a:prstGeom>
          <a:noFill/>
          <a:ln>
            <a:noFill/>
          </a:ln>
        </p:spPr>
        <p:txBody>
          <a:bodyPr/>
          <a:p>
            <a:pPr>
              <a:lnSpc>
                <a:spcPct val="100000"/>
              </a:lnSpc>
              <a:spcBef>
                <a:spcPts val="210"/>
              </a:spcBef>
            </a:pPr>
            <a:endParaRPr b="0" lang="en-US" sz="32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Now the cost of the three models comes out at:</a:t>
            </a:r>
            <a:endParaRPr b="0" lang="en-US" sz="2800" spc="-1" strike="noStrike">
              <a:solidFill>
                <a:srgbClr val="000000"/>
              </a:solidFill>
              <a:latin typeface="Calibri"/>
            </a:endParaRPr>
          </a:p>
          <a:p>
            <a:pPr algn="just">
              <a:lnSpc>
                <a:spcPct val="100000"/>
              </a:lnSpc>
              <a:spcBef>
                <a:spcPts val="320"/>
              </a:spcBef>
            </a:pPr>
            <a:endParaRPr b="0" lang="en-US" sz="2800" spc="-1" strike="noStrike">
              <a:solidFill>
                <a:srgbClr val="000000"/>
              </a:solidFill>
              <a:latin typeface="Calibri"/>
            </a:endParaRPr>
          </a:p>
          <a:p>
            <a:pPr marL="343080" indent="-342720" algn="just">
              <a:lnSpc>
                <a:spcPct val="100000"/>
              </a:lnSpc>
              <a:spcBef>
                <a:spcPts val="561"/>
              </a:spcBef>
              <a:buClr>
                <a:srgbClr val="bfbfbf"/>
              </a:buClr>
              <a:buFont typeface="Arial"/>
              <a:buChar char="•"/>
            </a:pPr>
            <a:r>
              <a:rPr b="0" lang="en-US" sz="2800" spc="-1" strike="noStrike">
                <a:solidFill>
                  <a:srgbClr val="bfbfbf"/>
                </a:solidFill>
                <a:latin typeface="Calibri"/>
              </a:rPr>
              <a:t>£200 + 10 × £28.68 = </a:t>
            </a:r>
            <a:r>
              <a:rPr b="0" lang="en-US" sz="2800" spc="-1" strike="noStrike">
                <a:solidFill>
                  <a:srgbClr val="ffc000"/>
                </a:solidFill>
                <a:latin typeface="Calibri"/>
              </a:rPr>
              <a:t>£486.80 (Basic)</a:t>
            </a:r>
            <a:endParaRPr b="0" lang="en-US" sz="2800" spc="-1" strike="noStrike">
              <a:solidFill>
                <a:srgbClr val="000000"/>
              </a:solidFill>
              <a:latin typeface="Calibri"/>
            </a:endParaRPr>
          </a:p>
          <a:p>
            <a:pPr algn="just">
              <a:lnSpc>
                <a:spcPct val="100000"/>
              </a:lnSpc>
              <a:spcBef>
                <a:spcPts val="320"/>
              </a:spcBef>
            </a:pPr>
            <a:endParaRPr b="0" lang="en-US" sz="2800" spc="-1" strike="noStrike">
              <a:solidFill>
                <a:srgbClr val="000000"/>
              </a:solidFill>
              <a:latin typeface="Calibri"/>
            </a:endParaRPr>
          </a:p>
          <a:p>
            <a:pPr marL="343080" indent="-342720" algn="just">
              <a:lnSpc>
                <a:spcPct val="100000"/>
              </a:lnSpc>
              <a:spcBef>
                <a:spcPts val="561"/>
              </a:spcBef>
              <a:buClr>
                <a:srgbClr val="bfbfbf"/>
              </a:buClr>
              <a:buFont typeface="Arial"/>
              <a:buChar char="•"/>
            </a:pPr>
            <a:r>
              <a:rPr b="0" lang="en-US" sz="2800" spc="-1" strike="noStrike">
                <a:solidFill>
                  <a:srgbClr val="bfbfbf"/>
                </a:solidFill>
                <a:latin typeface="Calibri"/>
              </a:rPr>
              <a:t>£300 + 12 × £28.68 = </a:t>
            </a:r>
            <a:r>
              <a:rPr b="0" lang="en-US" sz="2800" spc="-1" strike="noStrike">
                <a:solidFill>
                  <a:srgbClr val="ffc000"/>
                </a:solidFill>
                <a:latin typeface="Calibri"/>
              </a:rPr>
              <a:t>£644.16 (Advanced)</a:t>
            </a:r>
            <a:endParaRPr b="0" lang="en-US" sz="2800" spc="-1" strike="noStrike">
              <a:solidFill>
                <a:srgbClr val="000000"/>
              </a:solidFill>
              <a:latin typeface="Calibri"/>
            </a:endParaRPr>
          </a:p>
          <a:p>
            <a:pPr algn="just">
              <a:lnSpc>
                <a:spcPct val="100000"/>
              </a:lnSpc>
              <a:spcBef>
                <a:spcPts val="320"/>
              </a:spcBef>
            </a:pPr>
            <a:endParaRPr b="0" lang="en-US" sz="2800" spc="-1" strike="noStrike">
              <a:solidFill>
                <a:srgbClr val="000000"/>
              </a:solidFill>
              <a:latin typeface="Calibri"/>
            </a:endParaRPr>
          </a:p>
          <a:p>
            <a:pPr marL="343080" indent="-342720" algn="just">
              <a:lnSpc>
                <a:spcPct val="100000"/>
              </a:lnSpc>
              <a:spcBef>
                <a:spcPts val="561"/>
              </a:spcBef>
              <a:buClr>
                <a:srgbClr val="bfbfbf"/>
              </a:buClr>
              <a:buFont typeface="Arial"/>
              <a:buChar char="•"/>
            </a:pPr>
            <a:r>
              <a:rPr b="0" lang="en-US" sz="2800" spc="-1" strike="noStrike">
                <a:solidFill>
                  <a:srgbClr val="bfbfbf"/>
                </a:solidFill>
                <a:latin typeface="Calibri"/>
              </a:rPr>
              <a:t>£400 + 15 × £28.68 = </a:t>
            </a:r>
            <a:r>
              <a:rPr b="0" lang="en-US" sz="2800" spc="-1" strike="noStrike">
                <a:solidFill>
                  <a:srgbClr val="ffc000"/>
                </a:solidFill>
                <a:latin typeface="Calibri"/>
              </a:rPr>
              <a:t>£830.20 (Professional)</a:t>
            </a:r>
            <a:endParaRPr b="0" lang="en-US" sz="2800" spc="-1" strike="noStrike">
              <a:solidFill>
                <a:srgbClr val="000000"/>
              </a:solidFill>
              <a:latin typeface="Calibri"/>
            </a:endParaRPr>
          </a:p>
        </p:txBody>
      </p:sp>
      <p:sp>
        <p:nvSpPr>
          <p:cNvPr id="158" name="TextShape 3"/>
          <p:cNvSpPr txBox="1"/>
          <p:nvPr/>
        </p:nvSpPr>
        <p:spPr>
          <a:xfrm>
            <a:off x="457200" y="6356520"/>
            <a:ext cx="2133360" cy="364680"/>
          </a:xfrm>
          <a:prstGeom prst="rect">
            <a:avLst/>
          </a:prstGeom>
          <a:noFill/>
          <a:ln>
            <a:noFill/>
          </a:ln>
        </p:spPr>
        <p:txBody>
          <a:bodyPr anchor="ctr"/>
          <a:p>
            <a:pPr>
              <a:lnSpc>
                <a:spcPct val="100000"/>
              </a:lnSpc>
            </a:pPr>
            <a:fld id="{CFAC104A-146D-4E16-B7C1-3FC1A35D6387}" type="datetime1">
              <a:rPr b="0" lang="en-US" sz="1200" spc="-1" strike="noStrike">
                <a:solidFill>
                  <a:srgbClr val="ffd28b"/>
                </a:solidFill>
                <a:latin typeface="Calibri"/>
              </a:rPr>
              <a:t>11/13/2018</a:t>
            </a:fld>
            <a:endParaRPr b="0" lang="en-US" sz="1200" spc="-1" strike="noStrike">
              <a:latin typeface="Times New Roman"/>
            </a:endParaRPr>
          </a:p>
        </p:txBody>
      </p:sp>
      <p:sp>
        <p:nvSpPr>
          <p:cNvPr id="159" name="TextShape 4"/>
          <p:cNvSpPr txBox="1"/>
          <p:nvPr/>
        </p:nvSpPr>
        <p:spPr>
          <a:xfrm>
            <a:off x="2590920" y="6356520"/>
            <a:ext cx="3962160" cy="364680"/>
          </a:xfrm>
          <a:prstGeom prst="rect">
            <a:avLst/>
          </a:prstGeom>
          <a:noFill/>
          <a:ln>
            <a:noFill/>
          </a:ln>
        </p:spPr>
        <p:txBody>
          <a:bodyPr anchor="ctr"/>
          <a:p>
            <a:pPr algn="ctr">
              <a:lnSpc>
                <a:spcPct val="100000"/>
              </a:lnSpc>
            </a:pPr>
            <a:r>
              <a:rPr b="0" lang="en-US" sz="1200" spc="-1" strike="noStrike">
                <a:solidFill>
                  <a:srgbClr val="ffd28b"/>
                </a:solidFill>
                <a:latin typeface="Calibri"/>
              </a:rPr>
              <a:t>FAST-NUCES CS449-PIT [Fall-2018]</a:t>
            </a:r>
            <a:endParaRPr b="0" lang="en-US" sz="1200" spc="-1" strike="noStrike">
              <a:latin typeface="Times New Roman"/>
            </a:endParaRPr>
          </a:p>
        </p:txBody>
      </p:sp>
      <p:sp>
        <p:nvSpPr>
          <p:cNvPr id="160" name="TextShape 5"/>
          <p:cNvSpPr txBox="1"/>
          <p:nvPr/>
        </p:nvSpPr>
        <p:spPr>
          <a:xfrm>
            <a:off x="6553080" y="6356520"/>
            <a:ext cx="2133360" cy="364680"/>
          </a:xfrm>
          <a:prstGeom prst="rect">
            <a:avLst/>
          </a:prstGeom>
          <a:noFill/>
          <a:ln>
            <a:noFill/>
          </a:ln>
        </p:spPr>
        <p:txBody>
          <a:bodyPr anchor="ctr"/>
          <a:p>
            <a:pPr algn="r">
              <a:lnSpc>
                <a:spcPct val="100000"/>
              </a:lnSpc>
            </a:pPr>
            <a:fld id="{258AE3A8-DBDD-4054-B0CD-FA6F374B8D47}" type="slidenum">
              <a:rPr b="0" lang="en-US" sz="1200" spc="-1" strike="noStrike">
                <a:solidFill>
                  <a:srgbClr val="ffd28b"/>
                </a:solidFill>
                <a:latin typeface="Calibri"/>
              </a:rPr>
              <a:t>1</a:t>
            </a:fld>
            <a:endParaRPr b="0" lang="en-US" sz="1200" spc="-1" strike="noStrike">
              <a:latin typeface="Times New Roman"/>
            </a:endParaRPr>
          </a:p>
        </p:txBody>
      </p:sp>
    </p:spTree>
  </p:cSld>
  <p:timing>
    <p:tnLst>
      <p:par>
        <p:cTn id="268" dur="indefinite" restart="never" nodeType="tmRoot">
          <p:childTnLst>
            <p:seq>
              <p:cTn id="269" dur="indefinite" nodeType="mainSeq">
                <p:childTnLst>
                  <p:par>
                    <p:cTn id="270" fill="hold">
                      <p:stCondLst>
                        <p:cond delay="indefinite"/>
                      </p:stCondLst>
                      <p:childTnLst>
                        <p:par>
                          <p:cTn id="271" fill="hold">
                            <p:stCondLst>
                              <p:cond delay="0"/>
                            </p:stCondLst>
                            <p:childTnLst>
                              <p:par>
                                <p:cTn id="272" nodeType="clickEffect" fill="hold" presetClass="entr" presetID="10">
                                  <p:stCondLst>
                                    <p:cond delay="0"/>
                                  </p:stCondLst>
                                  <p:childTnLst>
                                    <p:set>
                                      <p:cBhvr>
                                        <p:cTn id="273" dur="1" fill="hold">
                                          <p:stCondLst>
                                            <p:cond delay="0"/>
                                          </p:stCondLst>
                                        </p:cTn>
                                        <p:tgtEl>
                                          <p:spTgt spid="157">
                                            <p:txEl>
                                              <p:pRg st="49" end="86"/>
                                            </p:txEl>
                                          </p:spTgt>
                                        </p:tgtEl>
                                        <p:attrNameLst>
                                          <p:attrName>style.visibility</p:attrName>
                                        </p:attrNameLst>
                                      </p:cBhvr>
                                      <p:to>
                                        <p:strVal val="visible"/>
                                      </p:to>
                                    </p:set>
                                    <p:animEffect filter="fade" transition="in">
                                      <p:cBhvr additive="repl">
                                        <p:cTn id="274" dur="500"/>
                                        <p:tgtEl>
                                          <p:spTgt spid="157">
                                            <p:txEl>
                                              <p:pRg st="49" end="86"/>
                                            </p:txEl>
                                          </p:spTgt>
                                        </p:tgtEl>
                                      </p:cBhvr>
                                    </p:animEffect>
                                  </p:childTnLst>
                                </p:cTn>
                              </p:par>
                            </p:childTnLst>
                          </p:cTn>
                        </p:par>
                      </p:childTnLst>
                    </p:cTn>
                  </p:par>
                  <p:par>
                    <p:cTn id="275" fill="hold">
                      <p:stCondLst>
                        <p:cond delay="indefinite"/>
                      </p:stCondLst>
                      <p:childTnLst>
                        <p:par>
                          <p:cTn id="276" fill="hold">
                            <p:stCondLst>
                              <p:cond delay="0"/>
                            </p:stCondLst>
                            <p:childTnLst>
                              <p:par>
                                <p:cTn id="277" nodeType="clickEffect" fill="hold" presetClass="entr" presetID="10">
                                  <p:stCondLst>
                                    <p:cond delay="0"/>
                                  </p:stCondLst>
                                  <p:childTnLst>
                                    <p:set>
                                      <p:cBhvr>
                                        <p:cTn id="278" dur="1" fill="hold">
                                          <p:stCondLst>
                                            <p:cond delay="0"/>
                                          </p:stCondLst>
                                        </p:cTn>
                                        <p:tgtEl>
                                          <p:spTgt spid="157">
                                            <p:txEl>
                                              <p:pRg st="87" end="127"/>
                                            </p:txEl>
                                          </p:spTgt>
                                        </p:tgtEl>
                                        <p:attrNameLst>
                                          <p:attrName>style.visibility</p:attrName>
                                        </p:attrNameLst>
                                      </p:cBhvr>
                                      <p:to>
                                        <p:strVal val="visible"/>
                                      </p:to>
                                    </p:set>
                                    <p:animEffect filter="fade" transition="in">
                                      <p:cBhvr additive="repl">
                                        <p:cTn id="279" dur="500"/>
                                        <p:tgtEl>
                                          <p:spTgt spid="157">
                                            <p:txEl>
                                              <p:pRg st="87" end="127"/>
                                            </p:txEl>
                                          </p:spTgt>
                                        </p:tgtEl>
                                      </p:cBhvr>
                                    </p:animEffect>
                                  </p:childTnLst>
                                </p:cTn>
                              </p:par>
                            </p:childTnLst>
                          </p:cTn>
                        </p:par>
                      </p:childTnLst>
                    </p:cTn>
                  </p:par>
                  <p:par>
                    <p:cTn id="280" fill="hold">
                      <p:stCondLst>
                        <p:cond delay="indefinite"/>
                      </p:stCondLst>
                      <p:childTnLst>
                        <p:par>
                          <p:cTn id="281" fill="hold">
                            <p:stCondLst>
                              <p:cond delay="0"/>
                            </p:stCondLst>
                            <p:childTnLst>
                              <p:par>
                                <p:cTn id="282" nodeType="clickEffect" fill="hold" presetClass="entr" presetID="10">
                                  <p:stCondLst>
                                    <p:cond delay="0"/>
                                  </p:stCondLst>
                                  <p:childTnLst>
                                    <p:set>
                                      <p:cBhvr>
                                        <p:cTn id="283" dur="1" fill="hold">
                                          <p:stCondLst>
                                            <p:cond delay="0"/>
                                          </p:stCondLst>
                                        </p:cTn>
                                        <p:tgtEl>
                                          <p:spTgt spid="157">
                                            <p:txEl>
                                              <p:pRg st="128" end="172"/>
                                            </p:txEl>
                                          </p:spTgt>
                                        </p:tgtEl>
                                        <p:attrNameLst>
                                          <p:attrName>style.visibility</p:attrName>
                                        </p:attrNameLst>
                                      </p:cBhvr>
                                      <p:to>
                                        <p:strVal val="visible"/>
                                      </p:to>
                                    </p:set>
                                    <p:animEffect filter="fade" transition="in">
                                      <p:cBhvr additive="repl">
                                        <p:cTn id="284" dur="500"/>
                                        <p:tgtEl>
                                          <p:spTgt spid="157">
                                            <p:txEl>
                                              <p:pRg st="128" end="17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533520" y="0"/>
            <a:ext cx="8229240" cy="685440"/>
          </a:xfrm>
          <a:prstGeom prst="rect">
            <a:avLst/>
          </a:prstGeom>
          <a:noFill/>
          <a:ln>
            <a:noFill/>
          </a:ln>
        </p:spPr>
        <p:txBody>
          <a:bodyPr anchor="ctr"/>
          <a:p>
            <a:pPr>
              <a:lnSpc>
                <a:spcPct val="100000"/>
              </a:lnSpc>
            </a:pPr>
            <a:r>
              <a:rPr b="0" lang="en-US" sz="3600" spc="-1" strike="noStrike">
                <a:solidFill>
                  <a:srgbClr val="ffffff"/>
                </a:solidFill>
                <a:latin typeface="Calibri"/>
              </a:rPr>
              <a:t>Overheads…..</a:t>
            </a:r>
            <a:endParaRPr b="0" lang="en-US" sz="3600" spc="-1" strike="noStrike">
              <a:solidFill>
                <a:srgbClr val="000000"/>
              </a:solidFill>
              <a:latin typeface="Calibri"/>
            </a:endParaRPr>
          </a:p>
        </p:txBody>
      </p:sp>
      <p:sp>
        <p:nvSpPr>
          <p:cNvPr id="162" name="TextShape 2"/>
          <p:cNvSpPr txBox="1"/>
          <p:nvPr/>
        </p:nvSpPr>
        <p:spPr>
          <a:xfrm>
            <a:off x="457200" y="1257480"/>
            <a:ext cx="8305560" cy="5098320"/>
          </a:xfrm>
          <a:prstGeom prst="rect">
            <a:avLst/>
          </a:prstGeom>
          <a:noFill/>
          <a:ln>
            <a:noFill/>
          </a:ln>
        </p:spPr>
        <p:txBody>
          <a:bodyPr/>
          <a:p>
            <a:pPr algn="just">
              <a:lnSpc>
                <a:spcPct val="100000"/>
              </a:lnSpc>
              <a:spcBef>
                <a:spcPts val="561"/>
              </a:spcBef>
            </a:pPr>
            <a:r>
              <a:rPr b="0" lang="en-US" sz="2800" spc="-1" strike="noStrike">
                <a:solidFill>
                  <a:srgbClr val="bfbfbf"/>
                </a:solidFill>
                <a:latin typeface="Calibri"/>
              </a:rPr>
              <a:t>Finally, we can distribute the overhead in proportion to the total cost, that is, taking into account the cost of parts as well as the cost of labor. </a:t>
            </a:r>
            <a:endParaRPr b="0" lang="en-US" sz="2800" spc="-1" strike="noStrike">
              <a:solidFill>
                <a:srgbClr val="000000"/>
              </a:solidFill>
              <a:latin typeface="Calibri"/>
            </a:endParaRPr>
          </a:p>
          <a:p>
            <a:pPr algn="just">
              <a:lnSpc>
                <a:spcPct val="100000"/>
              </a:lnSpc>
              <a:spcBef>
                <a:spcPts val="221"/>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This means that we take the direct cost (parts and  labor) and add on a fixed percentage. </a:t>
            </a:r>
            <a:endParaRPr b="0" lang="en-US" sz="2800" spc="-1" strike="noStrike">
              <a:solidFill>
                <a:srgbClr val="000000"/>
              </a:solidFill>
              <a:latin typeface="Calibri"/>
            </a:endParaRPr>
          </a:p>
          <a:p>
            <a:pPr algn="just">
              <a:lnSpc>
                <a:spcPct val="100000"/>
              </a:lnSpc>
              <a:spcBef>
                <a:spcPts val="360"/>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To calculate this % we divide the total overhead by the total direct cost of all the units we expect to sell, that is,</a:t>
            </a:r>
            <a:endParaRPr b="0" lang="en-US" sz="2800" spc="-1" strike="noStrike">
              <a:solidFill>
                <a:srgbClr val="000000"/>
              </a:solidFill>
              <a:latin typeface="Calibri"/>
            </a:endParaRPr>
          </a:p>
          <a:p>
            <a:pPr algn="just">
              <a:lnSpc>
                <a:spcPct val="100000"/>
              </a:lnSpc>
              <a:spcBef>
                <a:spcPts val="241"/>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63,500/(200 × </a:t>
            </a:r>
            <a:r>
              <a:rPr b="0" lang="en-US" sz="2800" spc="-1" strike="noStrike">
                <a:solidFill>
                  <a:srgbClr val="92d050"/>
                </a:solidFill>
                <a:latin typeface="Calibri"/>
              </a:rPr>
              <a:t>346.20*</a:t>
            </a:r>
            <a:r>
              <a:rPr b="0" lang="en-US" sz="2800" spc="-1" strike="noStrike">
                <a:solidFill>
                  <a:srgbClr val="bfbfbf"/>
                </a:solidFill>
                <a:latin typeface="Calibri"/>
              </a:rPr>
              <a:t> + 100 × 475.44 + 50 × 619.30) = </a:t>
            </a:r>
            <a:r>
              <a:rPr b="0" lang="en-US" sz="2800" spc="-1" strike="noStrike">
                <a:solidFill>
                  <a:srgbClr val="00b0f0"/>
                </a:solidFill>
                <a:latin typeface="Calibri"/>
              </a:rPr>
              <a:t>0.43 or 43%</a:t>
            </a:r>
            <a:r>
              <a:rPr b="0" lang="en-US" sz="2800" spc="-1" strike="noStrike">
                <a:solidFill>
                  <a:srgbClr val="bfbfbf"/>
                </a:solidFill>
                <a:latin typeface="Calibri"/>
              </a:rPr>
              <a:t>                                  </a:t>
            </a:r>
            <a:r>
              <a:rPr b="0" lang="en-US" sz="2800" spc="-1" strike="noStrike">
                <a:solidFill>
                  <a:srgbClr val="bfbfbf"/>
                </a:solidFill>
                <a:latin typeface="Calibri"/>
              </a:rPr>
              <a:t>	</a:t>
            </a:r>
            <a:r>
              <a:rPr b="0" lang="en-US" sz="2800" spc="-1" strike="noStrike">
                <a:solidFill>
                  <a:srgbClr val="bfbfbf"/>
                </a:solidFill>
                <a:latin typeface="Calibri"/>
              </a:rPr>
              <a:t>  </a:t>
            </a:r>
            <a:r>
              <a:rPr b="0" lang="en-US" sz="2800" spc="-1" strike="noStrike">
                <a:solidFill>
                  <a:srgbClr val="bfbfbf"/>
                </a:solidFill>
                <a:latin typeface="Calibri"/>
              </a:rPr>
              <a:t>	</a:t>
            </a:r>
            <a:r>
              <a:rPr b="0" lang="en-US" sz="2800" spc="-1" strike="noStrike">
                <a:solidFill>
                  <a:srgbClr val="bfbfbf"/>
                </a:solidFill>
                <a:latin typeface="Calibri"/>
              </a:rPr>
              <a:t>	</a:t>
            </a:r>
            <a:r>
              <a:rPr b="0" lang="en-US" sz="2800" spc="-1" strike="noStrike">
                <a:solidFill>
                  <a:srgbClr val="bfbfbf"/>
                </a:solidFill>
                <a:latin typeface="Calibri"/>
              </a:rPr>
              <a:t>   </a:t>
            </a:r>
            <a:r>
              <a:rPr b="0" lang="en-US" sz="2000" spc="-1" strike="noStrike">
                <a:solidFill>
                  <a:srgbClr val="bfbfbf"/>
                </a:solidFill>
                <a:latin typeface="Calibri"/>
              </a:rPr>
              <a:t>*</a:t>
            </a:r>
            <a:r>
              <a:rPr b="0" lang="en-US" sz="2000" spc="-1" strike="noStrike">
                <a:solidFill>
                  <a:srgbClr val="92d050"/>
                </a:solidFill>
                <a:latin typeface="Calibri"/>
              </a:rPr>
              <a:t>200+14.62x(10)</a:t>
            </a:r>
            <a:endParaRPr b="0" lang="en-US" sz="2000" spc="-1" strike="noStrike">
              <a:solidFill>
                <a:srgbClr val="000000"/>
              </a:solidFill>
              <a:latin typeface="Calibri"/>
            </a:endParaRPr>
          </a:p>
        </p:txBody>
      </p:sp>
      <p:sp>
        <p:nvSpPr>
          <p:cNvPr id="163" name="TextShape 3"/>
          <p:cNvSpPr txBox="1"/>
          <p:nvPr/>
        </p:nvSpPr>
        <p:spPr>
          <a:xfrm>
            <a:off x="457200" y="6356520"/>
            <a:ext cx="2133360" cy="364680"/>
          </a:xfrm>
          <a:prstGeom prst="rect">
            <a:avLst/>
          </a:prstGeom>
          <a:noFill/>
          <a:ln>
            <a:noFill/>
          </a:ln>
        </p:spPr>
        <p:txBody>
          <a:bodyPr anchor="ctr"/>
          <a:p>
            <a:pPr>
              <a:lnSpc>
                <a:spcPct val="100000"/>
              </a:lnSpc>
            </a:pPr>
            <a:fld id="{1401810C-EDF2-4476-B40B-9AF9D41D01B7}" type="datetime1">
              <a:rPr b="0" lang="en-US" sz="1200" spc="-1" strike="noStrike">
                <a:solidFill>
                  <a:srgbClr val="ffd28b"/>
                </a:solidFill>
                <a:latin typeface="Calibri"/>
              </a:rPr>
              <a:t>11/13/2018</a:t>
            </a:fld>
            <a:endParaRPr b="0" lang="en-US" sz="1200" spc="-1" strike="noStrike">
              <a:latin typeface="Times New Roman"/>
            </a:endParaRPr>
          </a:p>
        </p:txBody>
      </p:sp>
      <p:sp>
        <p:nvSpPr>
          <p:cNvPr id="164" name="TextShape 4"/>
          <p:cNvSpPr txBox="1"/>
          <p:nvPr/>
        </p:nvSpPr>
        <p:spPr>
          <a:xfrm>
            <a:off x="2590920" y="6356520"/>
            <a:ext cx="3962160" cy="364680"/>
          </a:xfrm>
          <a:prstGeom prst="rect">
            <a:avLst/>
          </a:prstGeom>
          <a:noFill/>
          <a:ln>
            <a:noFill/>
          </a:ln>
        </p:spPr>
        <p:txBody>
          <a:bodyPr anchor="ctr"/>
          <a:p>
            <a:pPr algn="ctr">
              <a:lnSpc>
                <a:spcPct val="100000"/>
              </a:lnSpc>
            </a:pPr>
            <a:r>
              <a:rPr b="0" lang="en-US" sz="1200" spc="-1" strike="noStrike">
                <a:solidFill>
                  <a:srgbClr val="ffd28b"/>
                </a:solidFill>
                <a:latin typeface="Calibri"/>
              </a:rPr>
              <a:t>FAST-NUCES CS449-PIT [Fall-2018]</a:t>
            </a:r>
            <a:endParaRPr b="0" lang="en-US" sz="1200" spc="-1" strike="noStrike">
              <a:latin typeface="Times New Roman"/>
            </a:endParaRPr>
          </a:p>
        </p:txBody>
      </p:sp>
      <p:sp>
        <p:nvSpPr>
          <p:cNvPr id="165" name="TextShape 5"/>
          <p:cNvSpPr txBox="1"/>
          <p:nvPr/>
        </p:nvSpPr>
        <p:spPr>
          <a:xfrm>
            <a:off x="6553080" y="6356520"/>
            <a:ext cx="2133360" cy="364680"/>
          </a:xfrm>
          <a:prstGeom prst="rect">
            <a:avLst/>
          </a:prstGeom>
          <a:noFill/>
          <a:ln>
            <a:noFill/>
          </a:ln>
        </p:spPr>
        <p:txBody>
          <a:bodyPr anchor="ctr"/>
          <a:p>
            <a:pPr algn="r">
              <a:lnSpc>
                <a:spcPct val="100000"/>
              </a:lnSpc>
            </a:pPr>
            <a:fld id="{E46A345B-6F6F-407D-AB50-BCE6DAC61A67}" type="slidenum">
              <a:rPr b="0" lang="en-US" sz="1200" spc="-1" strike="noStrike">
                <a:solidFill>
                  <a:srgbClr val="ffd28b"/>
                </a:solidFill>
                <a:latin typeface="Calibri"/>
              </a:rPr>
              <a:t>1</a:t>
            </a:fld>
            <a:endParaRPr b="0" lang="en-US" sz="1200" spc="-1" strike="noStrike">
              <a:latin typeface="Times New Roman"/>
            </a:endParaRPr>
          </a:p>
        </p:txBody>
      </p:sp>
    </p:spTree>
  </p:cSld>
  <p:timing>
    <p:tnLst>
      <p:par>
        <p:cTn id="285" dur="indefinite" restart="never" nodeType="tmRoot">
          <p:childTnLst>
            <p:seq>
              <p:cTn id="286" dur="indefinite" nodeType="mainSeq">
                <p:childTnLst>
                  <p:par>
                    <p:cTn id="287" fill="hold">
                      <p:stCondLst>
                        <p:cond delay="indefinite"/>
                      </p:stCondLst>
                      <p:childTnLst>
                        <p:par>
                          <p:cTn id="288" fill="hold">
                            <p:stCondLst>
                              <p:cond delay="0"/>
                            </p:stCondLst>
                            <p:childTnLst>
                              <p:par>
                                <p:cTn id="289" nodeType="clickEffect" fill="hold" presetClass="entr" presetID="10">
                                  <p:stCondLst>
                                    <p:cond delay="0"/>
                                  </p:stCondLst>
                                  <p:childTnLst>
                                    <p:set>
                                      <p:cBhvr>
                                        <p:cTn id="290" dur="1" fill="hold">
                                          <p:stCondLst>
                                            <p:cond delay="0"/>
                                          </p:stCondLst>
                                        </p:cTn>
                                        <p:tgtEl>
                                          <p:spTgt spid="162">
                                            <p:txEl>
                                              <p:pRg st="152" end="243"/>
                                            </p:txEl>
                                          </p:spTgt>
                                        </p:tgtEl>
                                        <p:attrNameLst>
                                          <p:attrName>style.visibility</p:attrName>
                                        </p:attrNameLst>
                                      </p:cBhvr>
                                      <p:to>
                                        <p:strVal val="visible"/>
                                      </p:to>
                                    </p:set>
                                    <p:animEffect filter="fade" transition="in">
                                      <p:cBhvr additive="repl">
                                        <p:cTn id="291" dur="500"/>
                                        <p:tgtEl>
                                          <p:spTgt spid="162">
                                            <p:txEl>
                                              <p:pRg st="152" end="243"/>
                                            </p:txEl>
                                          </p:spTgt>
                                        </p:tgtEl>
                                      </p:cBhvr>
                                    </p:animEffect>
                                  </p:childTnLst>
                                </p:cTn>
                              </p:par>
                            </p:childTnLst>
                          </p:cTn>
                        </p:par>
                      </p:childTnLst>
                    </p:cTn>
                  </p:par>
                  <p:par>
                    <p:cTn id="292" fill="hold">
                      <p:stCondLst>
                        <p:cond delay="indefinite"/>
                      </p:stCondLst>
                      <p:childTnLst>
                        <p:par>
                          <p:cTn id="293" fill="hold">
                            <p:stCondLst>
                              <p:cond delay="0"/>
                            </p:stCondLst>
                            <p:childTnLst>
                              <p:par>
                                <p:cTn id="294" nodeType="clickEffect" fill="hold" presetClass="entr" presetID="10">
                                  <p:stCondLst>
                                    <p:cond delay="0"/>
                                  </p:stCondLst>
                                  <p:childTnLst>
                                    <p:set>
                                      <p:cBhvr>
                                        <p:cTn id="295" dur="1" fill="hold">
                                          <p:stCondLst>
                                            <p:cond delay="0"/>
                                          </p:stCondLst>
                                        </p:cTn>
                                        <p:tgtEl>
                                          <p:spTgt spid="162">
                                            <p:txEl>
                                              <p:pRg st="244" end="363"/>
                                            </p:txEl>
                                          </p:spTgt>
                                        </p:tgtEl>
                                        <p:attrNameLst>
                                          <p:attrName>style.visibility</p:attrName>
                                        </p:attrNameLst>
                                      </p:cBhvr>
                                      <p:to>
                                        <p:strVal val="visible"/>
                                      </p:to>
                                    </p:set>
                                    <p:animEffect filter="fade" transition="in">
                                      <p:cBhvr additive="repl">
                                        <p:cTn id="296" dur="500"/>
                                        <p:tgtEl>
                                          <p:spTgt spid="162">
                                            <p:txEl>
                                              <p:pRg st="244" end="363"/>
                                            </p:txEl>
                                          </p:spTgt>
                                        </p:tgtEl>
                                      </p:cBhvr>
                                    </p:animEffect>
                                  </p:childTnLst>
                                </p:cTn>
                              </p:par>
                            </p:childTnLst>
                          </p:cTn>
                        </p:par>
                      </p:childTnLst>
                    </p:cTn>
                  </p:par>
                  <p:par>
                    <p:cTn id="297" fill="hold">
                      <p:stCondLst>
                        <p:cond delay="indefinite"/>
                      </p:stCondLst>
                      <p:childTnLst>
                        <p:par>
                          <p:cTn id="298" fill="hold">
                            <p:stCondLst>
                              <p:cond delay="0"/>
                            </p:stCondLst>
                            <p:childTnLst>
                              <p:par>
                                <p:cTn id="299" nodeType="clickEffect" fill="hold" presetClass="entr" presetID="10">
                                  <p:stCondLst>
                                    <p:cond delay="0"/>
                                  </p:stCondLst>
                                  <p:childTnLst>
                                    <p:set>
                                      <p:cBhvr>
                                        <p:cTn id="300" dur="1" fill="hold">
                                          <p:stCondLst>
                                            <p:cond delay="0"/>
                                          </p:stCondLst>
                                        </p:cTn>
                                        <p:tgtEl>
                                          <p:spTgt spid="162">
                                            <p:txEl>
                                              <p:pRg st="364" end="487"/>
                                            </p:txEl>
                                          </p:spTgt>
                                        </p:tgtEl>
                                        <p:attrNameLst>
                                          <p:attrName>style.visibility</p:attrName>
                                        </p:attrNameLst>
                                      </p:cBhvr>
                                      <p:to>
                                        <p:strVal val="visible"/>
                                      </p:to>
                                    </p:set>
                                    <p:animEffect filter="fade" transition="in">
                                      <p:cBhvr additive="repl">
                                        <p:cTn id="301" dur="500"/>
                                        <p:tgtEl>
                                          <p:spTgt spid="162">
                                            <p:txEl>
                                              <p:pRg st="364" end="487"/>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533520" y="0"/>
            <a:ext cx="8229240" cy="685440"/>
          </a:xfrm>
          <a:prstGeom prst="rect">
            <a:avLst/>
          </a:prstGeom>
          <a:noFill/>
          <a:ln>
            <a:noFill/>
          </a:ln>
        </p:spPr>
        <p:txBody>
          <a:bodyPr anchor="ctr"/>
          <a:p>
            <a:pPr>
              <a:lnSpc>
                <a:spcPct val="100000"/>
              </a:lnSpc>
            </a:pPr>
            <a:r>
              <a:rPr b="0" lang="en-US" sz="3600" spc="-1" strike="noStrike">
                <a:solidFill>
                  <a:srgbClr val="ffffff"/>
                </a:solidFill>
                <a:latin typeface="Calibri"/>
              </a:rPr>
              <a:t>Overheads…..</a:t>
            </a:r>
            <a:endParaRPr b="0" lang="en-US" sz="3600" spc="-1" strike="noStrike">
              <a:solidFill>
                <a:srgbClr val="000000"/>
              </a:solidFill>
              <a:latin typeface="Calibri"/>
            </a:endParaRPr>
          </a:p>
        </p:txBody>
      </p:sp>
      <p:sp>
        <p:nvSpPr>
          <p:cNvPr id="167" name="TextShape 2"/>
          <p:cNvSpPr txBox="1"/>
          <p:nvPr/>
        </p:nvSpPr>
        <p:spPr>
          <a:xfrm>
            <a:off x="228600" y="1257480"/>
            <a:ext cx="8686440" cy="5098320"/>
          </a:xfrm>
          <a:prstGeom prst="rect">
            <a:avLst/>
          </a:prstGeom>
          <a:noFill/>
          <a:ln>
            <a:noFill/>
          </a:ln>
        </p:spPr>
        <p:txBody>
          <a:bodyPr/>
          <a:p>
            <a:pPr algn="just">
              <a:lnSpc>
                <a:spcPct val="100000"/>
              </a:lnSpc>
              <a:spcBef>
                <a:spcPts val="561"/>
              </a:spcBef>
            </a:pPr>
            <a:r>
              <a:rPr b="0" lang="en-US" sz="2800" spc="-1" strike="noStrike">
                <a:solidFill>
                  <a:srgbClr val="bfbfbf"/>
                </a:solidFill>
                <a:latin typeface="Calibri"/>
              </a:rPr>
              <a:t>This means the cost of the</a:t>
            </a: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Basic model is £346.20 × </a:t>
            </a:r>
            <a:r>
              <a:rPr b="0" lang="en-US" sz="2800" spc="-1" strike="noStrike">
                <a:solidFill>
                  <a:srgbClr val="00b0f0"/>
                </a:solidFill>
                <a:latin typeface="Calibri"/>
              </a:rPr>
              <a:t>0.43</a:t>
            </a:r>
            <a:r>
              <a:rPr b="0" lang="en-US" sz="2800" spc="-1" strike="noStrike">
                <a:solidFill>
                  <a:srgbClr val="bfbfbf"/>
                </a:solidFill>
                <a:latin typeface="Calibri"/>
              </a:rPr>
              <a:t> = 148.866 + 346.2 = </a:t>
            </a:r>
            <a:r>
              <a:rPr b="0" lang="en-US" sz="2800" spc="-1" strike="noStrike">
                <a:solidFill>
                  <a:srgbClr val="ffc000"/>
                </a:solidFill>
                <a:latin typeface="Calibri"/>
              </a:rPr>
              <a:t>£495.06</a:t>
            </a: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or £346.20 × </a:t>
            </a:r>
            <a:r>
              <a:rPr b="0" lang="en-US" sz="2800" spc="-1" strike="noStrike">
                <a:solidFill>
                  <a:srgbClr val="00b0f0"/>
                </a:solidFill>
                <a:latin typeface="Calibri"/>
              </a:rPr>
              <a:t>1.43</a:t>
            </a:r>
            <a:r>
              <a:rPr b="0" lang="en-US" sz="2800" spc="-1" strike="noStrike">
                <a:solidFill>
                  <a:srgbClr val="bfbfbf"/>
                </a:solidFill>
                <a:latin typeface="Calibri"/>
              </a:rPr>
              <a:t> </a:t>
            </a: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of the Advanced model, £475.44 x </a:t>
            </a:r>
            <a:r>
              <a:rPr b="0" lang="en-US" sz="2800" spc="-1" strike="noStrike">
                <a:solidFill>
                  <a:srgbClr val="00b0f0"/>
                </a:solidFill>
                <a:latin typeface="Calibri"/>
              </a:rPr>
              <a:t>1.43</a:t>
            </a:r>
            <a:r>
              <a:rPr b="0" lang="en-US" sz="2800" spc="-1" strike="noStrike">
                <a:solidFill>
                  <a:srgbClr val="bfbfbf"/>
                </a:solidFill>
                <a:latin typeface="Calibri"/>
              </a:rPr>
              <a:t> = </a:t>
            </a:r>
            <a:r>
              <a:rPr b="0" lang="en-US" sz="2800" spc="-1" strike="noStrike">
                <a:solidFill>
                  <a:srgbClr val="ffc000"/>
                </a:solidFill>
                <a:latin typeface="Calibri"/>
              </a:rPr>
              <a:t>£679.88 </a:t>
            </a: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and of the Professional model, £619.3 x </a:t>
            </a:r>
            <a:r>
              <a:rPr b="0" lang="en-US" sz="2800" spc="-1" strike="noStrike">
                <a:solidFill>
                  <a:srgbClr val="00b0f0"/>
                </a:solidFill>
                <a:latin typeface="Calibri"/>
              </a:rPr>
              <a:t>1.43</a:t>
            </a:r>
            <a:r>
              <a:rPr b="0" lang="en-US" sz="2800" spc="-1" strike="noStrike">
                <a:solidFill>
                  <a:srgbClr val="bfbfbf"/>
                </a:solidFill>
                <a:latin typeface="Calibri"/>
              </a:rPr>
              <a:t> = </a:t>
            </a:r>
            <a:r>
              <a:rPr b="0" lang="en-US" sz="2800" spc="-1" strike="noStrike">
                <a:solidFill>
                  <a:srgbClr val="ffc000"/>
                </a:solidFill>
                <a:latin typeface="Calibri"/>
              </a:rPr>
              <a:t>£885.17</a:t>
            </a:r>
            <a:endParaRPr b="0" lang="en-US" sz="2800" spc="-1" strike="noStrike">
              <a:solidFill>
                <a:srgbClr val="000000"/>
              </a:solidFill>
              <a:latin typeface="Calibri"/>
            </a:endParaRPr>
          </a:p>
          <a:p>
            <a:pPr algn="just">
              <a:lnSpc>
                <a:spcPct val="100000"/>
              </a:lnSpc>
              <a:spcBef>
                <a:spcPts val="561"/>
              </a:spcBef>
            </a:pPr>
            <a:endParaRPr b="0" lang="en-US" sz="2800" spc="-1" strike="noStrike">
              <a:solidFill>
                <a:srgbClr val="000000"/>
              </a:solidFill>
              <a:latin typeface="Calibri"/>
            </a:endParaRPr>
          </a:p>
          <a:p>
            <a:pPr algn="just">
              <a:lnSpc>
                <a:spcPct val="100000"/>
              </a:lnSpc>
              <a:spcBef>
                <a:spcPts val="561"/>
              </a:spcBef>
            </a:pPr>
            <a:r>
              <a:rPr b="0" i="1" lang="en-US" sz="2800" spc="-1" strike="noStrike">
                <a:solidFill>
                  <a:srgbClr val="bfbfbf"/>
                </a:solidFill>
                <a:latin typeface="Calibri"/>
              </a:rPr>
              <a:t>Table 7.3 </a:t>
            </a:r>
            <a:r>
              <a:rPr b="0" lang="en-US" sz="2800" spc="-1" strike="noStrike">
                <a:solidFill>
                  <a:srgbClr val="bfbfbf"/>
                </a:solidFill>
                <a:latin typeface="Calibri"/>
              </a:rPr>
              <a:t>summarizes the cost (to the nearest pound) of the three different models according to the three different ways of distributing the overheads.</a:t>
            </a:r>
            <a:endParaRPr b="0" lang="en-US" sz="2800" spc="-1" strike="noStrike">
              <a:solidFill>
                <a:srgbClr val="000000"/>
              </a:solidFill>
              <a:latin typeface="Calibri"/>
            </a:endParaRPr>
          </a:p>
        </p:txBody>
      </p:sp>
      <p:sp>
        <p:nvSpPr>
          <p:cNvPr id="168" name="TextShape 3"/>
          <p:cNvSpPr txBox="1"/>
          <p:nvPr/>
        </p:nvSpPr>
        <p:spPr>
          <a:xfrm>
            <a:off x="457200" y="6356520"/>
            <a:ext cx="2133360" cy="364680"/>
          </a:xfrm>
          <a:prstGeom prst="rect">
            <a:avLst/>
          </a:prstGeom>
          <a:noFill/>
          <a:ln>
            <a:noFill/>
          </a:ln>
        </p:spPr>
        <p:txBody>
          <a:bodyPr anchor="ctr"/>
          <a:p>
            <a:pPr>
              <a:lnSpc>
                <a:spcPct val="100000"/>
              </a:lnSpc>
            </a:pPr>
            <a:fld id="{40621F2F-7754-423F-B406-D9F8DEA74C11}" type="datetime1">
              <a:rPr b="0" lang="en-US" sz="1200" spc="-1" strike="noStrike">
                <a:solidFill>
                  <a:srgbClr val="ffd28b"/>
                </a:solidFill>
                <a:latin typeface="Calibri"/>
              </a:rPr>
              <a:t>11/13/2018</a:t>
            </a:fld>
            <a:endParaRPr b="0" lang="en-US" sz="1200" spc="-1" strike="noStrike">
              <a:latin typeface="Times New Roman"/>
            </a:endParaRPr>
          </a:p>
        </p:txBody>
      </p:sp>
      <p:sp>
        <p:nvSpPr>
          <p:cNvPr id="169" name="TextShape 4"/>
          <p:cNvSpPr txBox="1"/>
          <p:nvPr/>
        </p:nvSpPr>
        <p:spPr>
          <a:xfrm>
            <a:off x="2590920" y="6356520"/>
            <a:ext cx="3962160" cy="364680"/>
          </a:xfrm>
          <a:prstGeom prst="rect">
            <a:avLst/>
          </a:prstGeom>
          <a:noFill/>
          <a:ln>
            <a:noFill/>
          </a:ln>
        </p:spPr>
        <p:txBody>
          <a:bodyPr anchor="ctr"/>
          <a:p>
            <a:pPr algn="ctr">
              <a:lnSpc>
                <a:spcPct val="100000"/>
              </a:lnSpc>
            </a:pPr>
            <a:r>
              <a:rPr b="0" lang="en-US" sz="1200" spc="-1" strike="noStrike">
                <a:solidFill>
                  <a:srgbClr val="ffd28b"/>
                </a:solidFill>
                <a:latin typeface="Calibri"/>
              </a:rPr>
              <a:t>FAST-NUCES CS449-PIT [Fall-2018]</a:t>
            </a:r>
            <a:endParaRPr b="0" lang="en-US" sz="1200" spc="-1" strike="noStrike">
              <a:latin typeface="Times New Roman"/>
            </a:endParaRPr>
          </a:p>
        </p:txBody>
      </p:sp>
      <p:sp>
        <p:nvSpPr>
          <p:cNvPr id="170" name="TextShape 5"/>
          <p:cNvSpPr txBox="1"/>
          <p:nvPr/>
        </p:nvSpPr>
        <p:spPr>
          <a:xfrm>
            <a:off x="6553080" y="6356520"/>
            <a:ext cx="2133360" cy="364680"/>
          </a:xfrm>
          <a:prstGeom prst="rect">
            <a:avLst/>
          </a:prstGeom>
          <a:noFill/>
          <a:ln>
            <a:noFill/>
          </a:ln>
        </p:spPr>
        <p:txBody>
          <a:bodyPr anchor="ctr"/>
          <a:p>
            <a:pPr algn="r">
              <a:lnSpc>
                <a:spcPct val="100000"/>
              </a:lnSpc>
            </a:pPr>
            <a:fld id="{50C22DFF-6C71-4313-A8B8-ECE144CA40BF}" type="slidenum">
              <a:rPr b="0" lang="en-US" sz="1200" spc="-1" strike="noStrike">
                <a:solidFill>
                  <a:srgbClr val="ffd28b"/>
                </a:solidFill>
                <a:latin typeface="Calibri"/>
              </a:rPr>
              <a:t>1</a:t>
            </a:fld>
            <a:endParaRPr b="0" lang="en-US" sz="1200" spc="-1" strike="noStrike">
              <a:latin typeface="Times New Roman"/>
            </a:endParaRPr>
          </a:p>
        </p:txBody>
      </p:sp>
    </p:spTree>
  </p:cSld>
  <p:timing>
    <p:tnLst>
      <p:par>
        <p:cTn id="302" dur="indefinite" restart="never" nodeType="tmRoot">
          <p:childTnLst>
            <p:seq>
              <p:cTn id="303" dur="indefinite" nodeType="mainSeq">
                <p:childTnLst>
                  <p:par>
                    <p:cTn id="304" fill="hold">
                      <p:stCondLst>
                        <p:cond delay="indefinite"/>
                      </p:stCondLst>
                      <p:childTnLst>
                        <p:par>
                          <p:cTn id="305" fill="hold">
                            <p:stCondLst>
                              <p:cond delay="0"/>
                            </p:stCondLst>
                            <p:childTnLst>
                              <p:par>
                                <p:cTn id="306" nodeType="clickEffect" fill="hold" presetClass="entr" presetID="10">
                                  <p:stCondLst>
                                    <p:cond delay="0"/>
                                  </p:stCondLst>
                                  <p:childTnLst>
                                    <p:set>
                                      <p:cBhvr>
                                        <p:cTn id="307" dur="1" fill="hold">
                                          <p:stCondLst>
                                            <p:cond delay="0"/>
                                          </p:stCondLst>
                                        </p:cTn>
                                        <p:tgtEl>
                                          <p:spTgt spid="167">
                                            <p:txEl>
                                              <p:pRg st="27" end="85"/>
                                            </p:txEl>
                                          </p:spTgt>
                                        </p:tgtEl>
                                        <p:attrNameLst>
                                          <p:attrName>style.visibility</p:attrName>
                                        </p:attrNameLst>
                                      </p:cBhvr>
                                      <p:to>
                                        <p:strVal val="visible"/>
                                      </p:to>
                                    </p:set>
                                    <p:animEffect filter="fade" transition="in">
                                      <p:cBhvr additive="repl">
                                        <p:cTn id="308" dur="500"/>
                                        <p:tgtEl>
                                          <p:spTgt spid="167">
                                            <p:txEl>
                                              <p:pRg st="27" end="85"/>
                                            </p:txEl>
                                          </p:spTgt>
                                        </p:tgtEl>
                                      </p:cBhvr>
                                    </p:animEffect>
                                  </p:childTnLst>
                                </p:cTn>
                              </p:par>
                            </p:childTnLst>
                          </p:cTn>
                        </p:par>
                      </p:childTnLst>
                    </p:cTn>
                  </p:par>
                  <p:par>
                    <p:cTn id="309" fill="hold">
                      <p:stCondLst>
                        <p:cond delay="indefinite"/>
                      </p:stCondLst>
                      <p:childTnLst>
                        <p:par>
                          <p:cTn id="310" fill="hold">
                            <p:stCondLst>
                              <p:cond delay="0"/>
                            </p:stCondLst>
                            <p:childTnLst>
                              <p:par>
                                <p:cTn id="311" nodeType="clickEffect" fill="hold" presetClass="entr" presetID="10">
                                  <p:stCondLst>
                                    <p:cond delay="0"/>
                                  </p:stCondLst>
                                  <p:childTnLst>
                                    <p:set>
                                      <p:cBhvr>
                                        <p:cTn id="312" dur="1" fill="hold">
                                          <p:stCondLst>
                                            <p:cond delay="0"/>
                                          </p:stCondLst>
                                        </p:cTn>
                                        <p:tgtEl>
                                          <p:spTgt spid="167">
                                            <p:txEl>
                                              <p:pRg st="85" end="104"/>
                                            </p:txEl>
                                          </p:spTgt>
                                        </p:tgtEl>
                                        <p:attrNameLst>
                                          <p:attrName>style.visibility</p:attrName>
                                        </p:attrNameLst>
                                      </p:cBhvr>
                                      <p:to>
                                        <p:strVal val="visible"/>
                                      </p:to>
                                    </p:set>
                                    <p:animEffect filter="fade" transition="in">
                                      <p:cBhvr additive="repl">
                                        <p:cTn id="313" dur="500"/>
                                        <p:tgtEl>
                                          <p:spTgt spid="167">
                                            <p:txEl>
                                              <p:pRg st="85" end="104"/>
                                            </p:txEl>
                                          </p:spTgt>
                                        </p:tgtEl>
                                      </p:cBhvr>
                                    </p:animEffect>
                                  </p:childTnLst>
                                </p:cTn>
                              </p:par>
                            </p:childTnLst>
                          </p:cTn>
                        </p:par>
                      </p:childTnLst>
                    </p:cTn>
                  </p:par>
                  <p:par>
                    <p:cTn id="314" fill="hold">
                      <p:stCondLst>
                        <p:cond delay="indefinite"/>
                      </p:stCondLst>
                      <p:childTnLst>
                        <p:par>
                          <p:cTn id="315" fill="hold">
                            <p:stCondLst>
                              <p:cond delay="0"/>
                            </p:stCondLst>
                            <p:childTnLst>
                              <p:par>
                                <p:cTn id="316" nodeType="clickEffect" fill="hold" presetClass="entr" presetID="10">
                                  <p:stCondLst>
                                    <p:cond delay="0"/>
                                  </p:stCondLst>
                                  <p:childTnLst>
                                    <p:set>
                                      <p:cBhvr>
                                        <p:cTn id="317" dur="1" fill="hold">
                                          <p:stCondLst>
                                            <p:cond delay="0"/>
                                          </p:stCondLst>
                                        </p:cTn>
                                        <p:tgtEl>
                                          <p:spTgt spid="167">
                                            <p:txEl>
                                              <p:pRg st="104" end="153"/>
                                            </p:txEl>
                                          </p:spTgt>
                                        </p:tgtEl>
                                        <p:attrNameLst>
                                          <p:attrName>style.visibility</p:attrName>
                                        </p:attrNameLst>
                                      </p:cBhvr>
                                      <p:to>
                                        <p:strVal val="visible"/>
                                      </p:to>
                                    </p:set>
                                    <p:animEffect filter="fade" transition="in">
                                      <p:cBhvr additive="repl">
                                        <p:cTn id="318" dur="500"/>
                                        <p:tgtEl>
                                          <p:spTgt spid="167">
                                            <p:txEl>
                                              <p:pRg st="104" end="153"/>
                                            </p:txEl>
                                          </p:spTgt>
                                        </p:tgtEl>
                                      </p:cBhvr>
                                    </p:animEffect>
                                  </p:childTnLst>
                                </p:cTn>
                              </p:par>
                            </p:childTnLst>
                          </p:cTn>
                        </p:par>
                      </p:childTnLst>
                    </p:cTn>
                  </p:par>
                  <p:par>
                    <p:cTn id="319" fill="hold">
                      <p:stCondLst>
                        <p:cond delay="indefinite"/>
                      </p:stCondLst>
                      <p:childTnLst>
                        <p:par>
                          <p:cTn id="320" fill="hold">
                            <p:stCondLst>
                              <p:cond delay="0"/>
                            </p:stCondLst>
                            <p:childTnLst>
                              <p:par>
                                <p:cTn id="321" nodeType="clickEffect" fill="hold" presetClass="entr" presetID="10">
                                  <p:stCondLst>
                                    <p:cond delay="0"/>
                                  </p:stCondLst>
                                  <p:childTnLst>
                                    <p:set>
                                      <p:cBhvr>
                                        <p:cTn id="322" dur="1" fill="hold">
                                          <p:stCondLst>
                                            <p:cond delay="0"/>
                                          </p:stCondLst>
                                        </p:cTn>
                                        <p:tgtEl>
                                          <p:spTgt spid="167">
                                            <p:txEl>
                                              <p:pRg st="153" end="208"/>
                                            </p:txEl>
                                          </p:spTgt>
                                        </p:tgtEl>
                                        <p:attrNameLst>
                                          <p:attrName>style.visibility</p:attrName>
                                        </p:attrNameLst>
                                      </p:cBhvr>
                                      <p:to>
                                        <p:strVal val="visible"/>
                                      </p:to>
                                    </p:set>
                                    <p:animEffect filter="fade" transition="in">
                                      <p:cBhvr additive="repl">
                                        <p:cTn id="323" dur="500"/>
                                        <p:tgtEl>
                                          <p:spTgt spid="167">
                                            <p:txEl>
                                              <p:pRg st="153" end="208"/>
                                            </p:txEl>
                                          </p:spTgt>
                                        </p:tgtEl>
                                      </p:cBhvr>
                                    </p:animEffect>
                                  </p:childTnLst>
                                </p:cTn>
                              </p:par>
                            </p:childTnLst>
                          </p:cTn>
                        </p:par>
                      </p:childTnLst>
                    </p:cTn>
                  </p:par>
                  <p:par>
                    <p:cTn id="324" fill="hold">
                      <p:stCondLst>
                        <p:cond delay="indefinite"/>
                      </p:stCondLst>
                      <p:childTnLst>
                        <p:par>
                          <p:cTn id="325" fill="hold">
                            <p:stCondLst>
                              <p:cond delay="0"/>
                            </p:stCondLst>
                            <p:childTnLst>
                              <p:par>
                                <p:cTn id="326" nodeType="clickEffect" fill="hold" presetClass="entr" presetID="10">
                                  <p:stCondLst>
                                    <p:cond delay="0"/>
                                  </p:stCondLst>
                                  <p:childTnLst>
                                    <p:set>
                                      <p:cBhvr>
                                        <p:cTn id="327" dur="1" fill="hold">
                                          <p:stCondLst>
                                            <p:cond delay="0"/>
                                          </p:stCondLst>
                                        </p:cTn>
                                        <p:tgtEl>
                                          <p:spTgt spid="167">
                                            <p:txEl>
                                              <p:pRg st="209" end="361"/>
                                            </p:txEl>
                                          </p:spTgt>
                                        </p:tgtEl>
                                        <p:attrNameLst>
                                          <p:attrName>style.visibility</p:attrName>
                                        </p:attrNameLst>
                                      </p:cBhvr>
                                      <p:to>
                                        <p:strVal val="visible"/>
                                      </p:to>
                                    </p:set>
                                    <p:animEffect filter="fade" transition="in">
                                      <p:cBhvr additive="repl">
                                        <p:cTn id="328" dur="500"/>
                                        <p:tgtEl>
                                          <p:spTgt spid="167">
                                            <p:txEl>
                                              <p:pRg st="209" end="361"/>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533520" y="0"/>
            <a:ext cx="8229240" cy="685440"/>
          </a:xfrm>
          <a:prstGeom prst="rect">
            <a:avLst/>
          </a:prstGeom>
          <a:noFill/>
          <a:ln>
            <a:noFill/>
          </a:ln>
        </p:spPr>
        <p:txBody>
          <a:bodyPr anchor="ctr"/>
          <a:p>
            <a:pPr>
              <a:lnSpc>
                <a:spcPct val="100000"/>
              </a:lnSpc>
            </a:pPr>
            <a:r>
              <a:rPr b="0" lang="en-US" sz="3600" spc="-1" strike="noStrike">
                <a:solidFill>
                  <a:srgbClr val="ffffff"/>
                </a:solidFill>
                <a:latin typeface="Calibri"/>
              </a:rPr>
              <a:t>Cost of Labor…..</a:t>
            </a:r>
            <a:endParaRPr b="0" lang="en-US" sz="3600" spc="-1" strike="noStrike">
              <a:solidFill>
                <a:srgbClr val="000000"/>
              </a:solidFill>
              <a:latin typeface="Calibri"/>
            </a:endParaRPr>
          </a:p>
        </p:txBody>
      </p:sp>
      <p:sp>
        <p:nvSpPr>
          <p:cNvPr id="172" name="TextShape 2"/>
          <p:cNvSpPr txBox="1"/>
          <p:nvPr/>
        </p:nvSpPr>
        <p:spPr>
          <a:xfrm>
            <a:off x="457200" y="6356520"/>
            <a:ext cx="2133360" cy="364680"/>
          </a:xfrm>
          <a:prstGeom prst="rect">
            <a:avLst/>
          </a:prstGeom>
          <a:noFill/>
          <a:ln>
            <a:noFill/>
          </a:ln>
        </p:spPr>
        <p:txBody>
          <a:bodyPr anchor="ctr"/>
          <a:p>
            <a:pPr>
              <a:lnSpc>
                <a:spcPct val="100000"/>
              </a:lnSpc>
            </a:pPr>
            <a:fld id="{92E2AEFC-25C1-4766-81C7-493DB96BEC56}" type="datetime1">
              <a:rPr b="0" lang="en-US" sz="1200" spc="-1" strike="noStrike">
                <a:solidFill>
                  <a:srgbClr val="ffd28b"/>
                </a:solidFill>
                <a:latin typeface="Calibri"/>
              </a:rPr>
              <a:t>11/13/2018</a:t>
            </a:fld>
            <a:endParaRPr b="0" lang="en-US" sz="1200" spc="-1" strike="noStrike">
              <a:latin typeface="Times New Roman"/>
            </a:endParaRPr>
          </a:p>
        </p:txBody>
      </p:sp>
      <p:sp>
        <p:nvSpPr>
          <p:cNvPr id="173" name="TextShape 3"/>
          <p:cNvSpPr txBox="1"/>
          <p:nvPr/>
        </p:nvSpPr>
        <p:spPr>
          <a:xfrm>
            <a:off x="2590920" y="6356520"/>
            <a:ext cx="3962160" cy="364680"/>
          </a:xfrm>
          <a:prstGeom prst="rect">
            <a:avLst/>
          </a:prstGeom>
          <a:noFill/>
          <a:ln>
            <a:noFill/>
          </a:ln>
        </p:spPr>
        <p:txBody>
          <a:bodyPr anchor="ctr"/>
          <a:p>
            <a:pPr algn="ctr">
              <a:lnSpc>
                <a:spcPct val="100000"/>
              </a:lnSpc>
            </a:pPr>
            <a:r>
              <a:rPr b="0" lang="en-US" sz="1200" spc="-1" strike="noStrike">
                <a:solidFill>
                  <a:srgbClr val="ffd28b"/>
                </a:solidFill>
                <a:latin typeface="Calibri"/>
              </a:rPr>
              <a:t>FAST-NUCES CS449-PIT [Fall-2018]</a:t>
            </a:r>
            <a:endParaRPr b="0" lang="en-US" sz="1200" spc="-1" strike="noStrike">
              <a:latin typeface="Times New Roman"/>
            </a:endParaRPr>
          </a:p>
        </p:txBody>
      </p:sp>
      <p:sp>
        <p:nvSpPr>
          <p:cNvPr id="174" name="TextShape 4"/>
          <p:cNvSpPr txBox="1"/>
          <p:nvPr/>
        </p:nvSpPr>
        <p:spPr>
          <a:xfrm>
            <a:off x="6553080" y="6356520"/>
            <a:ext cx="2133360" cy="364680"/>
          </a:xfrm>
          <a:prstGeom prst="rect">
            <a:avLst/>
          </a:prstGeom>
          <a:noFill/>
          <a:ln>
            <a:noFill/>
          </a:ln>
        </p:spPr>
        <p:txBody>
          <a:bodyPr anchor="ctr"/>
          <a:p>
            <a:pPr algn="r">
              <a:lnSpc>
                <a:spcPct val="100000"/>
              </a:lnSpc>
            </a:pPr>
            <a:fld id="{FF19A9EA-32E7-4C11-8805-590A9E7E95E4}" type="slidenum">
              <a:rPr b="0" lang="en-US" sz="1200" spc="-1" strike="noStrike">
                <a:solidFill>
                  <a:srgbClr val="ffd28b"/>
                </a:solidFill>
                <a:latin typeface="Calibri"/>
              </a:rPr>
              <a:t>1</a:t>
            </a:fld>
            <a:endParaRPr b="0" lang="en-US" sz="1200" spc="-1" strike="noStrike">
              <a:latin typeface="Times New Roman"/>
            </a:endParaRPr>
          </a:p>
        </p:txBody>
      </p:sp>
      <p:pic>
        <p:nvPicPr>
          <p:cNvPr id="175" name="" descr=""/>
          <p:cNvPicPr/>
          <p:nvPr/>
        </p:nvPicPr>
        <p:blipFill>
          <a:blip r:embed="rId1"/>
          <a:stretch/>
        </p:blipFill>
        <p:spPr>
          <a:xfrm>
            <a:off x="597960" y="2560320"/>
            <a:ext cx="7448760" cy="2435400"/>
          </a:xfrm>
          <a:prstGeom prst="rect">
            <a:avLst/>
          </a:prstGeom>
          <a:ln>
            <a:noFill/>
          </a:ln>
        </p:spPr>
      </p:pic>
    </p:spTree>
  </p:cSld>
  <p:timing>
    <p:tnLst>
      <p:par>
        <p:cTn id="329" dur="indefinite" restart="never" nodeType="tmRoot">
          <p:childTnLst>
            <p:seq>
              <p:cTn id="330"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533520" y="0"/>
            <a:ext cx="8229240" cy="685440"/>
          </a:xfrm>
          <a:prstGeom prst="rect">
            <a:avLst/>
          </a:prstGeom>
          <a:noFill/>
          <a:ln>
            <a:noFill/>
          </a:ln>
        </p:spPr>
        <p:txBody>
          <a:bodyPr anchor="ctr"/>
          <a:p>
            <a:pPr>
              <a:lnSpc>
                <a:spcPct val="100000"/>
              </a:lnSpc>
            </a:pPr>
            <a:r>
              <a:rPr b="0" lang="en-US" sz="3600" spc="-1" strike="noStrike">
                <a:solidFill>
                  <a:srgbClr val="ffffff"/>
                </a:solidFill>
                <a:latin typeface="Calibri"/>
              </a:rPr>
              <a:t>Overheads…..</a:t>
            </a:r>
            <a:endParaRPr b="0" lang="en-US" sz="3600" spc="-1" strike="noStrike">
              <a:solidFill>
                <a:srgbClr val="000000"/>
              </a:solidFill>
              <a:latin typeface="Calibri"/>
            </a:endParaRPr>
          </a:p>
        </p:txBody>
      </p:sp>
      <p:sp>
        <p:nvSpPr>
          <p:cNvPr id="177" name="TextShape 2"/>
          <p:cNvSpPr txBox="1"/>
          <p:nvPr/>
        </p:nvSpPr>
        <p:spPr>
          <a:xfrm>
            <a:off x="349920" y="1257480"/>
            <a:ext cx="8596440" cy="5098320"/>
          </a:xfrm>
          <a:prstGeom prst="rect">
            <a:avLst/>
          </a:prstGeom>
          <a:noFill/>
          <a:ln>
            <a:noFill/>
          </a:ln>
        </p:spPr>
        <p:txBody>
          <a:bodyPr/>
          <a:p>
            <a:pPr algn="just">
              <a:lnSpc>
                <a:spcPct val="100000"/>
              </a:lnSpc>
              <a:spcBef>
                <a:spcPts val="561"/>
              </a:spcBef>
            </a:pPr>
            <a:r>
              <a:rPr b="0" lang="en-US" sz="2800" spc="-1" strike="noStrike">
                <a:solidFill>
                  <a:srgbClr val="bfbfbf"/>
                </a:solidFill>
                <a:latin typeface="Calibri"/>
              </a:rPr>
              <a:t>The costs calculated in this way can form the basis for pricing the computers.</a:t>
            </a:r>
            <a:endParaRPr b="0" lang="en-US" sz="2800" spc="-1" strike="noStrike">
              <a:solidFill>
                <a:srgbClr val="000000"/>
              </a:solidFill>
              <a:latin typeface="Calibri"/>
            </a:endParaRPr>
          </a:p>
          <a:p>
            <a:pPr algn="just">
              <a:lnSpc>
                <a:spcPct val="100000"/>
              </a:lnSpc>
              <a:spcBef>
                <a:spcPts val="241"/>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Certainly, computers should not be sold at prices that are lower than the costs. </a:t>
            </a:r>
            <a:endParaRPr b="0" lang="en-US" sz="2800" spc="-1" strike="noStrike">
              <a:solidFill>
                <a:srgbClr val="000000"/>
              </a:solidFill>
              <a:latin typeface="Calibri"/>
            </a:endParaRPr>
          </a:p>
          <a:p>
            <a:pPr algn="just">
              <a:lnSpc>
                <a:spcPct val="100000"/>
              </a:lnSpc>
              <a:spcBef>
                <a:spcPts val="201"/>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More commonly, the prices will be set on the basis of how much customers will be willing to pay, and this depends very much on the competition. </a:t>
            </a:r>
            <a:endParaRPr b="0" lang="en-US" sz="2800" spc="-1" strike="noStrike">
              <a:solidFill>
                <a:srgbClr val="000000"/>
              </a:solidFill>
              <a:latin typeface="Calibri"/>
            </a:endParaRPr>
          </a:p>
          <a:p>
            <a:pPr algn="just">
              <a:lnSpc>
                <a:spcPct val="100000"/>
              </a:lnSpc>
              <a:spcBef>
                <a:spcPts val="119"/>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The cost calculations will, however, show us where our costs lie and how to reduce them so that we can sell our products more cheaply</a:t>
            </a:r>
            <a:endParaRPr b="0" lang="en-US" sz="2800" spc="-1" strike="noStrike">
              <a:solidFill>
                <a:srgbClr val="000000"/>
              </a:solidFill>
              <a:latin typeface="Calibri"/>
            </a:endParaRPr>
          </a:p>
        </p:txBody>
      </p:sp>
      <p:sp>
        <p:nvSpPr>
          <p:cNvPr id="178" name="TextShape 3"/>
          <p:cNvSpPr txBox="1"/>
          <p:nvPr/>
        </p:nvSpPr>
        <p:spPr>
          <a:xfrm>
            <a:off x="457200" y="6356520"/>
            <a:ext cx="2133360" cy="364680"/>
          </a:xfrm>
          <a:prstGeom prst="rect">
            <a:avLst/>
          </a:prstGeom>
          <a:noFill/>
          <a:ln>
            <a:noFill/>
          </a:ln>
        </p:spPr>
        <p:txBody>
          <a:bodyPr anchor="ctr"/>
          <a:p>
            <a:pPr>
              <a:lnSpc>
                <a:spcPct val="100000"/>
              </a:lnSpc>
            </a:pPr>
            <a:fld id="{F5B5F59C-E761-4809-8C7D-02BADAFBCB7D}" type="datetime1">
              <a:rPr b="0" lang="en-US" sz="1200" spc="-1" strike="noStrike">
                <a:solidFill>
                  <a:srgbClr val="ffd28b"/>
                </a:solidFill>
                <a:latin typeface="Calibri"/>
              </a:rPr>
              <a:t>11/13/2018</a:t>
            </a:fld>
            <a:endParaRPr b="0" lang="en-US" sz="1200" spc="-1" strike="noStrike">
              <a:latin typeface="Times New Roman"/>
            </a:endParaRPr>
          </a:p>
        </p:txBody>
      </p:sp>
      <p:sp>
        <p:nvSpPr>
          <p:cNvPr id="179" name="TextShape 4"/>
          <p:cNvSpPr txBox="1"/>
          <p:nvPr/>
        </p:nvSpPr>
        <p:spPr>
          <a:xfrm>
            <a:off x="2590920" y="6356520"/>
            <a:ext cx="3962160" cy="364680"/>
          </a:xfrm>
          <a:prstGeom prst="rect">
            <a:avLst/>
          </a:prstGeom>
          <a:noFill/>
          <a:ln>
            <a:noFill/>
          </a:ln>
        </p:spPr>
        <p:txBody>
          <a:bodyPr anchor="ctr"/>
          <a:p>
            <a:pPr algn="ctr">
              <a:lnSpc>
                <a:spcPct val="100000"/>
              </a:lnSpc>
            </a:pPr>
            <a:r>
              <a:rPr b="0" lang="en-US" sz="1200" spc="-1" strike="noStrike">
                <a:solidFill>
                  <a:srgbClr val="ffd28b"/>
                </a:solidFill>
                <a:latin typeface="Calibri"/>
              </a:rPr>
              <a:t>FAST-NUCES CS449-PIT [Fall-2018]</a:t>
            </a:r>
            <a:endParaRPr b="0" lang="en-US" sz="1200" spc="-1" strike="noStrike">
              <a:latin typeface="Times New Roman"/>
            </a:endParaRPr>
          </a:p>
        </p:txBody>
      </p:sp>
      <p:sp>
        <p:nvSpPr>
          <p:cNvPr id="180" name="TextShape 5"/>
          <p:cNvSpPr txBox="1"/>
          <p:nvPr/>
        </p:nvSpPr>
        <p:spPr>
          <a:xfrm>
            <a:off x="6553080" y="6356520"/>
            <a:ext cx="2133360" cy="364680"/>
          </a:xfrm>
          <a:prstGeom prst="rect">
            <a:avLst/>
          </a:prstGeom>
          <a:noFill/>
          <a:ln>
            <a:noFill/>
          </a:ln>
        </p:spPr>
        <p:txBody>
          <a:bodyPr anchor="ctr"/>
          <a:p>
            <a:pPr algn="r">
              <a:lnSpc>
                <a:spcPct val="100000"/>
              </a:lnSpc>
            </a:pPr>
            <a:fld id="{BC70B8AE-A1A1-4A16-8124-3260AC6B06A0}" type="slidenum">
              <a:rPr b="0" lang="en-US" sz="1200" spc="-1" strike="noStrike">
                <a:solidFill>
                  <a:srgbClr val="ffd28b"/>
                </a:solidFill>
                <a:latin typeface="Calibri"/>
              </a:rPr>
              <a:t>1</a:t>
            </a:fld>
            <a:endParaRPr b="0" lang="en-US" sz="1200" spc="-1" strike="noStrike">
              <a:latin typeface="Times New Roman"/>
            </a:endParaRPr>
          </a:p>
        </p:txBody>
      </p:sp>
    </p:spTree>
  </p:cSld>
  <p:timing>
    <p:tnLst>
      <p:par>
        <p:cTn id="331" dur="indefinite" restart="never" nodeType="tmRoot">
          <p:childTnLst>
            <p:seq>
              <p:cTn id="332" dur="indefinite" nodeType="mainSeq">
                <p:childTnLst>
                  <p:par>
                    <p:cTn id="333" fill="hold">
                      <p:stCondLst>
                        <p:cond delay="indefinite"/>
                      </p:stCondLst>
                      <p:childTnLst>
                        <p:par>
                          <p:cTn id="334" fill="hold">
                            <p:stCondLst>
                              <p:cond delay="0"/>
                            </p:stCondLst>
                            <p:childTnLst>
                              <p:par>
                                <p:cTn id="335" nodeType="clickEffect" fill="hold" presetClass="entr" presetID="10">
                                  <p:stCondLst>
                                    <p:cond delay="0"/>
                                  </p:stCondLst>
                                  <p:childTnLst>
                                    <p:set>
                                      <p:cBhvr>
                                        <p:cTn id="336" dur="1" fill="hold">
                                          <p:stCondLst>
                                            <p:cond delay="0"/>
                                          </p:stCondLst>
                                        </p:cTn>
                                        <p:tgtEl>
                                          <p:spTgt spid="177">
                                            <p:txEl>
                                              <p:pRg st="80" end="162"/>
                                            </p:txEl>
                                          </p:spTgt>
                                        </p:tgtEl>
                                        <p:attrNameLst>
                                          <p:attrName>style.visibility</p:attrName>
                                        </p:attrNameLst>
                                      </p:cBhvr>
                                      <p:to>
                                        <p:strVal val="visible"/>
                                      </p:to>
                                    </p:set>
                                    <p:animEffect filter="fade" transition="in">
                                      <p:cBhvr additive="repl">
                                        <p:cTn id="337" dur="500"/>
                                        <p:tgtEl>
                                          <p:spTgt spid="177">
                                            <p:txEl>
                                              <p:pRg st="80" end="162"/>
                                            </p:txEl>
                                          </p:spTgt>
                                        </p:tgtEl>
                                      </p:cBhvr>
                                    </p:animEffect>
                                  </p:childTnLst>
                                </p:cTn>
                              </p:par>
                            </p:childTnLst>
                          </p:cTn>
                        </p:par>
                      </p:childTnLst>
                    </p:cTn>
                  </p:par>
                  <p:par>
                    <p:cTn id="338" fill="hold">
                      <p:stCondLst>
                        <p:cond delay="indefinite"/>
                      </p:stCondLst>
                      <p:childTnLst>
                        <p:par>
                          <p:cTn id="339" fill="hold">
                            <p:stCondLst>
                              <p:cond delay="0"/>
                            </p:stCondLst>
                            <p:childTnLst>
                              <p:par>
                                <p:cTn id="340" nodeType="clickEffect" fill="hold" presetClass="entr" presetID="10">
                                  <p:stCondLst>
                                    <p:cond delay="0"/>
                                  </p:stCondLst>
                                  <p:childTnLst>
                                    <p:set>
                                      <p:cBhvr>
                                        <p:cTn id="341" dur="1" fill="hold">
                                          <p:stCondLst>
                                            <p:cond delay="0"/>
                                          </p:stCondLst>
                                        </p:cTn>
                                        <p:tgtEl>
                                          <p:spTgt spid="177">
                                            <p:txEl>
                                              <p:pRg st="163" end="308"/>
                                            </p:txEl>
                                          </p:spTgt>
                                        </p:tgtEl>
                                        <p:attrNameLst>
                                          <p:attrName>style.visibility</p:attrName>
                                        </p:attrNameLst>
                                      </p:cBhvr>
                                      <p:to>
                                        <p:strVal val="visible"/>
                                      </p:to>
                                    </p:set>
                                    <p:animEffect filter="fade" transition="in">
                                      <p:cBhvr additive="repl">
                                        <p:cTn id="342" dur="500"/>
                                        <p:tgtEl>
                                          <p:spTgt spid="177">
                                            <p:txEl>
                                              <p:pRg st="163" end="308"/>
                                            </p:txEl>
                                          </p:spTgt>
                                        </p:tgtEl>
                                      </p:cBhvr>
                                    </p:animEffect>
                                  </p:childTnLst>
                                </p:cTn>
                              </p:par>
                            </p:childTnLst>
                          </p:cTn>
                        </p:par>
                      </p:childTnLst>
                    </p:cTn>
                  </p:par>
                  <p:par>
                    <p:cTn id="343" fill="hold">
                      <p:stCondLst>
                        <p:cond delay="indefinite"/>
                      </p:stCondLst>
                      <p:childTnLst>
                        <p:par>
                          <p:cTn id="344" fill="hold">
                            <p:stCondLst>
                              <p:cond delay="0"/>
                            </p:stCondLst>
                            <p:childTnLst>
                              <p:par>
                                <p:cTn id="345" nodeType="clickEffect" fill="hold" presetClass="entr" presetID="10">
                                  <p:stCondLst>
                                    <p:cond delay="0"/>
                                  </p:stCondLst>
                                  <p:childTnLst>
                                    <p:set>
                                      <p:cBhvr>
                                        <p:cTn id="346" dur="1" fill="hold">
                                          <p:stCondLst>
                                            <p:cond delay="0"/>
                                          </p:stCondLst>
                                        </p:cTn>
                                        <p:tgtEl>
                                          <p:spTgt spid="177">
                                            <p:txEl>
                                              <p:pRg st="309" end="443"/>
                                            </p:txEl>
                                          </p:spTgt>
                                        </p:tgtEl>
                                        <p:attrNameLst>
                                          <p:attrName>style.visibility</p:attrName>
                                        </p:attrNameLst>
                                      </p:cBhvr>
                                      <p:to>
                                        <p:strVal val="visible"/>
                                      </p:to>
                                    </p:set>
                                    <p:animEffect filter="fade" transition="in">
                                      <p:cBhvr additive="repl">
                                        <p:cTn id="347" dur="500"/>
                                        <p:tgtEl>
                                          <p:spTgt spid="177">
                                            <p:txEl>
                                              <p:pRg st="309" end="443"/>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533520" y="0"/>
            <a:ext cx="8229240" cy="685440"/>
          </a:xfrm>
          <a:prstGeom prst="rect">
            <a:avLst/>
          </a:prstGeom>
          <a:noFill/>
          <a:ln>
            <a:noFill/>
          </a:ln>
        </p:spPr>
        <p:txBody>
          <a:bodyPr anchor="ctr"/>
          <a:p>
            <a:pPr>
              <a:lnSpc>
                <a:spcPct val="100000"/>
              </a:lnSpc>
            </a:pPr>
            <a:r>
              <a:rPr b="0" lang="en-US" sz="3600" spc="-1" strike="noStrike">
                <a:solidFill>
                  <a:srgbClr val="ffffff"/>
                </a:solidFill>
                <a:latin typeface="Calibri"/>
              </a:rPr>
              <a:t>Budgeting</a:t>
            </a:r>
            <a:endParaRPr b="0" lang="en-US" sz="3600" spc="-1" strike="noStrike">
              <a:solidFill>
                <a:srgbClr val="000000"/>
              </a:solidFill>
              <a:latin typeface="Calibri"/>
            </a:endParaRPr>
          </a:p>
        </p:txBody>
      </p:sp>
      <p:sp>
        <p:nvSpPr>
          <p:cNvPr id="182" name="TextShape 2"/>
          <p:cNvSpPr txBox="1"/>
          <p:nvPr/>
        </p:nvSpPr>
        <p:spPr>
          <a:xfrm>
            <a:off x="470880" y="1257480"/>
            <a:ext cx="8596440" cy="5098320"/>
          </a:xfrm>
          <a:prstGeom prst="rect">
            <a:avLst/>
          </a:prstGeom>
          <a:noFill/>
          <a:ln>
            <a:noFill/>
          </a:ln>
        </p:spPr>
        <p:txBody>
          <a:bodyPr/>
          <a:p>
            <a:pPr algn="just">
              <a:lnSpc>
                <a:spcPct val="100000"/>
              </a:lnSpc>
              <a:spcBef>
                <a:spcPts val="641"/>
              </a:spcBef>
            </a:pPr>
            <a:r>
              <a:rPr b="0" lang="en-US" sz="3200" spc="-1" strike="noStrike">
                <a:solidFill>
                  <a:srgbClr val="bfbfbf"/>
                </a:solidFill>
                <a:latin typeface="Calibri"/>
              </a:rPr>
              <a:t>A budget is a financial plan showing the expected income and expenditure for an organization over a specific period, typically one financial year.</a:t>
            </a:r>
            <a:endParaRPr b="0" lang="en-US" sz="3200" spc="-1" strike="noStrike">
              <a:solidFill>
                <a:srgbClr val="000000"/>
              </a:solidFill>
              <a:latin typeface="Calibri"/>
            </a:endParaRPr>
          </a:p>
          <a:p>
            <a:pPr algn="just">
              <a:lnSpc>
                <a:spcPct val="100000"/>
              </a:lnSpc>
              <a:spcBef>
                <a:spcPts val="641"/>
              </a:spcBef>
            </a:pPr>
            <a:endParaRPr b="0" lang="en-US" sz="3200" spc="-1" strike="noStrike">
              <a:solidFill>
                <a:srgbClr val="000000"/>
              </a:solidFill>
              <a:latin typeface="Calibri"/>
            </a:endParaRPr>
          </a:p>
          <a:p>
            <a:pPr algn="just">
              <a:lnSpc>
                <a:spcPct val="100000"/>
              </a:lnSpc>
              <a:spcBef>
                <a:spcPts val="641"/>
              </a:spcBef>
            </a:pPr>
            <a:r>
              <a:rPr b="0" lang="en-US" sz="3200" spc="-1" strike="noStrike">
                <a:solidFill>
                  <a:srgbClr val="bfbfbf"/>
                </a:solidFill>
                <a:latin typeface="Calibri"/>
              </a:rPr>
              <a:t>As a simple example, we consider the company that assembles and sells computers. </a:t>
            </a:r>
            <a:endParaRPr b="0" lang="en-US" sz="3200" spc="-1" strike="noStrike">
              <a:solidFill>
                <a:srgbClr val="000000"/>
              </a:solidFill>
              <a:latin typeface="Calibri"/>
            </a:endParaRPr>
          </a:p>
          <a:p>
            <a:pPr algn="just">
              <a:lnSpc>
                <a:spcPct val="100000"/>
              </a:lnSpc>
              <a:spcBef>
                <a:spcPts val="641"/>
              </a:spcBef>
            </a:pPr>
            <a:endParaRPr b="0" lang="en-US" sz="3200" spc="-1" strike="noStrike">
              <a:solidFill>
                <a:srgbClr val="000000"/>
              </a:solidFill>
              <a:latin typeface="Calibri"/>
            </a:endParaRPr>
          </a:p>
          <a:p>
            <a:pPr algn="just">
              <a:lnSpc>
                <a:spcPct val="100000"/>
              </a:lnSpc>
              <a:spcBef>
                <a:spcPts val="641"/>
              </a:spcBef>
            </a:pPr>
            <a:r>
              <a:rPr b="0" lang="en-US" sz="3200" spc="-1" strike="noStrike">
                <a:solidFill>
                  <a:srgbClr val="bfbfbf"/>
                </a:solidFill>
                <a:latin typeface="Calibri"/>
              </a:rPr>
              <a:t>Table 7.4 shows an estimate of the company’s costs and its income over a year of operations.</a:t>
            </a:r>
            <a:endParaRPr b="0" lang="en-US" sz="3200" spc="-1" strike="noStrike">
              <a:solidFill>
                <a:srgbClr val="000000"/>
              </a:solidFill>
              <a:latin typeface="Calibri"/>
            </a:endParaRPr>
          </a:p>
        </p:txBody>
      </p:sp>
      <p:sp>
        <p:nvSpPr>
          <p:cNvPr id="183" name="TextShape 3"/>
          <p:cNvSpPr txBox="1"/>
          <p:nvPr/>
        </p:nvSpPr>
        <p:spPr>
          <a:xfrm>
            <a:off x="457200" y="6356520"/>
            <a:ext cx="2133360" cy="364680"/>
          </a:xfrm>
          <a:prstGeom prst="rect">
            <a:avLst/>
          </a:prstGeom>
          <a:noFill/>
          <a:ln>
            <a:noFill/>
          </a:ln>
        </p:spPr>
        <p:txBody>
          <a:bodyPr anchor="ctr"/>
          <a:p>
            <a:pPr>
              <a:lnSpc>
                <a:spcPct val="100000"/>
              </a:lnSpc>
            </a:pPr>
            <a:fld id="{139B346D-F462-40A1-8443-4FC4166D370A}" type="datetime1">
              <a:rPr b="0" lang="en-US" sz="1200" spc="-1" strike="noStrike">
                <a:solidFill>
                  <a:srgbClr val="ffd28b"/>
                </a:solidFill>
                <a:latin typeface="Calibri"/>
              </a:rPr>
              <a:t>11/13/2018</a:t>
            </a:fld>
            <a:endParaRPr b="0" lang="en-US" sz="1200" spc="-1" strike="noStrike">
              <a:latin typeface="Times New Roman"/>
            </a:endParaRPr>
          </a:p>
        </p:txBody>
      </p:sp>
      <p:sp>
        <p:nvSpPr>
          <p:cNvPr id="184" name="TextShape 4"/>
          <p:cNvSpPr txBox="1"/>
          <p:nvPr/>
        </p:nvSpPr>
        <p:spPr>
          <a:xfrm>
            <a:off x="2590920" y="6356520"/>
            <a:ext cx="3962160" cy="364680"/>
          </a:xfrm>
          <a:prstGeom prst="rect">
            <a:avLst/>
          </a:prstGeom>
          <a:noFill/>
          <a:ln>
            <a:noFill/>
          </a:ln>
        </p:spPr>
        <p:txBody>
          <a:bodyPr anchor="ctr"/>
          <a:p>
            <a:pPr algn="ctr">
              <a:lnSpc>
                <a:spcPct val="100000"/>
              </a:lnSpc>
            </a:pPr>
            <a:r>
              <a:rPr b="0" lang="en-US" sz="1200" spc="-1" strike="noStrike">
                <a:solidFill>
                  <a:srgbClr val="ffd28b"/>
                </a:solidFill>
                <a:latin typeface="Calibri"/>
              </a:rPr>
              <a:t>FAST-NUCES CS449-PIT [Fall-2018]</a:t>
            </a:r>
            <a:endParaRPr b="0" lang="en-US" sz="1200" spc="-1" strike="noStrike">
              <a:latin typeface="Times New Roman"/>
            </a:endParaRPr>
          </a:p>
        </p:txBody>
      </p:sp>
      <p:sp>
        <p:nvSpPr>
          <p:cNvPr id="185" name="TextShape 5"/>
          <p:cNvSpPr txBox="1"/>
          <p:nvPr/>
        </p:nvSpPr>
        <p:spPr>
          <a:xfrm>
            <a:off x="6553080" y="6356520"/>
            <a:ext cx="2133360" cy="364680"/>
          </a:xfrm>
          <a:prstGeom prst="rect">
            <a:avLst/>
          </a:prstGeom>
          <a:noFill/>
          <a:ln>
            <a:noFill/>
          </a:ln>
        </p:spPr>
        <p:txBody>
          <a:bodyPr anchor="ctr"/>
          <a:p>
            <a:pPr algn="r">
              <a:lnSpc>
                <a:spcPct val="100000"/>
              </a:lnSpc>
            </a:pPr>
            <a:fld id="{5B0F2149-F015-445A-BDD9-369A1F8D2E03}" type="slidenum">
              <a:rPr b="0" lang="en-US" sz="1200" spc="-1" strike="noStrike">
                <a:solidFill>
                  <a:srgbClr val="ffd28b"/>
                </a:solidFill>
                <a:latin typeface="Calibri"/>
              </a:rPr>
              <a:t>1</a:t>
            </a:fld>
            <a:endParaRPr b="0" lang="en-US" sz="1200" spc="-1" strike="noStrike">
              <a:latin typeface="Times New Roman"/>
            </a:endParaRPr>
          </a:p>
        </p:txBody>
      </p:sp>
    </p:spTree>
  </p:cSld>
  <p:timing>
    <p:tnLst>
      <p:par>
        <p:cTn id="348" dur="indefinite" restart="never" nodeType="tmRoot">
          <p:childTnLst>
            <p:seq>
              <p:cTn id="349" dur="indefinite" nodeType="mainSeq">
                <p:childTnLst>
                  <p:par>
                    <p:cTn id="350" fill="hold">
                      <p:stCondLst>
                        <p:cond delay="indefinite"/>
                      </p:stCondLst>
                      <p:childTnLst>
                        <p:par>
                          <p:cTn id="351" fill="hold">
                            <p:stCondLst>
                              <p:cond delay="0"/>
                            </p:stCondLst>
                            <p:childTnLst>
                              <p:par>
                                <p:cTn id="352" nodeType="clickEffect" fill="hold" presetClass="entr" presetID="10">
                                  <p:stCondLst>
                                    <p:cond delay="0"/>
                                  </p:stCondLst>
                                  <p:childTnLst>
                                    <p:set>
                                      <p:cBhvr>
                                        <p:cTn id="353" dur="1" fill="hold">
                                          <p:stCondLst>
                                            <p:cond delay="0"/>
                                          </p:stCondLst>
                                        </p:cTn>
                                        <p:tgtEl>
                                          <p:spTgt spid="182">
                                            <p:txEl>
                                              <p:pRg st="148" end="230"/>
                                            </p:txEl>
                                          </p:spTgt>
                                        </p:tgtEl>
                                        <p:attrNameLst>
                                          <p:attrName>style.visibility</p:attrName>
                                        </p:attrNameLst>
                                      </p:cBhvr>
                                      <p:to>
                                        <p:strVal val="visible"/>
                                      </p:to>
                                    </p:set>
                                    <p:animEffect filter="fade" transition="in">
                                      <p:cBhvr additive="repl">
                                        <p:cTn id="354" dur="500"/>
                                        <p:tgtEl>
                                          <p:spTgt spid="182">
                                            <p:txEl>
                                              <p:pRg st="148" end="230"/>
                                            </p:txEl>
                                          </p:spTgt>
                                        </p:tgtEl>
                                      </p:cBhvr>
                                    </p:animEffect>
                                  </p:childTnLst>
                                </p:cTn>
                              </p:par>
                            </p:childTnLst>
                          </p:cTn>
                        </p:par>
                      </p:childTnLst>
                    </p:cTn>
                  </p:par>
                  <p:par>
                    <p:cTn id="355" fill="hold">
                      <p:stCondLst>
                        <p:cond delay="indefinite"/>
                      </p:stCondLst>
                      <p:childTnLst>
                        <p:par>
                          <p:cTn id="356" fill="hold">
                            <p:stCondLst>
                              <p:cond delay="0"/>
                            </p:stCondLst>
                            <p:childTnLst>
                              <p:par>
                                <p:cTn id="357" nodeType="clickEffect" fill="hold" presetClass="entr" presetID="10">
                                  <p:stCondLst>
                                    <p:cond delay="0"/>
                                  </p:stCondLst>
                                  <p:childTnLst>
                                    <p:set>
                                      <p:cBhvr>
                                        <p:cTn id="358" dur="1" fill="hold">
                                          <p:stCondLst>
                                            <p:cond delay="0"/>
                                          </p:stCondLst>
                                        </p:cTn>
                                        <p:tgtEl>
                                          <p:spTgt spid="182">
                                            <p:txEl>
                                              <p:pRg st="231" end="324"/>
                                            </p:txEl>
                                          </p:spTgt>
                                        </p:tgtEl>
                                        <p:attrNameLst>
                                          <p:attrName>style.visibility</p:attrName>
                                        </p:attrNameLst>
                                      </p:cBhvr>
                                      <p:to>
                                        <p:strVal val="visible"/>
                                      </p:to>
                                    </p:set>
                                    <p:animEffect filter="fade" transition="in">
                                      <p:cBhvr additive="repl">
                                        <p:cTn id="359" dur="500"/>
                                        <p:tgtEl>
                                          <p:spTgt spid="182">
                                            <p:txEl>
                                              <p:pRg st="231" end="32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533520" y="0"/>
            <a:ext cx="8229240" cy="685440"/>
          </a:xfrm>
          <a:prstGeom prst="rect">
            <a:avLst/>
          </a:prstGeom>
          <a:noFill/>
          <a:ln>
            <a:noFill/>
          </a:ln>
        </p:spPr>
        <p:txBody>
          <a:bodyPr anchor="ctr"/>
          <a:p>
            <a:pPr>
              <a:lnSpc>
                <a:spcPct val="100000"/>
              </a:lnSpc>
            </a:pPr>
            <a:r>
              <a:rPr b="0" lang="en-US" sz="3600" spc="-1" strike="noStrike">
                <a:solidFill>
                  <a:srgbClr val="ffffff"/>
                </a:solidFill>
                <a:latin typeface="Calibri"/>
              </a:rPr>
              <a:t>Chapter Outcome</a:t>
            </a:r>
            <a:endParaRPr b="0" lang="en-US" sz="3600" spc="-1" strike="noStrike">
              <a:solidFill>
                <a:srgbClr val="000000"/>
              </a:solidFill>
              <a:latin typeface="Calibri"/>
            </a:endParaRPr>
          </a:p>
        </p:txBody>
      </p:sp>
      <p:sp>
        <p:nvSpPr>
          <p:cNvPr id="92" name="TextShape 2"/>
          <p:cNvSpPr txBox="1"/>
          <p:nvPr/>
        </p:nvSpPr>
        <p:spPr>
          <a:xfrm>
            <a:off x="457200" y="1371600"/>
            <a:ext cx="8457840" cy="5181120"/>
          </a:xfrm>
          <a:prstGeom prst="rect">
            <a:avLst/>
          </a:prstGeom>
          <a:noFill/>
          <a:ln>
            <a:noFill/>
          </a:ln>
        </p:spPr>
        <p:txBody>
          <a:bodyPr>
            <a:normAutofit/>
          </a:bodyPr>
          <a:p>
            <a:pPr>
              <a:lnSpc>
                <a:spcPct val="100000"/>
              </a:lnSpc>
              <a:spcBef>
                <a:spcPts val="561"/>
              </a:spcBef>
            </a:pPr>
            <a:r>
              <a:rPr b="0" i="1" lang="en-US" sz="2800" spc="-1" strike="noStrike">
                <a:solidFill>
                  <a:srgbClr val="bfbfbf"/>
                </a:solidFill>
                <a:latin typeface="Calibri"/>
              </a:rPr>
              <a:t>After reading this chapter, you should, in simple cases:</a:t>
            </a:r>
            <a:endParaRPr b="0" lang="en-US" sz="2800" spc="-1" strike="noStrike">
              <a:solidFill>
                <a:srgbClr val="000000"/>
              </a:solidFill>
              <a:latin typeface="Calibri"/>
            </a:endParaRPr>
          </a:p>
          <a:p>
            <a:pPr>
              <a:lnSpc>
                <a:spcPct val="100000"/>
              </a:lnSpc>
              <a:spcBef>
                <a:spcPts val="210"/>
              </a:spcBef>
            </a:pPr>
            <a:endParaRPr b="0" lang="en-US" sz="2800" spc="-1" strike="noStrike">
              <a:solidFill>
                <a:srgbClr val="000000"/>
              </a:solidFill>
              <a:latin typeface="Calibri"/>
            </a:endParaRPr>
          </a:p>
          <a:p>
            <a:pPr marL="343080" indent="-342720">
              <a:lnSpc>
                <a:spcPct val="100000"/>
              </a:lnSpc>
              <a:spcBef>
                <a:spcPts val="561"/>
              </a:spcBef>
              <a:buClr>
                <a:srgbClr val="bfbfbf"/>
              </a:buClr>
              <a:buFont typeface="Arial"/>
              <a:buChar char="•"/>
            </a:pPr>
            <a:r>
              <a:rPr b="0" lang="en-US" sz="2800" spc="-1" strike="noStrike">
                <a:solidFill>
                  <a:srgbClr val="bfbfbf"/>
                </a:solidFill>
                <a:latin typeface="Calibri"/>
              </a:rPr>
              <a:t> </a:t>
            </a:r>
            <a:r>
              <a:rPr b="0" i="1" lang="en-US" sz="2800" spc="-1" strike="noStrike">
                <a:solidFill>
                  <a:srgbClr val="bfbfbf"/>
                </a:solidFill>
                <a:latin typeface="Calibri"/>
              </a:rPr>
              <a:t>be able to calculate the cost of labor;</a:t>
            </a:r>
            <a:endParaRPr b="0" lang="en-US" sz="2800" spc="-1" strike="noStrike">
              <a:solidFill>
                <a:srgbClr val="000000"/>
              </a:solidFill>
              <a:latin typeface="Calibri"/>
            </a:endParaRPr>
          </a:p>
          <a:p>
            <a:pPr>
              <a:lnSpc>
                <a:spcPct val="100000"/>
              </a:lnSpc>
              <a:spcBef>
                <a:spcPts val="181"/>
              </a:spcBef>
            </a:pPr>
            <a:endParaRPr b="0" lang="en-US" sz="2800" spc="-1" strike="noStrike">
              <a:solidFill>
                <a:srgbClr val="000000"/>
              </a:solidFill>
              <a:latin typeface="Calibri"/>
            </a:endParaRPr>
          </a:p>
          <a:p>
            <a:pPr marL="343080" indent="-342720">
              <a:lnSpc>
                <a:spcPct val="100000"/>
              </a:lnSpc>
              <a:spcBef>
                <a:spcPts val="561"/>
              </a:spcBef>
              <a:buClr>
                <a:srgbClr val="bfbfbf"/>
              </a:buClr>
              <a:buFont typeface="Arial"/>
              <a:buChar char="•"/>
            </a:pPr>
            <a:r>
              <a:rPr b="0" lang="en-US" sz="2800" spc="-1" strike="noStrike">
                <a:solidFill>
                  <a:srgbClr val="bfbfbf"/>
                </a:solidFill>
                <a:latin typeface="Calibri"/>
              </a:rPr>
              <a:t> </a:t>
            </a:r>
            <a:r>
              <a:rPr b="0" i="1" lang="en-US" sz="2800" spc="-1" strike="noStrike">
                <a:solidFill>
                  <a:srgbClr val="bfbfbf"/>
                </a:solidFill>
                <a:latin typeface="Calibri"/>
              </a:rPr>
              <a:t>understand the concept of overheads and the different ways in which they may be distributed;</a:t>
            </a:r>
            <a:endParaRPr b="0" lang="en-US" sz="2800" spc="-1" strike="noStrike">
              <a:solidFill>
                <a:srgbClr val="000000"/>
              </a:solidFill>
              <a:latin typeface="Calibri"/>
            </a:endParaRPr>
          </a:p>
          <a:p>
            <a:pPr>
              <a:lnSpc>
                <a:spcPct val="100000"/>
              </a:lnSpc>
              <a:spcBef>
                <a:spcPts val="210"/>
              </a:spcBef>
            </a:pPr>
            <a:endParaRPr b="0" lang="en-US" sz="2800" spc="-1" strike="noStrike">
              <a:solidFill>
                <a:srgbClr val="000000"/>
              </a:solidFill>
              <a:latin typeface="Calibri"/>
            </a:endParaRPr>
          </a:p>
          <a:p>
            <a:pPr marL="343080" indent="-342720">
              <a:lnSpc>
                <a:spcPct val="100000"/>
              </a:lnSpc>
              <a:spcBef>
                <a:spcPts val="561"/>
              </a:spcBef>
              <a:buClr>
                <a:srgbClr val="bfbfbf"/>
              </a:buClr>
              <a:buFont typeface="Arial"/>
              <a:buChar char="•"/>
            </a:pPr>
            <a:r>
              <a:rPr b="0" lang="en-US" sz="2800" spc="-1" strike="noStrike">
                <a:solidFill>
                  <a:srgbClr val="bfbfbf"/>
                </a:solidFill>
                <a:latin typeface="Calibri"/>
              </a:rPr>
              <a:t> </a:t>
            </a:r>
            <a:r>
              <a:rPr b="0" i="1" lang="en-US" sz="2800" spc="-1" strike="noStrike">
                <a:solidFill>
                  <a:srgbClr val="bfbfbf"/>
                </a:solidFill>
                <a:latin typeface="Calibri"/>
              </a:rPr>
              <a:t>be able to determine how much it costs to produce a particular product or provide a specific service;</a:t>
            </a:r>
            <a:endParaRPr b="0" lang="en-US" sz="2800" spc="-1" strike="noStrike">
              <a:solidFill>
                <a:srgbClr val="000000"/>
              </a:solidFill>
              <a:latin typeface="Calibri"/>
            </a:endParaRPr>
          </a:p>
          <a:p>
            <a:pPr>
              <a:lnSpc>
                <a:spcPct val="100000"/>
              </a:lnSpc>
              <a:spcBef>
                <a:spcPts val="221"/>
              </a:spcBef>
            </a:pPr>
            <a:endParaRPr b="0" lang="en-US" sz="2800" spc="-1" strike="noStrike">
              <a:solidFill>
                <a:srgbClr val="000000"/>
              </a:solidFill>
              <a:latin typeface="Calibri"/>
            </a:endParaRPr>
          </a:p>
          <a:p>
            <a:pPr marL="343080" indent="-342720">
              <a:lnSpc>
                <a:spcPct val="100000"/>
              </a:lnSpc>
              <a:spcBef>
                <a:spcPts val="561"/>
              </a:spcBef>
              <a:buClr>
                <a:srgbClr val="bfbfbf"/>
              </a:buClr>
              <a:buFont typeface="Arial"/>
              <a:buChar char="•"/>
            </a:pPr>
            <a:r>
              <a:rPr b="0" lang="en-US" sz="2800" spc="-1" strike="noStrike">
                <a:solidFill>
                  <a:srgbClr val="bfbfbf"/>
                </a:solidFill>
                <a:latin typeface="Calibri"/>
              </a:rPr>
              <a:t> </a:t>
            </a:r>
            <a:r>
              <a:rPr b="0" i="1" lang="en-US" sz="2800" spc="-1" strike="noStrike">
                <a:solidFill>
                  <a:srgbClr val="bfbfbf"/>
                </a:solidFill>
                <a:latin typeface="Calibri"/>
              </a:rPr>
              <a:t>understand how to produce a budget and a cash flow forecast, and how to monitor them.</a:t>
            </a:r>
            <a:endParaRPr b="0" lang="en-US" sz="2800" spc="-1" strike="noStrike">
              <a:solidFill>
                <a:srgbClr val="000000"/>
              </a:solidFill>
              <a:latin typeface="Calibri"/>
            </a:endParaRPr>
          </a:p>
          <a:p>
            <a:pPr>
              <a:lnSpc>
                <a:spcPct val="100000"/>
              </a:lnSpc>
              <a:spcBef>
                <a:spcPts val="561"/>
              </a:spcBef>
            </a:pPr>
            <a:endParaRPr b="0" lang="en-US" sz="2800" spc="-1" strike="noStrike">
              <a:solidFill>
                <a:srgbClr val="000000"/>
              </a:solidFill>
              <a:latin typeface="Calibri"/>
            </a:endParaRPr>
          </a:p>
        </p:txBody>
      </p:sp>
      <p:sp>
        <p:nvSpPr>
          <p:cNvPr id="93" name="TextShape 3"/>
          <p:cNvSpPr txBox="1"/>
          <p:nvPr/>
        </p:nvSpPr>
        <p:spPr>
          <a:xfrm>
            <a:off x="457200" y="6356520"/>
            <a:ext cx="2133360" cy="364680"/>
          </a:xfrm>
          <a:prstGeom prst="rect">
            <a:avLst/>
          </a:prstGeom>
          <a:noFill/>
          <a:ln>
            <a:noFill/>
          </a:ln>
        </p:spPr>
        <p:txBody>
          <a:bodyPr anchor="ctr"/>
          <a:p>
            <a:pPr>
              <a:lnSpc>
                <a:spcPct val="100000"/>
              </a:lnSpc>
            </a:pPr>
            <a:fld id="{78157784-C6A9-499F-9A6C-2E23167EFE79}" type="datetime1">
              <a:rPr b="0" lang="en-US" sz="1200" spc="-1" strike="noStrike">
                <a:solidFill>
                  <a:srgbClr val="ffd28b"/>
                </a:solidFill>
                <a:latin typeface="Calibri"/>
              </a:rPr>
              <a:t>11/13/2018</a:t>
            </a:fld>
            <a:endParaRPr b="0" lang="en-US" sz="1200" spc="-1" strike="noStrike">
              <a:latin typeface="Times New Roman"/>
            </a:endParaRPr>
          </a:p>
        </p:txBody>
      </p:sp>
      <p:sp>
        <p:nvSpPr>
          <p:cNvPr id="94" name="TextShape 4"/>
          <p:cNvSpPr txBox="1"/>
          <p:nvPr/>
        </p:nvSpPr>
        <p:spPr>
          <a:xfrm>
            <a:off x="2590920" y="6356520"/>
            <a:ext cx="3962160" cy="364680"/>
          </a:xfrm>
          <a:prstGeom prst="rect">
            <a:avLst/>
          </a:prstGeom>
          <a:noFill/>
          <a:ln>
            <a:noFill/>
          </a:ln>
        </p:spPr>
        <p:txBody>
          <a:bodyPr anchor="ctr"/>
          <a:p>
            <a:pPr algn="ctr">
              <a:lnSpc>
                <a:spcPct val="100000"/>
              </a:lnSpc>
            </a:pPr>
            <a:r>
              <a:rPr b="0" lang="en-US" sz="1200" spc="-1" strike="noStrike">
                <a:solidFill>
                  <a:srgbClr val="ffd28b"/>
                </a:solidFill>
                <a:latin typeface="Calibri"/>
              </a:rPr>
              <a:t>FAST-NUCES CS449-PIT [Fall-2018]</a:t>
            </a:r>
            <a:endParaRPr b="0" lang="en-US" sz="1200" spc="-1" strike="noStrike">
              <a:latin typeface="Times New Roman"/>
            </a:endParaRPr>
          </a:p>
        </p:txBody>
      </p:sp>
      <p:sp>
        <p:nvSpPr>
          <p:cNvPr id="95" name="TextShape 5"/>
          <p:cNvSpPr txBox="1"/>
          <p:nvPr/>
        </p:nvSpPr>
        <p:spPr>
          <a:xfrm>
            <a:off x="6553080" y="6356520"/>
            <a:ext cx="2133360" cy="364680"/>
          </a:xfrm>
          <a:prstGeom prst="rect">
            <a:avLst/>
          </a:prstGeom>
          <a:noFill/>
          <a:ln>
            <a:noFill/>
          </a:ln>
        </p:spPr>
        <p:txBody>
          <a:bodyPr anchor="ctr"/>
          <a:p>
            <a:pPr algn="r">
              <a:lnSpc>
                <a:spcPct val="100000"/>
              </a:lnSpc>
            </a:pPr>
            <a:fld id="{F594D193-196F-45B1-B26B-563B9358E084}" type="slidenum">
              <a:rPr b="0" lang="en-US" sz="1200" spc="-1" strike="noStrike">
                <a:solidFill>
                  <a:srgbClr val="ffd28b"/>
                </a:solidFill>
                <a:latin typeface="Calibri"/>
              </a:rPr>
              <a:t>1</a:t>
            </a:fld>
            <a:endParaRPr b="0" lang="en-US" sz="1200" spc="-1" strike="noStrike">
              <a:latin typeface="Times New Roman"/>
            </a:endParaRPr>
          </a:p>
        </p:txBody>
      </p:sp>
    </p:spTree>
  </p:cSld>
  <p:timing>
    <p:tnLst>
      <p:par>
        <p:cTn id="17" dur="indefinite" restart="never" nodeType="tmRoot">
          <p:childTnLst>
            <p:seq>
              <p:cTn id="18" dur="indefinite" nodeType="mainSeq">
                <p:childTnLst>
                  <p:par>
                    <p:cTn id="19" fill="hold">
                      <p:stCondLst>
                        <p:cond delay="indefinite"/>
                      </p:stCondLst>
                      <p:childTnLst>
                        <p:par>
                          <p:cTn id="20" fill="hold">
                            <p:stCondLst>
                              <p:cond delay="0"/>
                            </p:stCondLst>
                            <p:childTnLst>
                              <p:par>
                                <p:cTn id="21" nodeType="clickEffect" fill="hold" presetClass="entr" presetID="10">
                                  <p:stCondLst>
                                    <p:cond delay="0"/>
                                  </p:stCondLst>
                                  <p:childTnLst>
                                    <p:set>
                                      <p:cBhvr>
                                        <p:cTn id="22" dur="1" fill="hold">
                                          <p:stCondLst>
                                            <p:cond delay="0"/>
                                          </p:stCondLst>
                                        </p:cTn>
                                        <p:tgtEl>
                                          <p:spTgt spid="92">
                                            <p:txEl>
                                              <p:pRg st="58" end="99"/>
                                            </p:txEl>
                                          </p:spTgt>
                                        </p:tgtEl>
                                        <p:attrNameLst>
                                          <p:attrName>style.visibility</p:attrName>
                                        </p:attrNameLst>
                                      </p:cBhvr>
                                      <p:to>
                                        <p:strVal val="visible"/>
                                      </p:to>
                                    </p:set>
                                    <p:animEffect filter="fade" transition="in">
                                      <p:cBhvr additive="repl">
                                        <p:cTn id="23" dur="500"/>
                                        <p:tgtEl>
                                          <p:spTgt spid="92">
                                            <p:txEl>
                                              <p:pRg st="58" end="99"/>
                                            </p:txEl>
                                          </p:spTgt>
                                        </p:tgtEl>
                                      </p:cBhvr>
                                    </p:animEffect>
                                  </p:childTnLst>
                                </p:cTn>
                              </p:par>
                            </p:childTnLst>
                          </p:cTn>
                        </p:par>
                      </p:childTnLst>
                    </p:cTn>
                  </p:par>
                  <p:par>
                    <p:cTn id="24" fill="hold">
                      <p:stCondLst>
                        <p:cond delay="indefinite"/>
                      </p:stCondLst>
                      <p:childTnLst>
                        <p:par>
                          <p:cTn id="25" fill="hold">
                            <p:stCondLst>
                              <p:cond delay="0"/>
                            </p:stCondLst>
                            <p:childTnLst>
                              <p:par>
                                <p:cTn id="26" nodeType="clickEffect" fill="hold" presetClass="entr" presetID="10">
                                  <p:stCondLst>
                                    <p:cond delay="0"/>
                                  </p:stCondLst>
                                  <p:childTnLst>
                                    <p:set>
                                      <p:cBhvr>
                                        <p:cTn id="27" dur="1" fill="hold">
                                          <p:stCondLst>
                                            <p:cond delay="0"/>
                                          </p:stCondLst>
                                        </p:cTn>
                                        <p:tgtEl>
                                          <p:spTgt spid="92">
                                            <p:txEl>
                                              <p:pRg st="100" end="194"/>
                                            </p:txEl>
                                          </p:spTgt>
                                        </p:tgtEl>
                                        <p:attrNameLst>
                                          <p:attrName>style.visibility</p:attrName>
                                        </p:attrNameLst>
                                      </p:cBhvr>
                                      <p:to>
                                        <p:strVal val="visible"/>
                                      </p:to>
                                    </p:set>
                                    <p:animEffect filter="fade" transition="in">
                                      <p:cBhvr additive="repl">
                                        <p:cTn id="28" dur="500"/>
                                        <p:tgtEl>
                                          <p:spTgt spid="92">
                                            <p:txEl>
                                              <p:pRg st="100" end="194"/>
                                            </p:txEl>
                                          </p:spTgt>
                                        </p:tgtEl>
                                      </p:cBhvr>
                                    </p:animEffec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0">
                                  <p:stCondLst>
                                    <p:cond delay="0"/>
                                  </p:stCondLst>
                                  <p:childTnLst>
                                    <p:set>
                                      <p:cBhvr>
                                        <p:cTn id="32" dur="1" fill="hold">
                                          <p:stCondLst>
                                            <p:cond delay="0"/>
                                          </p:stCondLst>
                                        </p:cTn>
                                        <p:tgtEl>
                                          <p:spTgt spid="92">
                                            <p:txEl>
                                              <p:pRg st="195" end="298"/>
                                            </p:txEl>
                                          </p:spTgt>
                                        </p:tgtEl>
                                        <p:attrNameLst>
                                          <p:attrName>style.visibility</p:attrName>
                                        </p:attrNameLst>
                                      </p:cBhvr>
                                      <p:to>
                                        <p:strVal val="visible"/>
                                      </p:to>
                                    </p:set>
                                    <p:animEffect filter="fade" transition="in">
                                      <p:cBhvr additive="repl">
                                        <p:cTn id="33" dur="500"/>
                                        <p:tgtEl>
                                          <p:spTgt spid="92">
                                            <p:txEl>
                                              <p:pRg st="195" end="298"/>
                                            </p:txEl>
                                          </p:spTgt>
                                        </p:tgtEl>
                                      </p:cBhvr>
                                    </p:animEffect>
                                  </p:childTnLst>
                                </p:cTn>
                              </p:par>
                            </p:childTnLst>
                          </p:cTn>
                        </p:par>
                      </p:childTnLst>
                    </p:cTn>
                  </p:par>
                  <p:par>
                    <p:cTn id="34" fill="hold">
                      <p:stCondLst>
                        <p:cond delay="indefinite"/>
                      </p:stCondLst>
                      <p:childTnLst>
                        <p:par>
                          <p:cTn id="35" fill="hold">
                            <p:stCondLst>
                              <p:cond delay="0"/>
                            </p:stCondLst>
                            <p:childTnLst>
                              <p:par>
                                <p:cTn id="36" nodeType="clickEffect" fill="hold" presetClass="entr" presetID="10">
                                  <p:stCondLst>
                                    <p:cond delay="0"/>
                                  </p:stCondLst>
                                  <p:childTnLst>
                                    <p:set>
                                      <p:cBhvr>
                                        <p:cTn id="37" dur="1" fill="hold">
                                          <p:stCondLst>
                                            <p:cond delay="0"/>
                                          </p:stCondLst>
                                        </p:cTn>
                                        <p:tgtEl>
                                          <p:spTgt spid="92">
                                            <p:txEl>
                                              <p:pRg st="299" end="386"/>
                                            </p:txEl>
                                          </p:spTgt>
                                        </p:tgtEl>
                                        <p:attrNameLst>
                                          <p:attrName>style.visibility</p:attrName>
                                        </p:attrNameLst>
                                      </p:cBhvr>
                                      <p:to>
                                        <p:strVal val="visible"/>
                                      </p:to>
                                    </p:set>
                                    <p:animEffect filter="fade" transition="in">
                                      <p:cBhvr additive="repl">
                                        <p:cTn id="38" dur="500"/>
                                        <p:tgtEl>
                                          <p:spTgt spid="92">
                                            <p:txEl>
                                              <p:pRg st="299" end="386"/>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533520" y="0"/>
            <a:ext cx="8229240" cy="685440"/>
          </a:xfrm>
          <a:prstGeom prst="rect">
            <a:avLst/>
          </a:prstGeom>
          <a:noFill/>
          <a:ln>
            <a:noFill/>
          </a:ln>
        </p:spPr>
        <p:txBody>
          <a:bodyPr anchor="ctr"/>
          <a:p>
            <a:pPr>
              <a:lnSpc>
                <a:spcPct val="100000"/>
              </a:lnSpc>
            </a:pPr>
            <a:r>
              <a:rPr b="0" lang="en-US" sz="3600" spc="-1" strike="noStrike">
                <a:solidFill>
                  <a:srgbClr val="ffffff"/>
                </a:solidFill>
                <a:latin typeface="Calibri"/>
              </a:rPr>
              <a:t>Budgeting…</a:t>
            </a:r>
            <a:endParaRPr b="0" lang="en-US" sz="3600" spc="-1" strike="noStrike">
              <a:solidFill>
                <a:srgbClr val="000000"/>
              </a:solidFill>
              <a:latin typeface="Calibri"/>
            </a:endParaRPr>
          </a:p>
        </p:txBody>
      </p:sp>
      <p:pic>
        <p:nvPicPr>
          <p:cNvPr id="187" name="Content Placeholder 6" descr=""/>
          <p:cNvPicPr/>
          <p:nvPr/>
        </p:nvPicPr>
        <p:blipFill>
          <a:blip r:embed="rId1"/>
          <a:stretch/>
        </p:blipFill>
        <p:spPr>
          <a:xfrm>
            <a:off x="0" y="0"/>
            <a:ext cx="9143640" cy="6857640"/>
          </a:xfrm>
          <a:prstGeom prst="rect">
            <a:avLst/>
          </a:prstGeom>
          <a:ln>
            <a:noFill/>
          </a:ln>
        </p:spPr>
      </p:pic>
      <p:sp>
        <p:nvSpPr>
          <p:cNvPr id="188" name="TextShape 2"/>
          <p:cNvSpPr txBox="1"/>
          <p:nvPr/>
        </p:nvSpPr>
        <p:spPr>
          <a:xfrm>
            <a:off x="7010280" y="6356520"/>
            <a:ext cx="2133360" cy="364680"/>
          </a:xfrm>
          <a:prstGeom prst="rect">
            <a:avLst/>
          </a:prstGeom>
          <a:noFill/>
          <a:ln>
            <a:noFill/>
          </a:ln>
        </p:spPr>
        <p:txBody>
          <a:bodyPr anchor="ctr"/>
          <a:p>
            <a:pPr algn="r">
              <a:lnSpc>
                <a:spcPct val="100000"/>
              </a:lnSpc>
            </a:pPr>
            <a:fld id="{497D69AC-135E-48FB-8461-4D7541085D07}" type="slidenum">
              <a:rPr b="0" lang="en-US" sz="1200" spc="-1" strike="noStrike">
                <a:solidFill>
                  <a:srgbClr val="ffd28b"/>
                </a:solidFill>
                <a:latin typeface="Calibri"/>
              </a:rPr>
              <a:t>1</a:t>
            </a:fld>
            <a:endParaRPr b="0" lang="en-US" sz="1200" spc="-1" strike="noStrike">
              <a:latin typeface="Times New Roman"/>
            </a:endParaRPr>
          </a:p>
        </p:txBody>
      </p:sp>
      <p:sp>
        <p:nvSpPr>
          <p:cNvPr id="189" name="TextShape 3"/>
          <p:cNvSpPr txBox="1"/>
          <p:nvPr/>
        </p:nvSpPr>
        <p:spPr>
          <a:xfrm>
            <a:off x="457200" y="6356520"/>
            <a:ext cx="2133360" cy="364680"/>
          </a:xfrm>
          <a:prstGeom prst="rect">
            <a:avLst/>
          </a:prstGeom>
          <a:noFill/>
          <a:ln>
            <a:noFill/>
          </a:ln>
        </p:spPr>
        <p:txBody>
          <a:bodyPr anchor="ctr"/>
          <a:p>
            <a:pPr>
              <a:lnSpc>
                <a:spcPct val="100000"/>
              </a:lnSpc>
            </a:pPr>
            <a:fld id="{A5BC814D-6536-4F7B-8DE3-16CAC02A55BB}" type="datetime1">
              <a:rPr b="0" lang="en-US" sz="1200" spc="-1" strike="noStrike">
                <a:solidFill>
                  <a:srgbClr val="ffd28b"/>
                </a:solidFill>
                <a:latin typeface="Calibri"/>
              </a:rPr>
              <a:t>11/13/2018</a:t>
            </a:fld>
            <a:endParaRPr b="0" lang="en-US" sz="1200" spc="-1" strike="noStrike">
              <a:latin typeface="Times New Roman"/>
            </a:endParaRPr>
          </a:p>
        </p:txBody>
      </p:sp>
      <p:sp>
        <p:nvSpPr>
          <p:cNvPr id="190" name="TextShape 4"/>
          <p:cNvSpPr txBox="1"/>
          <p:nvPr/>
        </p:nvSpPr>
        <p:spPr>
          <a:xfrm>
            <a:off x="2590920" y="6356520"/>
            <a:ext cx="3962160" cy="364680"/>
          </a:xfrm>
          <a:prstGeom prst="rect">
            <a:avLst/>
          </a:prstGeom>
          <a:noFill/>
          <a:ln>
            <a:noFill/>
          </a:ln>
        </p:spPr>
        <p:txBody>
          <a:bodyPr anchor="ctr"/>
          <a:p>
            <a:pPr algn="ctr">
              <a:lnSpc>
                <a:spcPct val="100000"/>
              </a:lnSpc>
            </a:pPr>
            <a:r>
              <a:rPr b="0" lang="en-US" sz="1200" spc="-1" strike="noStrike">
                <a:solidFill>
                  <a:srgbClr val="ffd28b"/>
                </a:solidFill>
                <a:latin typeface="Calibri"/>
              </a:rPr>
              <a:t>FAST-NUCES CS449-PIT [Fall-2018]</a:t>
            </a:r>
            <a:endParaRPr b="0" lang="en-US" sz="1200" spc="-1" strike="noStrike">
              <a:latin typeface="Times New Roman"/>
            </a:endParaRPr>
          </a:p>
        </p:txBody>
      </p:sp>
    </p:spTree>
  </p:cSld>
  <p:timing>
    <p:tnLst>
      <p:par>
        <p:cTn id="360" dur="indefinite" restart="never" nodeType="tmRoot">
          <p:childTnLst>
            <p:seq>
              <p:cTn id="361"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533520" y="0"/>
            <a:ext cx="8229240" cy="685440"/>
          </a:xfrm>
          <a:prstGeom prst="rect">
            <a:avLst/>
          </a:prstGeom>
          <a:noFill/>
          <a:ln>
            <a:noFill/>
          </a:ln>
        </p:spPr>
        <p:txBody>
          <a:bodyPr anchor="ctr"/>
          <a:p>
            <a:pPr>
              <a:lnSpc>
                <a:spcPct val="100000"/>
              </a:lnSpc>
            </a:pPr>
            <a:r>
              <a:rPr b="0" lang="en-US" sz="3600" spc="-1" strike="noStrike">
                <a:solidFill>
                  <a:srgbClr val="ffffff"/>
                </a:solidFill>
                <a:latin typeface="Calibri"/>
              </a:rPr>
              <a:t>Budgeting…</a:t>
            </a:r>
            <a:endParaRPr b="0" lang="en-US" sz="3600" spc="-1" strike="noStrike">
              <a:solidFill>
                <a:srgbClr val="000000"/>
              </a:solidFill>
              <a:latin typeface="Calibri"/>
            </a:endParaRPr>
          </a:p>
        </p:txBody>
      </p:sp>
      <p:sp>
        <p:nvSpPr>
          <p:cNvPr id="192" name="TextShape 2"/>
          <p:cNvSpPr txBox="1"/>
          <p:nvPr/>
        </p:nvSpPr>
        <p:spPr>
          <a:xfrm>
            <a:off x="533520" y="1257480"/>
            <a:ext cx="8229240" cy="5098320"/>
          </a:xfrm>
          <a:prstGeom prst="rect">
            <a:avLst/>
          </a:prstGeom>
          <a:noFill/>
          <a:ln>
            <a:noFill/>
          </a:ln>
        </p:spPr>
        <p:txBody>
          <a:bodyPr/>
          <a:p>
            <a:pPr algn="just">
              <a:lnSpc>
                <a:spcPct val="100000"/>
              </a:lnSpc>
              <a:spcBef>
                <a:spcPts val="561"/>
              </a:spcBef>
            </a:pPr>
            <a:r>
              <a:rPr b="0" lang="en-US" sz="2800" spc="-1" strike="noStrike">
                <a:solidFill>
                  <a:srgbClr val="bfbfbf"/>
                </a:solidFill>
                <a:latin typeface="Calibri"/>
              </a:rPr>
              <a:t>Most of the entries for overhead expenditure are obvious enough, but two items may require some explanation. </a:t>
            </a:r>
            <a:endParaRPr b="0" lang="en-US" sz="2800" spc="-1" strike="noStrike">
              <a:solidFill>
                <a:srgbClr val="000000"/>
              </a:solidFill>
              <a:latin typeface="Calibri"/>
            </a:endParaRPr>
          </a:p>
          <a:p>
            <a:pPr algn="just">
              <a:lnSpc>
                <a:spcPct val="100000"/>
              </a:lnSpc>
              <a:spcBef>
                <a:spcPts val="181"/>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The company is run by its owner and for reasons like taxation and social security, owners should treat themselves as employees and pay themselves a salary, rather than attempt to live on the company’s profits. </a:t>
            </a:r>
            <a:endParaRPr b="0" lang="en-US" sz="2800" spc="-1" strike="noStrike">
              <a:solidFill>
                <a:srgbClr val="000000"/>
              </a:solidFill>
              <a:latin typeface="Calibri"/>
            </a:endParaRPr>
          </a:p>
          <a:p>
            <a:pPr algn="just">
              <a:lnSpc>
                <a:spcPct val="100000"/>
              </a:lnSpc>
              <a:spcBef>
                <a:spcPts val="181"/>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This is the item labelled </a:t>
            </a:r>
            <a:r>
              <a:rPr b="0" lang="en-US" sz="2800" spc="-1" strike="noStrike">
                <a:solidFill>
                  <a:srgbClr val="00b0f0"/>
                </a:solidFill>
                <a:latin typeface="Calibri"/>
              </a:rPr>
              <a:t>‘</a:t>
            </a:r>
            <a:r>
              <a:rPr b="0" i="1" lang="en-US" sz="2800" spc="-1" strike="noStrike">
                <a:solidFill>
                  <a:srgbClr val="00b0f0"/>
                </a:solidFill>
                <a:latin typeface="Calibri"/>
              </a:rPr>
              <a:t>Owner’s payroll costs</a:t>
            </a:r>
            <a:r>
              <a:rPr b="0" lang="en-US" sz="2800" spc="-1" strike="noStrike">
                <a:solidFill>
                  <a:srgbClr val="00b0f0"/>
                </a:solidFill>
                <a:latin typeface="Calibri"/>
              </a:rPr>
              <a:t>’</a:t>
            </a:r>
            <a:r>
              <a:rPr b="0" lang="en-US" sz="2800" spc="-1" strike="noStrike">
                <a:solidFill>
                  <a:srgbClr val="d9d9d9"/>
                </a:solidFill>
                <a:latin typeface="Calibri"/>
              </a:rPr>
              <a:t>.</a:t>
            </a:r>
            <a:r>
              <a:rPr b="0" lang="en-US" sz="2800" spc="-1" strike="noStrike">
                <a:solidFill>
                  <a:srgbClr val="00b0f0"/>
                </a:solidFill>
                <a:latin typeface="Calibri"/>
              </a:rPr>
              <a:t> </a:t>
            </a:r>
            <a:r>
              <a:rPr b="0" lang="en-US" sz="2800" spc="-1" strike="noStrike">
                <a:solidFill>
                  <a:srgbClr val="bfbfbf"/>
                </a:solidFill>
                <a:latin typeface="Calibri"/>
              </a:rPr>
              <a:t>The services of an accountant will be necessary to prepare the annual accounts and give advice from time to time.  </a:t>
            </a:r>
            <a:endParaRPr b="0" lang="en-US" sz="2800" spc="-1" strike="noStrike">
              <a:solidFill>
                <a:srgbClr val="000000"/>
              </a:solidFill>
              <a:latin typeface="Calibri"/>
            </a:endParaRPr>
          </a:p>
        </p:txBody>
      </p:sp>
      <p:sp>
        <p:nvSpPr>
          <p:cNvPr id="193" name="TextShape 3"/>
          <p:cNvSpPr txBox="1"/>
          <p:nvPr/>
        </p:nvSpPr>
        <p:spPr>
          <a:xfrm>
            <a:off x="457200" y="6356520"/>
            <a:ext cx="2133360" cy="364680"/>
          </a:xfrm>
          <a:prstGeom prst="rect">
            <a:avLst/>
          </a:prstGeom>
          <a:noFill/>
          <a:ln>
            <a:noFill/>
          </a:ln>
        </p:spPr>
        <p:txBody>
          <a:bodyPr anchor="ctr"/>
          <a:p>
            <a:pPr>
              <a:lnSpc>
                <a:spcPct val="100000"/>
              </a:lnSpc>
            </a:pPr>
            <a:fld id="{6E70152A-039C-4E9D-B04A-F8F17A0A5054}" type="datetime1">
              <a:rPr b="0" lang="en-US" sz="1200" spc="-1" strike="noStrike">
                <a:solidFill>
                  <a:srgbClr val="ffd28b"/>
                </a:solidFill>
                <a:latin typeface="Calibri"/>
              </a:rPr>
              <a:t>11/13/2018</a:t>
            </a:fld>
            <a:endParaRPr b="0" lang="en-US" sz="1200" spc="-1" strike="noStrike">
              <a:latin typeface="Times New Roman"/>
            </a:endParaRPr>
          </a:p>
        </p:txBody>
      </p:sp>
      <p:sp>
        <p:nvSpPr>
          <p:cNvPr id="194" name="TextShape 4"/>
          <p:cNvSpPr txBox="1"/>
          <p:nvPr/>
        </p:nvSpPr>
        <p:spPr>
          <a:xfrm>
            <a:off x="2590920" y="6356520"/>
            <a:ext cx="3962160" cy="364680"/>
          </a:xfrm>
          <a:prstGeom prst="rect">
            <a:avLst/>
          </a:prstGeom>
          <a:noFill/>
          <a:ln>
            <a:noFill/>
          </a:ln>
        </p:spPr>
        <p:txBody>
          <a:bodyPr anchor="ctr"/>
          <a:p>
            <a:pPr algn="ctr">
              <a:lnSpc>
                <a:spcPct val="100000"/>
              </a:lnSpc>
            </a:pPr>
            <a:r>
              <a:rPr b="0" lang="en-US" sz="1200" spc="-1" strike="noStrike">
                <a:solidFill>
                  <a:srgbClr val="ffd28b"/>
                </a:solidFill>
                <a:latin typeface="Calibri"/>
              </a:rPr>
              <a:t>FAST-NUCES CS449-PIT [Fall-2018]</a:t>
            </a:r>
            <a:endParaRPr b="0" lang="en-US" sz="1200" spc="-1" strike="noStrike">
              <a:latin typeface="Times New Roman"/>
            </a:endParaRPr>
          </a:p>
        </p:txBody>
      </p:sp>
      <p:sp>
        <p:nvSpPr>
          <p:cNvPr id="195" name="TextShape 5"/>
          <p:cNvSpPr txBox="1"/>
          <p:nvPr/>
        </p:nvSpPr>
        <p:spPr>
          <a:xfrm>
            <a:off x="8077320" y="6356520"/>
            <a:ext cx="609120" cy="364680"/>
          </a:xfrm>
          <a:prstGeom prst="rect">
            <a:avLst/>
          </a:prstGeom>
          <a:noFill/>
          <a:ln>
            <a:noFill/>
          </a:ln>
        </p:spPr>
        <p:txBody>
          <a:bodyPr anchor="ctr"/>
          <a:p>
            <a:pPr algn="r">
              <a:lnSpc>
                <a:spcPct val="100000"/>
              </a:lnSpc>
            </a:pPr>
            <a:fld id="{0F1F9865-8798-403B-A136-03BD8BC052E2}" type="slidenum">
              <a:rPr b="0" lang="en-US" sz="1200" spc="-1" strike="noStrike">
                <a:solidFill>
                  <a:srgbClr val="ffd28b"/>
                </a:solidFill>
                <a:latin typeface="Calibri"/>
              </a:rPr>
              <a:t>1</a:t>
            </a:fld>
            <a:endParaRPr b="0" lang="en-US" sz="1200" spc="-1" strike="noStrike">
              <a:latin typeface="Times New Roman"/>
            </a:endParaRPr>
          </a:p>
        </p:txBody>
      </p:sp>
    </p:spTree>
  </p:cSld>
  <p:timing>
    <p:tnLst>
      <p:par>
        <p:cTn id="362" dur="indefinite" restart="never" nodeType="tmRoot">
          <p:childTnLst>
            <p:seq>
              <p:cTn id="363" dur="indefinite" nodeType="mainSeq">
                <p:childTnLst>
                  <p:par>
                    <p:cTn id="364" fill="hold">
                      <p:stCondLst>
                        <p:cond delay="indefinite"/>
                      </p:stCondLst>
                      <p:childTnLst>
                        <p:par>
                          <p:cTn id="365" fill="hold">
                            <p:stCondLst>
                              <p:cond delay="0"/>
                            </p:stCondLst>
                            <p:childTnLst>
                              <p:par>
                                <p:cTn id="366" nodeType="clickEffect" fill="hold" presetClass="entr" presetID="10">
                                  <p:stCondLst>
                                    <p:cond delay="0"/>
                                  </p:stCondLst>
                                  <p:childTnLst>
                                    <p:set>
                                      <p:cBhvr>
                                        <p:cTn id="367" dur="1" fill="hold">
                                          <p:stCondLst>
                                            <p:cond delay="0"/>
                                          </p:stCondLst>
                                        </p:cTn>
                                        <p:tgtEl>
                                          <p:spTgt spid="192">
                                            <p:txEl>
                                              <p:pRg st="111" end="322"/>
                                            </p:txEl>
                                          </p:spTgt>
                                        </p:tgtEl>
                                        <p:attrNameLst>
                                          <p:attrName>style.visibility</p:attrName>
                                        </p:attrNameLst>
                                      </p:cBhvr>
                                      <p:to>
                                        <p:strVal val="visible"/>
                                      </p:to>
                                    </p:set>
                                    <p:animEffect filter="fade" transition="in">
                                      <p:cBhvr additive="repl">
                                        <p:cTn id="368" dur="500"/>
                                        <p:tgtEl>
                                          <p:spTgt spid="192">
                                            <p:txEl>
                                              <p:pRg st="111" end="322"/>
                                            </p:txEl>
                                          </p:spTgt>
                                        </p:tgtEl>
                                      </p:cBhvr>
                                    </p:animEffect>
                                  </p:childTnLst>
                                </p:cTn>
                              </p:par>
                            </p:childTnLst>
                          </p:cTn>
                        </p:par>
                      </p:childTnLst>
                    </p:cTn>
                  </p:par>
                  <p:par>
                    <p:cTn id="369" fill="hold">
                      <p:stCondLst>
                        <p:cond delay="indefinite"/>
                      </p:stCondLst>
                      <p:childTnLst>
                        <p:par>
                          <p:cTn id="370" fill="hold">
                            <p:stCondLst>
                              <p:cond delay="0"/>
                            </p:stCondLst>
                            <p:childTnLst>
                              <p:par>
                                <p:cTn id="371" nodeType="clickEffect" fill="hold" presetClass="entr" presetID="10">
                                  <p:stCondLst>
                                    <p:cond delay="0"/>
                                  </p:stCondLst>
                                  <p:childTnLst>
                                    <p:set>
                                      <p:cBhvr>
                                        <p:cTn id="372" dur="1" fill="hold">
                                          <p:stCondLst>
                                            <p:cond delay="0"/>
                                          </p:stCondLst>
                                        </p:cTn>
                                        <p:tgtEl>
                                          <p:spTgt spid="192">
                                            <p:txEl>
                                              <p:pRg st="323" end="490"/>
                                            </p:txEl>
                                          </p:spTgt>
                                        </p:tgtEl>
                                        <p:attrNameLst>
                                          <p:attrName>style.visibility</p:attrName>
                                        </p:attrNameLst>
                                      </p:cBhvr>
                                      <p:to>
                                        <p:strVal val="visible"/>
                                      </p:to>
                                    </p:set>
                                    <p:animEffect filter="fade" transition="in">
                                      <p:cBhvr additive="repl">
                                        <p:cTn id="373" dur="500"/>
                                        <p:tgtEl>
                                          <p:spTgt spid="192">
                                            <p:txEl>
                                              <p:pRg st="323" end="490"/>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533520" y="0"/>
            <a:ext cx="8229240" cy="685440"/>
          </a:xfrm>
          <a:prstGeom prst="rect">
            <a:avLst/>
          </a:prstGeom>
          <a:noFill/>
          <a:ln>
            <a:noFill/>
          </a:ln>
        </p:spPr>
        <p:txBody>
          <a:bodyPr anchor="ctr"/>
          <a:p>
            <a:pPr>
              <a:lnSpc>
                <a:spcPct val="100000"/>
              </a:lnSpc>
            </a:pPr>
            <a:r>
              <a:rPr b="0" lang="en-US" sz="3600" spc="-1" strike="noStrike">
                <a:solidFill>
                  <a:srgbClr val="ffffff"/>
                </a:solidFill>
                <a:latin typeface="Calibri"/>
              </a:rPr>
              <a:t>Budgeting…</a:t>
            </a:r>
            <a:endParaRPr b="0" lang="en-US" sz="3600" spc="-1" strike="noStrike">
              <a:solidFill>
                <a:srgbClr val="000000"/>
              </a:solidFill>
              <a:latin typeface="Calibri"/>
            </a:endParaRPr>
          </a:p>
        </p:txBody>
      </p:sp>
      <p:sp>
        <p:nvSpPr>
          <p:cNvPr id="197" name="TextShape 2"/>
          <p:cNvSpPr txBox="1"/>
          <p:nvPr/>
        </p:nvSpPr>
        <p:spPr>
          <a:xfrm>
            <a:off x="470880" y="1257480"/>
            <a:ext cx="8596440" cy="5098320"/>
          </a:xfrm>
          <a:prstGeom prst="rect">
            <a:avLst/>
          </a:prstGeom>
          <a:noFill/>
          <a:ln>
            <a:noFill/>
          </a:ln>
        </p:spPr>
        <p:txBody>
          <a:bodyPr/>
          <a:p>
            <a:pPr algn="just">
              <a:lnSpc>
                <a:spcPct val="100000"/>
              </a:lnSpc>
              <a:spcBef>
                <a:spcPts val="561"/>
              </a:spcBef>
            </a:pPr>
            <a:r>
              <a:rPr b="0" lang="en-US" sz="2800" spc="-1" strike="noStrike">
                <a:solidFill>
                  <a:srgbClr val="bfbfbf"/>
                </a:solidFill>
                <a:latin typeface="Calibri"/>
              </a:rPr>
              <a:t>The advice of a lawyer may also be necessary from time to time. </a:t>
            </a:r>
            <a:endParaRPr b="0" lang="en-US" sz="2800" spc="-1" strike="noStrike">
              <a:solidFill>
                <a:srgbClr val="000000"/>
              </a:solidFill>
              <a:latin typeface="Calibri"/>
            </a:endParaRPr>
          </a:p>
          <a:p>
            <a:pPr algn="just">
              <a:lnSpc>
                <a:spcPct val="100000"/>
              </a:lnSpc>
              <a:spcBef>
                <a:spcPts val="221"/>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These items are covered under the heading </a:t>
            </a:r>
            <a:r>
              <a:rPr b="0" lang="en-US" sz="2800" spc="-1" strike="noStrike">
                <a:solidFill>
                  <a:srgbClr val="00b0f0"/>
                </a:solidFill>
                <a:latin typeface="Calibri"/>
              </a:rPr>
              <a:t>‘</a:t>
            </a:r>
            <a:r>
              <a:rPr b="0" i="1" lang="en-US" sz="2800" spc="-1" strike="noStrike">
                <a:solidFill>
                  <a:srgbClr val="00b0f0"/>
                </a:solidFill>
                <a:latin typeface="Calibri"/>
              </a:rPr>
              <a:t>Professional fees</a:t>
            </a:r>
            <a:r>
              <a:rPr b="0" lang="en-US" sz="2800" spc="-1" strike="noStrike">
                <a:solidFill>
                  <a:srgbClr val="00b0f0"/>
                </a:solidFill>
                <a:latin typeface="Calibri"/>
              </a:rPr>
              <a:t>’</a:t>
            </a:r>
            <a:r>
              <a:rPr b="0" lang="en-US" sz="2800" spc="-1" strike="noStrike">
                <a:solidFill>
                  <a:srgbClr val="bfbfbf"/>
                </a:solidFill>
                <a:latin typeface="Calibri"/>
              </a:rPr>
              <a:t>. </a:t>
            </a:r>
            <a:endParaRPr b="0" lang="en-US" sz="2800" spc="-1" strike="noStrike">
              <a:solidFill>
                <a:srgbClr val="000000"/>
              </a:solidFill>
              <a:latin typeface="Calibri"/>
            </a:endParaRPr>
          </a:p>
          <a:p>
            <a:pPr algn="just">
              <a:lnSpc>
                <a:spcPct val="100000"/>
              </a:lnSpc>
              <a:spcBef>
                <a:spcPts val="181"/>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Finally, employers are legally required to carry insurance to cover any claim against them for injuries suffered by employees during the course of their employment.</a:t>
            </a:r>
            <a:endParaRPr b="0" lang="en-US" sz="2800" spc="-1" strike="noStrike">
              <a:solidFill>
                <a:srgbClr val="000000"/>
              </a:solidFill>
              <a:latin typeface="Calibri"/>
            </a:endParaRPr>
          </a:p>
          <a:p>
            <a:pPr algn="just">
              <a:lnSpc>
                <a:spcPct val="100000"/>
              </a:lnSpc>
              <a:spcBef>
                <a:spcPts val="139"/>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Other insurance, against theft from the company’s premises for example, may also be necessary. This explains the heading </a:t>
            </a:r>
            <a:r>
              <a:rPr b="0" lang="en-US" sz="2800" spc="-1" strike="noStrike">
                <a:solidFill>
                  <a:srgbClr val="00b0f0"/>
                </a:solidFill>
                <a:latin typeface="Calibri"/>
              </a:rPr>
              <a:t>‘</a:t>
            </a:r>
            <a:r>
              <a:rPr b="0" i="1" lang="en-US" sz="2800" spc="-1" strike="noStrike">
                <a:solidFill>
                  <a:srgbClr val="00b0f0"/>
                </a:solidFill>
                <a:latin typeface="Calibri"/>
              </a:rPr>
              <a:t>Insurance</a:t>
            </a:r>
            <a:r>
              <a:rPr b="0" lang="en-US" sz="2800" spc="-1" strike="noStrike">
                <a:solidFill>
                  <a:srgbClr val="00b0f0"/>
                </a:solidFill>
                <a:latin typeface="Calibri"/>
              </a:rPr>
              <a:t>’</a:t>
            </a:r>
            <a:r>
              <a:rPr b="0" lang="en-US" sz="2800" spc="-1" strike="noStrike">
                <a:solidFill>
                  <a:srgbClr val="bfbfbf"/>
                </a:solidFill>
                <a:latin typeface="Calibri"/>
              </a:rPr>
              <a:t>.</a:t>
            </a:r>
            <a:endParaRPr b="0" lang="en-US" sz="2800" spc="-1" strike="noStrike">
              <a:solidFill>
                <a:srgbClr val="000000"/>
              </a:solidFill>
              <a:latin typeface="Calibri"/>
            </a:endParaRPr>
          </a:p>
        </p:txBody>
      </p:sp>
      <p:sp>
        <p:nvSpPr>
          <p:cNvPr id="198" name="TextShape 3"/>
          <p:cNvSpPr txBox="1"/>
          <p:nvPr/>
        </p:nvSpPr>
        <p:spPr>
          <a:xfrm>
            <a:off x="457200" y="6356520"/>
            <a:ext cx="2133360" cy="364680"/>
          </a:xfrm>
          <a:prstGeom prst="rect">
            <a:avLst/>
          </a:prstGeom>
          <a:noFill/>
          <a:ln>
            <a:noFill/>
          </a:ln>
        </p:spPr>
        <p:txBody>
          <a:bodyPr anchor="ctr"/>
          <a:p>
            <a:pPr>
              <a:lnSpc>
                <a:spcPct val="100000"/>
              </a:lnSpc>
            </a:pPr>
            <a:fld id="{E4DEFA0F-93D6-4BD1-BFE9-B906ADA44E44}" type="datetime1">
              <a:rPr b="0" lang="en-US" sz="1200" spc="-1" strike="noStrike">
                <a:solidFill>
                  <a:srgbClr val="ffd28b"/>
                </a:solidFill>
                <a:latin typeface="Calibri"/>
              </a:rPr>
              <a:t>11/13/2018</a:t>
            </a:fld>
            <a:endParaRPr b="0" lang="en-US" sz="1200" spc="-1" strike="noStrike">
              <a:latin typeface="Times New Roman"/>
            </a:endParaRPr>
          </a:p>
        </p:txBody>
      </p:sp>
      <p:sp>
        <p:nvSpPr>
          <p:cNvPr id="199" name="TextShape 4"/>
          <p:cNvSpPr txBox="1"/>
          <p:nvPr/>
        </p:nvSpPr>
        <p:spPr>
          <a:xfrm>
            <a:off x="2590920" y="6356520"/>
            <a:ext cx="3962160" cy="364680"/>
          </a:xfrm>
          <a:prstGeom prst="rect">
            <a:avLst/>
          </a:prstGeom>
          <a:noFill/>
          <a:ln>
            <a:noFill/>
          </a:ln>
        </p:spPr>
        <p:txBody>
          <a:bodyPr anchor="ctr"/>
          <a:p>
            <a:pPr algn="ctr">
              <a:lnSpc>
                <a:spcPct val="100000"/>
              </a:lnSpc>
            </a:pPr>
            <a:r>
              <a:rPr b="0" lang="en-US" sz="1200" spc="-1" strike="noStrike">
                <a:solidFill>
                  <a:srgbClr val="ffd28b"/>
                </a:solidFill>
                <a:latin typeface="Calibri"/>
              </a:rPr>
              <a:t>FAST-NUCES CS449-PIT [Fall-2018]</a:t>
            </a:r>
            <a:endParaRPr b="0" lang="en-US" sz="1200" spc="-1" strike="noStrike">
              <a:latin typeface="Times New Roman"/>
            </a:endParaRPr>
          </a:p>
        </p:txBody>
      </p:sp>
      <p:sp>
        <p:nvSpPr>
          <p:cNvPr id="200" name="TextShape 5"/>
          <p:cNvSpPr txBox="1"/>
          <p:nvPr/>
        </p:nvSpPr>
        <p:spPr>
          <a:xfrm>
            <a:off x="8077320" y="6356520"/>
            <a:ext cx="685440" cy="364680"/>
          </a:xfrm>
          <a:prstGeom prst="rect">
            <a:avLst/>
          </a:prstGeom>
          <a:noFill/>
          <a:ln>
            <a:noFill/>
          </a:ln>
        </p:spPr>
        <p:txBody>
          <a:bodyPr anchor="ctr"/>
          <a:p>
            <a:pPr algn="r">
              <a:lnSpc>
                <a:spcPct val="100000"/>
              </a:lnSpc>
            </a:pPr>
            <a:fld id="{3F797156-77AD-4D44-B360-09FAF023DEF7}" type="slidenum">
              <a:rPr b="0" lang="en-US" sz="1200" spc="-1" strike="noStrike">
                <a:solidFill>
                  <a:srgbClr val="ffd28b"/>
                </a:solidFill>
                <a:latin typeface="Calibri"/>
              </a:rPr>
              <a:t>1</a:t>
            </a:fld>
            <a:r>
              <a:rPr b="0" lang="en-US" sz="1200" spc="-1" strike="noStrike">
                <a:solidFill>
                  <a:srgbClr val="ffd28b"/>
                </a:solidFill>
                <a:latin typeface="Calibri"/>
              </a:rPr>
              <a:t>[E-2]</a:t>
            </a:r>
            <a:endParaRPr b="0" lang="en-US" sz="1200" spc="-1" strike="noStrike">
              <a:latin typeface="Times New Roman"/>
            </a:endParaRPr>
          </a:p>
        </p:txBody>
      </p:sp>
    </p:spTree>
  </p:cSld>
  <p:timing>
    <p:tnLst>
      <p:par>
        <p:cTn id="374" dur="indefinite" restart="never" nodeType="tmRoot">
          <p:childTnLst>
            <p:seq>
              <p:cTn id="375" dur="indefinite" nodeType="mainSeq">
                <p:childTnLst>
                  <p:par>
                    <p:cTn id="376" fill="hold">
                      <p:stCondLst>
                        <p:cond delay="indefinite"/>
                      </p:stCondLst>
                      <p:childTnLst>
                        <p:par>
                          <p:cTn id="377" fill="hold">
                            <p:stCondLst>
                              <p:cond delay="0"/>
                            </p:stCondLst>
                            <p:childTnLst>
                              <p:par>
                                <p:cTn id="378" nodeType="clickEffect" fill="hold" presetClass="entr" presetID="10">
                                  <p:stCondLst>
                                    <p:cond delay="0"/>
                                  </p:stCondLst>
                                  <p:childTnLst>
                                    <p:set>
                                      <p:cBhvr>
                                        <p:cTn id="379" dur="1" fill="hold">
                                          <p:stCondLst>
                                            <p:cond delay="0"/>
                                          </p:stCondLst>
                                        </p:cTn>
                                        <p:tgtEl>
                                          <p:spTgt spid="197">
                                            <p:txEl>
                                              <p:pRg st="66" end="130"/>
                                            </p:txEl>
                                          </p:spTgt>
                                        </p:tgtEl>
                                        <p:attrNameLst>
                                          <p:attrName>style.visibility</p:attrName>
                                        </p:attrNameLst>
                                      </p:cBhvr>
                                      <p:to>
                                        <p:strVal val="visible"/>
                                      </p:to>
                                    </p:set>
                                    <p:animEffect filter="fade" transition="in">
                                      <p:cBhvr additive="repl">
                                        <p:cTn id="380" dur="500"/>
                                        <p:tgtEl>
                                          <p:spTgt spid="197">
                                            <p:txEl>
                                              <p:pRg st="66" end="130"/>
                                            </p:txEl>
                                          </p:spTgt>
                                        </p:tgtEl>
                                      </p:cBhvr>
                                    </p:animEffect>
                                  </p:childTnLst>
                                </p:cTn>
                              </p:par>
                            </p:childTnLst>
                          </p:cTn>
                        </p:par>
                      </p:childTnLst>
                    </p:cTn>
                  </p:par>
                  <p:par>
                    <p:cTn id="381" fill="hold">
                      <p:stCondLst>
                        <p:cond delay="indefinite"/>
                      </p:stCondLst>
                      <p:childTnLst>
                        <p:par>
                          <p:cTn id="382" fill="hold">
                            <p:stCondLst>
                              <p:cond delay="0"/>
                            </p:stCondLst>
                            <p:childTnLst>
                              <p:par>
                                <p:cTn id="383" nodeType="clickEffect" fill="hold" presetClass="entr" presetID="10">
                                  <p:stCondLst>
                                    <p:cond delay="0"/>
                                  </p:stCondLst>
                                  <p:childTnLst>
                                    <p:set>
                                      <p:cBhvr>
                                        <p:cTn id="384" dur="1" fill="hold">
                                          <p:stCondLst>
                                            <p:cond delay="0"/>
                                          </p:stCondLst>
                                        </p:cTn>
                                        <p:tgtEl>
                                          <p:spTgt spid="197">
                                            <p:txEl>
                                              <p:pRg st="131" end="296"/>
                                            </p:txEl>
                                          </p:spTgt>
                                        </p:tgtEl>
                                        <p:attrNameLst>
                                          <p:attrName>style.visibility</p:attrName>
                                        </p:attrNameLst>
                                      </p:cBhvr>
                                      <p:to>
                                        <p:strVal val="visible"/>
                                      </p:to>
                                    </p:set>
                                    <p:animEffect filter="fade" transition="in">
                                      <p:cBhvr additive="repl">
                                        <p:cTn id="385" dur="500"/>
                                        <p:tgtEl>
                                          <p:spTgt spid="197">
                                            <p:txEl>
                                              <p:pRg st="131" end="296"/>
                                            </p:txEl>
                                          </p:spTgt>
                                        </p:tgtEl>
                                      </p:cBhvr>
                                    </p:animEffect>
                                  </p:childTnLst>
                                </p:cTn>
                              </p:par>
                            </p:childTnLst>
                          </p:cTn>
                        </p:par>
                      </p:childTnLst>
                    </p:cTn>
                  </p:par>
                  <p:par>
                    <p:cTn id="386" fill="hold">
                      <p:stCondLst>
                        <p:cond delay="indefinite"/>
                      </p:stCondLst>
                      <p:childTnLst>
                        <p:par>
                          <p:cTn id="387" fill="hold">
                            <p:stCondLst>
                              <p:cond delay="0"/>
                            </p:stCondLst>
                            <p:childTnLst>
                              <p:par>
                                <p:cTn id="388" nodeType="clickEffect" fill="hold" presetClass="entr" presetID="10">
                                  <p:stCondLst>
                                    <p:cond delay="0"/>
                                  </p:stCondLst>
                                  <p:childTnLst>
                                    <p:set>
                                      <p:cBhvr>
                                        <p:cTn id="389" dur="1" fill="hold">
                                          <p:stCondLst>
                                            <p:cond delay="0"/>
                                          </p:stCondLst>
                                        </p:cTn>
                                        <p:tgtEl>
                                          <p:spTgt spid="197">
                                            <p:txEl>
                                              <p:pRg st="297" end="431"/>
                                            </p:txEl>
                                          </p:spTgt>
                                        </p:tgtEl>
                                        <p:attrNameLst>
                                          <p:attrName>style.visibility</p:attrName>
                                        </p:attrNameLst>
                                      </p:cBhvr>
                                      <p:to>
                                        <p:strVal val="visible"/>
                                      </p:to>
                                    </p:set>
                                    <p:animEffect filter="fade" transition="in">
                                      <p:cBhvr additive="repl">
                                        <p:cTn id="390" dur="500"/>
                                        <p:tgtEl>
                                          <p:spTgt spid="197">
                                            <p:txEl>
                                              <p:pRg st="297" end="431"/>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533520" y="0"/>
            <a:ext cx="8229240" cy="685440"/>
          </a:xfrm>
          <a:prstGeom prst="rect">
            <a:avLst/>
          </a:prstGeom>
          <a:noFill/>
          <a:ln>
            <a:noFill/>
          </a:ln>
        </p:spPr>
        <p:txBody>
          <a:bodyPr anchor="ctr"/>
          <a:p>
            <a:pPr>
              <a:lnSpc>
                <a:spcPct val="100000"/>
              </a:lnSpc>
            </a:pPr>
            <a:r>
              <a:rPr b="0" lang="en-US" sz="3600" spc="-1" strike="noStrike">
                <a:solidFill>
                  <a:srgbClr val="ffffff"/>
                </a:solidFill>
                <a:latin typeface="Calibri"/>
              </a:rPr>
              <a:t>Budgeting…</a:t>
            </a:r>
            <a:endParaRPr b="0" lang="en-US" sz="3600" spc="-1" strike="noStrike">
              <a:solidFill>
                <a:srgbClr val="000000"/>
              </a:solidFill>
              <a:latin typeface="Calibri"/>
            </a:endParaRPr>
          </a:p>
        </p:txBody>
      </p:sp>
      <p:sp>
        <p:nvSpPr>
          <p:cNvPr id="202" name="TextShape 2"/>
          <p:cNvSpPr txBox="1"/>
          <p:nvPr/>
        </p:nvSpPr>
        <p:spPr>
          <a:xfrm>
            <a:off x="470880" y="1257480"/>
            <a:ext cx="8596440" cy="5098320"/>
          </a:xfrm>
          <a:prstGeom prst="rect">
            <a:avLst/>
          </a:prstGeom>
          <a:noFill/>
          <a:ln>
            <a:noFill/>
          </a:ln>
        </p:spPr>
        <p:txBody>
          <a:bodyPr/>
          <a:p>
            <a:pPr algn="just">
              <a:lnSpc>
                <a:spcPct val="100000"/>
              </a:lnSpc>
              <a:spcBef>
                <a:spcPts val="561"/>
              </a:spcBef>
            </a:pPr>
            <a:r>
              <a:rPr b="0" lang="en-US" sz="2800" spc="-1" strike="noStrike">
                <a:solidFill>
                  <a:srgbClr val="bfbfbf"/>
                </a:solidFill>
                <a:latin typeface="Calibri"/>
              </a:rPr>
              <a:t>The overheads is the figure that we used in the previous section when calculating the costs of the different models of computers.</a:t>
            </a:r>
            <a:endParaRPr b="0" lang="en-US" sz="2800" spc="-1" strike="noStrike">
              <a:solidFill>
                <a:srgbClr val="000000"/>
              </a:solidFill>
              <a:latin typeface="Calibri"/>
            </a:endParaRPr>
          </a:p>
          <a:p>
            <a:pPr algn="just">
              <a:lnSpc>
                <a:spcPct val="100000"/>
              </a:lnSpc>
              <a:spcBef>
                <a:spcPts val="40"/>
              </a:spcBef>
            </a:pPr>
            <a:endParaRPr b="0" lang="en-US" sz="2800" spc="-1" strike="noStrike">
              <a:solidFill>
                <a:srgbClr val="000000"/>
              </a:solidFill>
              <a:latin typeface="Calibri"/>
            </a:endParaRPr>
          </a:p>
          <a:p>
            <a:pPr algn="just">
              <a:lnSpc>
                <a:spcPct val="100000"/>
              </a:lnSpc>
              <a:spcBef>
                <a:spcPts val="561"/>
              </a:spcBef>
            </a:pPr>
            <a:r>
              <a:rPr b="0" i="1" lang="en-US" sz="2800" spc="-1" strike="noStrike">
                <a:solidFill>
                  <a:srgbClr val="00b0f0"/>
                </a:solidFill>
                <a:latin typeface="Calibri"/>
              </a:rPr>
              <a:t>‘</a:t>
            </a:r>
            <a:r>
              <a:rPr b="0" i="1" lang="en-US" sz="2800" spc="-1" strike="noStrike">
                <a:solidFill>
                  <a:srgbClr val="00b0f0"/>
                </a:solidFill>
                <a:latin typeface="Calibri"/>
              </a:rPr>
              <a:t>Operating costs’</a:t>
            </a:r>
            <a:r>
              <a:rPr b="0" lang="en-US" sz="2800" spc="-1" strike="noStrike">
                <a:solidFill>
                  <a:srgbClr val="00b0f0"/>
                </a:solidFill>
                <a:latin typeface="Calibri"/>
              </a:rPr>
              <a:t> </a:t>
            </a:r>
            <a:r>
              <a:rPr b="0" lang="en-US" sz="2800" spc="-1" strike="noStrike">
                <a:solidFill>
                  <a:srgbClr val="bfbfbf"/>
                </a:solidFill>
                <a:latin typeface="Calibri"/>
              </a:rPr>
              <a:t>is also </a:t>
            </a:r>
            <a:r>
              <a:rPr b="0" lang="en-US" sz="2800" spc="-1" strike="noStrike">
                <a:solidFill>
                  <a:srgbClr val="00b0f0"/>
                </a:solidFill>
                <a:latin typeface="Calibri"/>
              </a:rPr>
              <a:t>called ‘</a:t>
            </a:r>
            <a:r>
              <a:rPr b="0" i="1" lang="en-US" sz="2800" spc="-1" strike="noStrike">
                <a:solidFill>
                  <a:srgbClr val="00b0f0"/>
                </a:solidFill>
                <a:latin typeface="Calibri"/>
              </a:rPr>
              <a:t>fixed costs</a:t>
            </a:r>
            <a:r>
              <a:rPr b="0" lang="en-US" sz="2800" spc="-1" strike="noStrike">
                <a:solidFill>
                  <a:srgbClr val="00b0f0"/>
                </a:solidFill>
                <a:latin typeface="Calibri"/>
              </a:rPr>
              <a:t>’</a:t>
            </a:r>
            <a:r>
              <a:rPr b="0" lang="en-US" sz="2800" spc="-1" strike="noStrike">
                <a:solidFill>
                  <a:srgbClr val="bfbfbf"/>
                </a:solidFill>
                <a:latin typeface="Calibri"/>
              </a:rPr>
              <a:t>, is the costs that the company incurs even if it doesn’t sell a single computer.</a:t>
            </a:r>
            <a:endParaRPr b="0" lang="en-US" sz="2800" spc="-1" strike="noStrike">
              <a:solidFill>
                <a:srgbClr val="000000"/>
              </a:solidFill>
              <a:latin typeface="Calibri"/>
            </a:endParaRPr>
          </a:p>
          <a:p>
            <a:pPr algn="just">
              <a:lnSpc>
                <a:spcPct val="100000"/>
              </a:lnSpc>
              <a:spcBef>
                <a:spcPts val="119"/>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The cost of </a:t>
            </a:r>
            <a:r>
              <a:rPr b="0" i="1" lang="en-US" sz="2800" spc="-1" strike="noStrike">
                <a:solidFill>
                  <a:srgbClr val="00b0f0"/>
                </a:solidFill>
                <a:latin typeface="Calibri"/>
              </a:rPr>
              <a:t>components</a:t>
            </a:r>
            <a:r>
              <a:rPr b="0" lang="en-US" sz="2800" spc="-1" strike="noStrike">
                <a:solidFill>
                  <a:srgbClr val="bfbfbf"/>
                </a:solidFill>
                <a:latin typeface="Calibri"/>
              </a:rPr>
              <a:t>, in contrast, is a variable cost and will increase if we sell more computers than we expect, or decrease if we sell fewer. </a:t>
            </a:r>
            <a:endParaRPr b="0" lang="en-US" sz="2800" spc="-1" strike="noStrike">
              <a:solidFill>
                <a:srgbClr val="000000"/>
              </a:solidFill>
              <a:latin typeface="Calibri"/>
            </a:endParaRPr>
          </a:p>
          <a:p>
            <a:pPr algn="just">
              <a:lnSpc>
                <a:spcPct val="100000"/>
              </a:lnSpc>
              <a:spcBef>
                <a:spcPts val="40"/>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The cost of the technicians can also be adjusted to match the sales volumes.</a:t>
            </a:r>
            <a:endParaRPr b="0" lang="en-US" sz="2800" spc="-1" strike="noStrike">
              <a:solidFill>
                <a:srgbClr val="000000"/>
              </a:solidFill>
              <a:latin typeface="Calibri"/>
            </a:endParaRPr>
          </a:p>
        </p:txBody>
      </p:sp>
      <p:sp>
        <p:nvSpPr>
          <p:cNvPr id="203" name="TextShape 3"/>
          <p:cNvSpPr txBox="1"/>
          <p:nvPr/>
        </p:nvSpPr>
        <p:spPr>
          <a:xfrm>
            <a:off x="457200" y="6356520"/>
            <a:ext cx="2133360" cy="364680"/>
          </a:xfrm>
          <a:prstGeom prst="rect">
            <a:avLst/>
          </a:prstGeom>
          <a:noFill/>
          <a:ln>
            <a:noFill/>
          </a:ln>
        </p:spPr>
        <p:txBody>
          <a:bodyPr anchor="ctr"/>
          <a:p>
            <a:pPr>
              <a:lnSpc>
                <a:spcPct val="100000"/>
              </a:lnSpc>
            </a:pPr>
            <a:fld id="{FCABB7D1-E201-448C-AD2B-600F972092E7}" type="datetime1">
              <a:rPr b="0" lang="en-US" sz="1200" spc="-1" strike="noStrike">
                <a:solidFill>
                  <a:srgbClr val="ffd28b"/>
                </a:solidFill>
                <a:latin typeface="Calibri"/>
              </a:rPr>
              <a:t>11/13/2018</a:t>
            </a:fld>
            <a:endParaRPr b="0" lang="en-US" sz="1200" spc="-1" strike="noStrike">
              <a:latin typeface="Times New Roman"/>
            </a:endParaRPr>
          </a:p>
        </p:txBody>
      </p:sp>
      <p:sp>
        <p:nvSpPr>
          <p:cNvPr id="204" name="TextShape 4"/>
          <p:cNvSpPr txBox="1"/>
          <p:nvPr/>
        </p:nvSpPr>
        <p:spPr>
          <a:xfrm>
            <a:off x="2590920" y="6356520"/>
            <a:ext cx="3962160" cy="364680"/>
          </a:xfrm>
          <a:prstGeom prst="rect">
            <a:avLst/>
          </a:prstGeom>
          <a:noFill/>
          <a:ln>
            <a:noFill/>
          </a:ln>
        </p:spPr>
        <p:txBody>
          <a:bodyPr anchor="ctr"/>
          <a:p>
            <a:pPr algn="ctr">
              <a:lnSpc>
                <a:spcPct val="100000"/>
              </a:lnSpc>
            </a:pPr>
            <a:r>
              <a:rPr b="0" lang="en-US" sz="1200" spc="-1" strike="noStrike">
                <a:solidFill>
                  <a:srgbClr val="ffd28b"/>
                </a:solidFill>
                <a:latin typeface="Calibri"/>
              </a:rPr>
              <a:t>FAST-NUCES CS449-PIT [Fall-2018]</a:t>
            </a:r>
            <a:endParaRPr b="0" lang="en-US" sz="1200" spc="-1" strike="noStrike">
              <a:latin typeface="Times New Roman"/>
            </a:endParaRPr>
          </a:p>
        </p:txBody>
      </p:sp>
      <p:sp>
        <p:nvSpPr>
          <p:cNvPr id="205" name="TextShape 5"/>
          <p:cNvSpPr txBox="1"/>
          <p:nvPr/>
        </p:nvSpPr>
        <p:spPr>
          <a:xfrm>
            <a:off x="8077320" y="6356520"/>
            <a:ext cx="609120" cy="364680"/>
          </a:xfrm>
          <a:prstGeom prst="rect">
            <a:avLst/>
          </a:prstGeom>
          <a:noFill/>
          <a:ln>
            <a:noFill/>
          </a:ln>
        </p:spPr>
        <p:txBody>
          <a:bodyPr anchor="ctr"/>
          <a:p>
            <a:pPr algn="r">
              <a:lnSpc>
                <a:spcPct val="100000"/>
              </a:lnSpc>
            </a:pPr>
            <a:fld id="{F4B4C174-A573-4133-AB94-D116ADD4A05E}" type="slidenum">
              <a:rPr b="0" lang="en-US" sz="1200" spc="-1" strike="noStrike">
                <a:solidFill>
                  <a:srgbClr val="ffd28b"/>
                </a:solidFill>
                <a:latin typeface="Calibri"/>
              </a:rPr>
              <a:t>1</a:t>
            </a:fld>
            <a:endParaRPr b="0" lang="en-US" sz="1200" spc="-1" strike="noStrike">
              <a:latin typeface="Times New Roman"/>
            </a:endParaRPr>
          </a:p>
        </p:txBody>
      </p:sp>
    </p:spTree>
  </p:cSld>
  <p:timing>
    <p:tnLst>
      <p:par>
        <p:cTn id="391" dur="indefinite" restart="never" nodeType="tmRoot">
          <p:childTnLst>
            <p:seq>
              <p:cTn id="392" dur="indefinite" nodeType="mainSeq">
                <p:childTnLst>
                  <p:par>
                    <p:cTn id="393" fill="hold">
                      <p:stCondLst>
                        <p:cond delay="indefinite"/>
                      </p:stCondLst>
                      <p:childTnLst>
                        <p:par>
                          <p:cTn id="394" fill="hold">
                            <p:stCondLst>
                              <p:cond delay="0"/>
                            </p:stCondLst>
                            <p:childTnLst>
                              <p:par>
                                <p:cTn id="395" nodeType="clickEffect" fill="hold" presetClass="entr" presetID="10">
                                  <p:stCondLst>
                                    <p:cond delay="0"/>
                                  </p:stCondLst>
                                  <p:childTnLst>
                                    <p:set>
                                      <p:cBhvr>
                                        <p:cTn id="396" dur="1" fill="hold">
                                          <p:stCondLst>
                                            <p:cond delay="0"/>
                                          </p:stCondLst>
                                        </p:cTn>
                                        <p:tgtEl>
                                          <p:spTgt spid="202">
                                            <p:txEl>
                                              <p:pRg st="131" end="259"/>
                                            </p:txEl>
                                          </p:spTgt>
                                        </p:tgtEl>
                                        <p:attrNameLst>
                                          <p:attrName>style.visibility</p:attrName>
                                        </p:attrNameLst>
                                      </p:cBhvr>
                                      <p:to>
                                        <p:strVal val="visible"/>
                                      </p:to>
                                    </p:set>
                                    <p:animEffect filter="fade" transition="in">
                                      <p:cBhvr additive="repl">
                                        <p:cTn id="397" dur="500"/>
                                        <p:tgtEl>
                                          <p:spTgt spid="202">
                                            <p:txEl>
                                              <p:pRg st="131" end="259"/>
                                            </p:txEl>
                                          </p:spTgt>
                                        </p:tgtEl>
                                      </p:cBhvr>
                                    </p:animEffect>
                                  </p:childTnLst>
                                </p:cTn>
                              </p:par>
                            </p:childTnLst>
                          </p:cTn>
                        </p:par>
                      </p:childTnLst>
                    </p:cTn>
                  </p:par>
                  <p:par>
                    <p:cTn id="398" fill="hold">
                      <p:stCondLst>
                        <p:cond delay="indefinite"/>
                      </p:stCondLst>
                      <p:childTnLst>
                        <p:par>
                          <p:cTn id="399" fill="hold">
                            <p:stCondLst>
                              <p:cond delay="0"/>
                            </p:stCondLst>
                            <p:childTnLst>
                              <p:par>
                                <p:cTn id="400" nodeType="clickEffect" fill="hold" presetClass="entr" presetID="10">
                                  <p:stCondLst>
                                    <p:cond delay="0"/>
                                  </p:stCondLst>
                                  <p:childTnLst>
                                    <p:set>
                                      <p:cBhvr>
                                        <p:cTn id="401" dur="1" fill="hold">
                                          <p:stCondLst>
                                            <p:cond delay="0"/>
                                          </p:stCondLst>
                                        </p:cTn>
                                        <p:tgtEl>
                                          <p:spTgt spid="202">
                                            <p:txEl>
                                              <p:pRg st="260" end="407"/>
                                            </p:txEl>
                                          </p:spTgt>
                                        </p:tgtEl>
                                        <p:attrNameLst>
                                          <p:attrName>style.visibility</p:attrName>
                                        </p:attrNameLst>
                                      </p:cBhvr>
                                      <p:to>
                                        <p:strVal val="visible"/>
                                      </p:to>
                                    </p:set>
                                    <p:animEffect filter="fade" transition="in">
                                      <p:cBhvr additive="repl">
                                        <p:cTn id="402" dur="500"/>
                                        <p:tgtEl>
                                          <p:spTgt spid="202">
                                            <p:txEl>
                                              <p:pRg st="260" end="407"/>
                                            </p:txEl>
                                          </p:spTgt>
                                        </p:tgtEl>
                                      </p:cBhvr>
                                    </p:animEffect>
                                  </p:childTnLst>
                                </p:cTn>
                              </p:par>
                            </p:childTnLst>
                          </p:cTn>
                        </p:par>
                      </p:childTnLst>
                    </p:cTn>
                  </p:par>
                  <p:par>
                    <p:cTn id="403" fill="hold">
                      <p:stCondLst>
                        <p:cond delay="indefinite"/>
                      </p:stCondLst>
                      <p:childTnLst>
                        <p:par>
                          <p:cTn id="404" fill="hold">
                            <p:stCondLst>
                              <p:cond delay="0"/>
                            </p:stCondLst>
                            <p:childTnLst>
                              <p:par>
                                <p:cTn id="405" nodeType="clickEffect" fill="hold" presetClass="entr" presetID="10">
                                  <p:stCondLst>
                                    <p:cond delay="0"/>
                                  </p:stCondLst>
                                  <p:childTnLst>
                                    <p:set>
                                      <p:cBhvr>
                                        <p:cTn id="406" dur="1" fill="hold">
                                          <p:stCondLst>
                                            <p:cond delay="0"/>
                                          </p:stCondLst>
                                        </p:cTn>
                                        <p:tgtEl>
                                          <p:spTgt spid="202">
                                            <p:txEl>
                                              <p:pRg st="408" end="485"/>
                                            </p:txEl>
                                          </p:spTgt>
                                        </p:tgtEl>
                                        <p:attrNameLst>
                                          <p:attrName>style.visibility</p:attrName>
                                        </p:attrNameLst>
                                      </p:cBhvr>
                                      <p:to>
                                        <p:strVal val="visible"/>
                                      </p:to>
                                    </p:set>
                                    <p:animEffect filter="fade" transition="in">
                                      <p:cBhvr additive="repl">
                                        <p:cTn id="407" dur="500"/>
                                        <p:tgtEl>
                                          <p:spTgt spid="202">
                                            <p:txEl>
                                              <p:pRg st="408" end="485"/>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533520" y="0"/>
            <a:ext cx="8229240" cy="685440"/>
          </a:xfrm>
          <a:prstGeom prst="rect">
            <a:avLst/>
          </a:prstGeom>
          <a:noFill/>
          <a:ln>
            <a:noFill/>
          </a:ln>
        </p:spPr>
        <p:txBody>
          <a:bodyPr anchor="ctr"/>
          <a:p>
            <a:pPr>
              <a:lnSpc>
                <a:spcPct val="100000"/>
              </a:lnSpc>
            </a:pPr>
            <a:r>
              <a:rPr b="0" lang="en-US" sz="3600" spc="-1" strike="noStrike">
                <a:solidFill>
                  <a:srgbClr val="ffffff"/>
                </a:solidFill>
                <a:latin typeface="Calibri"/>
              </a:rPr>
              <a:t>Budgeting…</a:t>
            </a:r>
            <a:endParaRPr b="0" lang="en-US" sz="3600" spc="-1" strike="noStrike">
              <a:solidFill>
                <a:srgbClr val="000000"/>
              </a:solidFill>
              <a:latin typeface="Calibri"/>
            </a:endParaRPr>
          </a:p>
        </p:txBody>
      </p:sp>
      <p:sp>
        <p:nvSpPr>
          <p:cNvPr id="207" name="TextShape 2"/>
          <p:cNvSpPr txBox="1"/>
          <p:nvPr/>
        </p:nvSpPr>
        <p:spPr>
          <a:xfrm>
            <a:off x="470880" y="1257480"/>
            <a:ext cx="8596440" cy="5098320"/>
          </a:xfrm>
          <a:prstGeom prst="rect">
            <a:avLst/>
          </a:prstGeom>
          <a:noFill/>
          <a:ln>
            <a:noFill/>
          </a:ln>
        </p:spPr>
        <p:txBody>
          <a:bodyPr/>
          <a:p>
            <a:pPr algn="just">
              <a:lnSpc>
                <a:spcPct val="100000"/>
              </a:lnSpc>
              <a:spcBef>
                <a:spcPts val="561"/>
              </a:spcBef>
            </a:pPr>
            <a:r>
              <a:rPr b="0" lang="en-US" sz="2800" spc="-1" strike="noStrike">
                <a:solidFill>
                  <a:srgbClr val="bfbfbf"/>
                </a:solidFill>
                <a:latin typeface="Calibri"/>
              </a:rPr>
              <a:t>The </a:t>
            </a:r>
            <a:r>
              <a:rPr b="0" i="1" lang="en-US" sz="2800" spc="-1" strike="noStrike">
                <a:solidFill>
                  <a:srgbClr val="00b0f0"/>
                </a:solidFill>
                <a:latin typeface="Calibri"/>
              </a:rPr>
              <a:t>sales income</a:t>
            </a:r>
            <a:r>
              <a:rPr b="0" lang="en-US" sz="2800" spc="-1" strike="noStrike">
                <a:solidFill>
                  <a:srgbClr val="00b0f0"/>
                </a:solidFill>
                <a:latin typeface="Calibri"/>
              </a:rPr>
              <a:t> </a:t>
            </a:r>
            <a:r>
              <a:rPr b="0" lang="en-US" sz="2800" spc="-1" strike="noStrike">
                <a:solidFill>
                  <a:srgbClr val="bfbfbf"/>
                </a:solidFill>
                <a:latin typeface="Calibri"/>
              </a:rPr>
              <a:t>is based on the company’s best estimate of how many computers it can sell and at what price. </a:t>
            </a:r>
            <a:endParaRPr b="0" lang="en-US" sz="2800" spc="-1" strike="noStrike">
              <a:solidFill>
                <a:srgbClr val="000000"/>
              </a:solidFill>
              <a:latin typeface="Calibri"/>
            </a:endParaRPr>
          </a:p>
          <a:p>
            <a:pPr algn="just">
              <a:lnSpc>
                <a:spcPct val="100000"/>
              </a:lnSpc>
              <a:spcBef>
                <a:spcPts val="221"/>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We note that the prices are not directly related to the costs (by whatever method of calculation).</a:t>
            </a:r>
            <a:endParaRPr b="0" lang="en-US" sz="2800" spc="-1" strike="noStrike">
              <a:solidFill>
                <a:srgbClr val="000000"/>
              </a:solidFill>
              <a:latin typeface="Calibri"/>
            </a:endParaRPr>
          </a:p>
          <a:p>
            <a:pPr algn="just">
              <a:lnSpc>
                <a:spcPct val="100000"/>
              </a:lnSpc>
              <a:spcBef>
                <a:spcPts val="241"/>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Once a budget has been agreed, it should be used to monitor the company’s financial progress. </a:t>
            </a:r>
            <a:endParaRPr b="0" lang="en-US" sz="2800" spc="-1" strike="noStrike">
              <a:solidFill>
                <a:srgbClr val="000000"/>
              </a:solidFill>
              <a:latin typeface="Calibri"/>
            </a:endParaRPr>
          </a:p>
          <a:p>
            <a:pPr algn="just">
              <a:lnSpc>
                <a:spcPct val="100000"/>
              </a:lnSpc>
              <a:spcBef>
                <a:spcPts val="201"/>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The first step is to break it down to show monthly income and expenditure. A budget broken down in this way is sometimes called a </a:t>
            </a:r>
            <a:r>
              <a:rPr b="0" i="1" lang="en-US" sz="2800" spc="-1" strike="noStrike">
                <a:solidFill>
                  <a:srgbClr val="00b0f0"/>
                </a:solidFill>
                <a:latin typeface="Calibri"/>
              </a:rPr>
              <a:t>profiled budget</a:t>
            </a:r>
            <a:r>
              <a:rPr b="0" lang="en-US" sz="2800" spc="-1" strike="noStrike">
                <a:solidFill>
                  <a:srgbClr val="bfbfbf"/>
                </a:solidFill>
                <a:latin typeface="Calibri"/>
              </a:rPr>
              <a:t>.</a:t>
            </a:r>
            <a:endParaRPr b="0" lang="en-US" sz="2800" spc="-1" strike="noStrike">
              <a:solidFill>
                <a:srgbClr val="000000"/>
              </a:solidFill>
              <a:latin typeface="Calibri"/>
            </a:endParaRPr>
          </a:p>
        </p:txBody>
      </p:sp>
      <p:sp>
        <p:nvSpPr>
          <p:cNvPr id="208" name="TextShape 3"/>
          <p:cNvSpPr txBox="1"/>
          <p:nvPr/>
        </p:nvSpPr>
        <p:spPr>
          <a:xfrm>
            <a:off x="457200" y="6356520"/>
            <a:ext cx="2133360" cy="364680"/>
          </a:xfrm>
          <a:prstGeom prst="rect">
            <a:avLst/>
          </a:prstGeom>
          <a:noFill/>
          <a:ln>
            <a:noFill/>
          </a:ln>
        </p:spPr>
        <p:txBody>
          <a:bodyPr anchor="ctr"/>
          <a:p>
            <a:pPr>
              <a:lnSpc>
                <a:spcPct val="100000"/>
              </a:lnSpc>
            </a:pPr>
            <a:fld id="{4BE2CAB5-2031-4B77-B840-8A968CC18E3F}" type="datetime1">
              <a:rPr b="0" lang="en-US" sz="1200" spc="-1" strike="noStrike">
                <a:solidFill>
                  <a:srgbClr val="ffd28b"/>
                </a:solidFill>
                <a:latin typeface="Calibri"/>
              </a:rPr>
              <a:t>11/13/2018</a:t>
            </a:fld>
            <a:endParaRPr b="0" lang="en-US" sz="1200" spc="-1" strike="noStrike">
              <a:latin typeface="Times New Roman"/>
            </a:endParaRPr>
          </a:p>
        </p:txBody>
      </p:sp>
      <p:sp>
        <p:nvSpPr>
          <p:cNvPr id="209" name="TextShape 4"/>
          <p:cNvSpPr txBox="1"/>
          <p:nvPr/>
        </p:nvSpPr>
        <p:spPr>
          <a:xfrm>
            <a:off x="2590920" y="6356520"/>
            <a:ext cx="3962160" cy="364680"/>
          </a:xfrm>
          <a:prstGeom prst="rect">
            <a:avLst/>
          </a:prstGeom>
          <a:noFill/>
          <a:ln>
            <a:noFill/>
          </a:ln>
        </p:spPr>
        <p:txBody>
          <a:bodyPr anchor="ctr"/>
          <a:p>
            <a:pPr algn="ctr">
              <a:lnSpc>
                <a:spcPct val="100000"/>
              </a:lnSpc>
            </a:pPr>
            <a:r>
              <a:rPr b="0" lang="en-US" sz="1200" spc="-1" strike="noStrike">
                <a:solidFill>
                  <a:srgbClr val="ffd28b"/>
                </a:solidFill>
                <a:latin typeface="Calibri"/>
              </a:rPr>
              <a:t>FAST-NUCES CS449-PIT [Fall-2018]</a:t>
            </a:r>
            <a:endParaRPr b="0" lang="en-US" sz="1200" spc="-1" strike="noStrike">
              <a:latin typeface="Times New Roman"/>
            </a:endParaRPr>
          </a:p>
        </p:txBody>
      </p:sp>
      <p:sp>
        <p:nvSpPr>
          <p:cNvPr id="210" name="TextShape 5"/>
          <p:cNvSpPr txBox="1"/>
          <p:nvPr/>
        </p:nvSpPr>
        <p:spPr>
          <a:xfrm>
            <a:off x="8077320" y="6356520"/>
            <a:ext cx="609120" cy="364680"/>
          </a:xfrm>
          <a:prstGeom prst="rect">
            <a:avLst/>
          </a:prstGeom>
          <a:noFill/>
          <a:ln>
            <a:noFill/>
          </a:ln>
        </p:spPr>
        <p:txBody>
          <a:bodyPr anchor="ctr"/>
          <a:p>
            <a:pPr algn="r">
              <a:lnSpc>
                <a:spcPct val="100000"/>
              </a:lnSpc>
            </a:pPr>
            <a:fld id="{74F26AC5-57C6-4019-BD29-5DBEA38DF847}" type="slidenum">
              <a:rPr b="0" lang="en-US" sz="1200" spc="-1" strike="noStrike">
                <a:solidFill>
                  <a:srgbClr val="ffd28b"/>
                </a:solidFill>
                <a:latin typeface="Calibri"/>
              </a:rPr>
              <a:t>1</a:t>
            </a:fld>
            <a:endParaRPr b="0" lang="en-US" sz="1200" spc="-1" strike="noStrike">
              <a:latin typeface="Times New Roman"/>
            </a:endParaRPr>
          </a:p>
        </p:txBody>
      </p:sp>
    </p:spTree>
  </p:cSld>
  <p:timing>
    <p:tnLst>
      <p:par>
        <p:cTn id="408" dur="indefinite" restart="never" nodeType="tmRoot">
          <p:childTnLst>
            <p:seq>
              <p:cTn id="409" dur="indefinite" nodeType="mainSeq">
                <p:childTnLst>
                  <p:par>
                    <p:cTn id="410" fill="hold">
                      <p:stCondLst>
                        <p:cond delay="indefinite"/>
                      </p:stCondLst>
                      <p:childTnLst>
                        <p:par>
                          <p:cTn id="411" fill="hold">
                            <p:stCondLst>
                              <p:cond delay="0"/>
                            </p:stCondLst>
                            <p:childTnLst>
                              <p:par>
                                <p:cTn id="412" nodeType="clickEffect" fill="hold" presetClass="entr" presetID="10">
                                  <p:stCondLst>
                                    <p:cond delay="0"/>
                                  </p:stCondLst>
                                  <p:childTnLst>
                                    <p:set>
                                      <p:cBhvr>
                                        <p:cTn id="413" dur="1" fill="hold">
                                          <p:stCondLst>
                                            <p:cond delay="0"/>
                                          </p:stCondLst>
                                        </p:cTn>
                                        <p:tgtEl>
                                          <p:spTgt spid="207">
                                            <p:txEl>
                                              <p:pRg st="112" end="211"/>
                                            </p:txEl>
                                          </p:spTgt>
                                        </p:tgtEl>
                                        <p:attrNameLst>
                                          <p:attrName>style.visibility</p:attrName>
                                        </p:attrNameLst>
                                      </p:cBhvr>
                                      <p:to>
                                        <p:strVal val="visible"/>
                                      </p:to>
                                    </p:set>
                                    <p:animEffect filter="fade" transition="in">
                                      <p:cBhvr additive="repl">
                                        <p:cTn id="414" dur="500"/>
                                        <p:tgtEl>
                                          <p:spTgt spid="207">
                                            <p:txEl>
                                              <p:pRg st="112" end="211"/>
                                            </p:txEl>
                                          </p:spTgt>
                                        </p:tgtEl>
                                      </p:cBhvr>
                                    </p:animEffect>
                                  </p:childTnLst>
                                </p:cTn>
                              </p:par>
                            </p:childTnLst>
                          </p:cTn>
                        </p:par>
                      </p:childTnLst>
                    </p:cTn>
                  </p:par>
                  <p:par>
                    <p:cTn id="415" fill="hold">
                      <p:stCondLst>
                        <p:cond delay="indefinite"/>
                      </p:stCondLst>
                      <p:childTnLst>
                        <p:par>
                          <p:cTn id="416" fill="hold">
                            <p:stCondLst>
                              <p:cond delay="0"/>
                            </p:stCondLst>
                            <p:childTnLst>
                              <p:par>
                                <p:cTn id="417" nodeType="clickEffect" fill="hold" presetClass="entr" presetID="10">
                                  <p:stCondLst>
                                    <p:cond delay="0"/>
                                  </p:stCondLst>
                                  <p:childTnLst>
                                    <p:set>
                                      <p:cBhvr>
                                        <p:cTn id="418" dur="1" fill="hold">
                                          <p:stCondLst>
                                            <p:cond delay="0"/>
                                          </p:stCondLst>
                                        </p:cTn>
                                        <p:tgtEl>
                                          <p:spTgt spid="207">
                                            <p:txEl>
                                              <p:pRg st="212" end="307"/>
                                            </p:txEl>
                                          </p:spTgt>
                                        </p:tgtEl>
                                        <p:attrNameLst>
                                          <p:attrName>style.visibility</p:attrName>
                                        </p:attrNameLst>
                                      </p:cBhvr>
                                      <p:to>
                                        <p:strVal val="visible"/>
                                      </p:to>
                                    </p:set>
                                    <p:animEffect filter="fade" transition="in">
                                      <p:cBhvr additive="repl">
                                        <p:cTn id="419" dur="500"/>
                                        <p:tgtEl>
                                          <p:spTgt spid="207">
                                            <p:txEl>
                                              <p:pRg st="212" end="307"/>
                                            </p:txEl>
                                          </p:spTgt>
                                        </p:tgtEl>
                                      </p:cBhvr>
                                    </p:animEffect>
                                  </p:childTnLst>
                                </p:cTn>
                              </p:par>
                            </p:childTnLst>
                          </p:cTn>
                        </p:par>
                      </p:childTnLst>
                    </p:cTn>
                  </p:par>
                  <p:par>
                    <p:cTn id="420" fill="hold">
                      <p:stCondLst>
                        <p:cond delay="indefinite"/>
                      </p:stCondLst>
                      <p:childTnLst>
                        <p:par>
                          <p:cTn id="421" fill="hold">
                            <p:stCondLst>
                              <p:cond delay="0"/>
                            </p:stCondLst>
                            <p:childTnLst>
                              <p:par>
                                <p:cTn id="422" nodeType="clickEffect" fill="hold" presetClass="entr" presetID="10">
                                  <p:stCondLst>
                                    <p:cond delay="0"/>
                                  </p:stCondLst>
                                  <p:childTnLst>
                                    <p:set>
                                      <p:cBhvr>
                                        <p:cTn id="423" dur="1" fill="hold">
                                          <p:stCondLst>
                                            <p:cond delay="0"/>
                                          </p:stCondLst>
                                        </p:cTn>
                                        <p:tgtEl>
                                          <p:spTgt spid="207">
                                            <p:txEl>
                                              <p:pRg st="308" end="455"/>
                                            </p:txEl>
                                          </p:spTgt>
                                        </p:tgtEl>
                                        <p:attrNameLst>
                                          <p:attrName>style.visibility</p:attrName>
                                        </p:attrNameLst>
                                      </p:cBhvr>
                                      <p:to>
                                        <p:strVal val="visible"/>
                                      </p:to>
                                    </p:set>
                                    <p:animEffect filter="fade" transition="in">
                                      <p:cBhvr additive="repl">
                                        <p:cTn id="424" dur="500"/>
                                        <p:tgtEl>
                                          <p:spTgt spid="207">
                                            <p:txEl>
                                              <p:pRg st="308" end="455"/>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533520" y="0"/>
            <a:ext cx="8229240" cy="685440"/>
          </a:xfrm>
          <a:prstGeom prst="rect">
            <a:avLst/>
          </a:prstGeom>
          <a:noFill/>
          <a:ln>
            <a:noFill/>
          </a:ln>
        </p:spPr>
        <p:txBody>
          <a:bodyPr anchor="ctr"/>
          <a:p>
            <a:pPr>
              <a:lnSpc>
                <a:spcPct val="100000"/>
              </a:lnSpc>
            </a:pPr>
            <a:r>
              <a:rPr b="0" lang="en-US" sz="3600" spc="-1" strike="noStrike">
                <a:solidFill>
                  <a:srgbClr val="ffffff"/>
                </a:solidFill>
                <a:latin typeface="Calibri"/>
              </a:rPr>
              <a:t>Budgeting…</a:t>
            </a:r>
            <a:endParaRPr b="0" lang="en-US" sz="3600" spc="-1" strike="noStrike">
              <a:solidFill>
                <a:srgbClr val="000000"/>
              </a:solidFill>
              <a:latin typeface="Calibri"/>
            </a:endParaRPr>
          </a:p>
        </p:txBody>
      </p:sp>
      <p:sp>
        <p:nvSpPr>
          <p:cNvPr id="212" name="TextShape 2"/>
          <p:cNvSpPr txBox="1"/>
          <p:nvPr/>
        </p:nvSpPr>
        <p:spPr>
          <a:xfrm>
            <a:off x="470880" y="1257480"/>
            <a:ext cx="8596440" cy="5098320"/>
          </a:xfrm>
          <a:prstGeom prst="rect">
            <a:avLst/>
          </a:prstGeom>
          <a:noFill/>
          <a:ln>
            <a:noFill/>
          </a:ln>
        </p:spPr>
        <p:txBody>
          <a:bodyPr/>
          <a:p>
            <a:pPr algn="just">
              <a:lnSpc>
                <a:spcPct val="100000"/>
              </a:lnSpc>
              <a:spcBef>
                <a:spcPts val="561"/>
              </a:spcBef>
            </a:pPr>
            <a:r>
              <a:rPr b="0" lang="en-US" sz="2800" spc="-1" strike="noStrike">
                <a:solidFill>
                  <a:srgbClr val="bfbfbf"/>
                </a:solidFill>
                <a:latin typeface="Calibri"/>
              </a:rPr>
              <a:t>At the end of each month, the management then compares what has actually happened during the month with what was planned in the budget. </a:t>
            </a:r>
            <a:endParaRPr b="0" lang="en-US" sz="2800" spc="-1" strike="noStrike">
              <a:solidFill>
                <a:srgbClr val="000000"/>
              </a:solidFill>
              <a:latin typeface="Calibri"/>
            </a:endParaRPr>
          </a:p>
          <a:p>
            <a:pPr algn="just">
              <a:lnSpc>
                <a:spcPct val="100000"/>
              </a:lnSpc>
              <a:spcBef>
                <a:spcPts val="201"/>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Where there are exceptions, that is cases where income or expenditure differ significantly from what was planned, the management will investigate the reasons for the exceptions and decide what action, if any, to take. </a:t>
            </a:r>
            <a:endParaRPr b="0" lang="en-US" sz="2800" spc="-1" strike="noStrike">
              <a:solidFill>
                <a:srgbClr val="000000"/>
              </a:solidFill>
              <a:latin typeface="Calibri"/>
            </a:endParaRPr>
          </a:p>
          <a:p>
            <a:pPr algn="just">
              <a:lnSpc>
                <a:spcPct val="100000"/>
              </a:lnSpc>
              <a:spcBef>
                <a:spcPts val="241"/>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For example, if sales income is lower than what predicted, managers may decide to do advertising or decide to cut costs by reducing staff (Downsizing). </a:t>
            </a:r>
            <a:endParaRPr b="0" lang="en-US" sz="2800" spc="-1" strike="noStrike">
              <a:solidFill>
                <a:srgbClr val="000000"/>
              </a:solidFill>
              <a:latin typeface="Calibri"/>
            </a:endParaRPr>
          </a:p>
        </p:txBody>
      </p:sp>
      <p:sp>
        <p:nvSpPr>
          <p:cNvPr id="213" name="TextShape 3"/>
          <p:cNvSpPr txBox="1"/>
          <p:nvPr/>
        </p:nvSpPr>
        <p:spPr>
          <a:xfrm>
            <a:off x="457200" y="6356520"/>
            <a:ext cx="2133360" cy="364680"/>
          </a:xfrm>
          <a:prstGeom prst="rect">
            <a:avLst/>
          </a:prstGeom>
          <a:noFill/>
          <a:ln>
            <a:noFill/>
          </a:ln>
        </p:spPr>
        <p:txBody>
          <a:bodyPr anchor="ctr"/>
          <a:p>
            <a:pPr>
              <a:lnSpc>
                <a:spcPct val="100000"/>
              </a:lnSpc>
            </a:pPr>
            <a:fld id="{FFE29016-A276-4979-9F5D-5CC22E4DCB64}" type="datetime1">
              <a:rPr b="0" lang="en-US" sz="1200" spc="-1" strike="noStrike">
                <a:solidFill>
                  <a:srgbClr val="ffd28b"/>
                </a:solidFill>
                <a:latin typeface="Calibri"/>
              </a:rPr>
              <a:t>11/13/2018</a:t>
            </a:fld>
            <a:endParaRPr b="0" lang="en-US" sz="1200" spc="-1" strike="noStrike">
              <a:latin typeface="Times New Roman"/>
            </a:endParaRPr>
          </a:p>
        </p:txBody>
      </p:sp>
      <p:sp>
        <p:nvSpPr>
          <p:cNvPr id="214" name="TextShape 4"/>
          <p:cNvSpPr txBox="1"/>
          <p:nvPr/>
        </p:nvSpPr>
        <p:spPr>
          <a:xfrm>
            <a:off x="2590920" y="6356520"/>
            <a:ext cx="3962160" cy="364680"/>
          </a:xfrm>
          <a:prstGeom prst="rect">
            <a:avLst/>
          </a:prstGeom>
          <a:noFill/>
          <a:ln>
            <a:noFill/>
          </a:ln>
        </p:spPr>
        <p:txBody>
          <a:bodyPr anchor="ctr"/>
          <a:p>
            <a:pPr algn="ctr">
              <a:lnSpc>
                <a:spcPct val="100000"/>
              </a:lnSpc>
            </a:pPr>
            <a:r>
              <a:rPr b="0" lang="en-US" sz="1200" spc="-1" strike="noStrike">
                <a:solidFill>
                  <a:srgbClr val="ffd28b"/>
                </a:solidFill>
                <a:latin typeface="Calibri"/>
              </a:rPr>
              <a:t>FAST-NUCES CS449-PIT [Fall-2018]</a:t>
            </a:r>
            <a:endParaRPr b="0" lang="en-US" sz="1200" spc="-1" strike="noStrike">
              <a:latin typeface="Times New Roman"/>
            </a:endParaRPr>
          </a:p>
        </p:txBody>
      </p:sp>
      <p:sp>
        <p:nvSpPr>
          <p:cNvPr id="215" name="TextShape 5"/>
          <p:cNvSpPr txBox="1"/>
          <p:nvPr/>
        </p:nvSpPr>
        <p:spPr>
          <a:xfrm>
            <a:off x="8077320" y="6356520"/>
            <a:ext cx="609120" cy="364680"/>
          </a:xfrm>
          <a:prstGeom prst="rect">
            <a:avLst/>
          </a:prstGeom>
          <a:noFill/>
          <a:ln>
            <a:noFill/>
          </a:ln>
        </p:spPr>
        <p:txBody>
          <a:bodyPr anchor="ctr"/>
          <a:p>
            <a:pPr algn="r">
              <a:lnSpc>
                <a:spcPct val="100000"/>
              </a:lnSpc>
            </a:pPr>
            <a:fld id="{8B45071A-AD44-48D6-9055-BCD096653583}" type="slidenum">
              <a:rPr b="0" lang="en-US" sz="1200" spc="-1" strike="noStrike">
                <a:solidFill>
                  <a:srgbClr val="ffd28b"/>
                </a:solidFill>
                <a:latin typeface="Calibri"/>
              </a:rPr>
              <a:t>1</a:t>
            </a:fld>
            <a:endParaRPr b="0" lang="en-US" sz="1200" spc="-1" strike="noStrike">
              <a:latin typeface="Times New Roman"/>
            </a:endParaRPr>
          </a:p>
        </p:txBody>
      </p:sp>
    </p:spTree>
  </p:cSld>
  <p:timing>
    <p:tnLst>
      <p:par>
        <p:cTn id="425" dur="indefinite" restart="never" nodeType="tmRoot">
          <p:childTnLst>
            <p:seq>
              <p:cTn id="426" dur="indefinite" nodeType="mainSeq">
                <p:childTnLst>
                  <p:par>
                    <p:cTn id="427" fill="hold">
                      <p:stCondLst>
                        <p:cond delay="indefinite"/>
                      </p:stCondLst>
                      <p:childTnLst>
                        <p:par>
                          <p:cTn id="428" fill="hold">
                            <p:stCondLst>
                              <p:cond delay="0"/>
                            </p:stCondLst>
                            <p:childTnLst>
                              <p:par>
                                <p:cTn id="429" nodeType="clickEffect" fill="hold" presetClass="entr" presetID="10">
                                  <p:stCondLst>
                                    <p:cond delay="0"/>
                                  </p:stCondLst>
                                  <p:childTnLst>
                                    <p:set>
                                      <p:cBhvr>
                                        <p:cTn id="430" dur="1" fill="hold">
                                          <p:stCondLst>
                                            <p:cond delay="0"/>
                                          </p:stCondLst>
                                        </p:cTn>
                                        <p:tgtEl>
                                          <p:spTgt spid="212">
                                            <p:txEl>
                                              <p:pRg st="138" end="357"/>
                                            </p:txEl>
                                          </p:spTgt>
                                        </p:tgtEl>
                                        <p:attrNameLst>
                                          <p:attrName>style.visibility</p:attrName>
                                        </p:attrNameLst>
                                      </p:cBhvr>
                                      <p:to>
                                        <p:strVal val="visible"/>
                                      </p:to>
                                    </p:set>
                                    <p:animEffect filter="fade" transition="in">
                                      <p:cBhvr additive="repl">
                                        <p:cTn id="431" dur="500"/>
                                        <p:tgtEl>
                                          <p:spTgt spid="212">
                                            <p:txEl>
                                              <p:pRg st="138" end="357"/>
                                            </p:txEl>
                                          </p:spTgt>
                                        </p:tgtEl>
                                      </p:cBhvr>
                                    </p:animEffect>
                                  </p:childTnLst>
                                </p:cTn>
                              </p:par>
                            </p:childTnLst>
                          </p:cTn>
                        </p:par>
                      </p:childTnLst>
                    </p:cTn>
                  </p:par>
                  <p:par>
                    <p:cTn id="432" fill="hold">
                      <p:stCondLst>
                        <p:cond delay="indefinite"/>
                      </p:stCondLst>
                      <p:childTnLst>
                        <p:par>
                          <p:cTn id="433" fill="hold">
                            <p:stCondLst>
                              <p:cond delay="0"/>
                            </p:stCondLst>
                            <p:childTnLst>
                              <p:par>
                                <p:cTn id="434" nodeType="clickEffect" fill="hold" presetClass="entr" presetID="10">
                                  <p:stCondLst>
                                    <p:cond delay="0"/>
                                  </p:stCondLst>
                                  <p:childTnLst>
                                    <p:set>
                                      <p:cBhvr>
                                        <p:cTn id="435" dur="1" fill="hold">
                                          <p:stCondLst>
                                            <p:cond delay="0"/>
                                          </p:stCondLst>
                                        </p:cTn>
                                        <p:tgtEl>
                                          <p:spTgt spid="212">
                                            <p:txEl>
                                              <p:pRg st="358" end="511"/>
                                            </p:txEl>
                                          </p:spTgt>
                                        </p:tgtEl>
                                        <p:attrNameLst>
                                          <p:attrName>style.visibility</p:attrName>
                                        </p:attrNameLst>
                                      </p:cBhvr>
                                      <p:to>
                                        <p:strVal val="visible"/>
                                      </p:to>
                                    </p:set>
                                    <p:animEffect filter="fade" transition="in">
                                      <p:cBhvr additive="repl">
                                        <p:cTn id="436" dur="500"/>
                                        <p:tgtEl>
                                          <p:spTgt spid="212">
                                            <p:txEl>
                                              <p:pRg st="358" end="511"/>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533520" y="0"/>
            <a:ext cx="8229240" cy="685440"/>
          </a:xfrm>
          <a:prstGeom prst="rect">
            <a:avLst/>
          </a:prstGeom>
          <a:noFill/>
          <a:ln>
            <a:noFill/>
          </a:ln>
        </p:spPr>
        <p:txBody>
          <a:bodyPr anchor="ctr"/>
          <a:p>
            <a:pPr>
              <a:lnSpc>
                <a:spcPct val="100000"/>
              </a:lnSpc>
            </a:pPr>
            <a:r>
              <a:rPr b="0" lang="en-US" sz="3600" spc="-1" strike="noStrike">
                <a:solidFill>
                  <a:srgbClr val="ffffff"/>
                </a:solidFill>
                <a:latin typeface="Calibri"/>
              </a:rPr>
              <a:t>Cash Flow Forecast</a:t>
            </a:r>
            <a:endParaRPr b="0" lang="en-US" sz="3600" spc="-1" strike="noStrike">
              <a:solidFill>
                <a:srgbClr val="000000"/>
              </a:solidFill>
              <a:latin typeface="Calibri"/>
            </a:endParaRPr>
          </a:p>
        </p:txBody>
      </p:sp>
      <p:sp>
        <p:nvSpPr>
          <p:cNvPr id="217" name="TextShape 2"/>
          <p:cNvSpPr txBox="1"/>
          <p:nvPr/>
        </p:nvSpPr>
        <p:spPr>
          <a:xfrm>
            <a:off x="470880" y="1257480"/>
            <a:ext cx="8596440" cy="5098320"/>
          </a:xfrm>
          <a:prstGeom prst="rect">
            <a:avLst/>
          </a:prstGeom>
          <a:noFill/>
          <a:ln>
            <a:noFill/>
          </a:ln>
        </p:spPr>
        <p:txBody>
          <a:bodyPr/>
          <a:p>
            <a:pPr algn="just">
              <a:lnSpc>
                <a:spcPct val="100000"/>
              </a:lnSpc>
              <a:spcBef>
                <a:spcPts val="561"/>
              </a:spcBef>
            </a:pPr>
            <a:r>
              <a:rPr b="0" lang="en-US" sz="2800" spc="-1" strike="noStrike">
                <a:solidFill>
                  <a:srgbClr val="bfbfbf"/>
                </a:solidFill>
                <a:latin typeface="Calibri"/>
              </a:rPr>
              <a:t>A company may be very profitable but unable to pay its bills. For that reason, it may be forced into receivership. </a:t>
            </a:r>
            <a:endParaRPr b="0" lang="en-US" sz="2800" spc="-1" strike="noStrike">
              <a:solidFill>
                <a:srgbClr val="000000"/>
              </a:solidFill>
              <a:latin typeface="Calibri"/>
            </a:endParaRPr>
          </a:p>
          <a:p>
            <a:pPr algn="just">
              <a:lnSpc>
                <a:spcPct val="100000"/>
              </a:lnSpc>
              <a:spcBef>
                <a:spcPts val="181"/>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This apparent paradox typically arises because bills have to be paid, in particular staff have to be paid salaries, before the income they generate is received.</a:t>
            </a:r>
            <a:endParaRPr b="0" lang="en-US" sz="2800" spc="-1" strike="noStrike">
              <a:solidFill>
                <a:srgbClr val="000000"/>
              </a:solidFill>
              <a:latin typeface="Calibri"/>
            </a:endParaRPr>
          </a:p>
          <a:p>
            <a:pPr algn="just">
              <a:lnSpc>
                <a:spcPct val="100000"/>
              </a:lnSpc>
              <a:spcBef>
                <a:spcPts val="79"/>
              </a:spcBef>
            </a:pPr>
            <a:endParaRPr b="0" lang="en-US" sz="2800" spc="-1" strike="noStrike">
              <a:solidFill>
                <a:srgbClr val="000000"/>
              </a:solidFill>
              <a:latin typeface="Calibri"/>
            </a:endParaRPr>
          </a:p>
          <a:p>
            <a:pPr algn="just">
              <a:lnSpc>
                <a:spcPct val="100000"/>
              </a:lnSpc>
              <a:spcBef>
                <a:spcPts val="99"/>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In order to avoid this difficulty businesses need to prepare cash flow forecasts, that is, estimates of the amount of money that will flow into and out of the company each month.</a:t>
            </a:r>
            <a:endParaRPr b="0" lang="en-US" sz="2800" spc="-1" strike="noStrike">
              <a:solidFill>
                <a:srgbClr val="000000"/>
              </a:solidFill>
              <a:latin typeface="Calibri"/>
            </a:endParaRPr>
          </a:p>
        </p:txBody>
      </p:sp>
      <p:sp>
        <p:nvSpPr>
          <p:cNvPr id="218" name="TextShape 3"/>
          <p:cNvSpPr txBox="1"/>
          <p:nvPr/>
        </p:nvSpPr>
        <p:spPr>
          <a:xfrm>
            <a:off x="457200" y="6356520"/>
            <a:ext cx="2133360" cy="364680"/>
          </a:xfrm>
          <a:prstGeom prst="rect">
            <a:avLst/>
          </a:prstGeom>
          <a:noFill/>
          <a:ln>
            <a:noFill/>
          </a:ln>
        </p:spPr>
        <p:txBody>
          <a:bodyPr anchor="ctr"/>
          <a:p>
            <a:pPr>
              <a:lnSpc>
                <a:spcPct val="100000"/>
              </a:lnSpc>
            </a:pPr>
            <a:fld id="{337C0EAF-6025-410E-A49E-00A67BCA9B55}" type="datetime1">
              <a:rPr b="0" lang="en-US" sz="1200" spc="-1" strike="noStrike">
                <a:solidFill>
                  <a:srgbClr val="ffd28b"/>
                </a:solidFill>
                <a:latin typeface="Calibri"/>
              </a:rPr>
              <a:t>11/13/2018</a:t>
            </a:fld>
            <a:endParaRPr b="0" lang="en-US" sz="1200" spc="-1" strike="noStrike">
              <a:latin typeface="Times New Roman"/>
            </a:endParaRPr>
          </a:p>
        </p:txBody>
      </p:sp>
      <p:sp>
        <p:nvSpPr>
          <p:cNvPr id="219" name="TextShape 4"/>
          <p:cNvSpPr txBox="1"/>
          <p:nvPr/>
        </p:nvSpPr>
        <p:spPr>
          <a:xfrm>
            <a:off x="2590920" y="6356520"/>
            <a:ext cx="3962160" cy="364680"/>
          </a:xfrm>
          <a:prstGeom prst="rect">
            <a:avLst/>
          </a:prstGeom>
          <a:noFill/>
          <a:ln>
            <a:noFill/>
          </a:ln>
        </p:spPr>
        <p:txBody>
          <a:bodyPr anchor="ctr"/>
          <a:p>
            <a:pPr algn="ctr">
              <a:lnSpc>
                <a:spcPct val="100000"/>
              </a:lnSpc>
            </a:pPr>
            <a:r>
              <a:rPr b="0" lang="en-US" sz="1200" spc="-1" strike="noStrike">
                <a:solidFill>
                  <a:srgbClr val="ffd28b"/>
                </a:solidFill>
                <a:latin typeface="Calibri"/>
              </a:rPr>
              <a:t>FAST-NUCES CS449-PIT [Fall-2018]</a:t>
            </a:r>
            <a:endParaRPr b="0" lang="en-US" sz="1200" spc="-1" strike="noStrike">
              <a:latin typeface="Times New Roman"/>
            </a:endParaRPr>
          </a:p>
        </p:txBody>
      </p:sp>
      <p:sp>
        <p:nvSpPr>
          <p:cNvPr id="220" name="TextShape 5"/>
          <p:cNvSpPr txBox="1"/>
          <p:nvPr/>
        </p:nvSpPr>
        <p:spPr>
          <a:xfrm>
            <a:off x="8077320" y="6356520"/>
            <a:ext cx="609120" cy="364680"/>
          </a:xfrm>
          <a:prstGeom prst="rect">
            <a:avLst/>
          </a:prstGeom>
          <a:noFill/>
          <a:ln>
            <a:noFill/>
          </a:ln>
        </p:spPr>
        <p:txBody>
          <a:bodyPr anchor="ctr"/>
          <a:p>
            <a:pPr algn="r">
              <a:lnSpc>
                <a:spcPct val="100000"/>
              </a:lnSpc>
            </a:pPr>
            <a:fld id="{35175877-96BF-4ADE-9D4F-F0E0DDE129AD}" type="slidenum">
              <a:rPr b="0" lang="en-US" sz="1200" spc="-1" strike="noStrike">
                <a:solidFill>
                  <a:srgbClr val="ffd28b"/>
                </a:solidFill>
                <a:latin typeface="Calibri"/>
              </a:rPr>
              <a:t>1</a:t>
            </a:fld>
            <a:endParaRPr b="0" lang="en-US" sz="1200" spc="-1" strike="noStrike">
              <a:latin typeface="Times New Roman"/>
            </a:endParaRPr>
          </a:p>
        </p:txBody>
      </p:sp>
    </p:spTree>
  </p:cSld>
  <p:timing>
    <p:tnLst>
      <p:par>
        <p:cTn id="437" dur="indefinite" restart="never" nodeType="tmRoot">
          <p:childTnLst>
            <p:seq>
              <p:cTn id="438" dur="indefinite" nodeType="mainSeq">
                <p:childTnLst>
                  <p:par>
                    <p:cTn id="439" fill="hold">
                      <p:stCondLst>
                        <p:cond delay="indefinite"/>
                      </p:stCondLst>
                      <p:childTnLst>
                        <p:par>
                          <p:cTn id="440" fill="hold">
                            <p:stCondLst>
                              <p:cond delay="0"/>
                            </p:stCondLst>
                            <p:childTnLst>
                              <p:par>
                                <p:cTn id="441" nodeType="clickEffect" fill="hold" presetClass="entr" presetID="10">
                                  <p:stCondLst>
                                    <p:cond delay="0"/>
                                  </p:stCondLst>
                                  <p:childTnLst>
                                    <p:set>
                                      <p:cBhvr>
                                        <p:cTn id="442" dur="1" fill="hold">
                                          <p:stCondLst>
                                            <p:cond delay="0"/>
                                          </p:stCondLst>
                                        </p:cTn>
                                        <p:tgtEl>
                                          <p:spTgt spid="217">
                                            <p:txEl>
                                              <p:pRg st="117" end="278"/>
                                            </p:txEl>
                                          </p:spTgt>
                                        </p:tgtEl>
                                        <p:attrNameLst>
                                          <p:attrName>style.visibility</p:attrName>
                                        </p:attrNameLst>
                                      </p:cBhvr>
                                      <p:to>
                                        <p:strVal val="visible"/>
                                      </p:to>
                                    </p:set>
                                    <p:animEffect filter="fade" transition="in">
                                      <p:cBhvr additive="repl">
                                        <p:cTn id="443" dur="500"/>
                                        <p:tgtEl>
                                          <p:spTgt spid="217">
                                            <p:txEl>
                                              <p:pRg st="117" end="278"/>
                                            </p:txEl>
                                          </p:spTgt>
                                        </p:tgtEl>
                                      </p:cBhvr>
                                    </p:animEffect>
                                  </p:childTnLst>
                                </p:cTn>
                              </p:par>
                            </p:childTnLst>
                          </p:cTn>
                        </p:par>
                      </p:childTnLst>
                    </p:cTn>
                  </p:par>
                  <p:par>
                    <p:cTn id="444" fill="hold">
                      <p:stCondLst>
                        <p:cond delay="indefinite"/>
                      </p:stCondLst>
                      <p:childTnLst>
                        <p:par>
                          <p:cTn id="445" fill="hold">
                            <p:stCondLst>
                              <p:cond delay="0"/>
                            </p:stCondLst>
                            <p:childTnLst>
                              <p:par>
                                <p:cTn id="446" nodeType="clickEffect" fill="hold" presetClass="entr" presetID="10">
                                  <p:stCondLst>
                                    <p:cond delay="0"/>
                                  </p:stCondLst>
                                  <p:childTnLst>
                                    <p:set>
                                      <p:cBhvr>
                                        <p:cTn id="447" dur="1" fill="hold">
                                          <p:stCondLst>
                                            <p:cond delay="0"/>
                                          </p:stCondLst>
                                        </p:cTn>
                                        <p:tgtEl>
                                          <p:spTgt spid="217">
                                            <p:txEl>
                                              <p:pRg st="280" end="459"/>
                                            </p:txEl>
                                          </p:spTgt>
                                        </p:tgtEl>
                                        <p:attrNameLst>
                                          <p:attrName>style.visibility</p:attrName>
                                        </p:attrNameLst>
                                      </p:cBhvr>
                                      <p:to>
                                        <p:strVal val="visible"/>
                                      </p:to>
                                    </p:set>
                                    <p:animEffect filter="fade" transition="in">
                                      <p:cBhvr additive="repl">
                                        <p:cTn id="448" dur="500"/>
                                        <p:tgtEl>
                                          <p:spTgt spid="217">
                                            <p:txEl>
                                              <p:pRg st="280" end="459"/>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533520" y="0"/>
            <a:ext cx="8229240" cy="685440"/>
          </a:xfrm>
          <a:prstGeom prst="rect">
            <a:avLst/>
          </a:prstGeom>
          <a:noFill/>
          <a:ln>
            <a:noFill/>
          </a:ln>
        </p:spPr>
        <p:txBody>
          <a:bodyPr anchor="ctr"/>
          <a:p>
            <a:pPr>
              <a:lnSpc>
                <a:spcPct val="100000"/>
              </a:lnSpc>
            </a:pPr>
            <a:r>
              <a:rPr b="0" lang="en-US" sz="3600" spc="-1" strike="noStrike">
                <a:solidFill>
                  <a:srgbClr val="ffffff"/>
                </a:solidFill>
                <a:latin typeface="Calibri"/>
              </a:rPr>
              <a:t>Cash Flow Forecast…..</a:t>
            </a:r>
            <a:endParaRPr b="0" lang="en-US" sz="3600" spc="-1" strike="noStrike">
              <a:solidFill>
                <a:srgbClr val="000000"/>
              </a:solidFill>
              <a:latin typeface="Calibri"/>
            </a:endParaRPr>
          </a:p>
        </p:txBody>
      </p:sp>
      <p:sp>
        <p:nvSpPr>
          <p:cNvPr id="222" name="TextShape 2"/>
          <p:cNvSpPr txBox="1"/>
          <p:nvPr/>
        </p:nvSpPr>
        <p:spPr>
          <a:xfrm>
            <a:off x="470880" y="1257480"/>
            <a:ext cx="8596440" cy="5098320"/>
          </a:xfrm>
          <a:prstGeom prst="rect">
            <a:avLst/>
          </a:prstGeom>
          <a:noFill/>
          <a:ln>
            <a:noFill/>
          </a:ln>
        </p:spPr>
        <p:txBody>
          <a:bodyPr/>
          <a:p>
            <a:pPr algn="just">
              <a:lnSpc>
                <a:spcPct val="100000"/>
              </a:lnSpc>
              <a:spcBef>
                <a:spcPts val="561"/>
              </a:spcBef>
            </a:pPr>
            <a:r>
              <a:rPr b="0" lang="en-US" sz="2800" spc="-1" strike="noStrike">
                <a:solidFill>
                  <a:srgbClr val="bfbfbf"/>
                </a:solidFill>
                <a:latin typeface="Calibri"/>
              </a:rPr>
              <a:t>Table 7.5 shows a cash flow forecast for our example company’s operations. In order to keep the overall picture clear, we have only shown a six-month forecast. </a:t>
            </a:r>
            <a:endParaRPr b="0" lang="en-US" sz="2800" spc="-1" strike="noStrike">
              <a:solidFill>
                <a:srgbClr val="000000"/>
              </a:solidFill>
              <a:latin typeface="Calibri"/>
            </a:endParaRPr>
          </a:p>
          <a:p>
            <a:pPr algn="just">
              <a:lnSpc>
                <a:spcPct val="100000"/>
              </a:lnSpc>
              <a:spcBef>
                <a:spcPts val="201"/>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In practice, companies normally try to forecast twelve months ahead. We have also made the rather unrealistic assumption that the company is launching into its operations at full stretch from day 1. </a:t>
            </a:r>
            <a:endParaRPr b="0" lang="en-US" sz="2800" spc="-1" strike="noStrike">
              <a:solidFill>
                <a:srgbClr val="000000"/>
              </a:solidFill>
              <a:latin typeface="Calibri"/>
            </a:endParaRPr>
          </a:p>
          <a:p>
            <a:pPr algn="just">
              <a:lnSpc>
                <a:spcPct val="100000"/>
              </a:lnSpc>
              <a:spcBef>
                <a:spcPts val="241"/>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Finally, because sales and energy costs are both seasonal, we have assumed that the company is starting operations on 1 January.</a:t>
            </a:r>
            <a:endParaRPr b="0" lang="en-US" sz="2800" spc="-1" strike="noStrike">
              <a:solidFill>
                <a:srgbClr val="000000"/>
              </a:solidFill>
              <a:latin typeface="Calibri"/>
            </a:endParaRPr>
          </a:p>
        </p:txBody>
      </p:sp>
      <p:sp>
        <p:nvSpPr>
          <p:cNvPr id="223" name="TextShape 3"/>
          <p:cNvSpPr txBox="1"/>
          <p:nvPr/>
        </p:nvSpPr>
        <p:spPr>
          <a:xfrm>
            <a:off x="457200" y="6356520"/>
            <a:ext cx="2133360" cy="364680"/>
          </a:xfrm>
          <a:prstGeom prst="rect">
            <a:avLst/>
          </a:prstGeom>
          <a:noFill/>
          <a:ln>
            <a:noFill/>
          </a:ln>
        </p:spPr>
        <p:txBody>
          <a:bodyPr anchor="ctr"/>
          <a:p>
            <a:pPr>
              <a:lnSpc>
                <a:spcPct val="100000"/>
              </a:lnSpc>
            </a:pPr>
            <a:fld id="{28CC2D6A-52CB-4556-B97D-E2981DBDE838}" type="datetime1">
              <a:rPr b="0" lang="en-US" sz="1200" spc="-1" strike="noStrike">
                <a:solidFill>
                  <a:srgbClr val="ffd28b"/>
                </a:solidFill>
                <a:latin typeface="Calibri"/>
              </a:rPr>
              <a:t>11/13/2018</a:t>
            </a:fld>
            <a:endParaRPr b="0" lang="en-US" sz="1200" spc="-1" strike="noStrike">
              <a:latin typeface="Times New Roman"/>
            </a:endParaRPr>
          </a:p>
        </p:txBody>
      </p:sp>
      <p:sp>
        <p:nvSpPr>
          <p:cNvPr id="224" name="TextShape 4"/>
          <p:cNvSpPr txBox="1"/>
          <p:nvPr/>
        </p:nvSpPr>
        <p:spPr>
          <a:xfrm>
            <a:off x="2590920" y="6356520"/>
            <a:ext cx="3962160" cy="364680"/>
          </a:xfrm>
          <a:prstGeom prst="rect">
            <a:avLst/>
          </a:prstGeom>
          <a:noFill/>
          <a:ln>
            <a:noFill/>
          </a:ln>
        </p:spPr>
        <p:txBody>
          <a:bodyPr anchor="ctr"/>
          <a:p>
            <a:pPr algn="ctr">
              <a:lnSpc>
                <a:spcPct val="100000"/>
              </a:lnSpc>
            </a:pPr>
            <a:r>
              <a:rPr b="0" lang="en-US" sz="1200" spc="-1" strike="noStrike">
                <a:solidFill>
                  <a:srgbClr val="ffd28b"/>
                </a:solidFill>
                <a:latin typeface="Calibri"/>
              </a:rPr>
              <a:t>FAST-NUCES CS449-PIT [Fall-2018]</a:t>
            </a:r>
            <a:endParaRPr b="0" lang="en-US" sz="1200" spc="-1" strike="noStrike">
              <a:latin typeface="Times New Roman"/>
            </a:endParaRPr>
          </a:p>
        </p:txBody>
      </p:sp>
      <p:sp>
        <p:nvSpPr>
          <p:cNvPr id="225" name="TextShape 5"/>
          <p:cNvSpPr txBox="1"/>
          <p:nvPr/>
        </p:nvSpPr>
        <p:spPr>
          <a:xfrm>
            <a:off x="8077320" y="6356520"/>
            <a:ext cx="609120" cy="364680"/>
          </a:xfrm>
          <a:prstGeom prst="rect">
            <a:avLst/>
          </a:prstGeom>
          <a:noFill/>
          <a:ln>
            <a:noFill/>
          </a:ln>
        </p:spPr>
        <p:txBody>
          <a:bodyPr anchor="ctr"/>
          <a:p>
            <a:pPr algn="r">
              <a:lnSpc>
                <a:spcPct val="100000"/>
              </a:lnSpc>
            </a:pPr>
            <a:fld id="{C46D5ADB-72AE-4228-8CF0-4149B8BAF58B}" type="slidenum">
              <a:rPr b="0" lang="en-US" sz="1200" spc="-1" strike="noStrike">
                <a:solidFill>
                  <a:srgbClr val="ffd28b"/>
                </a:solidFill>
                <a:latin typeface="Calibri"/>
              </a:rPr>
              <a:t>1</a:t>
            </a:fld>
            <a:endParaRPr b="0" lang="en-US" sz="1200" spc="-1" strike="noStrike">
              <a:latin typeface="Times New Roman"/>
            </a:endParaRPr>
          </a:p>
        </p:txBody>
      </p:sp>
    </p:spTree>
  </p:cSld>
  <p:timing>
    <p:tnLst>
      <p:par>
        <p:cTn id="449" dur="indefinite" restart="never" nodeType="tmRoot">
          <p:childTnLst>
            <p:seq>
              <p:cTn id="450" dur="indefinite" nodeType="mainSeq">
                <p:childTnLst>
                  <p:par>
                    <p:cTn id="451" fill="hold">
                      <p:stCondLst>
                        <p:cond delay="indefinite"/>
                      </p:stCondLst>
                      <p:childTnLst>
                        <p:par>
                          <p:cTn id="452" fill="hold">
                            <p:stCondLst>
                              <p:cond delay="0"/>
                            </p:stCondLst>
                            <p:childTnLst>
                              <p:par>
                                <p:cTn id="453" nodeType="clickEffect" fill="hold" presetClass="entr" presetID="10">
                                  <p:stCondLst>
                                    <p:cond delay="0"/>
                                  </p:stCondLst>
                                  <p:childTnLst>
                                    <p:set>
                                      <p:cBhvr>
                                        <p:cTn id="454" dur="1" fill="hold">
                                          <p:stCondLst>
                                            <p:cond delay="0"/>
                                          </p:stCondLst>
                                        </p:cTn>
                                        <p:tgtEl>
                                          <p:spTgt spid="222">
                                            <p:txEl>
                                              <p:pRg st="162" end="362"/>
                                            </p:txEl>
                                          </p:spTgt>
                                        </p:tgtEl>
                                        <p:attrNameLst>
                                          <p:attrName>style.visibility</p:attrName>
                                        </p:attrNameLst>
                                      </p:cBhvr>
                                      <p:to>
                                        <p:strVal val="visible"/>
                                      </p:to>
                                    </p:set>
                                    <p:animEffect filter="fade" transition="in">
                                      <p:cBhvr additive="repl">
                                        <p:cTn id="455" dur="500"/>
                                        <p:tgtEl>
                                          <p:spTgt spid="222">
                                            <p:txEl>
                                              <p:pRg st="162" end="362"/>
                                            </p:txEl>
                                          </p:spTgt>
                                        </p:tgtEl>
                                      </p:cBhvr>
                                    </p:animEffect>
                                  </p:childTnLst>
                                </p:cTn>
                              </p:par>
                            </p:childTnLst>
                          </p:cTn>
                        </p:par>
                      </p:childTnLst>
                    </p:cTn>
                  </p:par>
                  <p:par>
                    <p:cTn id="456" fill="hold">
                      <p:stCondLst>
                        <p:cond delay="indefinite"/>
                      </p:stCondLst>
                      <p:childTnLst>
                        <p:par>
                          <p:cTn id="457" fill="hold">
                            <p:stCondLst>
                              <p:cond delay="0"/>
                            </p:stCondLst>
                            <p:childTnLst>
                              <p:par>
                                <p:cTn id="458" nodeType="clickEffect" fill="hold" presetClass="entr" presetID="10">
                                  <p:stCondLst>
                                    <p:cond delay="0"/>
                                  </p:stCondLst>
                                  <p:childTnLst>
                                    <p:set>
                                      <p:cBhvr>
                                        <p:cTn id="459" dur="1" fill="hold">
                                          <p:stCondLst>
                                            <p:cond delay="0"/>
                                          </p:stCondLst>
                                        </p:cTn>
                                        <p:tgtEl>
                                          <p:spTgt spid="222">
                                            <p:txEl>
                                              <p:pRg st="363" end="492"/>
                                            </p:txEl>
                                          </p:spTgt>
                                        </p:tgtEl>
                                        <p:attrNameLst>
                                          <p:attrName>style.visibility</p:attrName>
                                        </p:attrNameLst>
                                      </p:cBhvr>
                                      <p:to>
                                        <p:strVal val="visible"/>
                                      </p:to>
                                    </p:set>
                                    <p:animEffect filter="fade" transition="in">
                                      <p:cBhvr additive="repl">
                                        <p:cTn id="460" dur="500"/>
                                        <p:tgtEl>
                                          <p:spTgt spid="222">
                                            <p:txEl>
                                              <p:pRg st="363" end="49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533520" y="0"/>
            <a:ext cx="8229240" cy="685440"/>
          </a:xfrm>
          <a:prstGeom prst="rect">
            <a:avLst/>
          </a:prstGeom>
          <a:noFill/>
          <a:ln>
            <a:noFill/>
          </a:ln>
        </p:spPr>
        <p:txBody>
          <a:bodyPr anchor="ctr"/>
          <a:p>
            <a:pPr>
              <a:lnSpc>
                <a:spcPct val="100000"/>
              </a:lnSpc>
            </a:pPr>
            <a:r>
              <a:rPr b="0" lang="en-US" sz="3600" spc="-1" strike="noStrike">
                <a:solidFill>
                  <a:srgbClr val="ffffff"/>
                </a:solidFill>
                <a:latin typeface="Calibri"/>
              </a:rPr>
              <a:t>Cash Flow Forecast…..</a:t>
            </a:r>
            <a:endParaRPr b="0" lang="en-US" sz="3600" spc="-1" strike="noStrike">
              <a:solidFill>
                <a:srgbClr val="000000"/>
              </a:solidFill>
              <a:latin typeface="Calibri"/>
            </a:endParaRPr>
          </a:p>
        </p:txBody>
      </p:sp>
      <p:pic>
        <p:nvPicPr>
          <p:cNvPr id="227" name="Content Placeholder 6" descr=""/>
          <p:cNvPicPr/>
          <p:nvPr/>
        </p:nvPicPr>
        <p:blipFill>
          <a:blip r:embed="rId1"/>
          <a:stretch/>
        </p:blipFill>
        <p:spPr>
          <a:xfrm>
            <a:off x="0" y="0"/>
            <a:ext cx="9143640" cy="6857640"/>
          </a:xfrm>
          <a:prstGeom prst="rect">
            <a:avLst/>
          </a:prstGeom>
          <a:ln>
            <a:noFill/>
          </a:ln>
        </p:spPr>
      </p:pic>
      <p:sp>
        <p:nvSpPr>
          <p:cNvPr id="228" name="TextShape 2"/>
          <p:cNvSpPr txBox="1"/>
          <p:nvPr/>
        </p:nvSpPr>
        <p:spPr>
          <a:xfrm>
            <a:off x="457200" y="6569280"/>
            <a:ext cx="2133360" cy="364680"/>
          </a:xfrm>
          <a:prstGeom prst="rect">
            <a:avLst/>
          </a:prstGeom>
          <a:noFill/>
          <a:ln>
            <a:noFill/>
          </a:ln>
        </p:spPr>
        <p:txBody>
          <a:bodyPr anchor="ctr"/>
          <a:p>
            <a:pPr>
              <a:lnSpc>
                <a:spcPct val="100000"/>
              </a:lnSpc>
            </a:pPr>
            <a:fld id="{27A22F41-3F50-4332-BBD6-F2C133FB8AD9}" type="datetime1">
              <a:rPr b="0" lang="en-US" sz="1200" spc="-1" strike="noStrike">
                <a:solidFill>
                  <a:srgbClr val="ffd28b"/>
                </a:solidFill>
                <a:latin typeface="Calibri"/>
              </a:rPr>
              <a:t>11/13/2018</a:t>
            </a:fld>
            <a:endParaRPr b="0" lang="en-US" sz="1200" spc="-1" strike="noStrike">
              <a:latin typeface="Times New Roman"/>
            </a:endParaRPr>
          </a:p>
        </p:txBody>
      </p:sp>
      <p:sp>
        <p:nvSpPr>
          <p:cNvPr id="229" name="TextShape 3"/>
          <p:cNvSpPr txBox="1"/>
          <p:nvPr/>
        </p:nvSpPr>
        <p:spPr>
          <a:xfrm>
            <a:off x="2590920" y="6561000"/>
            <a:ext cx="3962160" cy="364680"/>
          </a:xfrm>
          <a:prstGeom prst="rect">
            <a:avLst/>
          </a:prstGeom>
          <a:noFill/>
          <a:ln>
            <a:noFill/>
          </a:ln>
        </p:spPr>
        <p:txBody>
          <a:bodyPr anchor="ctr"/>
          <a:p>
            <a:pPr algn="ctr">
              <a:lnSpc>
                <a:spcPct val="100000"/>
              </a:lnSpc>
            </a:pPr>
            <a:r>
              <a:rPr b="0" lang="en-US" sz="1200" spc="-1" strike="noStrike">
                <a:solidFill>
                  <a:srgbClr val="ffd28b"/>
                </a:solidFill>
                <a:latin typeface="Calibri"/>
              </a:rPr>
              <a:t>FAST-NUCES CS449-PIT [Fall-2018]</a:t>
            </a:r>
            <a:endParaRPr b="0" lang="en-US" sz="1200" spc="-1" strike="noStrike">
              <a:latin typeface="Times New Roman"/>
            </a:endParaRPr>
          </a:p>
        </p:txBody>
      </p:sp>
      <p:sp>
        <p:nvSpPr>
          <p:cNvPr id="230" name="TextShape 4"/>
          <p:cNvSpPr txBox="1"/>
          <p:nvPr/>
        </p:nvSpPr>
        <p:spPr>
          <a:xfrm>
            <a:off x="8077320" y="6569280"/>
            <a:ext cx="914040" cy="288360"/>
          </a:xfrm>
          <a:prstGeom prst="rect">
            <a:avLst/>
          </a:prstGeom>
          <a:noFill/>
          <a:ln>
            <a:noFill/>
          </a:ln>
        </p:spPr>
        <p:txBody>
          <a:bodyPr anchor="ctr"/>
          <a:p>
            <a:pPr algn="r">
              <a:lnSpc>
                <a:spcPct val="100000"/>
              </a:lnSpc>
            </a:pPr>
            <a:fld id="{D90980E0-BA03-430F-9D46-160F13A80EF6}" type="slidenum">
              <a:rPr b="0" lang="en-US" sz="1200" spc="-1" strike="noStrike">
                <a:solidFill>
                  <a:srgbClr val="ffd28b"/>
                </a:solidFill>
                <a:latin typeface="Calibri"/>
              </a:rPr>
              <a:t>1</a:t>
            </a:fld>
            <a:endParaRPr b="0" lang="en-US" sz="1200" spc="-1" strike="noStrike">
              <a:latin typeface="Times New Roman"/>
            </a:endParaRPr>
          </a:p>
        </p:txBody>
      </p:sp>
    </p:spTree>
  </p:cSld>
  <p:timing>
    <p:tnLst>
      <p:par>
        <p:cTn id="461" dur="indefinite" restart="never" nodeType="tmRoot">
          <p:childTnLst>
            <p:seq>
              <p:cTn id="462"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533520" y="0"/>
            <a:ext cx="8229240" cy="685440"/>
          </a:xfrm>
          <a:prstGeom prst="rect">
            <a:avLst/>
          </a:prstGeom>
          <a:noFill/>
          <a:ln>
            <a:noFill/>
          </a:ln>
        </p:spPr>
        <p:txBody>
          <a:bodyPr anchor="ctr"/>
          <a:p>
            <a:pPr>
              <a:lnSpc>
                <a:spcPct val="100000"/>
              </a:lnSpc>
            </a:pPr>
            <a:r>
              <a:rPr b="0" lang="en-US" sz="3600" spc="-1" strike="noStrike">
                <a:solidFill>
                  <a:srgbClr val="ffffff"/>
                </a:solidFill>
                <a:latin typeface="Calibri"/>
              </a:rPr>
              <a:t>Cash Flow Forecast…..</a:t>
            </a:r>
            <a:endParaRPr b="0" lang="en-US" sz="3600" spc="-1" strike="noStrike">
              <a:solidFill>
                <a:srgbClr val="000000"/>
              </a:solidFill>
              <a:latin typeface="Calibri"/>
            </a:endParaRPr>
          </a:p>
        </p:txBody>
      </p:sp>
      <p:sp>
        <p:nvSpPr>
          <p:cNvPr id="232" name="TextShape 2"/>
          <p:cNvSpPr txBox="1"/>
          <p:nvPr/>
        </p:nvSpPr>
        <p:spPr>
          <a:xfrm>
            <a:off x="470880" y="1257480"/>
            <a:ext cx="8596440" cy="5098320"/>
          </a:xfrm>
          <a:prstGeom prst="rect">
            <a:avLst/>
          </a:prstGeom>
          <a:noFill/>
          <a:ln>
            <a:noFill/>
          </a:ln>
        </p:spPr>
        <p:txBody>
          <a:bodyPr/>
          <a:p>
            <a:pPr algn="just">
              <a:lnSpc>
                <a:spcPct val="100000"/>
              </a:lnSpc>
              <a:spcBef>
                <a:spcPts val="561"/>
              </a:spcBef>
            </a:pPr>
            <a:r>
              <a:rPr b="0" lang="en-US" sz="2800" spc="-1" strike="noStrike">
                <a:solidFill>
                  <a:srgbClr val="bfbfbf"/>
                </a:solidFill>
                <a:latin typeface="Calibri"/>
              </a:rPr>
              <a:t>The figures in each cell show the amount of cash entering or leaving the company during that month, under the heading given at the left-hand end of each row.</a:t>
            </a:r>
            <a:endParaRPr b="0" lang="en-US" sz="2800" spc="-1" strike="noStrike">
              <a:solidFill>
                <a:srgbClr val="000000"/>
              </a:solidFill>
              <a:latin typeface="Calibri"/>
            </a:endParaRPr>
          </a:p>
          <a:p>
            <a:pPr algn="just">
              <a:lnSpc>
                <a:spcPct val="100000"/>
              </a:lnSpc>
              <a:spcBef>
                <a:spcPts val="241"/>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Thus the figure of £500 given in the ‘January’ column and the ‘Insurance’ row means that an insurance premium of £500 will be paid sometime in January. </a:t>
            </a:r>
            <a:endParaRPr b="0" lang="en-US" sz="2800" spc="-1" strike="noStrike">
              <a:solidFill>
                <a:srgbClr val="000000"/>
              </a:solidFill>
              <a:latin typeface="Calibri"/>
            </a:endParaRPr>
          </a:p>
          <a:p>
            <a:pPr algn="just">
              <a:lnSpc>
                <a:spcPct val="100000"/>
              </a:lnSpc>
              <a:spcBef>
                <a:spcPts val="210"/>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The figure of £7,000 in the ‘March’ column and the ‘Income from trade sales’ row means that £7,000 will enter the company’s bank account in March as a result of trade customers paying invoices.</a:t>
            </a:r>
            <a:endParaRPr b="0" lang="en-US" sz="2800" spc="-1" strike="noStrike">
              <a:solidFill>
                <a:srgbClr val="000000"/>
              </a:solidFill>
              <a:latin typeface="Calibri"/>
            </a:endParaRPr>
          </a:p>
        </p:txBody>
      </p:sp>
      <p:sp>
        <p:nvSpPr>
          <p:cNvPr id="233" name="TextShape 3"/>
          <p:cNvSpPr txBox="1"/>
          <p:nvPr/>
        </p:nvSpPr>
        <p:spPr>
          <a:xfrm>
            <a:off x="457200" y="6356520"/>
            <a:ext cx="2133360" cy="364680"/>
          </a:xfrm>
          <a:prstGeom prst="rect">
            <a:avLst/>
          </a:prstGeom>
          <a:noFill/>
          <a:ln>
            <a:noFill/>
          </a:ln>
        </p:spPr>
        <p:txBody>
          <a:bodyPr anchor="ctr"/>
          <a:p>
            <a:pPr>
              <a:lnSpc>
                <a:spcPct val="100000"/>
              </a:lnSpc>
            </a:pPr>
            <a:fld id="{F1379C8B-1578-4FF8-9809-1C1DF78C4E35}" type="datetime1">
              <a:rPr b="0" lang="en-US" sz="1200" spc="-1" strike="noStrike">
                <a:solidFill>
                  <a:srgbClr val="ffd28b"/>
                </a:solidFill>
                <a:latin typeface="Calibri"/>
              </a:rPr>
              <a:t>11/13/2018</a:t>
            </a:fld>
            <a:endParaRPr b="0" lang="en-US" sz="1200" spc="-1" strike="noStrike">
              <a:latin typeface="Times New Roman"/>
            </a:endParaRPr>
          </a:p>
        </p:txBody>
      </p:sp>
      <p:sp>
        <p:nvSpPr>
          <p:cNvPr id="234" name="TextShape 4"/>
          <p:cNvSpPr txBox="1"/>
          <p:nvPr/>
        </p:nvSpPr>
        <p:spPr>
          <a:xfrm>
            <a:off x="2590920" y="6356520"/>
            <a:ext cx="3962160" cy="364680"/>
          </a:xfrm>
          <a:prstGeom prst="rect">
            <a:avLst/>
          </a:prstGeom>
          <a:noFill/>
          <a:ln>
            <a:noFill/>
          </a:ln>
        </p:spPr>
        <p:txBody>
          <a:bodyPr anchor="ctr"/>
          <a:p>
            <a:pPr algn="ctr">
              <a:lnSpc>
                <a:spcPct val="100000"/>
              </a:lnSpc>
            </a:pPr>
            <a:r>
              <a:rPr b="0" lang="en-US" sz="1200" spc="-1" strike="noStrike">
                <a:solidFill>
                  <a:srgbClr val="ffd28b"/>
                </a:solidFill>
                <a:latin typeface="Calibri"/>
              </a:rPr>
              <a:t>FAST-NUCES CS449-PIT [Fall-2018]</a:t>
            </a:r>
            <a:endParaRPr b="0" lang="en-US" sz="1200" spc="-1" strike="noStrike">
              <a:latin typeface="Times New Roman"/>
            </a:endParaRPr>
          </a:p>
        </p:txBody>
      </p:sp>
      <p:sp>
        <p:nvSpPr>
          <p:cNvPr id="235" name="TextShape 5"/>
          <p:cNvSpPr txBox="1"/>
          <p:nvPr/>
        </p:nvSpPr>
        <p:spPr>
          <a:xfrm>
            <a:off x="8077320" y="6356520"/>
            <a:ext cx="609120" cy="364680"/>
          </a:xfrm>
          <a:prstGeom prst="rect">
            <a:avLst/>
          </a:prstGeom>
          <a:noFill/>
          <a:ln>
            <a:noFill/>
          </a:ln>
        </p:spPr>
        <p:txBody>
          <a:bodyPr anchor="ctr"/>
          <a:p>
            <a:pPr algn="r">
              <a:lnSpc>
                <a:spcPct val="100000"/>
              </a:lnSpc>
            </a:pPr>
            <a:fld id="{EAED57EC-04D6-4EC2-B4F4-0BB8FC0F6245}" type="slidenum">
              <a:rPr b="0" lang="en-US" sz="1200" spc="-1" strike="noStrike">
                <a:solidFill>
                  <a:srgbClr val="ffd28b"/>
                </a:solidFill>
                <a:latin typeface="Calibri"/>
              </a:rPr>
              <a:t>1</a:t>
            </a:fld>
            <a:endParaRPr b="0" lang="en-US" sz="1200" spc="-1" strike="noStrike">
              <a:latin typeface="Times New Roman"/>
            </a:endParaRPr>
          </a:p>
        </p:txBody>
      </p:sp>
    </p:spTree>
  </p:cSld>
  <p:timing>
    <p:tnLst>
      <p:par>
        <p:cTn id="463" dur="indefinite" restart="never" nodeType="tmRoot">
          <p:childTnLst>
            <p:seq>
              <p:cTn id="464" dur="indefinite" nodeType="mainSeq">
                <p:childTnLst>
                  <p:par>
                    <p:cTn id="465" fill="hold">
                      <p:stCondLst>
                        <p:cond delay="indefinite"/>
                      </p:stCondLst>
                      <p:childTnLst>
                        <p:par>
                          <p:cTn id="466" fill="hold">
                            <p:stCondLst>
                              <p:cond delay="0"/>
                            </p:stCondLst>
                            <p:childTnLst>
                              <p:par>
                                <p:cTn id="467" nodeType="clickEffect" fill="hold" presetClass="entr" presetID="10">
                                  <p:stCondLst>
                                    <p:cond delay="0"/>
                                  </p:stCondLst>
                                  <p:childTnLst>
                                    <p:set>
                                      <p:cBhvr>
                                        <p:cTn id="468" dur="1" fill="hold">
                                          <p:stCondLst>
                                            <p:cond delay="0"/>
                                          </p:stCondLst>
                                        </p:cTn>
                                        <p:tgtEl>
                                          <p:spTgt spid="232">
                                            <p:txEl>
                                              <p:pRg st="159" end="312"/>
                                            </p:txEl>
                                          </p:spTgt>
                                        </p:tgtEl>
                                        <p:attrNameLst>
                                          <p:attrName>style.visibility</p:attrName>
                                        </p:attrNameLst>
                                      </p:cBhvr>
                                      <p:to>
                                        <p:strVal val="visible"/>
                                      </p:to>
                                    </p:set>
                                    <p:animEffect filter="fade" transition="in">
                                      <p:cBhvr additive="repl">
                                        <p:cTn id="469" dur="500"/>
                                        <p:tgtEl>
                                          <p:spTgt spid="232">
                                            <p:txEl>
                                              <p:pRg st="159" end="312"/>
                                            </p:txEl>
                                          </p:spTgt>
                                        </p:tgtEl>
                                      </p:cBhvr>
                                    </p:animEffect>
                                  </p:childTnLst>
                                </p:cTn>
                              </p:par>
                            </p:childTnLst>
                          </p:cTn>
                        </p:par>
                      </p:childTnLst>
                    </p:cTn>
                  </p:par>
                  <p:par>
                    <p:cTn id="470" fill="hold">
                      <p:stCondLst>
                        <p:cond delay="indefinite"/>
                      </p:stCondLst>
                      <p:childTnLst>
                        <p:par>
                          <p:cTn id="471" fill="hold">
                            <p:stCondLst>
                              <p:cond delay="0"/>
                            </p:stCondLst>
                            <p:childTnLst>
                              <p:par>
                                <p:cTn id="472" nodeType="clickEffect" fill="hold" presetClass="entr" presetID="10">
                                  <p:stCondLst>
                                    <p:cond delay="0"/>
                                  </p:stCondLst>
                                  <p:childTnLst>
                                    <p:set>
                                      <p:cBhvr>
                                        <p:cTn id="473" dur="1" fill="hold">
                                          <p:stCondLst>
                                            <p:cond delay="0"/>
                                          </p:stCondLst>
                                        </p:cTn>
                                        <p:tgtEl>
                                          <p:spTgt spid="232">
                                            <p:txEl>
                                              <p:pRg st="313" end="507"/>
                                            </p:txEl>
                                          </p:spTgt>
                                        </p:tgtEl>
                                        <p:attrNameLst>
                                          <p:attrName>style.visibility</p:attrName>
                                        </p:attrNameLst>
                                      </p:cBhvr>
                                      <p:to>
                                        <p:strVal val="visible"/>
                                      </p:to>
                                    </p:set>
                                    <p:animEffect filter="fade" transition="in">
                                      <p:cBhvr additive="repl">
                                        <p:cTn id="474" dur="500"/>
                                        <p:tgtEl>
                                          <p:spTgt spid="232">
                                            <p:txEl>
                                              <p:pRg st="313" end="507"/>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533520" y="0"/>
            <a:ext cx="8229240" cy="685440"/>
          </a:xfrm>
          <a:prstGeom prst="rect">
            <a:avLst/>
          </a:prstGeom>
          <a:noFill/>
          <a:ln>
            <a:noFill/>
          </a:ln>
        </p:spPr>
        <p:txBody>
          <a:bodyPr anchor="ctr"/>
          <a:p>
            <a:pPr>
              <a:lnSpc>
                <a:spcPct val="100000"/>
              </a:lnSpc>
            </a:pPr>
            <a:r>
              <a:rPr b="0" lang="en-US" sz="3600" spc="-1" strike="noStrike">
                <a:solidFill>
                  <a:srgbClr val="ffffff"/>
                </a:solidFill>
                <a:latin typeface="Calibri"/>
              </a:rPr>
              <a:t>Cost of Labor</a:t>
            </a:r>
            <a:endParaRPr b="0" lang="en-US" sz="3600" spc="-1" strike="noStrike">
              <a:solidFill>
                <a:srgbClr val="000000"/>
              </a:solidFill>
              <a:latin typeface="Calibri"/>
            </a:endParaRPr>
          </a:p>
        </p:txBody>
      </p:sp>
      <p:sp>
        <p:nvSpPr>
          <p:cNvPr id="97" name="TextShape 2"/>
          <p:cNvSpPr txBox="1"/>
          <p:nvPr/>
        </p:nvSpPr>
        <p:spPr>
          <a:xfrm>
            <a:off x="457200" y="1371600"/>
            <a:ext cx="8457840" cy="5181120"/>
          </a:xfrm>
          <a:prstGeom prst="rect">
            <a:avLst/>
          </a:prstGeom>
          <a:noFill/>
          <a:ln>
            <a:noFill/>
          </a:ln>
        </p:spPr>
        <p:txBody>
          <a:bodyPr>
            <a:normAutofit/>
          </a:bodyPr>
          <a:p>
            <a:pPr algn="just">
              <a:lnSpc>
                <a:spcPct val="100000"/>
              </a:lnSpc>
              <a:spcBef>
                <a:spcPts val="561"/>
              </a:spcBef>
            </a:pPr>
            <a:r>
              <a:rPr b="0" lang="en-US" sz="2800" spc="-1" strike="noStrike">
                <a:solidFill>
                  <a:srgbClr val="bfbfbf"/>
                </a:solidFill>
                <a:latin typeface="Calibri"/>
              </a:rPr>
              <a:t>Suppose you decide to set up a company that makes computers. The company buys items like processor boards, memory chips, hard disks, and so on.</a:t>
            </a:r>
            <a:endParaRPr b="0" lang="en-US" sz="2800" spc="-1" strike="noStrike">
              <a:solidFill>
                <a:srgbClr val="000000"/>
              </a:solidFill>
              <a:latin typeface="Calibri"/>
            </a:endParaRPr>
          </a:p>
          <a:p>
            <a:pPr algn="just">
              <a:lnSpc>
                <a:spcPct val="100000"/>
              </a:lnSpc>
              <a:spcBef>
                <a:spcPts val="479"/>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It then assembles the machines, installs and configures the software, and delivers the computer to the customer.</a:t>
            </a:r>
            <a:endParaRPr b="0" lang="en-US" sz="2800" spc="-1" strike="noStrike">
              <a:solidFill>
                <a:srgbClr val="000000"/>
              </a:solidFill>
              <a:latin typeface="Calibri"/>
            </a:endParaRPr>
          </a:p>
          <a:p>
            <a:pPr algn="just">
              <a:lnSpc>
                <a:spcPct val="100000"/>
              </a:lnSpc>
              <a:spcBef>
                <a:spcPts val="479"/>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There is no problem in working out the cost of the components that go into the computers. What is more difficult is working out the cost of labor.</a:t>
            </a:r>
            <a:endParaRPr b="0" lang="en-US" sz="2800" spc="-1" strike="noStrike">
              <a:solidFill>
                <a:srgbClr val="000000"/>
              </a:solidFill>
              <a:latin typeface="Calibri"/>
            </a:endParaRPr>
          </a:p>
          <a:p>
            <a:pPr>
              <a:lnSpc>
                <a:spcPct val="100000"/>
              </a:lnSpc>
              <a:spcBef>
                <a:spcPts val="561"/>
              </a:spcBef>
            </a:pPr>
            <a:endParaRPr b="0" lang="en-US" sz="2800" spc="-1" strike="noStrike">
              <a:solidFill>
                <a:srgbClr val="000000"/>
              </a:solidFill>
              <a:latin typeface="Calibri"/>
            </a:endParaRPr>
          </a:p>
        </p:txBody>
      </p:sp>
      <p:sp>
        <p:nvSpPr>
          <p:cNvPr id="98" name="TextShape 3"/>
          <p:cNvSpPr txBox="1"/>
          <p:nvPr/>
        </p:nvSpPr>
        <p:spPr>
          <a:xfrm>
            <a:off x="457200" y="6356520"/>
            <a:ext cx="2133360" cy="364680"/>
          </a:xfrm>
          <a:prstGeom prst="rect">
            <a:avLst/>
          </a:prstGeom>
          <a:noFill/>
          <a:ln>
            <a:noFill/>
          </a:ln>
        </p:spPr>
        <p:txBody>
          <a:bodyPr anchor="ctr"/>
          <a:p>
            <a:pPr>
              <a:lnSpc>
                <a:spcPct val="100000"/>
              </a:lnSpc>
            </a:pPr>
            <a:fld id="{2B37EFA6-072A-41DA-92C2-6CB79E9FE7E7}" type="datetime1">
              <a:rPr b="0" lang="en-US" sz="1200" spc="-1" strike="noStrike">
                <a:solidFill>
                  <a:srgbClr val="ffd28b"/>
                </a:solidFill>
                <a:latin typeface="Calibri"/>
              </a:rPr>
              <a:t>11/13/2018</a:t>
            </a:fld>
            <a:endParaRPr b="0" lang="en-US" sz="1200" spc="-1" strike="noStrike">
              <a:latin typeface="Times New Roman"/>
            </a:endParaRPr>
          </a:p>
        </p:txBody>
      </p:sp>
      <p:sp>
        <p:nvSpPr>
          <p:cNvPr id="99" name="TextShape 4"/>
          <p:cNvSpPr txBox="1"/>
          <p:nvPr/>
        </p:nvSpPr>
        <p:spPr>
          <a:xfrm>
            <a:off x="2590920" y="6356520"/>
            <a:ext cx="3962160" cy="364680"/>
          </a:xfrm>
          <a:prstGeom prst="rect">
            <a:avLst/>
          </a:prstGeom>
          <a:noFill/>
          <a:ln>
            <a:noFill/>
          </a:ln>
        </p:spPr>
        <p:txBody>
          <a:bodyPr anchor="ctr"/>
          <a:p>
            <a:pPr algn="ctr">
              <a:lnSpc>
                <a:spcPct val="100000"/>
              </a:lnSpc>
            </a:pPr>
            <a:r>
              <a:rPr b="0" lang="en-US" sz="1200" spc="-1" strike="noStrike">
                <a:solidFill>
                  <a:srgbClr val="ffd28b"/>
                </a:solidFill>
                <a:latin typeface="Calibri"/>
              </a:rPr>
              <a:t>FAST-NUCES CS449-PIT [Fall-2018]</a:t>
            </a:r>
            <a:endParaRPr b="0" lang="en-US" sz="1200" spc="-1" strike="noStrike">
              <a:latin typeface="Times New Roman"/>
            </a:endParaRPr>
          </a:p>
        </p:txBody>
      </p:sp>
      <p:sp>
        <p:nvSpPr>
          <p:cNvPr id="100" name="TextShape 5"/>
          <p:cNvSpPr txBox="1"/>
          <p:nvPr/>
        </p:nvSpPr>
        <p:spPr>
          <a:xfrm>
            <a:off x="6553080" y="6356520"/>
            <a:ext cx="2133360" cy="364680"/>
          </a:xfrm>
          <a:prstGeom prst="rect">
            <a:avLst/>
          </a:prstGeom>
          <a:noFill/>
          <a:ln>
            <a:noFill/>
          </a:ln>
        </p:spPr>
        <p:txBody>
          <a:bodyPr anchor="ctr"/>
          <a:p>
            <a:pPr algn="r">
              <a:lnSpc>
                <a:spcPct val="100000"/>
              </a:lnSpc>
            </a:pPr>
            <a:fld id="{BCEB7873-A5B6-4194-8134-35A64C665264}" type="slidenum">
              <a:rPr b="0" lang="en-US" sz="1200" spc="-1" strike="noStrike">
                <a:solidFill>
                  <a:srgbClr val="ffd28b"/>
                </a:solidFill>
                <a:latin typeface="Calibri"/>
              </a:rPr>
              <a:t>1</a:t>
            </a:fld>
            <a:endParaRPr b="0" lang="en-US" sz="1200" spc="-1" strike="noStrike">
              <a:latin typeface="Times New Roman"/>
            </a:endParaRPr>
          </a:p>
        </p:txBody>
      </p:sp>
    </p:spTree>
  </p:cSld>
  <p:timing>
    <p:tnLst>
      <p:par>
        <p:cTn id="39" dur="indefinite" restart="never" nodeType="tmRoot">
          <p:childTnLst>
            <p:seq>
              <p:cTn id="40" dur="indefinite" nodeType="mainSeq">
                <p:childTnLst>
                  <p:par>
                    <p:cTn id="41" fill="hold">
                      <p:stCondLst>
                        <p:cond delay="indefinite"/>
                      </p:stCondLst>
                      <p:childTnLst>
                        <p:par>
                          <p:cTn id="42" fill="hold">
                            <p:stCondLst>
                              <p:cond delay="0"/>
                            </p:stCondLst>
                            <p:childTnLst>
                              <p:par>
                                <p:cTn id="43" nodeType="clickEffect" fill="hold" presetClass="entr" presetID="10">
                                  <p:stCondLst>
                                    <p:cond delay="0"/>
                                  </p:stCondLst>
                                  <p:childTnLst>
                                    <p:set>
                                      <p:cBhvr>
                                        <p:cTn id="44" dur="1" fill="hold">
                                          <p:stCondLst>
                                            <p:cond delay="0"/>
                                          </p:stCondLst>
                                        </p:cTn>
                                        <p:tgtEl>
                                          <p:spTgt spid="97">
                                            <p:txEl>
                                              <p:pRg st="145" end="258"/>
                                            </p:txEl>
                                          </p:spTgt>
                                        </p:tgtEl>
                                        <p:attrNameLst>
                                          <p:attrName>style.visibility</p:attrName>
                                        </p:attrNameLst>
                                      </p:cBhvr>
                                      <p:to>
                                        <p:strVal val="visible"/>
                                      </p:to>
                                    </p:set>
                                    <p:animEffect filter="fade" transition="in">
                                      <p:cBhvr additive="repl">
                                        <p:cTn id="45" dur="500"/>
                                        <p:tgtEl>
                                          <p:spTgt spid="97">
                                            <p:txEl>
                                              <p:pRg st="145" end="258"/>
                                            </p:txEl>
                                          </p:spTgt>
                                        </p:tgtEl>
                                      </p:cBhvr>
                                    </p:animEffect>
                                  </p:childTnLst>
                                </p:cTn>
                              </p:par>
                            </p:childTnLst>
                          </p:cTn>
                        </p:par>
                      </p:childTnLst>
                    </p:cTn>
                  </p:par>
                  <p:par>
                    <p:cTn id="46" fill="hold">
                      <p:stCondLst>
                        <p:cond delay="indefinite"/>
                      </p:stCondLst>
                      <p:childTnLst>
                        <p:par>
                          <p:cTn id="47" fill="hold">
                            <p:stCondLst>
                              <p:cond delay="0"/>
                            </p:stCondLst>
                            <p:childTnLst>
                              <p:par>
                                <p:cTn id="48" nodeType="clickEffect" fill="hold" presetClass="entr" presetID="10">
                                  <p:stCondLst>
                                    <p:cond delay="0"/>
                                  </p:stCondLst>
                                  <p:childTnLst>
                                    <p:set>
                                      <p:cBhvr>
                                        <p:cTn id="49" dur="1" fill="hold">
                                          <p:stCondLst>
                                            <p:cond delay="0"/>
                                          </p:stCondLst>
                                        </p:cTn>
                                        <p:tgtEl>
                                          <p:spTgt spid="97">
                                            <p:txEl>
                                              <p:pRg st="259" end="406"/>
                                            </p:txEl>
                                          </p:spTgt>
                                        </p:tgtEl>
                                        <p:attrNameLst>
                                          <p:attrName>style.visibility</p:attrName>
                                        </p:attrNameLst>
                                      </p:cBhvr>
                                      <p:to>
                                        <p:strVal val="visible"/>
                                      </p:to>
                                    </p:set>
                                    <p:animEffect filter="fade" transition="in">
                                      <p:cBhvr additive="repl">
                                        <p:cTn id="50" dur="500"/>
                                        <p:tgtEl>
                                          <p:spTgt spid="97">
                                            <p:txEl>
                                              <p:pRg st="259" end="406"/>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533520" y="0"/>
            <a:ext cx="8229240" cy="685440"/>
          </a:xfrm>
          <a:prstGeom prst="rect">
            <a:avLst/>
          </a:prstGeom>
          <a:noFill/>
          <a:ln>
            <a:noFill/>
          </a:ln>
        </p:spPr>
        <p:txBody>
          <a:bodyPr anchor="ctr"/>
          <a:p>
            <a:pPr>
              <a:lnSpc>
                <a:spcPct val="100000"/>
              </a:lnSpc>
            </a:pPr>
            <a:r>
              <a:rPr b="0" lang="en-US" sz="3600" spc="-1" strike="noStrike">
                <a:solidFill>
                  <a:srgbClr val="ffffff"/>
                </a:solidFill>
                <a:latin typeface="Calibri"/>
              </a:rPr>
              <a:t>Cash Flow Forecast…..</a:t>
            </a:r>
            <a:endParaRPr b="0" lang="en-US" sz="3600" spc="-1" strike="noStrike">
              <a:solidFill>
                <a:srgbClr val="000000"/>
              </a:solidFill>
              <a:latin typeface="Calibri"/>
            </a:endParaRPr>
          </a:p>
        </p:txBody>
      </p:sp>
      <p:sp>
        <p:nvSpPr>
          <p:cNvPr id="237" name="TextShape 2"/>
          <p:cNvSpPr txBox="1"/>
          <p:nvPr/>
        </p:nvSpPr>
        <p:spPr>
          <a:xfrm>
            <a:off x="470880" y="1257480"/>
            <a:ext cx="8596440" cy="5098320"/>
          </a:xfrm>
          <a:prstGeom prst="rect">
            <a:avLst/>
          </a:prstGeom>
          <a:noFill/>
          <a:ln>
            <a:noFill/>
          </a:ln>
        </p:spPr>
        <p:txBody>
          <a:bodyPr/>
          <a:p>
            <a:pPr algn="just">
              <a:lnSpc>
                <a:spcPct val="100000"/>
              </a:lnSpc>
              <a:spcBef>
                <a:spcPts val="561"/>
              </a:spcBef>
            </a:pPr>
            <a:r>
              <a:rPr b="0" lang="en-US" sz="2800" spc="-1" strike="noStrike">
                <a:solidFill>
                  <a:srgbClr val="bfbfbf"/>
                </a:solidFill>
                <a:latin typeface="Calibri"/>
              </a:rPr>
              <a:t>We have assumed that retail sales, that is sales to individuals, are paid for immediately and that these run at a steady level of £5,000 per month throughout the period. </a:t>
            </a:r>
            <a:endParaRPr b="0" lang="en-US" sz="2800" spc="-1" strike="noStrike">
              <a:solidFill>
                <a:srgbClr val="000000"/>
              </a:solidFill>
              <a:latin typeface="Calibri"/>
            </a:endParaRPr>
          </a:p>
          <a:p>
            <a:pPr algn="just">
              <a:lnSpc>
                <a:spcPct val="100000"/>
              </a:lnSpc>
              <a:spcBef>
                <a:spcPts val="221"/>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Trade sales, that is sales to businesses, are typically paid for in the month following delivery. We expect these sales to increase steadily during the period. </a:t>
            </a:r>
            <a:endParaRPr b="0" lang="en-US" sz="2800" spc="-1" strike="noStrike">
              <a:solidFill>
                <a:srgbClr val="000000"/>
              </a:solidFill>
              <a:latin typeface="Calibri"/>
            </a:endParaRPr>
          </a:p>
        </p:txBody>
      </p:sp>
      <p:sp>
        <p:nvSpPr>
          <p:cNvPr id="238" name="TextShape 3"/>
          <p:cNvSpPr txBox="1"/>
          <p:nvPr/>
        </p:nvSpPr>
        <p:spPr>
          <a:xfrm>
            <a:off x="457200" y="6356520"/>
            <a:ext cx="2133360" cy="364680"/>
          </a:xfrm>
          <a:prstGeom prst="rect">
            <a:avLst/>
          </a:prstGeom>
          <a:noFill/>
          <a:ln>
            <a:noFill/>
          </a:ln>
        </p:spPr>
        <p:txBody>
          <a:bodyPr anchor="ctr"/>
          <a:p>
            <a:pPr>
              <a:lnSpc>
                <a:spcPct val="100000"/>
              </a:lnSpc>
            </a:pPr>
            <a:fld id="{CC23CEDB-B243-4C70-BBE6-5FE647EED2B5}" type="datetime1">
              <a:rPr b="0" lang="en-US" sz="1200" spc="-1" strike="noStrike">
                <a:solidFill>
                  <a:srgbClr val="ffd28b"/>
                </a:solidFill>
                <a:latin typeface="Calibri"/>
              </a:rPr>
              <a:t>11/13/2018</a:t>
            </a:fld>
            <a:endParaRPr b="0" lang="en-US" sz="1200" spc="-1" strike="noStrike">
              <a:latin typeface="Times New Roman"/>
            </a:endParaRPr>
          </a:p>
        </p:txBody>
      </p:sp>
      <p:sp>
        <p:nvSpPr>
          <p:cNvPr id="239" name="TextShape 4"/>
          <p:cNvSpPr txBox="1"/>
          <p:nvPr/>
        </p:nvSpPr>
        <p:spPr>
          <a:xfrm>
            <a:off x="2590920" y="6356520"/>
            <a:ext cx="3962160" cy="364680"/>
          </a:xfrm>
          <a:prstGeom prst="rect">
            <a:avLst/>
          </a:prstGeom>
          <a:noFill/>
          <a:ln>
            <a:noFill/>
          </a:ln>
        </p:spPr>
        <p:txBody>
          <a:bodyPr anchor="ctr"/>
          <a:p>
            <a:pPr algn="ctr">
              <a:lnSpc>
                <a:spcPct val="100000"/>
              </a:lnSpc>
            </a:pPr>
            <a:r>
              <a:rPr b="0" lang="en-US" sz="1200" spc="-1" strike="noStrike">
                <a:solidFill>
                  <a:srgbClr val="ffd28b"/>
                </a:solidFill>
                <a:latin typeface="Calibri"/>
              </a:rPr>
              <a:t>FAST-NUCES CS449-PIT [Fall-2018]</a:t>
            </a:r>
            <a:endParaRPr b="0" lang="en-US" sz="1200" spc="-1" strike="noStrike">
              <a:latin typeface="Times New Roman"/>
            </a:endParaRPr>
          </a:p>
        </p:txBody>
      </p:sp>
      <p:sp>
        <p:nvSpPr>
          <p:cNvPr id="240" name="TextShape 5"/>
          <p:cNvSpPr txBox="1"/>
          <p:nvPr/>
        </p:nvSpPr>
        <p:spPr>
          <a:xfrm>
            <a:off x="8077320" y="6356520"/>
            <a:ext cx="609120" cy="364680"/>
          </a:xfrm>
          <a:prstGeom prst="rect">
            <a:avLst/>
          </a:prstGeom>
          <a:noFill/>
          <a:ln>
            <a:noFill/>
          </a:ln>
        </p:spPr>
        <p:txBody>
          <a:bodyPr anchor="ctr"/>
          <a:p>
            <a:pPr algn="r">
              <a:lnSpc>
                <a:spcPct val="100000"/>
              </a:lnSpc>
            </a:pPr>
            <a:fld id="{1AB0FE5F-7B0B-4AC2-A64F-E9DEDF60CF6A}" type="slidenum">
              <a:rPr b="0" lang="en-US" sz="1200" spc="-1" strike="noStrike">
                <a:solidFill>
                  <a:srgbClr val="ffd28b"/>
                </a:solidFill>
                <a:latin typeface="Calibri"/>
              </a:rPr>
              <a:t>1</a:t>
            </a:fld>
            <a:endParaRPr b="0" lang="en-US" sz="1200" spc="-1" strike="noStrike">
              <a:latin typeface="Times New Roman"/>
            </a:endParaRPr>
          </a:p>
        </p:txBody>
      </p:sp>
    </p:spTree>
  </p:cSld>
  <p:timing>
    <p:tnLst>
      <p:par>
        <p:cTn id="475" dur="indefinite" restart="never" nodeType="tmRoot">
          <p:childTnLst>
            <p:seq>
              <p:cTn id="476" dur="indefinite" nodeType="mainSeq">
                <p:childTnLst>
                  <p:par>
                    <p:cTn id="477" fill="hold">
                      <p:stCondLst>
                        <p:cond delay="indefinite"/>
                      </p:stCondLst>
                      <p:childTnLst>
                        <p:par>
                          <p:cTn id="478" fill="hold">
                            <p:stCondLst>
                              <p:cond delay="0"/>
                            </p:stCondLst>
                            <p:childTnLst>
                              <p:par>
                                <p:cTn id="479" nodeType="clickEffect" fill="hold" presetClass="entr" presetID="10">
                                  <p:stCondLst>
                                    <p:cond delay="0"/>
                                  </p:stCondLst>
                                  <p:childTnLst>
                                    <p:set>
                                      <p:cBhvr>
                                        <p:cTn id="480" dur="1" fill="hold">
                                          <p:stCondLst>
                                            <p:cond delay="0"/>
                                          </p:stCondLst>
                                        </p:cTn>
                                        <p:tgtEl>
                                          <p:spTgt spid="237">
                                            <p:txEl>
                                              <p:pRg st="172" end="333"/>
                                            </p:txEl>
                                          </p:spTgt>
                                        </p:tgtEl>
                                        <p:attrNameLst>
                                          <p:attrName>style.visibility</p:attrName>
                                        </p:attrNameLst>
                                      </p:cBhvr>
                                      <p:to>
                                        <p:strVal val="visible"/>
                                      </p:to>
                                    </p:set>
                                    <p:animEffect filter="fade" transition="in">
                                      <p:cBhvr additive="repl">
                                        <p:cTn id="481" dur="500"/>
                                        <p:tgtEl>
                                          <p:spTgt spid="237">
                                            <p:txEl>
                                              <p:pRg st="172" end="333"/>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533520" y="0"/>
            <a:ext cx="8229240" cy="685440"/>
          </a:xfrm>
          <a:prstGeom prst="rect">
            <a:avLst/>
          </a:prstGeom>
          <a:noFill/>
          <a:ln>
            <a:noFill/>
          </a:ln>
        </p:spPr>
        <p:txBody>
          <a:bodyPr anchor="ctr"/>
          <a:p>
            <a:pPr>
              <a:lnSpc>
                <a:spcPct val="100000"/>
              </a:lnSpc>
            </a:pPr>
            <a:r>
              <a:rPr b="0" lang="en-US" sz="3600" spc="-1" strike="noStrike">
                <a:solidFill>
                  <a:srgbClr val="ffffff"/>
                </a:solidFill>
                <a:latin typeface="Calibri"/>
              </a:rPr>
              <a:t>Cash Flow Forecast…..</a:t>
            </a:r>
            <a:endParaRPr b="0" lang="en-US" sz="3600" spc="-1" strike="noStrike">
              <a:solidFill>
                <a:srgbClr val="000000"/>
              </a:solidFill>
              <a:latin typeface="Calibri"/>
            </a:endParaRPr>
          </a:p>
        </p:txBody>
      </p:sp>
      <p:sp>
        <p:nvSpPr>
          <p:cNvPr id="242" name="TextShape 2"/>
          <p:cNvSpPr txBox="1"/>
          <p:nvPr/>
        </p:nvSpPr>
        <p:spPr>
          <a:xfrm>
            <a:off x="470880" y="1257480"/>
            <a:ext cx="8596440" cy="5098320"/>
          </a:xfrm>
          <a:prstGeom prst="rect">
            <a:avLst/>
          </a:prstGeom>
          <a:noFill/>
          <a:ln>
            <a:noFill/>
          </a:ln>
        </p:spPr>
        <p:txBody>
          <a:bodyPr/>
          <a:p>
            <a:pPr algn="just">
              <a:lnSpc>
                <a:spcPct val="100000"/>
              </a:lnSpc>
              <a:spcBef>
                <a:spcPts val="561"/>
              </a:spcBef>
            </a:pPr>
            <a:r>
              <a:rPr b="0" lang="en-US" sz="2800" spc="-1" strike="noStrike">
                <a:solidFill>
                  <a:srgbClr val="bfbfbf"/>
                </a:solidFill>
                <a:latin typeface="Calibri"/>
              </a:rPr>
              <a:t>The total receivables for the six-month period is estimated to be £85,000. </a:t>
            </a:r>
            <a:endParaRPr b="0" lang="en-US" sz="2800" spc="-1" strike="noStrike">
              <a:solidFill>
                <a:srgbClr val="000000"/>
              </a:solidFill>
              <a:latin typeface="Calibri"/>
            </a:endParaRPr>
          </a:p>
          <a:p>
            <a:pPr algn="just">
              <a:lnSpc>
                <a:spcPct val="100000"/>
              </a:lnSpc>
              <a:spcBef>
                <a:spcPts val="139"/>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Since trade sales made in month 6 will not appear in this figure, it looks as though the sales for the period are estimated to be around £105,000. </a:t>
            </a:r>
            <a:endParaRPr b="0" lang="en-US" sz="2800" spc="-1" strike="noStrike">
              <a:solidFill>
                <a:srgbClr val="000000"/>
              </a:solidFill>
              <a:latin typeface="Calibri"/>
            </a:endParaRPr>
          </a:p>
          <a:p>
            <a:pPr algn="just">
              <a:lnSpc>
                <a:spcPct val="100000"/>
              </a:lnSpc>
              <a:spcBef>
                <a:spcPts val="139"/>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The budget (Table 7.4) is based on total sales of £243,250,</a:t>
            </a: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leaving £138,250 to be earned in the second six months as  the demand both from consumers &amp; from businesses is traditionally at its highest in September, October and November.</a:t>
            </a:r>
            <a:endParaRPr b="0" lang="en-US" sz="2800" spc="-1" strike="noStrike">
              <a:solidFill>
                <a:srgbClr val="000000"/>
              </a:solidFill>
              <a:latin typeface="Calibri"/>
            </a:endParaRPr>
          </a:p>
        </p:txBody>
      </p:sp>
      <p:sp>
        <p:nvSpPr>
          <p:cNvPr id="243" name="TextShape 3"/>
          <p:cNvSpPr txBox="1"/>
          <p:nvPr/>
        </p:nvSpPr>
        <p:spPr>
          <a:xfrm>
            <a:off x="457200" y="6356520"/>
            <a:ext cx="2133360" cy="364680"/>
          </a:xfrm>
          <a:prstGeom prst="rect">
            <a:avLst/>
          </a:prstGeom>
          <a:noFill/>
          <a:ln>
            <a:noFill/>
          </a:ln>
        </p:spPr>
        <p:txBody>
          <a:bodyPr anchor="ctr"/>
          <a:p>
            <a:pPr>
              <a:lnSpc>
                <a:spcPct val="100000"/>
              </a:lnSpc>
            </a:pPr>
            <a:fld id="{239E7970-691E-4A8C-9BB7-CAA39630CA54}" type="datetime1">
              <a:rPr b="0" lang="en-US" sz="1200" spc="-1" strike="noStrike">
                <a:solidFill>
                  <a:srgbClr val="ffd28b"/>
                </a:solidFill>
                <a:latin typeface="Calibri"/>
              </a:rPr>
              <a:t>11/13/2018</a:t>
            </a:fld>
            <a:endParaRPr b="0" lang="en-US" sz="1200" spc="-1" strike="noStrike">
              <a:latin typeface="Times New Roman"/>
            </a:endParaRPr>
          </a:p>
        </p:txBody>
      </p:sp>
      <p:sp>
        <p:nvSpPr>
          <p:cNvPr id="244" name="TextShape 4"/>
          <p:cNvSpPr txBox="1"/>
          <p:nvPr/>
        </p:nvSpPr>
        <p:spPr>
          <a:xfrm>
            <a:off x="2590920" y="6356520"/>
            <a:ext cx="3962160" cy="364680"/>
          </a:xfrm>
          <a:prstGeom prst="rect">
            <a:avLst/>
          </a:prstGeom>
          <a:noFill/>
          <a:ln>
            <a:noFill/>
          </a:ln>
        </p:spPr>
        <p:txBody>
          <a:bodyPr anchor="ctr"/>
          <a:p>
            <a:pPr algn="ctr">
              <a:lnSpc>
                <a:spcPct val="100000"/>
              </a:lnSpc>
            </a:pPr>
            <a:r>
              <a:rPr b="0" lang="en-US" sz="1200" spc="-1" strike="noStrike">
                <a:solidFill>
                  <a:srgbClr val="ffd28b"/>
                </a:solidFill>
                <a:latin typeface="Calibri"/>
              </a:rPr>
              <a:t>FAST-NUCES CS449-PIT [Fall-2018]</a:t>
            </a:r>
            <a:endParaRPr b="0" lang="en-US" sz="1200" spc="-1" strike="noStrike">
              <a:latin typeface="Times New Roman"/>
            </a:endParaRPr>
          </a:p>
        </p:txBody>
      </p:sp>
      <p:sp>
        <p:nvSpPr>
          <p:cNvPr id="245" name="TextShape 5"/>
          <p:cNvSpPr txBox="1"/>
          <p:nvPr/>
        </p:nvSpPr>
        <p:spPr>
          <a:xfrm>
            <a:off x="8077320" y="6356520"/>
            <a:ext cx="609120" cy="364680"/>
          </a:xfrm>
          <a:prstGeom prst="rect">
            <a:avLst/>
          </a:prstGeom>
          <a:noFill/>
          <a:ln>
            <a:noFill/>
          </a:ln>
        </p:spPr>
        <p:txBody>
          <a:bodyPr anchor="ctr"/>
          <a:p>
            <a:pPr algn="r">
              <a:lnSpc>
                <a:spcPct val="100000"/>
              </a:lnSpc>
            </a:pPr>
            <a:fld id="{515806E5-6C37-40A4-B445-6311AD639B2F}" type="slidenum">
              <a:rPr b="0" lang="en-US" sz="1200" spc="-1" strike="noStrike">
                <a:solidFill>
                  <a:srgbClr val="ffd28b"/>
                </a:solidFill>
                <a:latin typeface="Calibri"/>
              </a:rPr>
              <a:t>1</a:t>
            </a:fld>
            <a:endParaRPr b="0" lang="en-US" sz="1200" spc="-1" strike="noStrike">
              <a:latin typeface="Times New Roman"/>
            </a:endParaRPr>
          </a:p>
        </p:txBody>
      </p:sp>
    </p:spTree>
  </p:cSld>
  <p:timing>
    <p:tnLst>
      <p:par>
        <p:cTn id="482" dur="indefinite" restart="never" nodeType="tmRoot">
          <p:childTnLst>
            <p:seq>
              <p:cTn id="483" dur="indefinite" nodeType="mainSeq">
                <p:childTnLst>
                  <p:par>
                    <p:cTn id="484" fill="hold">
                      <p:stCondLst>
                        <p:cond delay="indefinite"/>
                      </p:stCondLst>
                      <p:childTnLst>
                        <p:par>
                          <p:cTn id="485" fill="hold">
                            <p:stCondLst>
                              <p:cond delay="0"/>
                            </p:stCondLst>
                            <p:childTnLst>
                              <p:par>
                                <p:cTn id="486" nodeType="clickEffect" fill="hold" presetClass="entr" presetID="10">
                                  <p:stCondLst>
                                    <p:cond delay="0"/>
                                  </p:stCondLst>
                                  <p:childTnLst>
                                    <p:set>
                                      <p:cBhvr>
                                        <p:cTn id="487" dur="1" fill="hold">
                                          <p:stCondLst>
                                            <p:cond delay="0"/>
                                          </p:stCondLst>
                                        </p:cTn>
                                        <p:tgtEl>
                                          <p:spTgt spid="242">
                                            <p:txEl>
                                              <p:pRg st="77" end="225"/>
                                            </p:txEl>
                                          </p:spTgt>
                                        </p:tgtEl>
                                        <p:attrNameLst>
                                          <p:attrName>style.visibility</p:attrName>
                                        </p:attrNameLst>
                                      </p:cBhvr>
                                      <p:to>
                                        <p:strVal val="visible"/>
                                      </p:to>
                                    </p:set>
                                    <p:animEffect filter="fade" transition="in">
                                      <p:cBhvr additive="repl">
                                        <p:cTn id="488" dur="500"/>
                                        <p:tgtEl>
                                          <p:spTgt spid="242">
                                            <p:txEl>
                                              <p:pRg st="77" end="225"/>
                                            </p:txEl>
                                          </p:spTgt>
                                        </p:tgtEl>
                                      </p:cBhvr>
                                    </p:animEffect>
                                  </p:childTnLst>
                                </p:cTn>
                              </p:par>
                            </p:childTnLst>
                          </p:cTn>
                        </p:par>
                      </p:childTnLst>
                    </p:cTn>
                  </p:par>
                  <p:par>
                    <p:cTn id="489" fill="hold">
                      <p:stCondLst>
                        <p:cond delay="indefinite"/>
                      </p:stCondLst>
                      <p:childTnLst>
                        <p:par>
                          <p:cTn id="490" fill="hold">
                            <p:stCondLst>
                              <p:cond delay="0"/>
                            </p:stCondLst>
                            <p:childTnLst>
                              <p:par>
                                <p:cTn id="491" nodeType="clickEffect" fill="hold" presetClass="entr" presetID="10">
                                  <p:stCondLst>
                                    <p:cond delay="0"/>
                                  </p:stCondLst>
                                  <p:childTnLst>
                                    <p:set>
                                      <p:cBhvr>
                                        <p:cTn id="492" dur="1" fill="hold">
                                          <p:stCondLst>
                                            <p:cond delay="0"/>
                                          </p:stCondLst>
                                        </p:cTn>
                                        <p:tgtEl>
                                          <p:spTgt spid="242">
                                            <p:txEl>
                                              <p:pRg st="226" end="286"/>
                                            </p:txEl>
                                          </p:spTgt>
                                        </p:tgtEl>
                                        <p:attrNameLst>
                                          <p:attrName>style.visibility</p:attrName>
                                        </p:attrNameLst>
                                      </p:cBhvr>
                                      <p:to>
                                        <p:strVal val="visible"/>
                                      </p:to>
                                    </p:set>
                                    <p:animEffect filter="fade" transition="in">
                                      <p:cBhvr additive="repl">
                                        <p:cTn id="493" dur="500"/>
                                        <p:tgtEl>
                                          <p:spTgt spid="242">
                                            <p:txEl>
                                              <p:pRg st="226" end="286"/>
                                            </p:txEl>
                                          </p:spTgt>
                                        </p:tgtEl>
                                      </p:cBhvr>
                                    </p:animEffect>
                                  </p:childTnLst>
                                </p:cTn>
                              </p:par>
                            </p:childTnLst>
                          </p:cTn>
                        </p:par>
                      </p:childTnLst>
                    </p:cTn>
                  </p:par>
                  <p:par>
                    <p:cTn id="494" fill="hold">
                      <p:stCondLst>
                        <p:cond delay="indefinite"/>
                      </p:stCondLst>
                      <p:childTnLst>
                        <p:par>
                          <p:cTn id="495" fill="hold">
                            <p:stCondLst>
                              <p:cond delay="0"/>
                            </p:stCondLst>
                            <p:childTnLst>
                              <p:par>
                                <p:cTn id="496" nodeType="clickEffect" fill="hold" presetClass="entr" presetID="10">
                                  <p:stCondLst>
                                    <p:cond delay="0"/>
                                  </p:stCondLst>
                                  <p:childTnLst>
                                    <p:set>
                                      <p:cBhvr>
                                        <p:cTn id="497" dur="1" fill="hold">
                                          <p:stCondLst>
                                            <p:cond delay="0"/>
                                          </p:stCondLst>
                                        </p:cTn>
                                        <p:tgtEl>
                                          <p:spTgt spid="242">
                                            <p:txEl>
                                              <p:pRg st="286" end="462"/>
                                            </p:txEl>
                                          </p:spTgt>
                                        </p:tgtEl>
                                        <p:attrNameLst>
                                          <p:attrName>style.visibility</p:attrName>
                                        </p:attrNameLst>
                                      </p:cBhvr>
                                      <p:to>
                                        <p:strVal val="visible"/>
                                      </p:to>
                                    </p:set>
                                    <p:animEffect filter="fade" transition="in">
                                      <p:cBhvr additive="repl">
                                        <p:cTn id="498" dur="500"/>
                                        <p:tgtEl>
                                          <p:spTgt spid="242">
                                            <p:txEl>
                                              <p:pRg st="286" end="46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Shape 1"/>
          <p:cNvSpPr txBox="1"/>
          <p:nvPr/>
        </p:nvSpPr>
        <p:spPr>
          <a:xfrm>
            <a:off x="533520" y="0"/>
            <a:ext cx="8229240" cy="685440"/>
          </a:xfrm>
          <a:prstGeom prst="rect">
            <a:avLst/>
          </a:prstGeom>
          <a:noFill/>
          <a:ln>
            <a:noFill/>
          </a:ln>
        </p:spPr>
        <p:txBody>
          <a:bodyPr anchor="ctr"/>
          <a:p>
            <a:pPr>
              <a:lnSpc>
                <a:spcPct val="100000"/>
              </a:lnSpc>
            </a:pPr>
            <a:r>
              <a:rPr b="0" lang="en-US" sz="3600" spc="-1" strike="noStrike">
                <a:solidFill>
                  <a:srgbClr val="ffffff"/>
                </a:solidFill>
                <a:latin typeface="Calibri"/>
              </a:rPr>
              <a:t>Cash Flow Forecast…..</a:t>
            </a:r>
            <a:endParaRPr b="0" lang="en-US" sz="3600" spc="-1" strike="noStrike">
              <a:solidFill>
                <a:srgbClr val="000000"/>
              </a:solidFill>
              <a:latin typeface="Calibri"/>
            </a:endParaRPr>
          </a:p>
        </p:txBody>
      </p:sp>
      <p:sp>
        <p:nvSpPr>
          <p:cNvPr id="247" name="TextShape 2"/>
          <p:cNvSpPr txBox="1"/>
          <p:nvPr/>
        </p:nvSpPr>
        <p:spPr>
          <a:xfrm>
            <a:off x="228600" y="1257480"/>
            <a:ext cx="8915040" cy="5098320"/>
          </a:xfrm>
          <a:prstGeom prst="rect">
            <a:avLst/>
          </a:prstGeom>
          <a:noFill/>
          <a:ln>
            <a:noFill/>
          </a:ln>
        </p:spPr>
        <p:txBody>
          <a:bodyPr/>
          <a:p>
            <a:pPr algn="just">
              <a:lnSpc>
                <a:spcPct val="100000"/>
              </a:lnSpc>
              <a:spcBef>
                <a:spcPts val="561"/>
              </a:spcBef>
            </a:pPr>
            <a:r>
              <a:rPr b="0" lang="en-US" sz="2800" spc="-1" strike="noStrike">
                <a:solidFill>
                  <a:srgbClr val="bfbfbf"/>
                </a:solidFill>
                <a:latin typeface="Calibri"/>
              </a:rPr>
              <a:t>This forecast shows that, at no time during the period, will the cash received come close to balancing the cash paid out.</a:t>
            </a:r>
            <a:endParaRPr b="0" lang="en-US" sz="2800" spc="-1" strike="noStrike">
              <a:solidFill>
                <a:srgbClr val="000000"/>
              </a:solidFill>
              <a:latin typeface="Calibri"/>
            </a:endParaRPr>
          </a:p>
          <a:p>
            <a:pPr algn="just">
              <a:lnSpc>
                <a:spcPct val="100000"/>
              </a:lnSpc>
              <a:spcBef>
                <a:spcPts val="221"/>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At the worst point, at the end of month 5, the cash paid out will be £23,312 more than the cash received. </a:t>
            </a:r>
            <a:endParaRPr b="0" lang="en-US" sz="2800" spc="-1" strike="noStrike">
              <a:solidFill>
                <a:srgbClr val="000000"/>
              </a:solidFill>
              <a:latin typeface="Calibri"/>
            </a:endParaRPr>
          </a:p>
          <a:p>
            <a:pPr algn="just">
              <a:lnSpc>
                <a:spcPct val="100000"/>
              </a:lnSpc>
              <a:spcBef>
                <a:spcPts val="159"/>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This has nothing to do with the company’s profitability; it could well be that the company is on track to meet the budget in Table 7.4 and make a respectable profit.</a:t>
            </a:r>
            <a:endParaRPr b="0" lang="en-US" sz="2800" spc="-1" strike="noStrike">
              <a:solidFill>
                <a:srgbClr val="000000"/>
              </a:solidFill>
              <a:latin typeface="Calibri"/>
            </a:endParaRPr>
          </a:p>
          <a:p>
            <a:pPr algn="just">
              <a:lnSpc>
                <a:spcPct val="100000"/>
              </a:lnSpc>
              <a:spcBef>
                <a:spcPts val="201"/>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Nevertheless, the company will need to have at least £23,312 available in cash if it is to keep operating through this period. </a:t>
            </a:r>
            <a:endParaRPr b="0" lang="en-US" sz="2800" spc="-1" strike="noStrike">
              <a:solidFill>
                <a:srgbClr val="000000"/>
              </a:solidFill>
              <a:latin typeface="Calibri"/>
            </a:endParaRPr>
          </a:p>
        </p:txBody>
      </p:sp>
      <p:sp>
        <p:nvSpPr>
          <p:cNvPr id="248" name="TextShape 3"/>
          <p:cNvSpPr txBox="1"/>
          <p:nvPr/>
        </p:nvSpPr>
        <p:spPr>
          <a:xfrm>
            <a:off x="457200" y="6356520"/>
            <a:ext cx="2133360" cy="364680"/>
          </a:xfrm>
          <a:prstGeom prst="rect">
            <a:avLst/>
          </a:prstGeom>
          <a:noFill/>
          <a:ln>
            <a:noFill/>
          </a:ln>
        </p:spPr>
        <p:txBody>
          <a:bodyPr anchor="ctr"/>
          <a:p>
            <a:pPr>
              <a:lnSpc>
                <a:spcPct val="100000"/>
              </a:lnSpc>
            </a:pPr>
            <a:fld id="{970C78B8-591F-427F-8091-4200E734C748}" type="datetime1">
              <a:rPr b="0" lang="en-US" sz="1200" spc="-1" strike="noStrike">
                <a:solidFill>
                  <a:srgbClr val="ffd28b"/>
                </a:solidFill>
                <a:latin typeface="Calibri"/>
              </a:rPr>
              <a:t>11/13/2018</a:t>
            </a:fld>
            <a:endParaRPr b="0" lang="en-US" sz="1200" spc="-1" strike="noStrike">
              <a:latin typeface="Times New Roman"/>
            </a:endParaRPr>
          </a:p>
        </p:txBody>
      </p:sp>
      <p:sp>
        <p:nvSpPr>
          <p:cNvPr id="249" name="TextShape 4"/>
          <p:cNvSpPr txBox="1"/>
          <p:nvPr/>
        </p:nvSpPr>
        <p:spPr>
          <a:xfrm>
            <a:off x="2590920" y="6356520"/>
            <a:ext cx="3962160" cy="364680"/>
          </a:xfrm>
          <a:prstGeom prst="rect">
            <a:avLst/>
          </a:prstGeom>
          <a:noFill/>
          <a:ln>
            <a:noFill/>
          </a:ln>
        </p:spPr>
        <p:txBody>
          <a:bodyPr anchor="ctr"/>
          <a:p>
            <a:pPr algn="ctr">
              <a:lnSpc>
                <a:spcPct val="100000"/>
              </a:lnSpc>
            </a:pPr>
            <a:r>
              <a:rPr b="0" lang="en-US" sz="1200" spc="-1" strike="noStrike">
                <a:solidFill>
                  <a:srgbClr val="ffd28b"/>
                </a:solidFill>
                <a:latin typeface="Calibri"/>
              </a:rPr>
              <a:t>FAST-NUCES CS449-PIT [Fall-2018]</a:t>
            </a:r>
            <a:endParaRPr b="0" lang="en-US" sz="1200" spc="-1" strike="noStrike">
              <a:latin typeface="Times New Roman"/>
            </a:endParaRPr>
          </a:p>
        </p:txBody>
      </p:sp>
      <p:sp>
        <p:nvSpPr>
          <p:cNvPr id="250" name="TextShape 5"/>
          <p:cNvSpPr txBox="1"/>
          <p:nvPr/>
        </p:nvSpPr>
        <p:spPr>
          <a:xfrm>
            <a:off x="8077320" y="6356520"/>
            <a:ext cx="609120" cy="364680"/>
          </a:xfrm>
          <a:prstGeom prst="rect">
            <a:avLst/>
          </a:prstGeom>
          <a:noFill/>
          <a:ln>
            <a:noFill/>
          </a:ln>
        </p:spPr>
        <p:txBody>
          <a:bodyPr anchor="ctr"/>
          <a:p>
            <a:pPr algn="r">
              <a:lnSpc>
                <a:spcPct val="100000"/>
              </a:lnSpc>
            </a:pPr>
            <a:fld id="{6DF8288F-F795-4152-8F5B-6C7038D24102}" type="slidenum">
              <a:rPr b="0" lang="en-US" sz="1200" spc="-1" strike="noStrike">
                <a:solidFill>
                  <a:srgbClr val="ffd28b"/>
                </a:solidFill>
                <a:latin typeface="Calibri"/>
              </a:rPr>
              <a:t>1</a:t>
            </a:fld>
            <a:endParaRPr b="0" lang="en-US" sz="1200" spc="-1" strike="noStrike">
              <a:latin typeface="Times New Roman"/>
            </a:endParaRPr>
          </a:p>
        </p:txBody>
      </p:sp>
    </p:spTree>
  </p:cSld>
  <p:timing>
    <p:tnLst>
      <p:par>
        <p:cTn id="499" dur="indefinite" restart="never" nodeType="tmRoot">
          <p:childTnLst>
            <p:seq>
              <p:cTn id="500" dur="indefinite" nodeType="mainSeq">
                <p:childTnLst>
                  <p:par>
                    <p:cTn id="501" fill="hold">
                      <p:stCondLst>
                        <p:cond delay="indefinite"/>
                      </p:stCondLst>
                      <p:childTnLst>
                        <p:par>
                          <p:cTn id="502" fill="hold">
                            <p:stCondLst>
                              <p:cond delay="0"/>
                            </p:stCondLst>
                            <p:childTnLst>
                              <p:par>
                                <p:cTn id="503" nodeType="clickEffect" fill="hold" presetClass="entr" presetID="10">
                                  <p:stCondLst>
                                    <p:cond delay="0"/>
                                  </p:stCondLst>
                                  <p:childTnLst>
                                    <p:set>
                                      <p:cBhvr>
                                        <p:cTn id="504" dur="1" fill="hold">
                                          <p:stCondLst>
                                            <p:cond delay="0"/>
                                          </p:stCondLst>
                                        </p:cTn>
                                        <p:tgtEl>
                                          <p:spTgt spid="247">
                                            <p:txEl>
                                              <p:pRg st="123" end="230"/>
                                            </p:txEl>
                                          </p:spTgt>
                                        </p:tgtEl>
                                        <p:attrNameLst>
                                          <p:attrName>style.visibility</p:attrName>
                                        </p:attrNameLst>
                                      </p:cBhvr>
                                      <p:to>
                                        <p:strVal val="visible"/>
                                      </p:to>
                                    </p:set>
                                    <p:animEffect filter="fade" transition="in">
                                      <p:cBhvr additive="repl">
                                        <p:cTn id="505" dur="500"/>
                                        <p:tgtEl>
                                          <p:spTgt spid="247">
                                            <p:txEl>
                                              <p:pRg st="123" end="230"/>
                                            </p:txEl>
                                          </p:spTgt>
                                        </p:tgtEl>
                                      </p:cBhvr>
                                    </p:animEffect>
                                  </p:childTnLst>
                                </p:cTn>
                              </p:par>
                            </p:childTnLst>
                          </p:cTn>
                        </p:par>
                      </p:childTnLst>
                    </p:cTn>
                  </p:par>
                  <p:par>
                    <p:cTn id="506" fill="hold">
                      <p:stCondLst>
                        <p:cond delay="indefinite"/>
                      </p:stCondLst>
                      <p:childTnLst>
                        <p:par>
                          <p:cTn id="507" fill="hold">
                            <p:stCondLst>
                              <p:cond delay="0"/>
                            </p:stCondLst>
                            <p:childTnLst>
                              <p:par>
                                <p:cTn id="508" nodeType="clickEffect" fill="hold" presetClass="entr" presetID="10">
                                  <p:stCondLst>
                                    <p:cond delay="0"/>
                                  </p:stCondLst>
                                  <p:childTnLst>
                                    <p:set>
                                      <p:cBhvr>
                                        <p:cTn id="509" dur="1" fill="hold">
                                          <p:stCondLst>
                                            <p:cond delay="0"/>
                                          </p:stCondLst>
                                        </p:cTn>
                                        <p:tgtEl>
                                          <p:spTgt spid="247">
                                            <p:txEl>
                                              <p:pRg st="231" end="397"/>
                                            </p:txEl>
                                          </p:spTgt>
                                        </p:tgtEl>
                                        <p:attrNameLst>
                                          <p:attrName>style.visibility</p:attrName>
                                        </p:attrNameLst>
                                      </p:cBhvr>
                                      <p:to>
                                        <p:strVal val="visible"/>
                                      </p:to>
                                    </p:set>
                                    <p:animEffect filter="fade" transition="in">
                                      <p:cBhvr additive="repl">
                                        <p:cTn id="510" dur="500"/>
                                        <p:tgtEl>
                                          <p:spTgt spid="247">
                                            <p:txEl>
                                              <p:pRg st="231" end="397"/>
                                            </p:txEl>
                                          </p:spTgt>
                                        </p:tgtEl>
                                      </p:cBhvr>
                                    </p:animEffect>
                                  </p:childTnLst>
                                </p:cTn>
                              </p:par>
                            </p:childTnLst>
                          </p:cTn>
                        </p:par>
                      </p:childTnLst>
                    </p:cTn>
                  </p:par>
                  <p:par>
                    <p:cTn id="511" fill="hold">
                      <p:stCondLst>
                        <p:cond delay="indefinite"/>
                      </p:stCondLst>
                      <p:childTnLst>
                        <p:par>
                          <p:cTn id="512" fill="hold">
                            <p:stCondLst>
                              <p:cond delay="0"/>
                            </p:stCondLst>
                            <p:childTnLst>
                              <p:par>
                                <p:cTn id="513" nodeType="clickEffect" fill="hold" presetClass="entr" presetID="10">
                                  <p:stCondLst>
                                    <p:cond delay="0"/>
                                  </p:stCondLst>
                                  <p:childTnLst>
                                    <p:set>
                                      <p:cBhvr>
                                        <p:cTn id="514" dur="1" fill="hold">
                                          <p:stCondLst>
                                            <p:cond delay="0"/>
                                          </p:stCondLst>
                                        </p:cTn>
                                        <p:tgtEl>
                                          <p:spTgt spid="247">
                                            <p:txEl>
                                              <p:pRg st="398" end="526"/>
                                            </p:txEl>
                                          </p:spTgt>
                                        </p:tgtEl>
                                        <p:attrNameLst>
                                          <p:attrName>style.visibility</p:attrName>
                                        </p:attrNameLst>
                                      </p:cBhvr>
                                      <p:to>
                                        <p:strVal val="visible"/>
                                      </p:to>
                                    </p:set>
                                    <p:animEffect filter="fade" transition="in">
                                      <p:cBhvr additive="repl">
                                        <p:cTn id="515" dur="500"/>
                                        <p:tgtEl>
                                          <p:spTgt spid="247">
                                            <p:txEl>
                                              <p:pRg st="398" end="526"/>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533520" y="0"/>
            <a:ext cx="8229240" cy="685440"/>
          </a:xfrm>
          <a:prstGeom prst="rect">
            <a:avLst/>
          </a:prstGeom>
          <a:noFill/>
          <a:ln>
            <a:noFill/>
          </a:ln>
        </p:spPr>
        <p:txBody>
          <a:bodyPr anchor="ctr"/>
          <a:p>
            <a:pPr>
              <a:lnSpc>
                <a:spcPct val="100000"/>
              </a:lnSpc>
            </a:pPr>
            <a:r>
              <a:rPr b="0" lang="en-US" sz="3600" spc="-1" strike="noStrike">
                <a:solidFill>
                  <a:srgbClr val="ffffff"/>
                </a:solidFill>
                <a:latin typeface="Calibri"/>
              </a:rPr>
              <a:t>Cash Flow Forecast…..</a:t>
            </a:r>
            <a:endParaRPr b="0" lang="en-US" sz="3600" spc="-1" strike="noStrike">
              <a:solidFill>
                <a:srgbClr val="000000"/>
              </a:solidFill>
              <a:latin typeface="Calibri"/>
            </a:endParaRPr>
          </a:p>
        </p:txBody>
      </p:sp>
      <p:sp>
        <p:nvSpPr>
          <p:cNvPr id="252" name="TextShape 2"/>
          <p:cNvSpPr txBox="1"/>
          <p:nvPr/>
        </p:nvSpPr>
        <p:spPr>
          <a:xfrm>
            <a:off x="457200" y="1257480"/>
            <a:ext cx="8457840" cy="5098320"/>
          </a:xfrm>
          <a:prstGeom prst="rect">
            <a:avLst/>
          </a:prstGeom>
          <a:noFill/>
          <a:ln>
            <a:noFill/>
          </a:ln>
        </p:spPr>
        <p:txBody>
          <a:bodyPr/>
          <a:p>
            <a:pPr algn="just">
              <a:lnSpc>
                <a:spcPct val="100000"/>
              </a:lnSpc>
              <a:spcBef>
                <a:spcPts val="561"/>
              </a:spcBef>
            </a:pPr>
            <a:r>
              <a:rPr b="0" lang="en-US" sz="2800" spc="-1" strike="noStrike">
                <a:solidFill>
                  <a:srgbClr val="bfbfbf"/>
                </a:solidFill>
                <a:latin typeface="Calibri"/>
              </a:rPr>
              <a:t>Prudence suggests that it should plan on requiring £30,000 to allow for things going wrong.</a:t>
            </a:r>
            <a:endParaRPr b="0" lang="en-US" sz="2800" spc="-1" strike="noStrike">
              <a:solidFill>
                <a:srgbClr val="000000"/>
              </a:solidFill>
              <a:latin typeface="Calibri"/>
            </a:endParaRPr>
          </a:p>
          <a:p>
            <a:pPr algn="just">
              <a:lnSpc>
                <a:spcPct val="100000"/>
              </a:lnSpc>
              <a:spcBef>
                <a:spcPts val="159"/>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The amount of cash required to allow the company to continue to operate over a period is known as its </a:t>
            </a:r>
            <a:r>
              <a:rPr b="0" i="1" lang="en-US" sz="2800" spc="-1" strike="noStrike">
                <a:solidFill>
                  <a:srgbClr val="bfbfbf"/>
                </a:solidFill>
                <a:latin typeface="Calibri"/>
              </a:rPr>
              <a:t>cash requirement</a:t>
            </a:r>
            <a:r>
              <a:rPr b="0" lang="en-US" sz="2800" spc="-1" strike="noStrike">
                <a:solidFill>
                  <a:srgbClr val="bfbfbf"/>
                </a:solidFill>
                <a:latin typeface="Calibri"/>
              </a:rPr>
              <a:t>. </a:t>
            </a:r>
            <a:endParaRPr b="0" lang="en-US" sz="2800" spc="-1" strike="noStrike">
              <a:solidFill>
                <a:srgbClr val="000000"/>
              </a:solidFill>
              <a:latin typeface="Calibri"/>
            </a:endParaRPr>
          </a:p>
          <a:p>
            <a:pPr algn="just">
              <a:lnSpc>
                <a:spcPct val="100000"/>
              </a:lnSpc>
              <a:spcBef>
                <a:spcPts val="139"/>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It is also often referred to as </a:t>
            </a:r>
            <a:r>
              <a:rPr b="0" i="1" lang="en-US" sz="2800" spc="-1" strike="noStrike">
                <a:solidFill>
                  <a:srgbClr val="00b0f0"/>
                </a:solidFill>
                <a:latin typeface="Calibri"/>
              </a:rPr>
              <a:t>working capital</a:t>
            </a:r>
            <a:r>
              <a:rPr b="0" lang="en-US" sz="2800" spc="-1" strike="noStrike">
                <a:solidFill>
                  <a:srgbClr val="bfbfbf"/>
                </a:solidFill>
                <a:latin typeface="Calibri"/>
              </a:rPr>
              <a:t>, although this term is more correctly used to refer to the difference between current assets and current liabilities. </a:t>
            </a:r>
            <a:endParaRPr b="0" lang="en-US" sz="2800" spc="-1" strike="noStrike">
              <a:solidFill>
                <a:srgbClr val="000000"/>
              </a:solidFill>
              <a:latin typeface="Calibri"/>
            </a:endParaRPr>
          </a:p>
          <a:p>
            <a:pPr algn="just">
              <a:lnSpc>
                <a:spcPct val="100000"/>
              </a:lnSpc>
              <a:spcBef>
                <a:spcPts val="201"/>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The two concepts are related but they are not identical.</a:t>
            </a:r>
            <a:endParaRPr b="0" lang="en-US" sz="2800" spc="-1" strike="noStrike">
              <a:solidFill>
                <a:srgbClr val="000000"/>
              </a:solidFill>
              <a:latin typeface="Calibri"/>
            </a:endParaRPr>
          </a:p>
        </p:txBody>
      </p:sp>
      <p:sp>
        <p:nvSpPr>
          <p:cNvPr id="253" name="TextShape 3"/>
          <p:cNvSpPr txBox="1"/>
          <p:nvPr/>
        </p:nvSpPr>
        <p:spPr>
          <a:xfrm>
            <a:off x="457200" y="6356520"/>
            <a:ext cx="2133360" cy="364680"/>
          </a:xfrm>
          <a:prstGeom prst="rect">
            <a:avLst/>
          </a:prstGeom>
          <a:noFill/>
          <a:ln>
            <a:noFill/>
          </a:ln>
        </p:spPr>
        <p:txBody>
          <a:bodyPr anchor="ctr"/>
          <a:p>
            <a:pPr>
              <a:lnSpc>
                <a:spcPct val="100000"/>
              </a:lnSpc>
            </a:pPr>
            <a:fld id="{1660CA4C-CF40-4A29-9B2D-2A277C15FCC4}" type="datetime1">
              <a:rPr b="0" lang="en-US" sz="1200" spc="-1" strike="noStrike">
                <a:solidFill>
                  <a:srgbClr val="ffd28b"/>
                </a:solidFill>
                <a:latin typeface="Calibri"/>
              </a:rPr>
              <a:t>11/13/2018</a:t>
            </a:fld>
            <a:endParaRPr b="0" lang="en-US" sz="1200" spc="-1" strike="noStrike">
              <a:latin typeface="Times New Roman"/>
            </a:endParaRPr>
          </a:p>
        </p:txBody>
      </p:sp>
      <p:sp>
        <p:nvSpPr>
          <p:cNvPr id="254" name="TextShape 4"/>
          <p:cNvSpPr txBox="1"/>
          <p:nvPr/>
        </p:nvSpPr>
        <p:spPr>
          <a:xfrm>
            <a:off x="2590920" y="6356520"/>
            <a:ext cx="3962160" cy="364680"/>
          </a:xfrm>
          <a:prstGeom prst="rect">
            <a:avLst/>
          </a:prstGeom>
          <a:noFill/>
          <a:ln>
            <a:noFill/>
          </a:ln>
        </p:spPr>
        <p:txBody>
          <a:bodyPr anchor="ctr"/>
          <a:p>
            <a:pPr algn="ctr">
              <a:lnSpc>
                <a:spcPct val="100000"/>
              </a:lnSpc>
            </a:pPr>
            <a:r>
              <a:rPr b="0" lang="en-US" sz="1200" spc="-1" strike="noStrike">
                <a:solidFill>
                  <a:srgbClr val="ffd28b"/>
                </a:solidFill>
                <a:latin typeface="Calibri"/>
              </a:rPr>
              <a:t>FAST-NUCES CS449-PIT [Fall-2018]</a:t>
            </a:r>
            <a:endParaRPr b="0" lang="en-US" sz="1200" spc="-1" strike="noStrike">
              <a:latin typeface="Times New Roman"/>
            </a:endParaRPr>
          </a:p>
        </p:txBody>
      </p:sp>
      <p:sp>
        <p:nvSpPr>
          <p:cNvPr id="255" name="TextShape 5"/>
          <p:cNvSpPr txBox="1"/>
          <p:nvPr/>
        </p:nvSpPr>
        <p:spPr>
          <a:xfrm>
            <a:off x="8077320" y="6356520"/>
            <a:ext cx="609120" cy="364680"/>
          </a:xfrm>
          <a:prstGeom prst="rect">
            <a:avLst/>
          </a:prstGeom>
          <a:noFill/>
          <a:ln>
            <a:noFill/>
          </a:ln>
        </p:spPr>
        <p:txBody>
          <a:bodyPr anchor="ctr"/>
          <a:p>
            <a:pPr algn="r">
              <a:lnSpc>
                <a:spcPct val="100000"/>
              </a:lnSpc>
            </a:pPr>
            <a:fld id="{2498A50E-102D-4B92-861A-2F96C89DA26C}" type="slidenum">
              <a:rPr b="0" lang="en-US" sz="1200" spc="-1" strike="noStrike">
                <a:solidFill>
                  <a:srgbClr val="ffd28b"/>
                </a:solidFill>
                <a:latin typeface="Calibri"/>
              </a:rPr>
              <a:t>1</a:t>
            </a:fld>
            <a:endParaRPr b="0" lang="en-US" sz="1200" spc="-1" strike="noStrike">
              <a:latin typeface="Times New Roman"/>
            </a:endParaRPr>
          </a:p>
        </p:txBody>
      </p:sp>
    </p:spTree>
  </p:cSld>
  <p:timing>
    <p:tnLst>
      <p:par>
        <p:cTn id="516" dur="indefinite" restart="never" nodeType="tmRoot">
          <p:childTnLst>
            <p:seq>
              <p:cTn id="517" dur="indefinite" nodeType="mainSeq">
                <p:childTnLst>
                  <p:par>
                    <p:cTn id="518" fill="hold">
                      <p:stCondLst>
                        <p:cond delay="indefinite"/>
                      </p:stCondLst>
                      <p:childTnLst>
                        <p:par>
                          <p:cTn id="519" fill="hold">
                            <p:stCondLst>
                              <p:cond delay="0"/>
                            </p:stCondLst>
                            <p:childTnLst>
                              <p:par>
                                <p:cTn id="520" nodeType="clickEffect" fill="hold" presetClass="entr" presetID="10">
                                  <p:stCondLst>
                                    <p:cond delay="0"/>
                                  </p:stCondLst>
                                  <p:childTnLst>
                                    <p:set>
                                      <p:cBhvr>
                                        <p:cTn id="521" dur="1" fill="hold">
                                          <p:stCondLst>
                                            <p:cond delay="0"/>
                                          </p:stCondLst>
                                        </p:cTn>
                                        <p:tgtEl>
                                          <p:spTgt spid="252">
                                            <p:txEl>
                                              <p:pRg st="93" end="214"/>
                                            </p:txEl>
                                          </p:spTgt>
                                        </p:tgtEl>
                                        <p:attrNameLst>
                                          <p:attrName>style.visibility</p:attrName>
                                        </p:attrNameLst>
                                      </p:cBhvr>
                                      <p:to>
                                        <p:strVal val="visible"/>
                                      </p:to>
                                    </p:set>
                                    <p:animEffect filter="fade" transition="in">
                                      <p:cBhvr additive="repl">
                                        <p:cTn id="522" dur="500"/>
                                        <p:tgtEl>
                                          <p:spTgt spid="252">
                                            <p:txEl>
                                              <p:pRg st="93" end="214"/>
                                            </p:txEl>
                                          </p:spTgt>
                                        </p:tgtEl>
                                      </p:cBhvr>
                                    </p:animEffect>
                                  </p:childTnLst>
                                </p:cTn>
                              </p:par>
                            </p:childTnLst>
                          </p:cTn>
                        </p:par>
                      </p:childTnLst>
                    </p:cTn>
                  </p:par>
                  <p:par>
                    <p:cTn id="523" fill="hold">
                      <p:stCondLst>
                        <p:cond delay="indefinite"/>
                      </p:stCondLst>
                      <p:childTnLst>
                        <p:par>
                          <p:cTn id="524" fill="hold">
                            <p:stCondLst>
                              <p:cond delay="0"/>
                            </p:stCondLst>
                            <p:childTnLst>
                              <p:par>
                                <p:cTn id="525" nodeType="clickEffect" fill="hold" presetClass="entr" presetID="10">
                                  <p:stCondLst>
                                    <p:cond delay="0"/>
                                  </p:stCondLst>
                                  <p:childTnLst>
                                    <p:set>
                                      <p:cBhvr>
                                        <p:cTn id="526" dur="1" fill="hold">
                                          <p:stCondLst>
                                            <p:cond delay="0"/>
                                          </p:stCondLst>
                                        </p:cTn>
                                        <p:tgtEl>
                                          <p:spTgt spid="252">
                                            <p:txEl>
                                              <p:pRg st="215" end="382"/>
                                            </p:txEl>
                                          </p:spTgt>
                                        </p:tgtEl>
                                        <p:attrNameLst>
                                          <p:attrName>style.visibility</p:attrName>
                                        </p:attrNameLst>
                                      </p:cBhvr>
                                      <p:to>
                                        <p:strVal val="visible"/>
                                      </p:to>
                                    </p:set>
                                    <p:animEffect filter="fade" transition="in">
                                      <p:cBhvr additive="repl">
                                        <p:cTn id="527" dur="500"/>
                                        <p:tgtEl>
                                          <p:spTgt spid="252">
                                            <p:txEl>
                                              <p:pRg st="215" end="382"/>
                                            </p:txEl>
                                          </p:spTgt>
                                        </p:tgtEl>
                                      </p:cBhvr>
                                    </p:animEffect>
                                  </p:childTnLst>
                                </p:cTn>
                              </p:par>
                            </p:childTnLst>
                          </p:cTn>
                        </p:par>
                      </p:childTnLst>
                    </p:cTn>
                  </p:par>
                  <p:par>
                    <p:cTn id="528" fill="hold">
                      <p:stCondLst>
                        <p:cond delay="indefinite"/>
                      </p:stCondLst>
                      <p:childTnLst>
                        <p:par>
                          <p:cTn id="529" fill="hold">
                            <p:stCondLst>
                              <p:cond delay="0"/>
                            </p:stCondLst>
                            <p:childTnLst>
                              <p:par>
                                <p:cTn id="530" nodeType="clickEffect" fill="hold" presetClass="entr" presetID="10">
                                  <p:stCondLst>
                                    <p:cond delay="0"/>
                                  </p:stCondLst>
                                  <p:childTnLst>
                                    <p:set>
                                      <p:cBhvr>
                                        <p:cTn id="531" dur="1" fill="hold">
                                          <p:stCondLst>
                                            <p:cond delay="0"/>
                                          </p:stCondLst>
                                        </p:cTn>
                                        <p:tgtEl>
                                          <p:spTgt spid="252">
                                            <p:txEl>
                                              <p:pRg st="383" end="440"/>
                                            </p:txEl>
                                          </p:spTgt>
                                        </p:tgtEl>
                                        <p:attrNameLst>
                                          <p:attrName>style.visibility</p:attrName>
                                        </p:attrNameLst>
                                      </p:cBhvr>
                                      <p:to>
                                        <p:strVal val="visible"/>
                                      </p:to>
                                    </p:set>
                                    <p:animEffect filter="fade" transition="in">
                                      <p:cBhvr additive="repl">
                                        <p:cTn id="532" dur="500"/>
                                        <p:tgtEl>
                                          <p:spTgt spid="252">
                                            <p:txEl>
                                              <p:pRg st="383" end="440"/>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TextShape 1"/>
          <p:cNvSpPr txBox="1"/>
          <p:nvPr/>
        </p:nvSpPr>
        <p:spPr>
          <a:xfrm>
            <a:off x="533520" y="0"/>
            <a:ext cx="8229240" cy="685440"/>
          </a:xfrm>
          <a:prstGeom prst="rect">
            <a:avLst/>
          </a:prstGeom>
          <a:noFill/>
          <a:ln>
            <a:noFill/>
          </a:ln>
        </p:spPr>
        <p:txBody>
          <a:bodyPr anchor="ctr"/>
          <a:p>
            <a:pPr>
              <a:lnSpc>
                <a:spcPct val="100000"/>
              </a:lnSpc>
            </a:pPr>
            <a:r>
              <a:rPr b="0" lang="en-US" sz="3600" spc="-1" strike="noStrike">
                <a:solidFill>
                  <a:srgbClr val="ffffff"/>
                </a:solidFill>
                <a:latin typeface="Calibri"/>
              </a:rPr>
              <a:t>Cash Flow Forecast…..</a:t>
            </a:r>
            <a:endParaRPr b="0" lang="en-US" sz="3600" spc="-1" strike="noStrike">
              <a:solidFill>
                <a:srgbClr val="000000"/>
              </a:solidFill>
              <a:latin typeface="Calibri"/>
            </a:endParaRPr>
          </a:p>
        </p:txBody>
      </p:sp>
      <p:sp>
        <p:nvSpPr>
          <p:cNvPr id="257" name="TextShape 2"/>
          <p:cNvSpPr txBox="1"/>
          <p:nvPr/>
        </p:nvSpPr>
        <p:spPr>
          <a:xfrm>
            <a:off x="470880" y="1257480"/>
            <a:ext cx="8596440" cy="5098320"/>
          </a:xfrm>
          <a:prstGeom prst="rect">
            <a:avLst/>
          </a:prstGeom>
          <a:noFill/>
          <a:ln>
            <a:noFill/>
          </a:ln>
        </p:spPr>
        <p:txBody>
          <a:bodyPr/>
          <a:p>
            <a:pPr algn="just">
              <a:lnSpc>
                <a:spcPct val="100000"/>
              </a:lnSpc>
              <a:spcBef>
                <a:spcPts val="561"/>
              </a:spcBef>
            </a:pPr>
            <a:r>
              <a:rPr b="0" lang="en-US" sz="2800" spc="-1" strike="noStrike">
                <a:solidFill>
                  <a:srgbClr val="bfbfbf"/>
                </a:solidFill>
                <a:latin typeface="Calibri"/>
              </a:rPr>
              <a:t>The traditional way of funding a company’s cash requirement is through a bank overdraft, but banks are not always eager to lend to small companies and loans from other sources may be necessary.</a:t>
            </a:r>
            <a:endParaRPr b="0" lang="en-US" sz="2800" spc="-1" strike="noStrike">
              <a:solidFill>
                <a:srgbClr val="000000"/>
              </a:solidFill>
              <a:latin typeface="Calibri"/>
            </a:endParaRPr>
          </a:p>
          <a:p>
            <a:pPr algn="just">
              <a:lnSpc>
                <a:spcPct val="100000"/>
              </a:lnSpc>
              <a:spcBef>
                <a:spcPts val="119"/>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An initial cash flow forecast is an essential part of a business plan but a well-run company will maintain a rolling 12-month cash flow forecast. </a:t>
            </a:r>
            <a:endParaRPr b="0" lang="en-US" sz="2800" spc="-1" strike="noStrike">
              <a:solidFill>
                <a:srgbClr val="000000"/>
              </a:solidFill>
              <a:latin typeface="Calibri"/>
            </a:endParaRPr>
          </a:p>
          <a:p>
            <a:pPr algn="just">
              <a:lnSpc>
                <a:spcPct val="100000"/>
              </a:lnSpc>
              <a:spcBef>
                <a:spcPts val="79"/>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That is, each month it will produce a new cash flow forecast for the next 12 months, the first 11 months of which will be an updated version of the figures in the previous month’s forecast.</a:t>
            </a:r>
            <a:endParaRPr b="0" lang="en-US" sz="2800" spc="-1" strike="noStrike">
              <a:solidFill>
                <a:srgbClr val="000000"/>
              </a:solidFill>
              <a:latin typeface="Calibri"/>
            </a:endParaRPr>
          </a:p>
        </p:txBody>
      </p:sp>
      <p:sp>
        <p:nvSpPr>
          <p:cNvPr id="258" name="TextShape 3"/>
          <p:cNvSpPr txBox="1"/>
          <p:nvPr/>
        </p:nvSpPr>
        <p:spPr>
          <a:xfrm>
            <a:off x="457200" y="6356520"/>
            <a:ext cx="2133360" cy="364680"/>
          </a:xfrm>
          <a:prstGeom prst="rect">
            <a:avLst/>
          </a:prstGeom>
          <a:noFill/>
          <a:ln>
            <a:noFill/>
          </a:ln>
        </p:spPr>
        <p:txBody>
          <a:bodyPr anchor="ctr"/>
          <a:p>
            <a:pPr>
              <a:lnSpc>
                <a:spcPct val="100000"/>
              </a:lnSpc>
            </a:pPr>
            <a:fld id="{925A3EB2-8428-48F1-9B4D-97E587F396BB}" type="datetime1">
              <a:rPr b="0" lang="en-US" sz="1200" spc="-1" strike="noStrike">
                <a:solidFill>
                  <a:srgbClr val="ffd28b"/>
                </a:solidFill>
                <a:latin typeface="Calibri"/>
              </a:rPr>
              <a:t>11/13/2018</a:t>
            </a:fld>
            <a:endParaRPr b="0" lang="en-US" sz="1200" spc="-1" strike="noStrike">
              <a:latin typeface="Times New Roman"/>
            </a:endParaRPr>
          </a:p>
        </p:txBody>
      </p:sp>
      <p:sp>
        <p:nvSpPr>
          <p:cNvPr id="259" name="TextShape 4"/>
          <p:cNvSpPr txBox="1"/>
          <p:nvPr/>
        </p:nvSpPr>
        <p:spPr>
          <a:xfrm>
            <a:off x="2590920" y="6356520"/>
            <a:ext cx="3962160" cy="364680"/>
          </a:xfrm>
          <a:prstGeom prst="rect">
            <a:avLst/>
          </a:prstGeom>
          <a:noFill/>
          <a:ln>
            <a:noFill/>
          </a:ln>
        </p:spPr>
        <p:txBody>
          <a:bodyPr anchor="ctr"/>
          <a:p>
            <a:pPr algn="ctr">
              <a:lnSpc>
                <a:spcPct val="100000"/>
              </a:lnSpc>
            </a:pPr>
            <a:r>
              <a:rPr b="0" lang="en-US" sz="1200" spc="-1" strike="noStrike">
                <a:solidFill>
                  <a:srgbClr val="ffd28b"/>
                </a:solidFill>
                <a:latin typeface="Calibri"/>
              </a:rPr>
              <a:t>FAST-NUCES CS449-PIT [Fall-2018]</a:t>
            </a:r>
            <a:endParaRPr b="0" lang="en-US" sz="1200" spc="-1" strike="noStrike">
              <a:latin typeface="Times New Roman"/>
            </a:endParaRPr>
          </a:p>
        </p:txBody>
      </p:sp>
      <p:sp>
        <p:nvSpPr>
          <p:cNvPr id="260" name="TextShape 5"/>
          <p:cNvSpPr txBox="1"/>
          <p:nvPr/>
        </p:nvSpPr>
        <p:spPr>
          <a:xfrm>
            <a:off x="8077320" y="6356520"/>
            <a:ext cx="609120" cy="364680"/>
          </a:xfrm>
          <a:prstGeom prst="rect">
            <a:avLst/>
          </a:prstGeom>
          <a:noFill/>
          <a:ln>
            <a:noFill/>
          </a:ln>
        </p:spPr>
        <p:txBody>
          <a:bodyPr anchor="ctr"/>
          <a:p>
            <a:pPr algn="r">
              <a:lnSpc>
                <a:spcPct val="100000"/>
              </a:lnSpc>
            </a:pPr>
            <a:fld id="{2785D623-ADA8-4377-B121-330D4082F325}" type="slidenum">
              <a:rPr b="0" lang="en-US" sz="1200" spc="-1" strike="noStrike">
                <a:solidFill>
                  <a:srgbClr val="ffd28b"/>
                </a:solidFill>
                <a:latin typeface="Calibri"/>
              </a:rPr>
              <a:t>1</a:t>
            </a:fld>
            <a:endParaRPr b="0" lang="en-US" sz="1200" spc="-1" strike="noStrike">
              <a:latin typeface="Times New Roman"/>
            </a:endParaRPr>
          </a:p>
        </p:txBody>
      </p:sp>
    </p:spTree>
  </p:cSld>
  <p:timing>
    <p:tnLst>
      <p:par>
        <p:cTn id="533" dur="indefinite" restart="never" nodeType="tmRoot">
          <p:childTnLst>
            <p:seq>
              <p:cTn id="534" dur="indefinite" nodeType="mainSeq">
                <p:childTnLst>
                  <p:par>
                    <p:cTn id="535" fill="hold">
                      <p:stCondLst>
                        <p:cond delay="indefinite"/>
                      </p:stCondLst>
                      <p:childTnLst>
                        <p:par>
                          <p:cTn id="536" fill="hold">
                            <p:stCondLst>
                              <p:cond delay="0"/>
                            </p:stCondLst>
                            <p:childTnLst>
                              <p:par>
                                <p:cTn id="537" nodeType="clickEffect" fill="hold" presetClass="entr" presetID="10">
                                  <p:stCondLst>
                                    <p:cond delay="0"/>
                                  </p:stCondLst>
                                  <p:childTnLst>
                                    <p:set>
                                      <p:cBhvr>
                                        <p:cTn id="538" dur="1" fill="hold">
                                          <p:stCondLst>
                                            <p:cond delay="0"/>
                                          </p:stCondLst>
                                        </p:cTn>
                                        <p:tgtEl>
                                          <p:spTgt spid="257">
                                            <p:txEl>
                                              <p:pRg st="195" end="342"/>
                                            </p:txEl>
                                          </p:spTgt>
                                        </p:tgtEl>
                                        <p:attrNameLst>
                                          <p:attrName>style.visibility</p:attrName>
                                        </p:attrNameLst>
                                      </p:cBhvr>
                                      <p:to>
                                        <p:strVal val="visible"/>
                                      </p:to>
                                    </p:set>
                                    <p:animEffect filter="fade" transition="in">
                                      <p:cBhvr additive="repl">
                                        <p:cTn id="539" dur="500"/>
                                        <p:tgtEl>
                                          <p:spTgt spid="257">
                                            <p:txEl>
                                              <p:pRg st="195" end="342"/>
                                            </p:txEl>
                                          </p:spTgt>
                                        </p:tgtEl>
                                      </p:cBhvr>
                                    </p:animEffect>
                                  </p:childTnLst>
                                </p:cTn>
                              </p:par>
                            </p:childTnLst>
                          </p:cTn>
                        </p:par>
                      </p:childTnLst>
                    </p:cTn>
                  </p:par>
                  <p:par>
                    <p:cTn id="540" fill="hold">
                      <p:stCondLst>
                        <p:cond delay="indefinite"/>
                      </p:stCondLst>
                      <p:childTnLst>
                        <p:par>
                          <p:cTn id="541" fill="hold">
                            <p:stCondLst>
                              <p:cond delay="0"/>
                            </p:stCondLst>
                            <p:childTnLst>
                              <p:par>
                                <p:cTn id="542" nodeType="clickEffect" fill="hold" presetClass="entr" presetID="10">
                                  <p:stCondLst>
                                    <p:cond delay="0"/>
                                  </p:stCondLst>
                                  <p:childTnLst>
                                    <p:set>
                                      <p:cBhvr>
                                        <p:cTn id="543" dur="1" fill="hold">
                                          <p:stCondLst>
                                            <p:cond delay="0"/>
                                          </p:stCondLst>
                                        </p:cTn>
                                        <p:tgtEl>
                                          <p:spTgt spid="257">
                                            <p:txEl>
                                              <p:pRg st="343" end="533"/>
                                            </p:txEl>
                                          </p:spTgt>
                                        </p:tgtEl>
                                        <p:attrNameLst>
                                          <p:attrName>style.visibility</p:attrName>
                                        </p:attrNameLst>
                                      </p:cBhvr>
                                      <p:to>
                                        <p:strVal val="visible"/>
                                      </p:to>
                                    </p:set>
                                    <p:animEffect filter="fade" transition="in">
                                      <p:cBhvr additive="repl">
                                        <p:cTn id="544" dur="500"/>
                                        <p:tgtEl>
                                          <p:spTgt spid="257">
                                            <p:txEl>
                                              <p:pRg st="343" end="533"/>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533520" y="0"/>
            <a:ext cx="8229240" cy="685440"/>
          </a:xfrm>
          <a:prstGeom prst="rect">
            <a:avLst/>
          </a:prstGeom>
          <a:noFill/>
          <a:ln>
            <a:noFill/>
          </a:ln>
        </p:spPr>
        <p:txBody>
          <a:bodyPr anchor="ctr"/>
          <a:p>
            <a:pPr>
              <a:lnSpc>
                <a:spcPct val="100000"/>
              </a:lnSpc>
            </a:pPr>
            <a:r>
              <a:rPr b="0" lang="en-US" sz="3600" spc="-1" strike="noStrike">
                <a:solidFill>
                  <a:srgbClr val="ffffff"/>
                </a:solidFill>
                <a:latin typeface="Calibri"/>
              </a:rPr>
              <a:t>Cash Flow Forecast…..</a:t>
            </a:r>
            <a:endParaRPr b="0" lang="en-US" sz="3600" spc="-1" strike="noStrike">
              <a:solidFill>
                <a:srgbClr val="000000"/>
              </a:solidFill>
              <a:latin typeface="Calibri"/>
            </a:endParaRPr>
          </a:p>
        </p:txBody>
      </p:sp>
      <p:sp>
        <p:nvSpPr>
          <p:cNvPr id="262" name="TextShape 2"/>
          <p:cNvSpPr txBox="1"/>
          <p:nvPr/>
        </p:nvSpPr>
        <p:spPr>
          <a:xfrm>
            <a:off x="470880" y="1257480"/>
            <a:ext cx="8596440" cy="5098320"/>
          </a:xfrm>
          <a:prstGeom prst="rect">
            <a:avLst/>
          </a:prstGeom>
          <a:noFill/>
          <a:ln>
            <a:noFill/>
          </a:ln>
        </p:spPr>
        <p:txBody>
          <a:bodyPr/>
          <a:p>
            <a:pPr algn="just">
              <a:lnSpc>
                <a:spcPct val="100000"/>
              </a:lnSpc>
              <a:spcBef>
                <a:spcPts val="561"/>
              </a:spcBef>
            </a:pPr>
            <a:r>
              <a:rPr b="0" lang="en-US" sz="2800" spc="-1" strike="noStrike">
                <a:solidFill>
                  <a:srgbClr val="bfbfbf"/>
                </a:solidFill>
                <a:latin typeface="Calibri"/>
              </a:rPr>
              <a:t>Such forecasts will provide early warning of any prospective cash shortage and banks will generally respond well to a request for an increase in overdraft facilities that is made well in advance and based on detailed cash flow predictions.</a:t>
            </a:r>
            <a:endParaRPr b="0" lang="en-US" sz="2800" spc="-1" strike="noStrike">
              <a:solidFill>
                <a:srgbClr val="000000"/>
              </a:solidFill>
              <a:latin typeface="Calibri"/>
            </a:endParaRPr>
          </a:p>
          <a:p>
            <a:pPr algn="just">
              <a:lnSpc>
                <a:spcPct val="100000"/>
              </a:lnSpc>
              <a:spcBef>
                <a:spcPts val="210"/>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At first sight, cash flow forecasts and budgets seem very much the same thing. It is important to understand the difference. </a:t>
            </a:r>
            <a:endParaRPr b="0" lang="en-US" sz="2800" spc="-1" strike="noStrike">
              <a:solidFill>
                <a:srgbClr val="000000"/>
              </a:solidFill>
              <a:latin typeface="Calibri"/>
            </a:endParaRPr>
          </a:p>
          <a:p>
            <a:pPr algn="just">
              <a:lnSpc>
                <a:spcPct val="100000"/>
              </a:lnSpc>
              <a:spcBef>
                <a:spcPts val="221"/>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Cash flow forecasts deal with the flow of cash or its equivalents in and out of the company. </a:t>
            </a:r>
            <a:endParaRPr b="0" lang="en-US" sz="2800" spc="-1" strike="noStrike">
              <a:solidFill>
                <a:srgbClr val="000000"/>
              </a:solidFill>
              <a:latin typeface="Calibri"/>
            </a:endParaRPr>
          </a:p>
        </p:txBody>
      </p:sp>
      <p:sp>
        <p:nvSpPr>
          <p:cNvPr id="263" name="TextShape 3"/>
          <p:cNvSpPr txBox="1"/>
          <p:nvPr/>
        </p:nvSpPr>
        <p:spPr>
          <a:xfrm>
            <a:off x="457200" y="6356520"/>
            <a:ext cx="2133360" cy="364680"/>
          </a:xfrm>
          <a:prstGeom prst="rect">
            <a:avLst/>
          </a:prstGeom>
          <a:noFill/>
          <a:ln>
            <a:noFill/>
          </a:ln>
        </p:spPr>
        <p:txBody>
          <a:bodyPr anchor="ctr"/>
          <a:p>
            <a:pPr>
              <a:lnSpc>
                <a:spcPct val="100000"/>
              </a:lnSpc>
            </a:pPr>
            <a:fld id="{EEA1CB00-3FF9-446D-BD82-20913B427311}" type="datetime1">
              <a:rPr b="0" lang="en-US" sz="1200" spc="-1" strike="noStrike">
                <a:solidFill>
                  <a:srgbClr val="ffd28b"/>
                </a:solidFill>
                <a:latin typeface="Calibri"/>
              </a:rPr>
              <a:t>11/13/2018</a:t>
            </a:fld>
            <a:endParaRPr b="0" lang="en-US" sz="1200" spc="-1" strike="noStrike">
              <a:latin typeface="Times New Roman"/>
            </a:endParaRPr>
          </a:p>
        </p:txBody>
      </p:sp>
      <p:sp>
        <p:nvSpPr>
          <p:cNvPr id="264" name="TextShape 4"/>
          <p:cNvSpPr txBox="1"/>
          <p:nvPr/>
        </p:nvSpPr>
        <p:spPr>
          <a:xfrm>
            <a:off x="2590920" y="6356520"/>
            <a:ext cx="3962160" cy="364680"/>
          </a:xfrm>
          <a:prstGeom prst="rect">
            <a:avLst/>
          </a:prstGeom>
          <a:noFill/>
          <a:ln>
            <a:noFill/>
          </a:ln>
        </p:spPr>
        <p:txBody>
          <a:bodyPr anchor="ctr"/>
          <a:p>
            <a:pPr algn="ctr">
              <a:lnSpc>
                <a:spcPct val="100000"/>
              </a:lnSpc>
            </a:pPr>
            <a:r>
              <a:rPr b="0" lang="en-US" sz="1200" spc="-1" strike="noStrike">
                <a:solidFill>
                  <a:srgbClr val="ffd28b"/>
                </a:solidFill>
                <a:latin typeface="Calibri"/>
              </a:rPr>
              <a:t>FAST-NUCES CS449-PIT [Fall-2018]</a:t>
            </a:r>
            <a:endParaRPr b="0" lang="en-US" sz="1200" spc="-1" strike="noStrike">
              <a:latin typeface="Times New Roman"/>
            </a:endParaRPr>
          </a:p>
        </p:txBody>
      </p:sp>
      <p:sp>
        <p:nvSpPr>
          <p:cNvPr id="265" name="TextShape 5"/>
          <p:cNvSpPr txBox="1"/>
          <p:nvPr/>
        </p:nvSpPr>
        <p:spPr>
          <a:xfrm>
            <a:off x="8077320" y="6356520"/>
            <a:ext cx="609120" cy="364680"/>
          </a:xfrm>
          <a:prstGeom prst="rect">
            <a:avLst/>
          </a:prstGeom>
          <a:noFill/>
          <a:ln>
            <a:noFill/>
          </a:ln>
        </p:spPr>
        <p:txBody>
          <a:bodyPr anchor="ctr"/>
          <a:p>
            <a:pPr algn="r">
              <a:lnSpc>
                <a:spcPct val="100000"/>
              </a:lnSpc>
            </a:pPr>
            <a:fld id="{35D22F46-26F1-427E-8DA3-69419D5ACF15}" type="slidenum">
              <a:rPr b="0" lang="en-US" sz="1200" spc="-1" strike="noStrike">
                <a:solidFill>
                  <a:srgbClr val="ffd28b"/>
                </a:solidFill>
                <a:latin typeface="Calibri"/>
              </a:rPr>
              <a:t>1</a:t>
            </a:fld>
            <a:endParaRPr b="0" lang="en-US" sz="1200" spc="-1" strike="noStrike">
              <a:latin typeface="Times New Roman"/>
            </a:endParaRPr>
          </a:p>
        </p:txBody>
      </p:sp>
    </p:spTree>
  </p:cSld>
  <p:timing>
    <p:tnLst>
      <p:par>
        <p:cTn id="545" dur="indefinite" restart="never" nodeType="tmRoot">
          <p:childTnLst>
            <p:seq>
              <p:cTn id="546" dur="indefinite" nodeType="mainSeq">
                <p:childTnLst>
                  <p:par>
                    <p:cTn id="547" fill="hold">
                      <p:stCondLst>
                        <p:cond delay="indefinite"/>
                      </p:stCondLst>
                      <p:childTnLst>
                        <p:par>
                          <p:cTn id="548" fill="hold">
                            <p:stCondLst>
                              <p:cond delay="0"/>
                            </p:stCondLst>
                            <p:childTnLst>
                              <p:par>
                                <p:cTn id="549" nodeType="clickEffect" fill="hold" presetClass="entr" presetID="10">
                                  <p:stCondLst>
                                    <p:cond delay="0"/>
                                  </p:stCondLst>
                                  <p:childTnLst>
                                    <p:set>
                                      <p:cBhvr>
                                        <p:cTn id="550" dur="1" fill="hold">
                                          <p:stCondLst>
                                            <p:cond delay="0"/>
                                          </p:stCondLst>
                                        </p:cTn>
                                        <p:tgtEl>
                                          <p:spTgt spid="262">
                                            <p:txEl>
                                              <p:pRg st="241" end="367"/>
                                            </p:txEl>
                                          </p:spTgt>
                                        </p:tgtEl>
                                        <p:attrNameLst>
                                          <p:attrName>style.visibility</p:attrName>
                                        </p:attrNameLst>
                                      </p:cBhvr>
                                      <p:to>
                                        <p:strVal val="visible"/>
                                      </p:to>
                                    </p:set>
                                    <p:animEffect filter="fade" transition="in">
                                      <p:cBhvr additive="repl">
                                        <p:cTn id="551" dur="500"/>
                                        <p:tgtEl>
                                          <p:spTgt spid="262">
                                            <p:txEl>
                                              <p:pRg st="241" end="367"/>
                                            </p:txEl>
                                          </p:spTgt>
                                        </p:tgtEl>
                                      </p:cBhvr>
                                    </p:animEffect>
                                  </p:childTnLst>
                                </p:cTn>
                              </p:par>
                            </p:childTnLst>
                          </p:cTn>
                        </p:par>
                      </p:childTnLst>
                    </p:cTn>
                  </p:par>
                  <p:par>
                    <p:cTn id="552" fill="hold">
                      <p:stCondLst>
                        <p:cond delay="indefinite"/>
                      </p:stCondLst>
                      <p:childTnLst>
                        <p:par>
                          <p:cTn id="553" fill="hold">
                            <p:stCondLst>
                              <p:cond delay="0"/>
                            </p:stCondLst>
                            <p:childTnLst>
                              <p:par>
                                <p:cTn id="554" nodeType="clickEffect" fill="hold" presetClass="entr" presetID="10">
                                  <p:stCondLst>
                                    <p:cond delay="0"/>
                                  </p:stCondLst>
                                  <p:childTnLst>
                                    <p:set>
                                      <p:cBhvr>
                                        <p:cTn id="555" dur="1" fill="hold">
                                          <p:stCondLst>
                                            <p:cond delay="0"/>
                                          </p:stCondLst>
                                        </p:cTn>
                                        <p:tgtEl>
                                          <p:spTgt spid="262">
                                            <p:txEl>
                                              <p:pRg st="368" end="462"/>
                                            </p:txEl>
                                          </p:spTgt>
                                        </p:tgtEl>
                                        <p:attrNameLst>
                                          <p:attrName>style.visibility</p:attrName>
                                        </p:attrNameLst>
                                      </p:cBhvr>
                                      <p:to>
                                        <p:strVal val="visible"/>
                                      </p:to>
                                    </p:set>
                                    <p:animEffect filter="fade" transition="in">
                                      <p:cBhvr additive="repl">
                                        <p:cTn id="556" dur="500"/>
                                        <p:tgtEl>
                                          <p:spTgt spid="262">
                                            <p:txEl>
                                              <p:pRg st="368" end="46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Shape 1"/>
          <p:cNvSpPr txBox="1"/>
          <p:nvPr/>
        </p:nvSpPr>
        <p:spPr>
          <a:xfrm>
            <a:off x="533520" y="0"/>
            <a:ext cx="8229240" cy="685440"/>
          </a:xfrm>
          <a:prstGeom prst="rect">
            <a:avLst/>
          </a:prstGeom>
          <a:noFill/>
          <a:ln>
            <a:noFill/>
          </a:ln>
        </p:spPr>
        <p:txBody>
          <a:bodyPr anchor="ctr"/>
          <a:p>
            <a:pPr>
              <a:lnSpc>
                <a:spcPct val="100000"/>
              </a:lnSpc>
            </a:pPr>
            <a:r>
              <a:rPr b="0" lang="en-US" sz="3600" spc="-1" strike="noStrike">
                <a:solidFill>
                  <a:srgbClr val="ffffff"/>
                </a:solidFill>
                <a:latin typeface="Calibri"/>
              </a:rPr>
              <a:t>Cash Flow Forecast…..</a:t>
            </a:r>
            <a:endParaRPr b="0" lang="en-US" sz="3600" spc="-1" strike="noStrike">
              <a:solidFill>
                <a:srgbClr val="000000"/>
              </a:solidFill>
              <a:latin typeface="Calibri"/>
            </a:endParaRPr>
          </a:p>
        </p:txBody>
      </p:sp>
      <p:sp>
        <p:nvSpPr>
          <p:cNvPr id="267" name="TextShape 2"/>
          <p:cNvSpPr txBox="1"/>
          <p:nvPr/>
        </p:nvSpPr>
        <p:spPr>
          <a:xfrm>
            <a:off x="470880" y="1257480"/>
            <a:ext cx="8367840" cy="5098320"/>
          </a:xfrm>
          <a:prstGeom prst="rect">
            <a:avLst/>
          </a:prstGeom>
          <a:noFill/>
          <a:ln>
            <a:noFill/>
          </a:ln>
        </p:spPr>
        <p:txBody>
          <a:bodyPr/>
          <a:p>
            <a:pPr algn="just">
              <a:lnSpc>
                <a:spcPct val="100000"/>
              </a:lnSpc>
              <a:spcBef>
                <a:spcPts val="561"/>
              </a:spcBef>
            </a:pPr>
            <a:r>
              <a:rPr b="0" lang="en-US" sz="2800" spc="-1" strike="noStrike">
                <a:solidFill>
                  <a:srgbClr val="bfbfbf"/>
                </a:solidFill>
                <a:latin typeface="Calibri"/>
              </a:rPr>
              <a:t>Budgets deal with income and expenditure. </a:t>
            </a:r>
            <a:endParaRPr b="0" lang="en-US" sz="2800" spc="-1" strike="noStrike">
              <a:solidFill>
                <a:srgbClr val="000000"/>
              </a:solidFill>
              <a:latin typeface="Calibri"/>
            </a:endParaRPr>
          </a:p>
          <a:p>
            <a:pPr algn="just">
              <a:lnSpc>
                <a:spcPct val="100000"/>
              </a:lnSpc>
              <a:spcBef>
                <a:spcPts val="281"/>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If our company delivers computers worth £100,000 to a large customer today and sends it an invoice, this will immediately appear as income when we are monitoring the budget. </a:t>
            </a:r>
            <a:endParaRPr b="0" lang="en-US" sz="2800" spc="-1" strike="noStrike">
              <a:solidFill>
                <a:srgbClr val="000000"/>
              </a:solidFill>
              <a:latin typeface="Calibri"/>
            </a:endParaRPr>
          </a:p>
          <a:p>
            <a:pPr algn="just">
              <a:lnSpc>
                <a:spcPct val="100000"/>
              </a:lnSpc>
              <a:spcBef>
                <a:spcPts val="281"/>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However, it may be three or for months before the invoice is paid and the corresponding sum appears as cash. The difference can be crucial.</a:t>
            </a:r>
            <a:endParaRPr b="0" lang="en-US" sz="2800" spc="-1" strike="noStrike">
              <a:solidFill>
                <a:srgbClr val="000000"/>
              </a:solidFill>
              <a:latin typeface="Calibri"/>
            </a:endParaRPr>
          </a:p>
          <a:p>
            <a:pPr>
              <a:lnSpc>
                <a:spcPct val="100000"/>
              </a:lnSpc>
              <a:spcBef>
                <a:spcPts val="561"/>
              </a:spcBef>
            </a:pPr>
            <a:endParaRPr b="0" lang="en-US" sz="2800" spc="-1" strike="noStrike">
              <a:solidFill>
                <a:srgbClr val="000000"/>
              </a:solidFill>
              <a:latin typeface="Calibri"/>
            </a:endParaRPr>
          </a:p>
        </p:txBody>
      </p:sp>
      <p:sp>
        <p:nvSpPr>
          <p:cNvPr id="268" name="TextShape 3"/>
          <p:cNvSpPr txBox="1"/>
          <p:nvPr/>
        </p:nvSpPr>
        <p:spPr>
          <a:xfrm>
            <a:off x="457200" y="6356520"/>
            <a:ext cx="2133360" cy="364680"/>
          </a:xfrm>
          <a:prstGeom prst="rect">
            <a:avLst/>
          </a:prstGeom>
          <a:noFill/>
          <a:ln>
            <a:noFill/>
          </a:ln>
        </p:spPr>
        <p:txBody>
          <a:bodyPr anchor="ctr"/>
          <a:p>
            <a:pPr>
              <a:lnSpc>
                <a:spcPct val="100000"/>
              </a:lnSpc>
            </a:pPr>
            <a:fld id="{C3393FF1-B9D2-478F-9D0E-AB4A3F43FFFE}" type="datetime1">
              <a:rPr b="0" lang="en-US" sz="1200" spc="-1" strike="noStrike">
                <a:solidFill>
                  <a:srgbClr val="ffd28b"/>
                </a:solidFill>
                <a:latin typeface="Calibri"/>
              </a:rPr>
              <a:t>11/13/2018</a:t>
            </a:fld>
            <a:endParaRPr b="0" lang="en-US" sz="1200" spc="-1" strike="noStrike">
              <a:latin typeface="Times New Roman"/>
            </a:endParaRPr>
          </a:p>
        </p:txBody>
      </p:sp>
      <p:sp>
        <p:nvSpPr>
          <p:cNvPr id="269" name="TextShape 4"/>
          <p:cNvSpPr txBox="1"/>
          <p:nvPr/>
        </p:nvSpPr>
        <p:spPr>
          <a:xfrm>
            <a:off x="2590920" y="6356520"/>
            <a:ext cx="3962160" cy="364680"/>
          </a:xfrm>
          <a:prstGeom prst="rect">
            <a:avLst/>
          </a:prstGeom>
          <a:noFill/>
          <a:ln>
            <a:noFill/>
          </a:ln>
        </p:spPr>
        <p:txBody>
          <a:bodyPr anchor="ctr"/>
          <a:p>
            <a:pPr algn="ctr">
              <a:lnSpc>
                <a:spcPct val="100000"/>
              </a:lnSpc>
            </a:pPr>
            <a:r>
              <a:rPr b="0" lang="en-US" sz="1200" spc="-1" strike="noStrike">
                <a:solidFill>
                  <a:srgbClr val="ffd28b"/>
                </a:solidFill>
                <a:latin typeface="Calibri"/>
              </a:rPr>
              <a:t>FAST-NUCES CS449-PIT [Fall-2018]</a:t>
            </a:r>
            <a:endParaRPr b="0" lang="en-US" sz="1200" spc="-1" strike="noStrike">
              <a:latin typeface="Times New Roman"/>
            </a:endParaRPr>
          </a:p>
        </p:txBody>
      </p:sp>
      <p:sp>
        <p:nvSpPr>
          <p:cNvPr id="270" name="TextShape 5"/>
          <p:cNvSpPr txBox="1"/>
          <p:nvPr/>
        </p:nvSpPr>
        <p:spPr>
          <a:xfrm>
            <a:off x="8077320" y="6356520"/>
            <a:ext cx="609120" cy="364680"/>
          </a:xfrm>
          <a:prstGeom prst="rect">
            <a:avLst/>
          </a:prstGeom>
          <a:noFill/>
          <a:ln>
            <a:noFill/>
          </a:ln>
        </p:spPr>
        <p:txBody>
          <a:bodyPr anchor="ctr"/>
          <a:p>
            <a:pPr algn="r">
              <a:lnSpc>
                <a:spcPct val="100000"/>
              </a:lnSpc>
            </a:pPr>
            <a:fld id="{418E6354-1574-4B3F-97F7-6CF974619D62}" type="slidenum">
              <a:rPr b="0" lang="en-US" sz="1200" spc="-1" strike="noStrike">
                <a:solidFill>
                  <a:srgbClr val="ffd28b"/>
                </a:solidFill>
                <a:latin typeface="Calibri"/>
              </a:rPr>
              <a:t>1</a:t>
            </a:fld>
            <a:endParaRPr b="0" lang="en-US" sz="1200" spc="-1" strike="noStrike">
              <a:latin typeface="Times New Roman"/>
            </a:endParaRPr>
          </a:p>
        </p:txBody>
      </p:sp>
    </p:spTree>
  </p:cSld>
  <p:timing>
    <p:tnLst>
      <p:par>
        <p:cTn id="557" dur="indefinite" restart="never" nodeType="tmRoot">
          <p:childTnLst>
            <p:seq>
              <p:cTn id="558" dur="indefinite" nodeType="mainSeq">
                <p:childTnLst>
                  <p:par>
                    <p:cTn id="559" fill="hold">
                      <p:stCondLst>
                        <p:cond delay="indefinite"/>
                      </p:stCondLst>
                      <p:childTnLst>
                        <p:par>
                          <p:cTn id="560" fill="hold">
                            <p:stCondLst>
                              <p:cond delay="0"/>
                            </p:stCondLst>
                            <p:childTnLst>
                              <p:par>
                                <p:cTn id="561" nodeType="clickEffect" fill="hold" presetClass="entr" presetID="10">
                                  <p:stCondLst>
                                    <p:cond delay="0"/>
                                  </p:stCondLst>
                                  <p:childTnLst>
                                    <p:set>
                                      <p:cBhvr>
                                        <p:cTn id="562" dur="1" fill="hold">
                                          <p:stCondLst>
                                            <p:cond delay="0"/>
                                          </p:stCondLst>
                                        </p:cTn>
                                        <p:tgtEl>
                                          <p:spTgt spid="267">
                                            <p:txEl>
                                              <p:pRg st="44" end="219"/>
                                            </p:txEl>
                                          </p:spTgt>
                                        </p:tgtEl>
                                        <p:attrNameLst>
                                          <p:attrName>style.visibility</p:attrName>
                                        </p:attrNameLst>
                                      </p:cBhvr>
                                      <p:to>
                                        <p:strVal val="visible"/>
                                      </p:to>
                                    </p:set>
                                    <p:animEffect filter="fade" transition="in">
                                      <p:cBhvr additive="repl">
                                        <p:cTn id="563" dur="500"/>
                                        <p:tgtEl>
                                          <p:spTgt spid="267">
                                            <p:txEl>
                                              <p:pRg st="44" end="219"/>
                                            </p:txEl>
                                          </p:spTgt>
                                        </p:tgtEl>
                                      </p:cBhvr>
                                    </p:animEffect>
                                  </p:childTnLst>
                                </p:cTn>
                              </p:par>
                            </p:childTnLst>
                          </p:cTn>
                        </p:par>
                      </p:childTnLst>
                    </p:cTn>
                  </p:par>
                  <p:par>
                    <p:cTn id="564" fill="hold">
                      <p:stCondLst>
                        <p:cond delay="indefinite"/>
                      </p:stCondLst>
                      <p:childTnLst>
                        <p:par>
                          <p:cTn id="565" fill="hold">
                            <p:stCondLst>
                              <p:cond delay="0"/>
                            </p:stCondLst>
                            <p:childTnLst>
                              <p:par>
                                <p:cTn id="566" nodeType="clickEffect" fill="hold" presetClass="entr" presetID="10">
                                  <p:stCondLst>
                                    <p:cond delay="0"/>
                                  </p:stCondLst>
                                  <p:childTnLst>
                                    <p:set>
                                      <p:cBhvr>
                                        <p:cTn id="567" dur="1" fill="hold">
                                          <p:stCondLst>
                                            <p:cond delay="0"/>
                                          </p:stCondLst>
                                        </p:cTn>
                                        <p:tgtEl>
                                          <p:spTgt spid="267">
                                            <p:txEl>
                                              <p:pRg st="220" end="360"/>
                                            </p:txEl>
                                          </p:spTgt>
                                        </p:tgtEl>
                                        <p:attrNameLst>
                                          <p:attrName>style.visibility</p:attrName>
                                        </p:attrNameLst>
                                      </p:cBhvr>
                                      <p:to>
                                        <p:strVal val="visible"/>
                                      </p:to>
                                    </p:set>
                                    <p:animEffect filter="fade" transition="in">
                                      <p:cBhvr additive="repl">
                                        <p:cTn id="568" dur="500"/>
                                        <p:tgtEl>
                                          <p:spTgt spid="267">
                                            <p:txEl>
                                              <p:pRg st="220" end="360"/>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Shape 1"/>
          <p:cNvSpPr txBox="1"/>
          <p:nvPr/>
        </p:nvSpPr>
        <p:spPr>
          <a:xfrm>
            <a:off x="448920" y="1443960"/>
            <a:ext cx="8229240" cy="610560"/>
          </a:xfrm>
          <a:prstGeom prst="rect">
            <a:avLst/>
          </a:prstGeom>
          <a:noFill/>
          <a:ln>
            <a:noFill/>
          </a:ln>
        </p:spPr>
        <p:txBody>
          <a:bodyPr anchor="ctr">
            <a:normAutofit/>
          </a:bodyPr>
          <a:p>
            <a:pPr>
              <a:lnSpc>
                <a:spcPct val="100000"/>
              </a:lnSpc>
            </a:pPr>
            <a:r>
              <a:rPr b="0" lang="en-US" sz="3600" spc="-1" strike="noStrike">
                <a:solidFill>
                  <a:srgbClr val="ffffff"/>
                </a:solidFill>
                <a:latin typeface="Calibri"/>
              </a:rPr>
              <a:t>References</a:t>
            </a:r>
            <a:endParaRPr b="0" lang="en-US" sz="3600" spc="-1" strike="noStrike">
              <a:solidFill>
                <a:srgbClr val="000000"/>
              </a:solidFill>
              <a:latin typeface="Calibri"/>
            </a:endParaRPr>
          </a:p>
        </p:txBody>
      </p:sp>
      <p:sp>
        <p:nvSpPr>
          <p:cNvPr id="272" name="TextShape 2"/>
          <p:cNvSpPr txBox="1"/>
          <p:nvPr/>
        </p:nvSpPr>
        <p:spPr>
          <a:xfrm>
            <a:off x="448920" y="2054520"/>
            <a:ext cx="8229240" cy="4122720"/>
          </a:xfrm>
          <a:prstGeom prst="rect">
            <a:avLst/>
          </a:prstGeom>
          <a:noFill/>
          <a:ln>
            <a:noFill/>
          </a:ln>
        </p:spPr>
        <p:txBody>
          <a:bodyPr>
            <a:normAutofit/>
          </a:bodyPr>
          <a:p>
            <a:pPr marL="343080" indent="-342720">
              <a:lnSpc>
                <a:spcPct val="100000"/>
              </a:lnSpc>
              <a:spcBef>
                <a:spcPts val="561"/>
              </a:spcBef>
              <a:buClr>
                <a:srgbClr val="00b0f0"/>
              </a:buClr>
              <a:buFont typeface="Arial"/>
              <a:buChar char="•"/>
            </a:pPr>
            <a:r>
              <a:rPr b="0" lang="en-US" sz="2800" spc="-1" strike="noStrike">
                <a:solidFill>
                  <a:srgbClr val="00b0f0"/>
                </a:solidFill>
                <a:latin typeface="Calibri"/>
              </a:rPr>
              <a:t>http://www.investopedia.com/</a:t>
            </a:r>
            <a:endParaRPr b="0" lang="en-US" sz="2800" spc="-1" strike="noStrike">
              <a:solidFill>
                <a:srgbClr val="000000"/>
              </a:solidFill>
              <a:latin typeface="Calibri"/>
            </a:endParaRPr>
          </a:p>
          <a:p>
            <a:pPr marL="343080" indent="-342720">
              <a:lnSpc>
                <a:spcPct val="100000"/>
              </a:lnSpc>
              <a:spcBef>
                <a:spcPts val="561"/>
              </a:spcBef>
              <a:buClr>
                <a:srgbClr val="00b0f0"/>
              </a:buClr>
              <a:buFont typeface="Arial"/>
              <a:buChar char="•"/>
            </a:pPr>
            <a:r>
              <a:rPr b="0" lang="en-US" sz="2800" spc="-1" strike="noStrike" u="sng">
                <a:solidFill>
                  <a:srgbClr val="0000ff"/>
                </a:solidFill>
                <a:uFillTx/>
                <a:latin typeface="Calibri"/>
                <a:hlinkClick r:id="rId1"/>
              </a:rPr>
              <a:t>http://www.businessinsider.com/how-angel-investing-is-different-than-venture-capital-2010-3</a:t>
            </a:r>
            <a:endParaRPr b="0" lang="en-US" sz="2800" spc="-1" strike="noStrike">
              <a:solidFill>
                <a:srgbClr val="000000"/>
              </a:solidFill>
              <a:latin typeface="Calibri"/>
            </a:endParaRPr>
          </a:p>
          <a:p>
            <a:pPr marL="343080" indent="-342720">
              <a:lnSpc>
                <a:spcPct val="100000"/>
              </a:lnSpc>
              <a:spcBef>
                <a:spcPts val="561"/>
              </a:spcBef>
              <a:buClr>
                <a:srgbClr val="00b0f0"/>
              </a:buClr>
              <a:buFont typeface="Arial"/>
              <a:buChar char="•"/>
            </a:pPr>
            <a:r>
              <a:rPr b="0" lang="en-US" sz="2800" spc="-1" strike="noStrike" u="sng">
                <a:solidFill>
                  <a:srgbClr val="0000ff"/>
                </a:solidFill>
                <a:uFillTx/>
                <a:latin typeface="Calibri"/>
                <a:hlinkClick r:id="rId2"/>
              </a:rPr>
              <a:t>http://www.thebusinessangel.org/difference-businessangel-venturecapital.html</a:t>
            </a:r>
            <a:endParaRPr b="0" lang="en-US" sz="2800" spc="-1" strike="noStrike">
              <a:solidFill>
                <a:srgbClr val="000000"/>
              </a:solidFill>
              <a:latin typeface="Calibri"/>
            </a:endParaRPr>
          </a:p>
          <a:p>
            <a:pPr marL="343080" indent="-342720">
              <a:lnSpc>
                <a:spcPct val="100000"/>
              </a:lnSpc>
              <a:spcBef>
                <a:spcPts val="561"/>
              </a:spcBef>
              <a:buClr>
                <a:srgbClr val="00b0f0"/>
              </a:buClr>
              <a:buFont typeface="Arial"/>
              <a:buChar char="•"/>
            </a:pPr>
            <a:r>
              <a:rPr b="0" lang="en-US" sz="2800" spc="-1" strike="noStrike" u="sng">
                <a:solidFill>
                  <a:srgbClr val="0000ff"/>
                </a:solidFill>
                <a:uFillTx/>
                <a:latin typeface="Calibri"/>
                <a:hlinkClick r:id="rId3"/>
              </a:rPr>
              <a:t>http://en.wikipedia.org/wiki/Budget</a:t>
            </a:r>
            <a:endParaRPr b="0" lang="en-US" sz="2800" spc="-1" strike="noStrike">
              <a:solidFill>
                <a:srgbClr val="000000"/>
              </a:solidFill>
              <a:latin typeface="Calibri"/>
            </a:endParaRPr>
          </a:p>
          <a:p>
            <a:pPr marL="343080" indent="-342720">
              <a:lnSpc>
                <a:spcPct val="100000"/>
              </a:lnSpc>
              <a:spcBef>
                <a:spcPts val="561"/>
              </a:spcBef>
              <a:buClr>
                <a:srgbClr val="558ed5"/>
              </a:buClr>
              <a:buFont typeface="Arial"/>
              <a:buChar char="•"/>
            </a:pPr>
            <a:r>
              <a:rPr b="0" lang="en-US" sz="2800" spc="-1" strike="noStrike">
                <a:solidFill>
                  <a:srgbClr val="558ed5"/>
                </a:solidFill>
                <a:latin typeface="Calibri"/>
              </a:rPr>
              <a:t>http://accountingexplained.com/financial/non-current-assets/units-production-depreciation</a:t>
            </a:r>
            <a:endParaRPr b="0" lang="en-US" sz="2800" spc="-1" strike="noStrike">
              <a:solidFill>
                <a:srgbClr val="000000"/>
              </a:solidFill>
              <a:latin typeface="Calibri"/>
            </a:endParaRPr>
          </a:p>
        </p:txBody>
      </p:sp>
      <p:sp>
        <p:nvSpPr>
          <p:cNvPr id="273" name="TextShape 3"/>
          <p:cNvSpPr txBox="1"/>
          <p:nvPr/>
        </p:nvSpPr>
        <p:spPr>
          <a:xfrm>
            <a:off x="457200" y="6356520"/>
            <a:ext cx="2133360" cy="364680"/>
          </a:xfrm>
          <a:prstGeom prst="rect">
            <a:avLst/>
          </a:prstGeom>
          <a:noFill/>
          <a:ln>
            <a:noFill/>
          </a:ln>
        </p:spPr>
        <p:txBody>
          <a:bodyPr anchor="ctr"/>
          <a:p>
            <a:pPr>
              <a:lnSpc>
                <a:spcPct val="100000"/>
              </a:lnSpc>
            </a:pPr>
            <a:fld id="{96815771-4766-4EC4-940A-F584507AF9AC}" type="datetime1">
              <a:rPr b="0" lang="en-US" sz="1200" spc="-1" strike="noStrike">
                <a:solidFill>
                  <a:srgbClr val="ffd28b"/>
                </a:solidFill>
                <a:latin typeface="Calibri"/>
              </a:rPr>
              <a:t>11/13/2018</a:t>
            </a:fld>
            <a:endParaRPr b="0" lang="en-US" sz="1200" spc="-1" strike="noStrike">
              <a:latin typeface="Times New Roman"/>
            </a:endParaRPr>
          </a:p>
        </p:txBody>
      </p:sp>
      <p:sp>
        <p:nvSpPr>
          <p:cNvPr id="274" name="TextShape 4"/>
          <p:cNvSpPr txBox="1"/>
          <p:nvPr/>
        </p:nvSpPr>
        <p:spPr>
          <a:xfrm>
            <a:off x="2590920" y="6356520"/>
            <a:ext cx="3962160" cy="364680"/>
          </a:xfrm>
          <a:prstGeom prst="rect">
            <a:avLst/>
          </a:prstGeom>
          <a:noFill/>
          <a:ln>
            <a:noFill/>
          </a:ln>
        </p:spPr>
        <p:txBody>
          <a:bodyPr anchor="ctr"/>
          <a:p>
            <a:pPr algn="ctr">
              <a:lnSpc>
                <a:spcPct val="100000"/>
              </a:lnSpc>
            </a:pPr>
            <a:r>
              <a:rPr b="0" lang="en-US" sz="1200" spc="-1" strike="noStrike">
                <a:solidFill>
                  <a:srgbClr val="ffd28b"/>
                </a:solidFill>
                <a:latin typeface="Calibri"/>
              </a:rPr>
              <a:t>FAST-NUCES CS449-PIT [Fall-2018]</a:t>
            </a:r>
            <a:endParaRPr b="0" lang="en-US" sz="1200" spc="-1" strike="noStrike">
              <a:latin typeface="Times New Roman"/>
            </a:endParaRPr>
          </a:p>
        </p:txBody>
      </p:sp>
      <p:sp>
        <p:nvSpPr>
          <p:cNvPr id="275" name="TextShape 5"/>
          <p:cNvSpPr txBox="1"/>
          <p:nvPr/>
        </p:nvSpPr>
        <p:spPr>
          <a:xfrm>
            <a:off x="6553080" y="6356520"/>
            <a:ext cx="2133360" cy="364680"/>
          </a:xfrm>
          <a:prstGeom prst="rect">
            <a:avLst/>
          </a:prstGeom>
          <a:noFill/>
          <a:ln>
            <a:noFill/>
          </a:ln>
        </p:spPr>
        <p:txBody>
          <a:bodyPr anchor="ctr"/>
          <a:p>
            <a:pPr algn="r">
              <a:lnSpc>
                <a:spcPct val="100000"/>
              </a:lnSpc>
            </a:pPr>
            <a:fld id="{57332FAE-58F9-4E91-BC50-C747D66210B1}" type="slidenum">
              <a:rPr b="0" lang="en-US" sz="1200" spc="-1" strike="noStrike">
                <a:solidFill>
                  <a:srgbClr val="ffd28b"/>
                </a:solidFill>
                <a:latin typeface="Calibri"/>
              </a:rPr>
              <a:t>1</a:t>
            </a:fld>
            <a:endParaRPr b="0" lang="en-US" sz="1200" spc="-1" strike="noStrike">
              <a:latin typeface="Times New Roman"/>
            </a:endParaRPr>
          </a:p>
        </p:txBody>
      </p:sp>
    </p:spTree>
  </p:cSld>
  <p:timing>
    <p:tnLst>
      <p:par>
        <p:cTn id="569" dur="indefinite" restart="never" nodeType="tmRoot">
          <p:childTnLst>
            <p:seq>
              <p:cTn id="570"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533520" y="0"/>
            <a:ext cx="8229240" cy="685440"/>
          </a:xfrm>
          <a:prstGeom prst="rect">
            <a:avLst/>
          </a:prstGeom>
          <a:noFill/>
          <a:ln>
            <a:noFill/>
          </a:ln>
        </p:spPr>
        <p:txBody>
          <a:bodyPr anchor="ctr"/>
          <a:p>
            <a:pPr>
              <a:lnSpc>
                <a:spcPct val="100000"/>
              </a:lnSpc>
            </a:pPr>
            <a:r>
              <a:rPr b="0" lang="en-US" sz="3600" spc="-1" strike="noStrike">
                <a:solidFill>
                  <a:srgbClr val="ffffff"/>
                </a:solidFill>
                <a:latin typeface="Calibri"/>
              </a:rPr>
              <a:t>Cost of Labor…..</a:t>
            </a:r>
            <a:endParaRPr b="0" lang="en-US" sz="3600" spc="-1" strike="noStrike">
              <a:solidFill>
                <a:srgbClr val="000000"/>
              </a:solidFill>
              <a:latin typeface="Calibri"/>
            </a:endParaRPr>
          </a:p>
        </p:txBody>
      </p:sp>
      <p:sp>
        <p:nvSpPr>
          <p:cNvPr id="102" name="TextShape 2"/>
          <p:cNvSpPr txBox="1"/>
          <p:nvPr/>
        </p:nvSpPr>
        <p:spPr>
          <a:xfrm>
            <a:off x="457200" y="1371600"/>
            <a:ext cx="8457840" cy="5181120"/>
          </a:xfrm>
          <a:prstGeom prst="rect">
            <a:avLst/>
          </a:prstGeom>
          <a:noFill/>
          <a:ln>
            <a:noFill/>
          </a:ln>
        </p:spPr>
        <p:txBody>
          <a:bodyPr>
            <a:normAutofit/>
          </a:bodyPr>
          <a:p>
            <a:pPr algn="just">
              <a:lnSpc>
                <a:spcPct val="100000"/>
              </a:lnSpc>
              <a:spcBef>
                <a:spcPts val="601"/>
              </a:spcBef>
            </a:pPr>
            <a:r>
              <a:rPr b="0" lang="en-US" sz="3000" spc="-1" strike="noStrike">
                <a:solidFill>
                  <a:srgbClr val="bfbfbf"/>
                </a:solidFill>
                <a:latin typeface="Calibri"/>
              </a:rPr>
              <a:t>The cost of employing someone is more than just the cost of their salary. In most countries, employers are required to pay a tax for every employee.</a:t>
            </a:r>
            <a:r>
              <a:rPr b="0" lang="en-US" sz="2800" spc="-1" strike="noStrike">
                <a:solidFill>
                  <a:srgbClr val="bfbfbf"/>
                </a:solidFill>
                <a:latin typeface="Calibri"/>
              </a:rPr>
              <a:t> </a:t>
            </a:r>
            <a:endParaRPr b="0" lang="en-US" sz="2800" spc="-1" strike="noStrike">
              <a:solidFill>
                <a:srgbClr val="000000"/>
              </a:solidFill>
              <a:latin typeface="Calibri"/>
            </a:endParaRPr>
          </a:p>
          <a:p>
            <a:pPr algn="just">
              <a:lnSpc>
                <a:spcPct val="100000"/>
              </a:lnSpc>
              <a:spcBef>
                <a:spcPts val="181"/>
              </a:spcBef>
            </a:pPr>
            <a:endParaRPr b="0" lang="en-US" sz="2800" spc="-1" strike="noStrike">
              <a:solidFill>
                <a:srgbClr val="000000"/>
              </a:solidFill>
              <a:latin typeface="Calibri"/>
            </a:endParaRPr>
          </a:p>
          <a:p>
            <a:pPr algn="just">
              <a:lnSpc>
                <a:spcPct val="100000"/>
              </a:lnSpc>
              <a:spcBef>
                <a:spcPts val="601"/>
              </a:spcBef>
            </a:pPr>
            <a:r>
              <a:rPr b="0" lang="en-US" sz="3000" spc="-1" strike="noStrike">
                <a:solidFill>
                  <a:srgbClr val="bfbfbf"/>
                </a:solidFill>
                <a:latin typeface="Calibri"/>
              </a:rPr>
              <a:t>This tax is known as </a:t>
            </a:r>
            <a:r>
              <a:rPr b="0" i="1" lang="en-US" sz="3000" spc="-1" strike="noStrike">
                <a:solidFill>
                  <a:srgbClr val="00b0f0"/>
                </a:solidFill>
                <a:latin typeface="Calibri"/>
              </a:rPr>
              <a:t>employers’ National Insurance Contribution</a:t>
            </a:r>
            <a:r>
              <a:rPr b="0" i="1" lang="en-US" sz="3000" spc="-1" strike="noStrike">
                <a:solidFill>
                  <a:srgbClr val="bfbfbf"/>
                </a:solidFill>
                <a:latin typeface="Calibri"/>
              </a:rPr>
              <a:t> </a:t>
            </a:r>
            <a:r>
              <a:rPr b="0" lang="en-US" sz="3000" spc="-1" strike="noStrike">
                <a:solidFill>
                  <a:srgbClr val="bfbfbf"/>
                </a:solidFill>
                <a:latin typeface="Calibri"/>
              </a:rPr>
              <a:t>(in the UK) or </a:t>
            </a:r>
            <a:r>
              <a:rPr b="0" i="1" lang="en-US" sz="3000" spc="-1" strike="noStrike">
                <a:solidFill>
                  <a:srgbClr val="00b0f0"/>
                </a:solidFill>
                <a:latin typeface="Calibri"/>
              </a:rPr>
              <a:t>Social Security contribution</a:t>
            </a:r>
            <a:r>
              <a:rPr b="0" i="1" lang="en-US" sz="3000" spc="-1" strike="noStrike">
                <a:solidFill>
                  <a:srgbClr val="bfbfbf"/>
                </a:solidFill>
                <a:latin typeface="Calibri"/>
              </a:rPr>
              <a:t> </a:t>
            </a:r>
            <a:r>
              <a:rPr b="0" lang="en-US" sz="3000" spc="-1" strike="noStrike">
                <a:solidFill>
                  <a:srgbClr val="bfbfbf"/>
                </a:solidFill>
                <a:latin typeface="Calibri"/>
              </a:rPr>
              <a:t>(in USA); it is proportional to the employee’s salary. </a:t>
            </a:r>
            <a:endParaRPr b="0" lang="en-US" sz="3000" spc="-1" strike="noStrike">
              <a:solidFill>
                <a:srgbClr val="000000"/>
              </a:solidFill>
              <a:latin typeface="Calibri"/>
            </a:endParaRPr>
          </a:p>
          <a:p>
            <a:pPr algn="just">
              <a:lnSpc>
                <a:spcPct val="100000"/>
              </a:lnSpc>
              <a:spcBef>
                <a:spcPts val="201"/>
              </a:spcBef>
            </a:pPr>
            <a:endParaRPr b="0" lang="en-US" sz="3000" spc="-1" strike="noStrike">
              <a:solidFill>
                <a:srgbClr val="000000"/>
              </a:solidFill>
              <a:latin typeface="Calibri"/>
            </a:endParaRPr>
          </a:p>
          <a:p>
            <a:pPr algn="just">
              <a:lnSpc>
                <a:spcPct val="100000"/>
              </a:lnSpc>
              <a:spcBef>
                <a:spcPts val="601"/>
              </a:spcBef>
            </a:pPr>
            <a:r>
              <a:rPr b="0" lang="en-US" sz="3000" spc="-1" strike="noStrike">
                <a:solidFill>
                  <a:srgbClr val="bfbfbf"/>
                </a:solidFill>
                <a:latin typeface="Calibri"/>
              </a:rPr>
              <a:t>In some countries, this contribution may be as large as 60% of the salary, while in others it is much smaller. </a:t>
            </a:r>
            <a:endParaRPr b="0" lang="en-US" sz="3000" spc="-1" strike="noStrike">
              <a:solidFill>
                <a:srgbClr val="000000"/>
              </a:solidFill>
              <a:latin typeface="Calibri"/>
            </a:endParaRPr>
          </a:p>
          <a:p>
            <a:pPr algn="just">
              <a:lnSpc>
                <a:spcPct val="100000"/>
              </a:lnSpc>
              <a:spcBef>
                <a:spcPts val="261"/>
              </a:spcBef>
            </a:pPr>
            <a:endParaRPr b="0" lang="en-US" sz="3000" spc="-1" strike="noStrike">
              <a:solidFill>
                <a:srgbClr val="000000"/>
              </a:solidFill>
              <a:latin typeface="Calibri"/>
            </a:endParaRPr>
          </a:p>
          <a:p>
            <a:pPr algn="just">
              <a:lnSpc>
                <a:spcPct val="100000"/>
              </a:lnSpc>
              <a:spcBef>
                <a:spcPts val="601"/>
              </a:spcBef>
            </a:pPr>
            <a:r>
              <a:rPr b="0" lang="en-US" sz="3000" spc="-1" strike="noStrike">
                <a:solidFill>
                  <a:srgbClr val="bfbfbf"/>
                </a:solidFill>
                <a:latin typeface="Calibri"/>
              </a:rPr>
              <a:t>In the UK the rules for calculating the national insurance contribution are complicated and change frequently, but for simplicity we shall take it as 10% of the salary.</a:t>
            </a:r>
            <a:endParaRPr b="0" lang="en-US" sz="3000" spc="-1" strike="noStrike">
              <a:solidFill>
                <a:srgbClr val="000000"/>
              </a:solidFill>
              <a:latin typeface="Calibri"/>
            </a:endParaRPr>
          </a:p>
        </p:txBody>
      </p:sp>
      <p:sp>
        <p:nvSpPr>
          <p:cNvPr id="103" name="TextShape 3"/>
          <p:cNvSpPr txBox="1"/>
          <p:nvPr/>
        </p:nvSpPr>
        <p:spPr>
          <a:xfrm>
            <a:off x="457200" y="6356520"/>
            <a:ext cx="2133360" cy="364680"/>
          </a:xfrm>
          <a:prstGeom prst="rect">
            <a:avLst/>
          </a:prstGeom>
          <a:noFill/>
          <a:ln>
            <a:noFill/>
          </a:ln>
        </p:spPr>
        <p:txBody>
          <a:bodyPr anchor="ctr"/>
          <a:p>
            <a:pPr>
              <a:lnSpc>
                <a:spcPct val="100000"/>
              </a:lnSpc>
            </a:pPr>
            <a:fld id="{6859A015-8A5C-420D-BDD1-30BA15F7082F}" type="datetime1">
              <a:rPr b="0" lang="en-US" sz="1200" spc="-1" strike="noStrike">
                <a:solidFill>
                  <a:srgbClr val="ffd28b"/>
                </a:solidFill>
                <a:latin typeface="Calibri"/>
              </a:rPr>
              <a:t>11/13/2018</a:t>
            </a:fld>
            <a:endParaRPr b="0" lang="en-US" sz="1200" spc="-1" strike="noStrike">
              <a:latin typeface="Times New Roman"/>
            </a:endParaRPr>
          </a:p>
        </p:txBody>
      </p:sp>
      <p:sp>
        <p:nvSpPr>
          <p:cNvPr id="104" name="TextShape 4"/>
          <p:cNvSpPr txBox="1"/>
          <p:nvPr/>
        </p:nvSpPr>
        <p:spPr>
          <a:xfrm>
            <a:off x="2590920" y="6356520"/>
            <a:ext cx="3962160" cy="364680"/>
          </a:xfrm>
          <a:prstGeom prst="rect">
            <a:avLst/>
          </a:prstGeom>
          <a:noFill/>
          <a:ln>
            <a:noFill/>
          </a:ln>
        </p:spPr>
        <p:txBody>
          <a:bodyPr anchor="ctr"/>
          <a:p>
            <a:pPr algn="ctr">
              <a:lnSpc>
                <a:spcPct val="100000"/>
              </a:lnSpc>
            </a:pPr>
            <a:r>
              <a:rPr b="0" lang="en-US" sz="1200" spc="-1" strike="noStrike">
                <a:solidFill>
                  <a:srgbClr val="ffd28b"/>
                </a:solidFill>
                <a:latin typeface="Calibri"/>
              </a:rPr>
              <a:t>FAST-NUCES CS449-PIT [Fall-2018]</a:t>
            </a:r>
            <a:endParaRPr b="0" lang="en-US" sz="1200" spc="-1" strike="noStrike">
              <a:latin typeface="Times New Roman"/>
            </a:endParaRPr>
          </a:p>
        </p:txBody>
      </p:sp>
      <p:sp>
        <p:nvSpPr>
          <p:cNvPr id="105" name="TextShape 5"/>
          <p:cNvSpPr txBox="1"/>
          <p:nvPr/>
        </p:nvSpPr>
        <p:spPr>
          <a:xfrm>
            <a:off x="6553080" y="6356520"/>
            <a:ext cx="2133360" cy="364680"/>
          </a:xfrm>
          <a:prstGeom prst="rect">
            <a:avLst/>
          </a:prstGeom>
          <a:noFill/>
          <a:ln>
            <a:noFill/>
          </a:ln>
        </p:spPr>
        <p:txBody>
          <a:bodyPr anchor="ctr"/>
          <a:p>
            <a:pPr algn="r">
              <a:lnSpc>
                <a:spcPct val="100000"/>
              </a:lnSpc>
            </a:pPr>
            <a:fld id="{CBB5ED5C-A3F5-4382-AB43-2745A4617278}" type="slidenum">
              <a:rPr b="0" lang="en-US" sz="1200" spc="-1" strike="noStrike">
                <a:solidFill>
                  <a:srgbClr val="ffd28b"/>
                </a:solidFill>
                <a:latin typeface="Calibri"/>
              </a:rPr>
              <a:t>1</a:t>
            </a:fld>
            <a:endParaRPr b="0" lang="en-US" sz="1200" spc="-1" strike="noStrike">
              <a:latin typeface="Times New Roman"/>
            </a:endParaRPr>
          </a:p>
        </p:txBody>
      </p:sp>
    </p:spTree>
  </p:cSld>
  <p:timing>
    <p:tnLst>
      <p:par>
        <p:cTn id="51" dur="indefinite" restart="never" nodeType="tmRoot">
          <p:childTnLst>
            <p:seq>
              <p:cTn id="52" dur="indefinite" nodeType="mainSeq">
                <p:childTnLst>
                  <p:par>
                    <p:cTn id="53" fill="hold">
                      <p:stCondLst>
                        <p:cond delay="indefinite"/>
                      </p:stCondLst>
                      <p:childTnLst>
                        <p:par>
                          <p:cTn id="54" fill="hold">
                            <p:stCondLst>
                              <p:cond delay="0"/>
                            </p:stCondLst>
                            <p:childTnLst>
                              <p:par>
                                <p:cTn id="55" nodeType="clickEffect" fill="hold" presetClass="entr" presetID="10">
                                  <p:stCondLst>
                                    <p:cond delay="0"/>
                                  </p:stCondLst>
                                  <p:childTnLst>
                                    <p:set>
                                      <p:cBhvr>
                                        <p:cTn id="56" dur="1" fill="hold">
                                          <p:stCondLst>
                                            <p:cond delay="0"/>
                                          </p:stCondLst>
                                        </p:cTn>
                                        <p:tgtEl>
                                          <p:spTgt spid="102">
                                            <p:txEl>
                                              <p:pRg st="151" end="315"/>
                                            </p:txEl>
                                          </p:spTgt>
                                        </p:tgtEl>
                                        <p:attrNameLst>
                                          <p:attrName>style.visibility</p:attrName>
                                        </p:attrNameLst>
                                      </p:cBhvr>
                                      <p:to>
                                        <p:strVal val="visible"/>
                                      </p:to>
                                    </p:set>
                                    <p:animEffect filter="fade" transition="in">
                                      <p:cBhvr additive="repl">
                                        <p:cTn id="57" dur="500"/>
                                        <p:tgtEl>
                                          <p:spTgt spid="102">
                                            <p:txEl>
                                              <p:pRg st="151" end="315"/>
                                            </p:txEl>
                                          </p:spTgt>
                                        </p:tgtEl>
                                      </p:cBhvr>
                                    </p:animEffect>
                                  </p:childTnLst>
                                </p:cTn>
                              </p:par>
                            </p:childTnLst>
                          </p:cTn>
                        </p:par>
                      </p:childTnLst>
                    </p:cTn>
                  </p:par>
                  <p:par>
                    <p:cTn id="58" fill="hold">
                      <p:stCondLst>
                        <p:cond delay="indefinite"/>
                      </p:stCondLst>
                      <p:childTnLst>
                        <p:par>
                          <p:cTn id="59" fill="hold">
                            <p:stCondLst>
                              <p:cond delay="0"/>
                            </p:stCondLst>
                            <p:childTnLst>
                              <p:par>
                                <p:cTn id="60" nodeType="clickEffect" fill="hold" presetClass="entr" presetID="10">
                                  <p:stCondLst>
                                    <p:cond delay="0"/>
                                  </p:stCondLst>
                                  <p:childTnLst>
                                    <p:set>
                                      <p:cBhvr>
                                        <p:cTn id="61" dur="1" fill="hold">
                                          <p:stCondLst>
                                            <p:cond delay="0"/>
                                          </p:stCondLst>
                                        </p:cTn>
                                        <p:tgtEl>
                                          <p:spTgt spid="102">
                                            <p:txEl>
                                              <p:pRg st="316" end="428"/>
                                            </p:txEl>
                                          </p:spTgt>
                                        </p:tgtEl>
                                        <p:attrNameLst>
                                          <p:attrName>style.visibility</p:attrName>
                                        </p:attrNameLst>
                                      </p:cBhvr>
                                      <p:to>
                                        <p:strVal val="visible"/>
                                      </p:to>
                                    </p:set>
                                    <p:animEffect filter="fade" transition="in">
                                      <p:cBhvr additive="repl">
                                        <p:cTn id="62" dur="500"/>
                                        <p:tgtEl>
                                          <p:spTgt spid="102">
                                            <p:txEl>
                                              <p:pRg st="316" end="428"/>
                                            </p:txEl>
                                          </p:spTgt>
                                        </p:tgtEl>
                                      </p:cBhvr>
                                    </p:animEffec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0">
                                  <p:stCondLst>
                                    <p:cond delay="0"/>
                                  </p:stCondLst>
                                  <p:childTnLst>
                                    <p:set>
                                      <p:cBhvr>
                                        <p:cTn id="66" dur="1" fill="hold">
                                          <p:stCondLst>
                                            <p:cond delay="0"/>
                                          </p:stCondLst>
                                        </p:cTn>
                                        <p:tgtEl>
                                          <p:spTgt spid="102">
                                            <p:txEl>
                                              <p:pRg st="429" end="598"/>
                                            </p:txEl>
                                          </p:spTgt>
                                        </p:tgtEl>
                                        <p:attrNameLst>
                                          <p:attrName>style.visibility</p:attrName>
                                        </p:attrNameLst>
                                      </p:cBhvr>
                                      <p:to>
                                        <p:strVal val="visible"/>
                                      </p:to>
                                    </p:set>
                                    <p:animEffect filter="fade" transition="in">
                                      <p:cBhvr additive="repl">
                                        <p:cTn id="67" dur="500"/>
                                        <p:tgtEl>
                                          <p:spTgt spid="102">
                                            <p:txEl>
                                              <p:pRg st="429" end="598"/>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533520" y="0"/>
            <a:ext cx="8229240" cy="685440"/>
          </a:xfrm>
          <a:prstGeom prst="rect">
            <a:avLst/>
          </a:prstGeom>
          <a:noFill/>
          <a:ln>
            <a:noFill/>
          </a:ln>
        </p:spPr>
        <p:txBody>
          <a:bodyPr anchor="ctr"/>
          <a:p>
            <a:pPr>
              <a:lnSpc>
                <a:spcPct val="100000"/>
              </a:lnSpc>
            </a:pPr>
            <a:r>
              <a:rPr b="0" lang="en-US" sz="3600" spc="-1" strike="noStrike">
                <a:solidFill>
                  <a:srgbClr val="ffffff"/>
                </a:solidFill>
                <a:latin typeface="Calibri"/>
              </a:rPr>
              <a:t>Cost of Labor…..</a:t>
            </a:r>
            <a:endParaRPr b="0" lang="en-US" sz="3600" spc="-1" strike="noStrike">
              <a:solidFill>
                <a:srgbClr val="000000"/>
              </a:solidFill>
              <a:latin typeface="Calibri"/>
            </a:endParaRPr>
          </a:p>
        </p:txBody>
      </p:sp>
      <p:sp>
        <p:nvSpPr>
          <p:cNvPr id="107" name="TextShape 2"/>
          <p:cNvSpPr txBox="1"/>
          <p:nvPr/>
        </p:nvSpPr>
        <p:spPr>
          <a:xfrm>
            <a:off x="441000" y="1257480"/>
            <a:ext cx="8474040" cy="5486040"/>
          </a:xfrm>
          <a:prstGeom prst="rect">
            <a:avLst/>
          </a:prstGeom>
          <a:noFill/>
          <a:ln>
            <a:noFill/>
          </a:ln>
        </p:spPr>
        <p:txBody>
          <a:bodyPr>
            <a:normAutofit/>
          </a:bodyPr>
          <a:p>
            <a:pPr algn="just">
              <a:lnSpc>
                <a:spcPct val="100000"/>
              </a:lnSpc>
              <a:spcBef>
                <a:spcPts val="799"/>
              </a:spcBef>
            </a:pPr>
            <a:r>
              <a:rPr b="0" lang="en-US" sz="4000" spc="-1" strike="noStrike">
                <a:solidFill>
                  <a:srgbClr val="bfbfbf"/>
                </a:solidFill>
                <a:latin typeface="Calibri"/>
              </a:rPr>
              <a:t>There are other costs associated with an employee,  like a </a:t>
            </a:r>
            <a:r>
              <a:rPr b="0" i="1" lang="en-US" sz="4000" spc="-1" strike="noStrike">
                <a:solidFill>
                  <a:srgbClr val="00b0f0"/>
                </a:solidFill>
                <a:latin typeface="Calibri"/>
              </a:rPr>
              <a:t>pension scheme</a:t>
            </a:r>
            <a:r>
              <a:rPr b="0" lang="en-US" sz="4000" spc="-1" strike="noStrike">
                <a:solidFill>
                  <a:srgbClr val="bfbfbf"/>
                </a:solidFill>
                <a:latin typeface="Calibri"/>
              </a:rPr>
              <a:t>, to which the company makes a contribution on behalf of each employee. </a:t>
            </a:r>
            <a:endParaRPr b="0" lang="en-US" sz="4000" spc="-1" strike="noStrike">
              <a:solidFill>
                <a:srgbClr val="000000"/>
              </a:solidFill>
              <a:latin typeface="Calibri"/>
            </a:endParaRPr>
          </a:p>
          <a:p>
            <a:pPr algn="just">
              <a:lnSpc>
                <a:spcPct val="100000"/>
              </a:lnSpc>
              <a:spcBef>
                <a:spcPts val="300"/>
              </a:spcBef>
            </a:pPr>
            <a:endParaRPr b="0" lang="en-US" sz="4000" spc="-1" strike="noStrike">
              <a:solidFill>
                <a:srgbClr val="000000"/>
              </a:solidFill>
              <a:latin typeface="Calibri"/>
            </a:endParaRPr>
          </a:p>
          <a:p>
            <a:pPr algn="just">
              <a:lnSpc>
                <a:spcPct val="100000"/>
              </a:lnSpc>
              <a:spcBef>
                <a:spcPts val="799"/>
              </a:spcBef>
            </a:pPr>
            <a:r>
              <a:rPr b="0" lang="en-US" sz="4000" spc="-1" strike="noStrike">
                <a:solidFill>
                  <a:srgbClr val="bfbfbf"/>
                </a:solidFill>
                <a:latin typeface="Calibri"/>
              </a:rPr>
              <a:t>The company may also provide </a:t>
            </a:r>
            <a:r>
              <a:rPr b="0" i="1" lang="en-US" sz="4000" spc="-1" strike="noStrike">
                <a:solidFill>
                  <a:srgbClr val="00b0f0"/>
                </a:solidFill>
                <a:latin typeface="Calibri"/>
              </a:rPr>
              <a:t>medical insurance </a:t>
            </a:r>
            <a:r>
              <a:rPr b="0" lang="en-US" sz="4000" spc="-1" strike="noStrike">
                <a:solidFill>
                  <a:srgbClr val="bfbfbf"/>
                </a:solidFill>
                <a:latin typeface="Calibri"/>
              </a:rPr>
              <a:t>for its employees. Senior employees may be provided with a </a:t>
            </a:r>
            <a:r>
              <a:rPr b="0" i="1" lang="en-US" sz="4000" spc="-1" strike="noStrike">
                <a:solidFill>
                  <a:srgbClr val="00b0f0"/>
                </a:solidFill>
                <a:latin typeface="Calibri"/>
              </a:rPr>
              <a:t>car</a:t>
            </a:r>
            <a:r>
              <a:rPr b="0" lang="en-US" sz="4000" spc="-1" strike="noStrike">
                <a:solidFill>
                  <a:srgbClr val="bfbfbf"/>
                </a:solidFill>
                <a:latin typeface="Calibri"/>
              </a:rPr>
              <a:t> or </a:t>
            </a:r>
            <a:r>
              <a:rPr b="0" i="1" lang="en-US" sz="4000" spc="-1" strike="noStrike">
                <a:solidFill>
                  <a:srgbClr val="00b0f0"/>
                </a:solidFill>
                <a:latin typeface="Calibri"/>
              </a:rPr>
              <a:t>other benefits</a:t>
            </a:r>
            <a:r>
              <a:rPr b="0" lang="en-US" sz="4000" spc="-1" strike="noStrike">
                <a:solidFill>
                  <a:srgbClr val="bfbfbf"/>
                </a:solidFill>
                <a:latin typeface="Calibri"/>
              </a:rPr>
              <a:t>. </a:t>
            </a:r>
            <a:endParaRPr b="0" lang="en-US" sz="4000" spc="-1" strike="noStrike">
              <a:solidFill>
                <a:srgbClr val="000000"/>
              </a:solidFill>
              <a:latin typeface="Calibri"/>
            </a:endParaRPr>
          </a:p>
          <a:p>
            <a:pPr algn="just">
              <a:lnSpc>
                <a:spcPct val="100000"/>
              </a:lnSpc>
              <a:spcBef>
                <a:spcPts val="281"/>
              </a:spcBef>
            </a:pPr>
            <a:endParaRPr b="0" lang="en-US" sz="4000" spc="-1" strike="noStrike">
              <a:solidFill>
                <a:srgbClr val="000000"/>
              </a:solidFill>
              <a:latin typeface="Calibri"/>
            </a:endParaRPr>
          </a:p>
          <a:p>
            <a:pPr algn="just">
              <a:lnSpc>
                <a:spcPct val="100000"/>
              </a:lnSpc>
              <a:spcBef>
                <a:spcPts val="799"/>
              </a:spcBef>
            </a:pPr>
            <a:r>
              <a:rPr b="0" lang="en-US" sz="4000" spc="-1" strike="noStrike">
                <a:solidFill>
                  <a:srgbClr val="bfbfbf"/>
                </a:solidFill>
                <a:latin typeface="Calibri"/>
              </a:rPr>
              <a:t>The total cost of employing a person, the salary plus employers’ social security contributions plus any other costs is sometimes known as the employee’s </a:t>
            </a:r>
            <a:r>
              <a:rPr b="0" i="1" lang="en-US" sz="4000" spc="-1" strike="noStrike">
                <a:solidFill>
                  <a:srgbClr val="00b0f0"/>
                </a:solidFill>
                <a:latin typeface="Calibri"/>
              </a:rPr>
              <a:t>payroll cost </a:t>
            </a:r>
            <a:r>
              <a:rPr b="0" lang="en-US" sz="4000" spc="-1" strike="noStrike">
                <a:solidFill>
                  <a:srgbClr val="bfbfbf"/>
                </a:solidFill>
                <a:latin typeface="Calibri"/>
              </a:rPr>
              <a:t>or </a:t>
            </a:r>
            <a:r>
              <a:rPr b="0" i="1" lang="en-US" sz="4000" spc="-1" strike="noStrike">
                <a:solidFill>
                  <a:srgbClr val="00b0f0"/>
                </a:solidFill>
                <a:latin typeface="Calibri"/>
              </a:rPr>
              <a:t>direct cost</a:t>
            </a:r>
            <a:r>
              <a:rPr b="0" lang="en-US" sz="4000" spc="-1" strike="noStrike">
                <a:solidFill>
                  <a:srgbClr val="bfbfbf"/>
                </a:solidFill>
                <a:latin typeface="Calibri"/>
              </a:rPr>
              <a:t>.</a:t>
            </a:r>
            <a:r>
              <a:rPr b="0" lang="en-US" sz="3200" spc="-1" strike="noStrike">
                <a:solidFill>
                  <a:srgbClr val="bfbfbf"/>
                </a:solidFill>
                <a:latin typeface="Calibri"/>
              </a:rPr>
              <a:t> </a:t>
            </a:r>
            <a:endParaRPr b="0" lang="en-US" sz="3200" spc="-1" strike="noStrike">
              <a:solidFill>
                <a:srgbClr val="000000"/>
              </a:solidFill>
              <a:latin typeface="Calibri"/>
            </a:endParaRPr>
          </a:p>
          <a:p>
            <a:pPr algn="just">
              <a:lnSpc>
                <a:spcPct val="100000"/>
              </a:lnSpc>
              <a:spcBef>
                <a:spcPts val="281"/>
              </a:spcBef>
            </a:pPr>
            <a:endParaRPr b="0" lang="en-US" sz="3200" spc="-1" strike="noStrike">
              <a:solidFill>
                <a:srgbClr val="000000"/>
              </a:solidFill>
              <a:latin typeface="Calibri"/>
            </a:endParaRPr>
          </a:p>
          <a:p>
            <a:pPr algn="just">
              <a:lnSpc>
                <a:spcPct val="100000"/>
              </a:lnSpc>
              <a:spcBef>
                <a:spcPts val="799"/>
              </a:spcBef>
            </a:pPr>
            <a:r>
              <a:rPr b="0" lang="en-US" sz="4000" spc="-1" strike="noStrike">
                <a:solidFill>
                  <a:srgbClr val="bfbfbf"/>
                </a:solidFill>
                <a:latin typeface="Calibri"/>
              </a:rPr>
              <a:t>Suppose that a technician who assemble the computers and is paid an annual salary of £20,000, then his payroll costs are £22,000.</a:t>
            </a:r>
            <a:endParaRPr b="0" lang="en-US" sz="4000" spc="-1" strike="noStrike">
              <a:solidFill>
                <a:srgbClr val="000000"/>
              </a:solidFill>
              <a:latin typeface="Calibri"/>
            </a:endParaRPr>
          </a:p>
        </p:txBody>
      </p:sp>
      <p:sp>
        <p:nvSpPr>
          <p:cNvPr id="108" name="TextShape 3"/>
          <p:cNvSpPr txBox="1"/>
          <p:nvPr/>
        </p:nvSpPr>
        <p:spPr>
          <a:xfrm>
            <a:off x="457200" y="6356520"/>
            <a:ext cx="2133360" cy="364680"/>
          </a:xfrm>
          <a:prstGeom prst="rect">
            <a:avLst/>
          </a:prstGeom>
          <a:noFill/>
          <a:ln>
            <a:noFill/>
          </a:ln>
        </p:spPr>
        <p:txBody>
          <a:bodyPr anchor="ctr"/>
          <a:p>
            <a:pPr>
              <a:lnSpc>
                <a:spcPct val="100000"/>
              </a:lnSpc>
            </a:pPr>
            <a:fld id="{64C9118F-EB26-4619-8E7E-45342A767479}" type="datetime1">
              <a:rPr b="0" lang="en-US" sz="1200" spc="-1" strike="noStrike">
                <a:solidFill>
                  <a:srgbClr val="ffd28b"/>
                </a:solidFill>
                <a:latin typeface="Calibri"/>
              </a:rPr>
              <a:t>11/13/2018</a:t>
            </a:fld>
            <a:endParaRPr b="0" lang="en-US" sz="1200" spc="-1" strike="noStrike">
              <a:latin typeface="Times New Roman"/>
            </a:endParaRPr>
          </a:p>
        </p:txBody>
      </p:sp>
      <p:sp>
        <p:nvSpPr>
          <p:cNvPr id="109" name="TextShape 4"/>
          <p:cNvSpPr txBox="1"/>
          <p:nvPr/>
        </p:nvSpPr>
        <p:spPr>
          <a:xfrm>
            <a:off x="2590920" y="6356520"/>
            <a:ext cx="3962160" cy="364680"/>
          </a:xfrm>
          <a:prstGeom prst="rect">
            <a:avLst/>
          </a:prstGeom>
          <a:noFill/>
          <a:ln>
            <a:noFill/>
          </a:ln>
        </p:spPr>
        <p:txBody>
          <a:bodyPr anchor="ctr"/>
          <a:p>
            <a:pPr algn="ctr">
              <a:lnSpc>
                <a:spcPct val="100000"/>
              </a:lnSpc>
            </a:pPr>
            <a:r>
              <a:rPr b="0" lang="en-US" sz="1200" spc="-1" strike="noStrike">
                <a:solidFill>
                  <a:srgbClr val="ffd28b"/>
                </a:solidFill>
                <a:latin typeface="Calibri"/>
              </a:rPr>
              <a:t>FAST-NUCES CS449-PIT [Fall-2018]</a:t>
            </a:r>
            <a:endParaRPr b="0" lang="en-US" sz="1200" spc="-1" strike="noStrike">
              <a:latin typeface="Times New Roman"/>
            </a:endParaRPr>
          </a:p>
        </p:txBody>
      </p:sp>
      <p:sp>
        <p:nvSpPr>
          <p:cNvPr id="110" name="TextShape 5"/>
          <p:cNvSpPr txBox="1"/>
          <p:nvPr/>
        </p:nvSpPr>
        <p:spPr>
          <a:xfrm>
            <a:off x="6553080" y="6356520"/>
            <a:ext cx="2133360" cy="364680"/>
          </a:xfrm>
          <a:prstGeom prst="rect">
            <a:avLst/>
          </a:prstGeom>
          <a:noFill/>
          <a:ln>
            <a:noFill/>
          </a:ln>
        </p:spPr>
        <p:txBody>
          <a:bodyPr anchor="ctr"/>
          <a:p>
            <a:pPr algn="r">
              <a:lnSpc>
                <a:spcPct val="100000"/>
              </a:lnSpc>
            </a:pPr>
            <a:fld id="{1A013532-E3B6-44E0-A9FD-E0B8ABACE4D7}" type="slidenum">
              <a:rPr b="0" lang="en-US" sz="1200" spc="-1" strike="noStrike">
                <a:solidFill>
                  <a:srgbClr val="ffd28b"/>
                </a:solidFill>
                <a:latin typeface="Calibri"/>
              </a:rPr>
              <a:t>1</a:t>
            </a:fld>
            <a:endParaRPr b="0" lang="en-US" sz="1200" spc="-1" strike="noStrike">
              <a:latin typeface="Times New Roman"/>
            </a:endParaRPr>
          </a:p>
        </p:txBody>
      </p:sp>
    </p:spTree>
  </p:cSld>
  <p:timing>
    <p:tnLst>
      <p:par>
        <p:cTn id="68" dur="indefinite" restart="never" nodeType="tmRoot">
          <p:childTnLst>
            <p:seq>
              <p:cTn id="69" dur="indefinite" nodeType="mainSeq">
                <p:childTnLst>
                  <p:par>
                    <p:cTn id="70" fill="hold">
                      <p:stCondLst>
                        <p:cond delay="indefinite"/>
                      </p:stCondLst>
                      <p:childTnLst>
                        <p:par>
                          <p:cTn id="71" fill="hold">
                            <p:stCondLst>
                              <p:cond delay="0"/>
                            </p:stCondLst>
                            <p:childTnLst>
                              <p:par>
                                <p:cTn id="72" nodeType="clickEffect" fill="hold" presetClass="entr" presetID="10">
                                  <p:stCondLst>
                                    <p:cond delay="0"/>
                                  </p:stCondLst>
                                  <p:childTnLst>
                                    <p:set>
                                      <p:cBhvr>
                                        <p:cTn id="73" dur="1" fill="hold">
                                          <p:stCondLst>
                                            <p:cond delay="0"/>
                                          </p:stCondLst>
                                        </p:cTn>
                                        <p:tgtEl>
                                          <p:spTgt spid="107">
                                            <p:txEl>
                                              <p:pRg st="147" end="277"/>
                                            </p:txEl>
                                          </p:spTgt>
                                        </p:tgtEl>
                                        <p:attrNameLst>
                                          <p:attrName>style.visibility</p:attrName>
                                        </p:attrNameLst>
                                      </p:cBhvr>
                                      <p:to>
                                        <p:strVal val="visible"/>
                                      </p:to>
                                    </p:set>
                                    <p:animEffect filter="fade" transition="in">
                                      <p:cBhvr additive="repl">
                                        <p:cTn id="74" dur="500"/>
                                        <p:tgtEl>
                                          <p:spTgt spid="107">
                                            <p:txEl>
                                              <p:pRg st="147" end="277"/>
                                            </p:txEl>
                                          </p:spTgt>
                                        </p:tgtEl>
                                      </p:cBhvr>
                                    </p:animEffect>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10">
                                  <p:stCondLst>
                                    <p:cond delay="0"/>
                                  </p:stCondLst>
                                  <p:childTnLst>
                                    <p:set>
                                      <p:cBhvr>
                                        <p:cTn id="78" dur="1" fill="hold">
                                          <p:stCondLst>
                                            <p:cond delay="0"/>
                                          </p:stCondLst>
                                        </p:cTn>
                                        <p:tgtEl>
                                          <p:spTgt spid="107">
                                            <p:txEl>
                                              <p:pRg st="278" end="461"/>
                                            </p:txEl>
                                          </p:spTgt>
                                        </p:tgtEl>
                                        <p:attrNameLst>
                                          <p:attrName>style.visibility</p:attrName>
                                        </p:attrNameLst>
                                      </p:cBhvr>
                                      <p:to>
                                        <p:strVal val="visible"/>
                                      </p:to>
                                    </p:set>
                                    <p:animEffect filter="fade" transition="in">
                                      <p:cBhvr additive="repl">
                                        <p:cTn id="79" dur="500"/>
                                        <p:tgtEl>
                                          <p:spTgt spid="107">
                                            <p:txEl>
                                              <p:pRg st="278" end="461"/>
                                            </p:txEl>
                                          </p:spTgt>
                                        </p:tgtEl>
                                      </p:cBhvr>
                                    </p:animEffect>
                                  </p:childTnLst>
                                </p:cTn>
                              </p:par>
                            </p:childTnLst>
                          </p:cTn>
                        </p:par>
                      </p:childTnLst>
                    </p:cTn>
                  </p:par>
                  <p:par>
                    <p:cTn id="80" fill="hold">
                      <p:stCondLst>
                        <p:cond delay="indefinite"/>
                      </p:stCondLst>
                      <p:childTnLst>
                        <p:par>
                          <p:cTn id="81" fill="hold">
                            <p:stCondLst>
                              <p:cond delay="0"/>
                            </p:stCondLst>
                            <p:childTnLst>
                              <p:par>
                                <p:cTn id="82" nodeType="clickEffect" fill="hold" presetClass="entr" presetID="10">
                                  <p:stCondLst>
                                    <p:cond delay="0"/>
                                  </p:stCondLst>
                                  <p:childTnLst>
                                    <p:set>
                                      <p:cBhvr>
                                        <p:cTn id="83" dur="1" fill="hold">
                                          <p:stCondLst>
                                            <p:cond delay="0"/>
                                          </p:stCondLst>
                                        </p:cTn>
                                        <p:tgtEl>
                                          <p:spTgt spid="107">
                                            <p:txEl>
                                              <p:pRg st="462" end="592"/>
                                            </p:txEl>
                                          </p:spTgt>
                                        </p:tgtEl>
                                        <p:attrNameLst>
                                          <p:attrName>style.visibility</p:attrName>
                                        </p:attrNameLst>
                                      </p:cBhvr>
                                      <p:to>
                                        <p:strVal val="visible"/>
                                      </p:to>
                                    </p:set>
                                    <p:animEffect filter="fade" transition="in">
                                      <p:cBhvr additive="repl">
                                        <p:cTn id="84" dur="500"/>
                                        <p:tgtEl>
                                          <p:spTgt spid="107">
                                            <p:txEl>
                                              <p:pRg st="462" end="59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533520" y="0"/>
            <a:ext cx="8229240" cy="685440"/>
          </a:xfrm>
          <a:prstGeom prst="rect">
            <a:avLst/>
          </a:prstGeom>
          <a:noFill/>
          <a:ln>
            <a:noFill/>
          </a:ln>
        </p:spPr>
        <p:txBody>
          <a:bodyPr anchor="ctr"/>
          <a:p>
            <a:pPr>
              <a:lnSpc>
                <a:spcPct val="100000"/>
              </a:lnSpc>
            </a:pPr>
            <a:r>
              <a:rPr b="0" lang="en-US" sz="3600" spc="-1" strike="noStrike">
                <a:solidFill>
                  <a:srgbClr val="ffffff"/>
                </a:solidFill>
                <a:latin typeface="Calibri"/>
              </a:rPr>
              <a:t>Cost of Labor…..</a:t>
            </a:r>
            <a:endParaRPr b="0" lang="en-US" sz="3600" spc="-1" strike="noStrike">
              <a:solidFill>
                <a:srgbClr val="000000"/>
              </a:solidFill>
              <a:latin typeface="Calibri"/>
            </a:endParaRPr>
          </a:p>
        </p:txBody>
      </p:sp>
      <p:sp>
        <p:nvSpPr>
          <p:cNvPr id="112" name="TextShape 2"/>
          <p:cNvSpPr txBox="1"/>
          <p:nvPr/>
        </p:nvSpPr>
        <p:spPr>
          <a:xfrm>
            <a:off x="441000" y="1257480"/>
            <a:ext cx="8474040" cy="5098320"/>
          </a:xfrm>
          <a:prstGeom prst="rect">
            <a:avLst/>
          </a:prstGeom>
          <a:noFill/>
          <a:ln>
            <a:noFill/>
          </a:ln>
        </p:spPr>
        <p:txBody>
          <a:bodyPr>
            <a:normAutofit/>
          </a:bodyPr>
          <a:p>
            <a:pPr algn="just">
              <a:lnSpc>
                <a:spcPct val="100000"/>
              </a:lnSpc>
              <a:spcBef>
                <a:spcPts val="660"/>
              </a:spcBef>
            </a:pPr>
            <a:r>
              <a:rPr b="0" lang="en-US" sz="3300" spc="-1" strike="noStrike">
                <a:solidFill>
                  <a:srgbClr val="bfbfbf"/>
                </a:solidFill>
                <a:latin typeface="Calibri"/>
              </a:rPr>
              <a:t>To calculate the cost of the time the technician spends assembling a computer, the annual payroll cost is not very helpful. </a:t>
            </a:r>
            <a:endParaRPr b="0" lang="en-US" sz="3300" spc="-1" strike="noStrike">
              <a:solidFill>
                <a:srgbClr val="000000"/>
              </a:solidFill>
              <a:latin typeface="Calibri"/>
            </a:endParaRPr>
          </a:p>
          <a:p>
            <a:pPr algn="just">
              <a:lnSpc>
                <a:spcPct val="100000"/>
              </a:lnSpc>
              <a:spcBef>
                <a:spcPts val="181"/>
              </a:spcBef>
            </a:pPr>
            <a:endParaRPr b="0" lang="en-US" sz="3300" spc="-1" strike="noStrike">
              <a:solidFill>
                <a:srgbClr val="000000"/>
              </a:solidFill>
              <a:latin typeface="Calibri"/>
            </a:endParaRPr>
          </a:p>
          <a:p>
            <a:pPr algn="just">
              <a:lnSpc>
                <a:spcPct val="100000"/>
              </a:lnSpc>
              <a:spcBef>
                <a:spcPts val="660"/>
              </a:spcBef>
            </a:pPr>
            <a:r>
              <a:rPr b="0" lang="en-US" sz="3300" spc="-1" strike="noStrike">
                <a:solidFill>
                  <a:srgbClr val="bfbfbf"/>
                </a:solidFill>
                <a:latin typeface="Calibri"/>
              </a:rPr>
              <a:t>Instead we need to know the cost per hour. This is not so simple to calculate. First, we need to calculate how many days we can expect the technician to work. </a:t>
            </a:r>
            <a:endParaRPr b="0" lang="en-US" sz="3300" spc="-1" strike="noStrike">
              <a:solidFill>
                <a:srgbClr val="000000"/>
              </a:solidFill>
              <a:latin typeface="Calibri"/>
            </a:endParaRPr>
          </a:p>
          <a:p>
            <a:pPr algn="just">
              <a:lnSpc>
                <a:spcPct val="100000"/>
              </a:lnSpc>
              <a:spcBef>
                <a:spcPts val="261"/>
              </a:spcBef>
            </a:pPr>
            <a:endParaRPr b="0" lang="en-US" sz="3300" spc="-1" strike="noStrike">
              <a:solidFill>
                <a:srgbClr val="000000"/>
              </a:solidFill>
              <a:latin typeface="Calibri"/>
            </a:endParaRPr>
          </a:p>
          <a:p>
            <a:pPr algn="just">
              <a:lnSpc>
                <a:spcPct val="100000"/>
              </a:lnSpc>
              <a:spcBef>
                <a:spcPts val="660"/>
              </a:spcBef>
            </a:pPr>
            <a:r>
              <a:rPr b="0" lang="en-US" sz="3300" spc="-1" strike="noStrike">
                <a:solidFill>
                  <a:srgbClr val="bfbfbf"/>
                </a:solidFill>
                <a:latin typeface="Calibri"/>
              </a:rPr>
              <a:t>There are </a:t>
            </a:r>
            <a:r>
              <a:rPr b="0" i="1" lang="en-US" sz="3300" spc="-1" strike="noStrike">
                <a:solidFill>
                  <a:srgbClr val="bfbfbf"/>
                </a:solidFill>
                <a:latin typeface="Calibri"/>
              </a:rPr>
              <a:t>52</a:t>
            </a:r>
            <a:r>
              <a:rPr b="0" lang="en-US" sz="3300" spc="-1" strike="noStrike">
                <a:solidFill>
                  <a:srgbClr val="bfbfbf"/>
                </a:solidFill>
                <a:latin typeface="Calibri"/>
              </a:rPr>
              <a:t> weeks in a year. Assuming the company works a five-day week, there will be 260 week days.</a:t>
            </a:r>
            <a:r>
              <a:rPr b="0" lang="en-US" sz="3200" spc="-1" strike="noStrike">
                <a:solidFill>
                  <a:srgbClr val="bfbfbf"/>
                </a:solidFill>
                <a:latin typeface="Calibri"/>
              </a:rPr>
              <a:t> </a:t>
            </a:r>
            <a:endParaRPr b="0" lang="en-US" sz="3200" spc="-1" strike="noStrike">
              <a:solidFill>
                <a:srgbClr val="000000"/>
              </a:solidFill>
              <a:latin typeface="Calibri"/>
            </a:endParaRPr>
          </a:p>
          <a:p>
            <a:pPr algn="just">
              <a:lnSpc>
                <a:spcPct val="100000"/>
              </a:lnSpc>
              <a:spcBef>
                <a:spcPts val="159"/>
              </a:spcBef>
            </a:pPr>
            <a:endParaRPr b="0" lang="en-US" sz="3200" spc="-1" strike="noStrike">
              <a:solidFill>
                <a:srgbClr val="000000"/>
              </a:solidFill>
              <a:latin typeface="Calibri"/>
            </a:endParaRPr>
          </a:p>
          <a:p>
            <a:pPr algn="just">
              <a:lnSpc>
                <a:spcPct val="100000"/>
              </a:lnSpc>
              <a:spcBef>
                <a:spcPts val="660"/>
              </a:spcBef>
            </a:pPr>
            <a:r>
              <a:rPr b="0" lang="en-US" sz="3300" spc="-1" strike="noStrike">
                <a:solidFill>
                  <a:srgbClr val="bfbfbf"/>
                </a:solidFill>
                <a:latin typeface="Calibri"/>
              </a:rPr>
              <a:t>However, the company will be closed for public holidays. The number of public holidays varies from country to country and even within a country.</a:t>
            </a:r>
            <a:endParaRPr b="0" lang="en-US" sz="3300" spc="-1" strike="noStrike">
              <a:solidFill>
                <a:srgbClr val="000000"/>
              </a:solidFill>
              <a:latin typeface="Calibri"/>
            </a:endParaRPr>
          </a:p>
        </p:txBody>
      </p:sp>
      <p:sp>
        <p:nvSpPr>
          <p:cNvPr id="113" name="TextShape 3"/>
          <p:cNvSpPr txBox="1"/>
          <p:nvPr/>
        </p:nvSpPr>
        <p:spPr>
          <a:xfrm>
            <a:off x="457200" y="6356520"/>
            <a:ext cx="2133360" cy="364680"/>
          </a:xfrm>
          <a:prstGeom prst="rect">
            <a:avLst/>
          </a:prstGeom>
          <a:noFill/>
          <a:ln>
            <a:noFill/>
          </a:ln>
        </p:spPr>
        <p:txBody>
          <a:bodyPr anchor="ctr"/>
          <a:p>
            <a:pPr>
              <a:lnSpc>
                <a:spcPct val="100000"/>
              </a:lnSpc>
            </a:pPr>
            <a:fld id="{0B10504B-3028-4306-84CF-403B9E4B5082}" type="datetime1">
              <a:rPr b="0" lang="en-US" sz="1200" spc="-1" strike="noStrike">
                <a:solidFill>
                  <a:srgbClr val="ffd28b"/>
                </a:solidFill>
                <a:latin typeface="Calibri"/>
              </a:rPr>
              <a:t>11/13/2018</a:t>
            </a:fld>
            <a:endParaRPr b="0" lang="en-US" sz="1200" spc="-1" strike="noStrike">
              <a:latin typeface="Times New Roman"/>
            </a:endParaRPr>
          </a:p>
        </p:txBody>
      </p:sp>
      <p:sp>
        <p:nvSpPr>
          <p:cNvPr id="114" name="TextShape 4"/>
          <p:cNvSpPr txBox="1"/>
          <p:nvPr/>
        </p:nvSpPr>
        <p:spPr>
          <a:xfrm>
            <a:off x="2590920" y="6356520"/>
            <a:ext cx="3962160" cy="364680"/>
          </a:xfrm>
          <a:prstGeom prst="rect">
            <a:avLst/>
          </a:prstGeom>
          <a:noFill/>
          <a:ln>
            <a:noFill/>
          </a:ln>
        </p:spPr>
        <p:txBody>
          <a:bodyPr anchor="ctr"/>
          <a:p>
            <a:pPr algn="ctr">
              <a:lnSpc>
                <a:spcPct val="100000"/>
              </a:lnSpc>
            </a:pPr>
            <a:r>
              <a:rPr b="0" lang="en-US" sz="1200" spc="-1" strike="noStrike">
                <a:solidFill>
                  <a:srgbClr val="ffd28b"/>
                </a:solidFill>
                <a:latin typeface="Calibri"/>
              </a:rPr>
              <a:t>FAST-NUCES CS449-PIT [Fall-2018]</a:t>
            </a:r>
            <a:endParaRPr b="0" lang="en-US" sz="1200" spc="-1" strike="noStrike">
              <a:latin typeface="Times New Roman"/>
            </a:endParaRPr>
          </a:p>
        </p:txBody>
      </p:sp>
      <p:sp>
        <p:nvSpPr>
          <p:cNvPr id="115" name="TextShape 5"/>
          <p:cNvSpPr txBox="1"/>
          <p:nvPr/>
        </p:nvSpPr>
        <p:spPr>
          <a:xfrm>
            <a:off x="6553080" y="6356520"/>
            <a:ext cx="2133360" cy="364680"/>
          </a:xfrm>
          <a:prstGeom prst="rect">
            <a:avLst/>
          </a:prstGeom>
          <a:noFill/>
          <a:ln>
            <a:noFill/>
          </a:ln>
        </p:spPr>
        <p:txBody>
          <a:bodyPr anchor="ctr"/>
          <a:p>
            <a:pPr algn="r">
              <a:lnSpc>
                <a:spcPct val="100000"/>
              </a:lnSpc>
            </a:pPr>
            <a:fld id="{F8901633-F448-457B-B21F-5AD11D10EA81}" type="slidenum">
              <a:rPr b="0" lang="en-US" sz="1200" spc="-1" strike="noStrike">
                <a:solidFill>
                  <a:srgbClr val="ffd28b"/>
                </a:solidFill>
                <a:latin typeface="Calibri"/>
              </a:rPr>
              <a:t>1</a:t>
            </a:fld>
            <a:endParaRPr b="0" lang="en-US" sz="1200" spc="-1" strike="noStrike">
              <a:latin typeface="Times New Roman"/>
            </a:endParaRPr>
          </a:p>
        </p:txBody>
      </p:sp>
    </p:spTree>
  </p:cSld>
  <p:timing>
    <p:tnLst>
      <p:par>
        <p:cTn id="85" dur="indefinite" restart="never" nodeType="tmRoot">
          <p:childTnLst>
            <p:seq>
              <p:cTn id="86" dur="indefinite" nodeType="mainSeq">
                <p:childTnLst>
                  <p:par>
                    <p:cTn id="87" fill="hold">
                      <p:stCondLst>
                        <p:cond delay="indefinite"/>
                      </p:stCondLst>
                      <p:childTnLst>
                        <p:par>
                          <p:cTn id="88" fill="hold">
                            <p:stCondLst>
                              <p:cond delay="0"/>
                            </p:stCondLst>
                            <p:childTnLst>
                              <p:par>
                                <p:cTn id="89" nodeType="clickEffect" fill="hold" presetClass="entr" presetID="10">
                                  <p:stCondLst>
                                    <p:cond delay="0"/>
                                  </p:stCondLst>
                                  <p:childTnLst>
                                    <p:set>
                                      <p:cBhvr>
                                        <p:cTn id="90" dur="1" fill="hold">
                                          <p:stCondLst>
                                            <p:cond delay="0"/>
                                          </p:stCondLst>
                                        </p:cTn>
                                        <p:tgtEl>
                                          <p:spTgt spid="112">
                                            <p:txEl>
                                              <p:pRg st="126" end="286"/>
                                            </p:txEl>
                                          </p:spTgt>
                                        </p:tgtEl>
                                        <p:attrNameLst>
                                          <p:attrName>style.visibility</p:attrName>
                                        </p:attrNameLst>
                                      </p:cBhvr>
                                      <p:to>
                                        <p:strVal val="visible"/>
                                      </p:to>
                                    </p:set>
                                    <p:animEffect filter="fade" transition="in">
                                      <p:cBhvr additive="repl">
                                        <p:cTn id="91" dur="500"/>
                                        <p:tgtEl>
                                          <p:spTgt spid="112">
                                            <p:txEl>
                                              <p:pRg st="126" end="286"/>
                                            </p:txEl>
                                          </p:spTgt>
                                        </p:tgtEl>
                                      </p:cBhvr>
                                    </p:animEffect>
                                  </p:childTnLst>
                                </p:cTn>
                              </p:par>
                            </p:childTnLst>
                          </p:cTn>
                        </p:par>
                      </p:childTnLst>
                    </p:cTn>
                  </p:par>
                  <p:par>
                    <p:cTn id="92" fill="hold">
                      <p:stCondLst>
                        <p:cond delay="indefinite"/>
                      </p:stCondLst>
                      <p:childTnLst>
                        <p:par>
                          <p:cTn id="93" fill="hold">
                            <p:stCondLst>
                              <p:cond delay="0"/>
                            </p:stCondLst>
                            <p:childTnLst>
                              <p:par>
                                <p:cTn id="94" nodeType="clickEffect" fill="hold" presetClass="entr" presetID="10">
                                  <p:stCondLst>
                                    <p:cond delay="0"/>
                                  </p:stCondLst>
                                  <p:childTnLst>
                                    <p:set>
                                      <p:cBhvr>
                                        <p:cTn id="95" dur="1" fill="hold">
                                          <p:stCondLst>
                                            <p:cond delay="0"/>
                                          </p:stCondLst>
                                        </p:cTn>
                                        <p:tgtEl>
                                          <p:spTgt spid="112">
                                            <p:txEl>
                                              <p:pRg st="287" end="391"/>
                                            </p:txEl>
                                          </p:spTgt>
                                        </p:tgtEl>
                                        <p:attrNameLst>
                                          <p:attrName>style.visibility</p:attrName>
                                        </p:attrNameLst>
                                      </p:cBhvr>
                                      <p:to>
                                        <p:strVal val="visible"/>
                                      </p:to>
                                    </p:set>
                                    <p:animEffect filter="fade" transition="in">
                                      <p:cBhvr additive="repl">
                                        <p:cTn id="96" dur="500"/>
                                        <p:tgtEl>
                                          <p:spTgt spid="112">
                                            <p:txEl>
                                              <p:pRg st="287" end="391"/>
                                            </p:txEl>
                                          </p:spTgt>
                                        </p:tgtEl>
                                      </p:cBhvr>
                                    </p:animEffect>
                                  </p:childTnLst>
                                </p:cTn>
                              </p:par>
                            </p:childTnLst>
                          </p:cTn>
                        </p:par>
                      </p:childTnLst>
                    </p:cTn>
                  </p:par>
                  <p:par>
                    <p:cTn id="97" fill="hold">
                      <p:stCondLst>
                        <p:cond delay="indefinite"/>
                      </p:stCondLst>
                      <p:childTnLst>
                        <p:par>
                          <p:cTn id="98" fill="hold">
                            <p:stCondLst>
                              <p:cond delay="0"/>
                            </p:stCondLst>
                            <p:childTnLst>
                              <p:par>
                                <p:cTn id="99" nodeType="clickEffect" fill="hold" presetClass="entr" presetID="10">
                                  <p:stCondLst>
                                    <p:cond delay="0"/>
                                  </p:stCondLst>
                                  <p:childTnLst>
                                    <p:set>
                                      <p:cBhvr>
                                        <p:cTn id="100" dur="1" fill="hold">
                                          <p:stCondLst>
                                            <p:cond delay="0"/>
                                          </p:stCondLst>
                                        </p:cTn>
                                        <p:tgtEl>
                                          <p:spTgt spid="112">
                                            <p:txEl>
                                              <p:pRg st="392" end="537"/>
                                            </p:txEl>
                                          </p:spTgt>
                                        </p:tgtEl>
                                        <p:attrNameLst>
                                          <p:attrName>style.visibility</p:attrName>
                                        </p:attrNameLst>
                                      </p:cBhvr>
                                      <p:to>
                                        <p:strVal val="visible"/>
                                      </p:to>
                                    </p:set>
                                    <p:animEffect filter="fade" transition="in">
                                      <p:cBhvr additive="repl">
                                        <p:cTn id="101" dur="500"/>
                                        <p:tgtEl>
                                          <p:spTgt spid="112">
                                            <p:txEl>
                                              <p:pRg st="392" end="537"/>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533520" y="0"/>
            <a:ext cx="8229240" cy="685440"/>
          </a:xfrm>
          <a:prstGeom prst="rect">
            <a:avLst/>
          </a:prstGeom>
          <a:noFill/>
          <a:ln>
            <a:noFill/>
          </a:ln>
        </p:spPr>
        <p:txBody>
          <a:bodyPr anchor="ctr"/>
          <a:p>
            <a:pPr>
              <a:lnSpc>
                <a:spcPct val="100000"/>
              </a:lnSpc>
            </a:pPr>
            <a:r>
              <a:rPr b="0" lang="en-US" sz="3600" spc="-1" strike="noStrike">
                <a:solidFill>
                  <a:srgbClr val="ffffff"/>
                </a:solidFill>
                <a:latin typeface="Calibri"/>
              </a:rPr>
              <a:t>Cost of Labor…..</a:t>
            </a:r>
            <a:endParaRPr b="0" lang="en-US" sz="3600" spc="-1" strike="noStrike">
              <a:solidFill>
                <a:srgbClr val="000000"/>
              </a:solidFill>
              <a:latin typeface="Calibri"/>
            </a:endParaRPr>
          </a:p>
        </p:txBody>
      </p:sp>
      <p:sp>
        <p:nvSpPr>
          <p:cNvPr id="117" name="TextShape 2"/>
          <p:cNvSpPr txBox="1"/>
          <p:nvPr/>
        </p:nvSpPr>
        <p:spPr>
          <a:xfrm>
            <a:off x="457200" y="1419480"/>
            <a:ext cx="8444160" cy="5098320"/>
          </a:xfrm>
          <a:prstGeom prst="rect">
            <a:avLst/>
          </a:prstGeom>
          <a:noFill/>
          <a:ln>
            <a:noFill/>
          </a:ln>
        </p:spPr>
        <p:txBody>
          <a:bodyPr/>
          <a:p>
            <a:pPr algn="just">
              <a:lnSpc>
                <a:spcPct val="100000"/>
              </a:lnSpc>
              <a:spcBef>
                <a:spcPts val="561"/>
              </a:spcBef>
            </a:pPr>
            <a:r>
              <a:rPr b="0" lang="en-US" sz="2800" spc="-1" strike="noStrike">
                <a:solidFill>
                  <a:srgbClr val="bfbfbf"/>
                </a:solidFill>
                <a:latin typeface="Calibri"/>
              </a:rPr>
              <a:t>Additionally, employees also get some amount of paid leave.</a:t>
            </a:r>
            <a:r>
              <a:rPr b="0" lang="en-US" sz="2400" spc="-1" strike="noStrike">
                <a:solidFill>
                  <a:srgbClr val="bfbfbf"/>
                </a:solidFill>
                <a:latin typeface="Calibri"/>
              </a:rPr>
              <a:t> </a:t>
            </a:r>
            <a:r>
              <a:rPr b="0" lang="en-US" sz="2800" spc="-1" strike="noStrike">
                <a:solidFill>
                  <a:srgbClr val="bfbfbf"/>
                </a:solidFill>
                <a:latin typeface="Calibri"/>
              </a:rPr>
              <a:t>They may also miss some working days because of sickness, which is hard to predict in advance.</a:t>
            </a:r>
            <a:endParaRPr b="0" lang="en-US" sz="2800" spc="-1" strike="noStrike">
              <a:solidFill>
                <a:srgbClr val="000000"/>
              </a:solidFill>
              <a:latin typeface="Calibri"/>
            </a:endParaRPr>
          </a:p>
          <a:p>
            <a:pPr algn="just">
              <a:lnSpc>
                <a:spcPct val="100000"/>
              </a:lnSpc>
              <a:spcBef>
                <a:spcPts val="241"/>
              </a:spcBef>
            </a:pPr>
            <a:endParaRPr b="0" lang="en-US" sz="2800" spc="-1" strike="noStrike">
              <a:solidFill>
                <a:srgbClr val="000000"/>
              </a:solidFill>
              <a:latin typeface="Calibri"/>
            </a:endParaRPr>
          </a:p>
          <a:p>
            <a:pPr algn="just">
              <a:lnSpc>
                <a:spcPct val="100000"/>
              </a:lnSpc>
              <a:spcBef>
                <a:spcPts val="20"/>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Finally, there maybe some days in the year when, due to scheduling difficulties, there will be no revenue-earning work available for the employee. </a:t>
            </a:r>
            <a:endParaRPr b="0" lang="en-US" sz="2800" spc="-1" strike="noStrike">
              <a:solidFill>
                <a:srgbClr val="000000"/>
              </a:solidFill>
              <a:latin typeface="Calibri"/>
            </a:endParaRPr>
          </a:p>
          <a:p>
            <a:pPr algn="just">
              <a:lnSpc>
                <a:spcPct val="100000"/>
              </a:lnSpc>
              <a:spcBef>
                <a:spcPts val="40"/>
              </a:spcBef>
            </a:pPr>
            <a:endParaRPr b="0" lang="en-US" sz="2800" spc="-1" strike="noStrike">
              <a:solidFill>
                <a:srgbClr val="000000"/>
              </a:solidFill>
              <a:latin typeface="Calibri"/>
            </a:endParaRPr>
          </a:p>
          <a:p>
            <a:pPr algn="just">
              <a:lnSpc>
                <a:spcPct val="100000"/>
              </a:lnSpc>
              <a:spcBef>
                <a:spcPts val="400"/>
              </a:spcBef>
            </a:pPr>
            <a:endParaRPr b="0" lang="en-US" sz="2800" spc="-1" strike="noStrike">
              <a:solidFill>
                <a:srgbClr val="000000"/>
              </a:solidFill>
              <a:latin typeface="Calibri"/>
            </a:endParaRPr>
          </a:p>
          <a:p>
            <a:pPr algn="just">
              <a:lnSpc>
                <a:spcPct val="100000"/>
              </a:lnSpc>
              <a:spcBef>
                <a:spcPts val="561"/>
              </a:spcBef>
            </a:pPr>
            <a:r>
              <a:rPr b="0" i="1" lang="en-US" sz="2800" spc="-1" strike="noStrike">
                <a:solidFill>
                  <a:srgbClr val="bfbfbf"/>
                </a:solidFill>
                <a:latin typeface="Calibri"/>
              </a:rPr>
              <a:t>Table 7.1 </a:t>
            </a:r>
            <a:r>
              <a:rPr b="0" lang="en-US" sz="2800" spc="-1" strike="noStrike">
                <a:solidFill>
                  <a:srgbClr val="bfbfbf"/>
                </a:solidFill>
                <a:latin typeface="Calibri"/>
              </a:rPr>
              <a:t>shows how all these factors can be taken into account to obtain a figure for the number of revenue-earning working hours over a period of one year. </a:t>
            </a:r>
            <a:endParaRPr b="0" lang="en-US" sz="2800" spc="-1" strike="noStrike">
              <a:solidFill>
                <a:srgbClr val="000000"/>
              </a:solidFill>
              <a:latin typeface="Calibri"/>
            </a:endParaRPr>
          </a:p>
          <a:p>
            <a:pPr>
              <a:lnSpc>
                <a:spcPct val="100000"/>
              </a:lnSpc>
              <a:spcBef>
                <a:spcPts val="60"/>
              </a:spcBef>
            </a:pPr>
            <a:endParaRPr b="0" lang="en-US" sz="2800" spc="-1" strike="noStrike">
              <a:solidFill>
                <a:srgbClr val="000000"/>
              </a:solidFill>
              <a:latin typeface="Calibri"/>
            </a:endParaRPr>
          </a:p>
        </p:txBody>
      </p:sp>
      <p:sp>
        <p:nvSpPr>
          <p:cNvPr id="118" name="TextShape 3"/>
          <p:cNvSpPr txBox="1"/>
          <p:nvPr/>
        </p:nvSpPr>
        <p:spPr>
          <a:xfrm>
            <a:off x="457200" y="6356520"/>
            <a:ext cx="2133360" cy="364680"/>
          </a:xfrm>
          <a:prstGeom prst="rect">
            <a:avLst/>
          </a:prstGeom>
          <a:noFill/>
          <a:ln>
            <a:noFill/>
          </a:ln>
        </p:spPr>
        <p:txBody>
          <a:bodyPr anchor="ctr"/>
          <a:p>
            <a:pPr>
              <a:lnSpc>
                <a:spcPct val="100000"/>
              </a:lnSpc>
            </a:pPr>
            <a:fld id="{6EC2AA71-15AE-4247-BAC4-5B60A194656F}" type="datetime1">
              <a:rPr b="0" lang="en-US" sz="1200" spc="-1" strike="noStrike">
                <a:solidFill>
                  <a:srgbClr val="ffd28b"/>
                </a:solidFill>
                <a:latin typeface="Calibri"/>
              </a:rPr>
              <a:t>11/13/2018</a:t>
            </a:fld>
            <a:endParaRPr b="0" lang="en-US" sz="1200" spc="-1" strike="noStrike">
              <a:latin typeface="Times New Roman"/>
            </a:endParaRPr>
          </a:p>
        </p:txBody>
      </p:sp>
      <p:sp>
        <p:nvSpPr>
          <p:cNvPr id="119" name="TextShape 4"/>
          <p:cNvSpPr txBox="1"/>
          <p:nvPr/>
        </p:nvSpPr>
        <p:spPr>
          <a:xfrm>
            <a:off x="2590920" y="6356520"/>
            <a:ext cx="3962160" cy="364680"/>
          </a:xfrm>
          <a:prstGeom prst="rect">
            <a:avLst/>
          </a:prstGeom>
          <a:noFill/>
          <a:ln>
            <a:noFill/>
          </a:ln>
        </p:spPr>
        <p:txBody>
          <a:bodyPr anchor="ctr"/>
          <a:p>
            <a:pPr algn="ctr">
              <a:lnSpc>
                <a:spcPct val="100000"/>
              </a:lnSpc>
            </a:pPr>
            <a:r>
              <a:rPr b="0" lang="en-US" sz="1200" spc="-1" strike="noStrike">
                <a:solidFill>
                  <a:srgbClr val="ffd28b"/>
                </a:solidFill>
                <a:latin typeface="Calibri"/>
              </a:rPr>
              <a:t>FAST-NUCES CS449-PIT [Fall-2018]</a:t>
            </a:r>
            <a:endParaRPr b="0" lang="en-US" sz="1200" spc="-1" strike="noStrike">
              <a:latin typeface="Times New Roman"/>
            </a:endParaRPr>
          </a:p>
        </p:txBody>
      </p:sp>
      <p:sp>
        <p:nvSpPr>
          <p:cNvPr id="120" name="TextShape 5"/>
          <p:cNvSpPr txBox="1"/>
          <p:nvPr/>
        </p:nvSpPr>
        <p:spPr>
          <a:xfrm>
            <a:off x="6553080" y="6356520"/>
            <a:ext cx="2133360" cy="364680"/>
          </a:xfrm>
          <a:prstGeom prst="rect">
            <a:avLst/>
          </a:prstGeom>
          <a:noFill/>
          <a:ln>
            <a:noFill/>
          </a:ln>
        </p:spPr>
        <p:txBody>
          <a:bodyPr anchor="ctr"/>
          <a:p>
            <a:pPr algn="r">
              <a:lnSpc>
                <a:spcPct val="100000"/>
              </a:lnSpc>
            </a:pPr>
            <a:fld id="{0A9C9B6D-717D-4185-AEC4-085B83252486}" type="slidenum">
              <a:rPr b="0" lang="en-US" sz="1200" spc="-1" strike="noStrike">
                <a:solidFill>
                  <a:srgbClr val="ffd28b"/>
                </a:solidFill>
                <a:latin typeface="Calibri"/>
              </a:rPr>
              <a:t>1</a:t>
            </a:fld>
            <a:endParaRPr b="0" lang="en-US" sz="1200" spc="-1" strike="noStrike">
              <a:latin typeface="Times New Roman"/>
            </a:endParaRPr>
          </a:p>
        </p:txBody>
      </p:sp>
    </p:spTree>
  </p:cSld>
  <p:timing>
    <p:tnLst>
      <p:par>
        <p:cTn id="102" dur="indefinite" restart="never" nodeType="tmRoot">
          <p:childTnLst>
            <p:seq>
              <p:cTn id="103" dur="indefinite" nodeType="mainSeq">
                <p:childTnLst>
                  <p:par>
                    <p:cTn id="104" fill="hold">
                      <p:stCondLst>
                        <p:cond delay="indefinite"/>
                      </p:stCondLst>
                      <p:childTnLst>
                        <p:par>
                          <p:cTn id="105" fill="hold">
                            <p:stCondLst>
                              <p:cond delay="0"/>
                            </p:stCondLst>
                            <p:childTnLst>
                              <p:par>
                                <p:cTn id="106" nodeType="clickEffect" fill="hold" presetClass="entr" presetID="10">
                                  <p:stCondLst>
                                    <p:cond delay="0"/>
                                  </p:stCondLst>
                                  <p:childTnLst>
                                    <p:set>
                                      <p:cBhvr>
                                        <p:cTn id="107" dur="1" fill="hold">
                                          <p:stCondLst>
                                            <p:cond delay="0"/>
                                          </p:stCondLst>
                                        </p:cTn>
                                        <p:tgtEl>
                                          <p:spTgt spid="117">
                                            <p:txEl>
                                              <p:pRg st="157" end="305"/>
                                            </p:txEl>
                                          </p:spTgt>
                                        </p:tgtEl>
                                        <p:attrNameLst>
                                          <p:attrName>style.visibility</p:attrName>
                                        </p:attrNameLst>
                                      </p:cBhvr>
                                      <p:to>
                                        <p:strVal val="visible"/>
                                      </p:to>
                                    </p:set>
                                    <p:animEffect filter="fade" transition="in">
                                      <p:cBhvr additive="repl">
                                        <p:cTn id="108" dur="500"/>
                                        <p:tgtEl>
                                          <p:spTgt spid="117">
                                            <p:txEl>
                                              <p:pRg st="157" end="305"/>
                                            </p:txEl>
                                          </p:spTgt>
                                        </p:tgtEl>
                                      </p:cBhvr>
                                    </p:animEffec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10">
                                  <p:stCondLst>
                                    <p:cond delay="0"/>
                                  </p:stCondLst>
                                  <p:childTnLst>
                                    <p:set>
                                      <p:cBhvr>
                                        <p:cTn id="112" dur="1" fill="hold">
                                          <p:stCondLst>
                                            <p:cond delay="0"/>
                                          </p:stCondLst>
                                        </p:cTn>
                                        <p:tgtEl>
                                          <p:spTgt spid="117">
                                            <p:txEl>
                                              <p:pRg st="307" end="466"/>
                                            </p:txEl>
                                          </p:spTgt>
                                        </p:tgtEl>
                                        <p:attrNameLst>
                                          <p:attrName>style.visibility</p:attrName>
                                        </p:attrNameLst>
                                      </p:cBhvr>
                                      <p:to>
                                        <p:strVal val="visible"/>
                                      </p:to>
                                    </p:set>
                                    <p:animEffect filter="fade" transition="in">
                                      <p:cBhvr additive="repl">
                                        <p:cTn id="113" dur="500"/>
                                        <p:tgtEl>
                                          <p:spTgt spid="117">
                                            <p:txEl>
                                              <p:pRg st="307" end="466"/>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533520" y="0"/>
            <a:ext cx="8229240" cy="685440"/>
          </a:xfrm>
          <a:prstGeom prst="rect">
            <a:avLst/>
          </a:prstGeom>
          <a:noFill/>
          <a:ln>
            <a:noFill/>
          </a:ln>
        </p:spPr>
        <p:txBody>
          <a:bodyPr anchor="ctr"/>
          <a:p>
            <a:pPr>
              <a:lnSpc>
                <a:spcPct val="100000"/>
              </a:lnSpc>
            </a:pPr>
            <a:r>
              <a:rPr b="0" lang="en-US" sz="3600" spc="-1" strike="noStrike">
                <a:solidFill>
                  <a:srgbClr val="ffffff"/>
                </a:solidFill>
                <a:latin typeface="Calibri"/>
              </a:rPr>
              <a:t>Cost of Labor…..</a:t>
            </a:r>
            <a:endParaRPr b="0" lang="en-US" sz="3600" spc="-1" strike="noStrike">
              <a:solidFill>
                <a:srgbClr val="000000"/>
              </a:solidFill>
              <a:latin typeface="Calibri"/>
            </a:endParaRPr>
          </a:p>
        </p:txBody>
      </p:sp>
      <p:sp>
        <p:nvSpPr>
          <p:cNvPr id="122" name="TextShape 2"/>
          <p:cNvSpPr txBox="1"/>
          <p:nvPr/>
        </p:nvSpPr>
        <p:spPr>
          <a:xfrm>
            <a:off x="457200" y="6356520"/>
            <a:ext cx="2133360" cy="364680"/>
          </a:xfrm>
          <a:prstGeom prst="rect">
            <a:avLst/>
          </a:prstGeom>
          <a:noFill/>
          <a:ln>
            <a:noFill/>
          </a:ln>
        </p:spPr>
        <p:txBody>
          <a:bodyPr anchor="ctr"/>
          <a:p>
            <a:pPr>
              <a:lnSpc>
                <a:spcPct val="100000"/>
              </a:lnSpc>
            </a:pPr>
            <a:fld id="{0EC7C249-DDB5-493A-AA7E-A1DB2F16597E}" type="datetime1">
              <a:rPr b="0" lang="en-US" sz="1200" spc="-1" strike="noStrike">
                <a:solidFill>
                  <a:srgbClr val="ffd28b"/>
                </a:solidFill>
                <a:latin typeface="Calibri"/>
              </a:rPr>
              <a:t>11/13/2018</a:t>
            </a:fld>
            <a:endParaRPr b="0" lang="en-US" sz="1200" spc="-1" strike="noStrike">
              <a:latin typeface="Times New Roman"/>
            </a:endParaRPr>
          </a:p>
        </p:txBody>
      </p:sp>
      <p:sp>
        <p:nvSpPr>
          <p:cNvPr id="123" name="TextShape 3"/>
          <p:cNvSpPr txBox="1"/>
          <p:nvPr/>
        </p:nvSpPr>
        <p:spPr>
          <a:xfrm>
            <a:off x="2590920" y="6356520"/>
            <a:ext cx="3962160" cy="364680"/>
          </a:xfrm>
          <a:prstGeom prst="rect">
            <a:avLst/>
          </a:prstGeom>
          <a:noFill/>
          <a:ln>
            <a:noFill/>
          </a:ln>
        </p:spPr>
        <p:txBody>
          <a:bodyPr anchor="ctr"/>
          <a:p>
            <a:pPr algn="ctr">
              <a:lnSpc>
                <a:spcPct val="100000"/>
              </a:lnSpc>
            </a:pPr>
            <a:r>
              <a:rPr b="0" lang="en-US" sz="1200" spc="-1" strike="noStrike">
                <a:solidFill>
                  <a:srgbClr val="ffd28b"/>
                </a:solidFill>
                <a:latin typeface="Calibri"/>
              </a:rPr>
              <a:t>FAST-NUCES CS449-PIT [Fall-2018]</a:t>
            </a:r>
            <a:endParaRPr b="0" lang="en-US" sz="1200" spc="-1" strike="noStrike">
              <a:latin typeface="Times New Roman"/>
            </a:endParaRPr>
          </a:p>
        </p:txBody>
      </p:sp>
      <p:sp>
        <p:nvSpPr>
          <p:cNvPr id="124" name="TextShape 4"/>
          <p:cNvSpPr txBox="1"/>
          <p:nvPr/>
        </p:nvSpPr>
        <p:spPr>
          <a:xfrm>
            <a:off x="6553080" y="6356520"/>
            <a:ext cx="2133360" cy="364680"/>
          </a:xfrm>
          <a:prstGeom prst="rect">
            <a:avLst/>
          </a:prstGeom>
          <a:noFill/>
          <a:ln>
            <a:noFill/>
          </a:ln>
        </p:spPr>
        <p:txBody>
          <a:bodyPr anchor="ctr"/>
          <a:p>
            <a:pPr algn="r">
              <a:lnSpc>
                <a:spcPct val="100000"/>
              </a:lnSpc>
            </a:pPr>
            <a:fld id="{29BD72C5-0D29-4C7F-B62D-1C87C3CD67E7}" type="slidenum">
              <a:rPr b="0" lang="en-US" sz="1200" spc="-1" strike="noStrike">
                <a:solidFill>
                  <a:srgbClr val="ffd28b"/>
                </a:solidFill>
                <a:latin typeface="Calibri"/>
              </a:rPr>
              <a:t>1</a:t>
            </a:fld>
            <a:endParaRPr b="0" lang="en-US" sz="1200" spc="-1" strike="noStrike">
              <a:latin typeface="Times New Roman"/>
            </a:endParaRPr>
          </a:p>
        </p:txBody>
      </p:sp>
      <p:sp>
        <p:nvSpPr>
          <p:cNvPr id="125" name="TextShape 5"/>
          <p:cNvSpPr txBox="1"/>
          <p:nvPr/>
        </p:nvSpPr>
        <p:spPr>
          <a:xfrm>
            <a:off x="457200" y="1295280"/>
            <a:ext cx="8535240" cy="5250960"/>
          </a:xfrm>
          <a:prstGeom prst="rect">
            <a:avLst/>
          </a:prstGeom>
          <a:noFill/>
          <a:ln>
            <a:noFill/>
          </a:ln>
        </p:spPr>
        <p:txBody>
          <a:bodyPr>
            <a:normAutofit/>
          </a:bodyPr>
          <a:p>
            <a:pPr>
              <a:lnSpc>
                <a:spcPct val="100000"/>
              </a:lnSpc>
              <a:spcBef>
                <a:spcPts val="479"/>
              </a:spcBef>
            </a:pPr>
            <a:r>
              <a:rPr b="0" lang="en-US" sz="2400" spc="-1" strike="noStrike">
                <a:solidFill>
                  <a:srgbClr val="bfbfbf"/>
                </a:solidFill>
                <a:latin typeface="Calibri"/>
              </a:rPr>
              <a:t>TABLE 7.1 </a:t>
            </a:r>
            <a:r>
              <a:rPr b="0" i="1" lang="en-US" sz="2400" spc="-1" strike="noStrike">
                <a:solidFill>
                  <a:srgbClr val="bfbfbf"/>
                </a:solidFill>
                <a:latin typeface="Calibri"/>
              </a:rPr>
              <a:t>Calculation of the number of revenue-earning hours in a year</a:t>
            </a:r>
            <a:endParaRPr b="0" lang="en-US" sz="2400" spc="-1" strike="noStrike">
              <a:solidFill>
                <a:srgbClr val="000000"/>
              </a:solidFill>
              <a:latin typeface="Calibri"/>
            </a:endParaRPr>
          </a:p>
          <a:p>
            <a:pPr>
              <a:lnSpc>
                <a:spcPct val="100000"/>
              </a:lnSpc>
              <a:spcBef>
                <a:spcPts val="581"/>
              </a:spcBef>
            </a:pPr>
            <a:r>
              <a:rPr b="0" lang="en-US" sz="2900" spc="-1" strike="noStrike">
                <a:solidFill>
                  <a:srgbClr val="bfbfbf"/>
                </a:solidFill>
                <a:latin typeface="Calibri"/>
              </a:rPr>
              <a:t>(1- Total number of weekdays</a:t>
            </a:r>
            <a:r>
              <a:rPr b="0" lang="en-US" sz="2900" spc="-1" strike="noStrike">
                <a:solidFill>
                  <a:srgbClr val="bfbfbf"/>
                </a:solidFill>
                <a:latin typeface="Calibri"/>
              </a:rPr>
              <a:t>	</a:t>
            </a:r>
            <a:r>
              <a:rPr b="0" lang="en-US" sz="2900" spc="-1" strike="noStrike">
                <a:solidFill>
                  <a:srgbClr val="bfbfbf"/>
                </a:solidFill>
                <a:latin typeface="Calibri"/>
              </a:rPr>
              <a:t>	</a:t>
            </a:r>
            <a:r>
              <a:rPr b="0" lang="en-US" sz="2900" spc="-1" strike="noStrike">
                <a:solidFill>
                  <a:srgbClr val="bfbfbf"/>
                </a:solidFill>
                <a:latin typeface="Calibri"/>
              </a:rPr>
              <a:t>	</a:t>
            </a:r>
            <a:r>
              <a:rPr b="0" lang="en-US" sz="2900" spc="-1" strike="noStrike">
                <a:solidFill>
                  <a:srgbClr val="bfbfbf"/>
                </a:solidFill>
                <a:latin typeface="Calibri"/>
              </a:rPr>
              <a:t>	</a:t>
            </a:r>
            <a:r>
              <a:rPr b="0" lang="en-US" sz="2900" spc="-1" strike="noStrike">
                <a:solidFill>
                  <a:srgbClr val="bfbfbf"/>
                </a:solidFill>
                <a:latin typeface="Calibri"/>
              </a:rPr>
              <a:t>     </a:t>
            </a:r>
            <a:r>
              <a:rPr b="0" lang="en-US" sz="2900" spc="-1" strike="noStrike">
                <a:solidFill>
                  <a:srgbClr val="ffc000"/>
                </a:solidFill>
                <a:latin typeface="Calibri"/>
              </a:rPr>
              <a:t>260</a:t>
            </a:r>
            <a:endParaRPr b="0" lang="en-US" sz="2900" spc="-1" strike="noStrike">
              <a:solidFill>
                <a:srgbClr val="000000"/>
              </a:solidFill>
              <a:latin typeface="Calibri"/>
            </a:endParaRPr>
          </a:p>
          <a:p>
            <a:pPr>
              <a:lnSpc>
                <a:spcPct val="100000"/>
              </a:lnSpc>
              <a:spcBef>
                <a:spcPts val="581"/>
              </a:spcBef>
            </a:pPr>
            <a:r>
              <a:rPr b="0" lang="en-US" sz="2900" spc="-1" strike="noStrike">
                <a:solidFill>
                  <a:srgbClr val="bfbfbf"/>
                </a:solidFill>
                <a:latin typeface="Calibri"/>
              </a:rPr>
              <a:t>(2- Public holidays  </a:t>
            </a:r>
            <a:r>
              <a:rPr b="0" lang="en-US" sz="2900" spc="-1" strike="noStrike">
                <a:solidFill>
                  <a:srgbClr val="bfbfbf"/>
                </a:solidFill>
                <a:latin typeface="Calibri"/>
              </a:rPr>
              <a:t>	</a:t>
            </a:r>
            <a:r>
              <a:rPr b="0" lang="en-US" sz="2900" spc="-1" strike="noStrike">
                <a:solidFill>
                  <a:srgbClr val="bfbfbf"/>
                </a:solidFill>
                <a:latin typeface="Calibri"/>
              </a:rPr>
              <a:t>  </a:t>
            </a:r>
            <a:r>
              <a:rPr b="0" lang="en-US" sz="2900" spc="-1" strike="noStrike">
                <a:solidFill>
                  <a:srgbClr val="bfbfbf"/>
                </a:solidFill>
                <a:latin typeface="Calibri"/>
              </a:rPr>
              <a:t>	</a:t>
            </a:r>
            <a:r>
              <a:rPr b="0" lang="en-US" sz="2900" spc="-1" strike="noStrike">
                <a:solidFill>
                  <a:srgbClr val="ffc000"/>
                </a:solidFill>
                <a:latin typeface="Calibri"/>
              </a:rPr>
              <a:t>       10</a:t>
            </a:r>
            <a:endParaRPr b="0" lang="en-US" sz="2900" spc="-1" strike="noStrike">
              <a:solidFill>
                <a:srgbClr val="000000"/>
              </a:solidFill>
              <a:latin typeface="Calibri"/>
            </a:endParaRPr>
          </a:p>
          <a:p>
            <a:pPr>
              <a:lnSpc>
                <a:spcPct val="100000"/>
              </a:lnSpc>
              <a:spcBef>
                <a:spcPts val="581"/>
              </a:spcBef>
            </a:pPr>
            <a:r>
              <a:rPr b="0" lang="en-US" sz="2900" spc="-1" strike="noStrike">
                <a:solidFill>
                  <a:srgbClr val="bfbfbf"/>
                </a:solidFill>
                <a:latin typeface="Calibri"/>
              </a:rPr>
              <a:t>(3- Annual leave </a:t>
            </a:r>
            <a:r>
              <a:rPr b="0" lang="en-US" sz="2900" spc="-1" strike="noStrike">
                <a:solidFill>
                  <a:srgbClr val="bfbfbf"/>
                </a:solidFill>
                <a:latin typeface="Calibri"/>
              </a:rPr>
              <a:t>	</a:t>
            </a:r>
            <a:r>
              <a:rPr b="0" lang="en-US" sz="2900" spc="-1" strike="noStrike">
                <a:solidFill>
                  <a:srgbClr val="bfbfbf"/>
                </a:solidFill>
                <a:latin typeface="Calibri"/>
              </a:rPr>
              <a:t>	</a:t>
            </a:r>
            <a:r>
              <a:rPr b="0" lang="en-US" sz="2900" spc="-1" strike="noStrike">
                <a:solidFill>
                  <a:srgbClr val="bfbfbf"/>
                </a:solidFill>
                <a:latin typeface="Calibri"/>
              </a:rPr>
              <a:t>	</a:t>
            </a:r>
            <a:r>
              <a:rPr b="0" lang="en-US" sz="2900" spc="-1" strike="noStrike">
                <a:solidFill>
                  <a:srgbClr val="bfbfbf"/>
                </a:solidFill>
                <a:latin typeface="Calibri"/>
              </a:rPr>
              <a:t>	</a:t>
            </a:r>
            <a:r>
              <a:rPr b="0" lang="en-US" sz="2900" spc="-1" strike="noStrike">
                <a:solidFill>
                  <a:srgbClr val="bfbfbf"/>
                </a:solidFill>
                <a:latin typeface="Calibri"/>
              </a:rPr>
              <a:t>	</a:t>
            </a:r>
            <a:r>
              <a:rPr b="0" lang="en-US" sz="2900" spc="-1" strike="noStrike">
                <a:solidFill>
                  <a:srgbClr val="bfbfbf"/>
                </a:solidFill>
                <a:latin typeface="Calibri"/>
              </a:rPr>
              <a:t> </a:t>
            </a:r>
            <a:r>
              <a:rPr b="0" lang="en-US" sz="2900" spc="-1" strike="noStrike">
                <a:solidFill>
                  <a:srgbClr val="bfbfbf"/>
                </a:solidFill>
                <a:latin typeface="Calibri"/>
              </a:rPr>
              <a:t>	</a:t>
            </a:r>
            <a:r>
              <a:rPr b="0" lang="en-US" sz="2900" spc="-1" strike="noStrike">
                <a:solidFill>
                  <a:srgbClr val="bfbfbf"/>
                </a:solidFill>
                <a:latin typeface="Calibri"/>
              </a:rPr>
              <a:t>       </a:t>
            </a:r>
            <a:r>
              <a:rPr b="0" lang="en-US" sz="2900" spc="-1" strike="noStrike">
                <a:solidFill>
                  <a:srgbClr val="ffc000"/>
                </a:solidFill>
                <a:latin typeface="Calibri"/>
              </a:rPr>
              <a:t>20</a:t>
            </a:r>
            <a:endParaRPr b="0" lang="en-US" sz="2900" spc="-1" strike="noStrike">
              <a:solidFill>
                <a:srgbClr val="000000"/>
              </a:solidFill>
              <a:latin typeface="Calibri"/>
            </a:endParaRPr>
          </a:p>
          <a:p>
            <a:pPr>
              <a:lnSpc>
                <a:spcPct val="100000"/>
              </a:lnSpc>
              <a:spcBef>
                <a:spcPts val="581"/>
              </a:spcBef>
            </a:pPr>
            <a:r>
              <a:rPr b="0" lang="en-US" sz="2900" spc="-1" strike="noStrike">
                <a:solidFill>
                  <a:srgbClr val="bfbfbf"/>
                </a:solidFill>
                <a:latin typeface="Calibri"/>
              </a:rPr>
              <a:t>(4- Sick leave</a:t>
            </a:r>
            <a:r>
              <a:rPr b="0" lang="en-US" sz="2900" spc="-1" strike="noStrike">
                <a:solidFill>
                  <a:srgbClr val="bfbfbf"/>
                </a:solidFill>
                <a:latin typeface="Calibri"/>
              </a:rPr>
              <a:t>	</a:t>
            </a:r>
            <a:r>
              <a:rPr b="0" lang="en-US" sz="2900" spc="-1" strike="noStrike">
                <a:solidFill>
                  <a:srgbClr val="bfbfbf"/>
                </a:solidFill>
                <a:latin typeface="Calibri"/>
              </a:rPr>
              <a:t>	</a:t>
            </a:r>
            <a:r>
              <a:rPr b="0" lang="en-US" sz="2900" spc="-1" strike="noStrike">
                <a:solidFill>
                  <a:srgbClr val="bfbfbf"/>
                </a:solidFill>
                <a:latin typeface="Calibri"/>
              </a:rPr>
              <a:t>	</a:t>
            </a:r>
            <a:r>
              <a:rPr b="0" lang="en-US" sz="2900" spc="-1" strike="noStrike">
                <a:solidFill>
                  <a:srgbClr val="bfbfbf"/>
                </a:solidFill>
                <a:latin typeface="Calibri"/>
              </a:rPr>
              <a:t>	</a:t>
            </a:r>
            <a:r>
              <a:rPr b="0" lang="en-US" sz="2900" spc="-1" strike="noStrike">
                <a:solidFill>
                  <a:srgbClr val="bfbfbf"/>
                </a:solidFill>
                <a:latin typeface="Calibri"/>
              </a:rPr>
              <a:t>	</a:t>
            </a:r>
            <a:r>
              <a:rPr b="0" lang="en-US" sz="2900" spc="-1" strike="noStrike">
                <a:solidFill>
                  <a:srgbClr val="bfbfbf"/>
                </a:solidFill>
                <a:latin typeface="Calibri"/>
              </a:rPr>
              <a:t>                </a:t>
            </a:r>
            <a:r>
              <a:rPr b="0" lang="en-US" sz="2900" spc="-1" strike="noStrike">
                <a:solidFill>
                  <a:srgbClr val="bfbfbf"/>
                </a:solidFill>
                <a:latin typeface="Calibri"/>
              </a:rPr>
              <a:t>	</a:t>
            </a:r>
            <a:r>
              <a:rPr b="0" lang="en-US" sz="2900" spc="-1" strike="noStrike">
                <a:solidFill>
                  <a:srgbClr val="bfbfbf"/>
                </a:solidFill>
                <a:latin typeface="Calibri"/>
              </a:rPr>
              <a:t>         </a:t>
            </a:r>
            <a:r>
              <a:rPr b="0" lang="en-US" sz="2900" spc="-1" strike="noStrike">
                <a:solidFill>
                  <a:srgbClr val="ffc000"/>
                </a:solidFill>
                <a:latin typeface="Calibri"/>
              </a:rPr>
              <a:t>5</a:t>
            </a:r>
            <a:endParaRPr b="0" lang="en-US" sz="2900" spc="-1" strike="noStrike">
              <a:solidFill>
                <a:srgbClr val="000000"/>
              </a:solidFill>
              <a:latin typeface="Calibri"/>
            </a:endParaRPr>
          </a:p>
          <a:p>
            <a:pPr>
              <a:lnSpc>
                <a:spcPct val="100000"/>
              </a:lnSpc>
              <a:spcBef>
                <a:spcPts val="581"/>
              </a:spcBef>
            </a:pPr>
            <a:r>
              <a:rPr b="0" lang="en-US" sz="2900" spc="-1" strike="noStrike">
                <a:solidFill>
                  <a:srgbClr val="bfbfbf"/>
                </a:solidFill>
                <a:latin typeface="Calibri"/>
              </a:rPr>
              <a:t>(5- Unproductive time</a:t>
            </a:r>
            <a:r>
              <a:rPr b="0" lang="en-US" sz="2900" spc="-1" strike="noStrike">
                <a:solidFill>
                  <a:srgbClr val="bfbfbf"/>
                </a:solidFill>
                <a:latin typeface="Calibri"/>
              </a:rPr>
              <a:t>	</a:t>
            </a:r>
            <a:r>
              <a:rPr b="0" lang="en-US" sz="2900" spc="-1" strike="noStrike">
                <a:solidFill>
                  <a:srgbClr val="bfbfbf"/>
                </a:solidFill>
                <a:latin typeface="Calibri"/>
              </a:rPr>
              <a:t>	</a:t>
            </a:r>
            <a:r>
              <a:rPr b="0" lang="en-US" sz="2900" spc="-1" strike="noStrike">
                <a:solidFill>
                  <a:srgbClr val="bfbfbf"/>
                </a:solidFill>
                <a:latin typeface="Calibri"/>
              </a:rPr>
              <a:t>	</a:t>
            </a:r>
            <a:r>
              <a:rPr b="0" lang="en-US" sz="2900" spc="-1" strike="noStrike">
                <a:solidFill>
                  <a:srgbClr val="bfbfbf"/>
                </a:solidFill>
                <a:latin typeface="Calibri"/>
              </a:rPr>
              <a:t>	</a:t>
            </a:r>
            <a:r>
              <a:rPr b="0" lang="en-US" sz="2900" spc="-1" strike="noStrike">
                <a:solidFill>
                  <a:srgbClr val="bfbfbf"/>
                </a:solidFill>
                <a:latin typeface="Calibri"/>
              </a:rPr>
              <a:t>  </a:t>
            </a:r>
            <a:r>
              <a:rPr b="0" lang="en-US" sz="2900" spc="-1" strike="noStrike">
                <a:solidFill>
                  <a:srgbClr val="bfbfbf"/>
                </a:solidFill>
                <a:latin typeface="Calibri"/>
              </a:rPr>
              <a:t>	</a:t>
            </a:r>
            <a:r>
              <a:rPr b="0" lang="en-US" sz="2900" spc="-1" strike="noStrike">
                <a:solidFill>
                  <a:srgbClr val="bfbfbf"/>
                </a:solidFill>
                <a:latin typeface="Calibri"/>
              </a:rPr>
              <a:t>       </a:t>
            </a:r>
            <a:r>
              <a:rPr b="0" lang="en-US" sz="2900" spc="-1" strike="noStrike">
                <a:solidFill>
                  <a:srgbClr val="ffc000"/>
                </a:solidFill>
                <a:latin typeface="Calibri"/>
              </a:rPr>
              <a:t>10</a:t>
            </a:r>
            <a:r>
              <a:rPr b="0" lang="en-US" sz="2900" spc="-1" strike="noStrike">
                <a:solidFill>
                  <a:srgbClr val="bfbfbf"/>
                </a:solidFill>
                <a:latin typeface="Calibri"/>
              </a:rPr>
              <a:t>	</a:t>
            </a:r>
            <a:endParaRPr b="0" lang="en-US" sz="2900" spc="-1" strike="noStrike">
              <a:solidFill>
                <a:srgbClr val="000000"/>
              </a:solidFill>
              <a:latin typeface="Calibri"/>
            </a:endParaRPr>
          </a:p>
          <a:p>
            <a:pPr>
              <a:lnSpc>
                <a:spcPct val="100000"/>
              </a:lnSpc>
              <a:spcBef>
                <a:spcPts val="581"/>
              </a:spcBef>
            </a:pPr>
            <a:r>
              <a:rPr b="0" lang="en-US" sz="2600" spc="-1" strike="noStrike">
                <a:solidFill>
                  <a:srgbClr val="bfbfbf"/>
                </a:solidFill>
                <a:latin typeface="Calibri"/>
              </a:rPr>
              <a:t>(6- Total non-revenue-earning time (2)+(3)+(4)+(5)= 10+20+5+10= (6) </a:t>
            </a:r>
            <a:r>
              <a:rPr b="0" lang="en-US" sz="2600" spc="-1" strike="noStrike">
                <a:solidFill>
                  <a:srgbClr val="ffc000"/>
                </a:solidFill>
                <a:latin typeface="Calibri"/>
              </a:rPr>
              <a:t>45</a:t>
            </a:r>
            <a:endParaRPr b="0" lang="en-US" sz="2600" spc="-1" strike="noStrike">
              <a:solidFill>
                <a:srgbClr val="000000"/>
              </a:solidFill>
              <a:latin typeface="Calibri"/>
            </a:endParaRPr>
          </a:p>
          <a:p>
            <a:pPr>
              <a:lnSpc>
                <a:spcPct val="100000"/>
              </a:lnSpc>
              <a:spcBef>
                <a:spcPts val="581"/>
              </a:spcBef>
            </a:pPr>
            <a:r>
              <a:rPr b="0" lang="en-US" sz="2900" spc="-1" strike="noStrike">
                <a:solidFill>
                  <a:srgbClr val="bfbfbf"/>
                </a:solidFill>
                <a:latin typeface="Calibri"/>
              </a:rPr>
              <a:t>(7) Total number of revenue earning days (1)–(6) </a:t>
            </a:r>
            <a:r>
              <a:rPr b="0" lang="en-US" sz="2900" spc="-1" strike="noStrike">
                <a:solidFill>
                  <a:srgbClr val="bfbfbf"/>
                </a:solidFill>
                <a:latin typeface="Calibri"/>
              </a:rPr>
              <a:t>	</a:t>
            </a:r>
            <a:r>
              <a:rPr b="0" lang="en-US" sz="2900" spc="-1" strike="noStrike">
                <a:solidFill>
                  <a:srgbClr val="bfbfbf"/>
                </a:solidFill>
                <a:latin typeface="Calibri"/>
              </a:rPr>
              <a:t>      </a:t>
            </a:r>
            <a:r>
              <a:rPr b="0" lang="en-US" sz="2900" spc="-1" strike="noStrike">
                <a:solidFill>
                  <a:srgbClr val="ffc000"/>
                </a:solidFill>
                <a:latin typeface="Calibri"/>
              </a:rPr>
              <a:t>215</a:t>
            </a:r>
            <a:endParaRPr b="0" lang="en-US" sz="2900" spc="-1" strike="noStrike">
              <a:solidFill>
                <a:srgbClr val="000000"/>
              </a:solidFill>
              <a:latin typeface="Calibri"/>
            </a:endParaRPr>
          </a:p>
          <a:p>
            <a:pPr>
              <a:lnSpc>
                <a:spcPct val="100000"/>
              </a:lnSpc>
              <a:spcBef>
                <a:spcPts val="581"/>
              </a:spcBef>
            </a:pPr>
            <a:r>
              <a:rPr b="0" lang="en-US" sz="2900" spc="-1" strike="noStrike">
                <a:solidFill>
                  <a:srgbClr val="bfbfbf"/>
                </a:solidFill>
                <a:latin typeface="Calibri"/>
              </a:rPr>
              <a:t>(8) Total number of hours available (7) x7(Hours/day)         </a:t>
            </a:r>
            <a:r>
              <a:rPr b="0" lang="en-US" sz="2900" spc="-1" strike="noStrike">
                <a:solidFill>
                  <a:srgbClr val="ffc000"/>
                </a:solidFill>
                <a:latin typeface="Calibri"/>
              </a:rPr>
              <a:t>1505</a:t>
            </a:r>
            <a:endParaRPr b="0" lang="en-US" sz="2900" spc="-1" strike="noStrike">
              <a:solidFill>
                <a:srgbClr val="000000"/>
              </a:solidFill>
              <a:latin typeface="Calibri"/>
            </a:endParaRPr>
          </a:p>
          <a:p>
            <a:pPr>
              <a:lnSpc>
                <a:spcPct val="100000"/>
              </a:lnSpc>
              <a:spcBef>
                <a:spcPts val="221"/>
              </a:spcBef>
            </a:pPr>
            <a:endParaRPr b="0" lang="en-US" sz="2900" spc="-1" strike="noStrike">
              <a:solidFill>
                <a:srgbClr val="000000"/>
              </a:solidFill>
              <a:latin typeface="Calibri"/>
            </a:endParaRPr>
          </a:p>
          <a:p>
            <a:pPr>
              <a:lnSpc>
                <a:spcPct val="100000"/>
              </a:lnSpc>
              <a:spcBef>
                <a:spcPts val="581"/>
              </a:spcBef>
            </a:pPr>
            <a:r>
              <a:rPr b="0" lang="en-US" sz="2900" spc="-1" strike="noStrike">
                <a:solidFill>
                  <a:srgbClr val="bfbfbf"/>
                </a:solidFill>
                <a:latin typeface="Calibri"/>
              </a:rPr>
              <a:t>Direct cost of the technician is </a:t>
            </a:r>
            <a:r>
              <a:rPr b="0" lang="en-US" sz="2900" spc="-1" strike="noStrike">
                <a:solidFill>
                  <a:srgbClr val="bfbfbf"/>
                </a:solidFill>
                <a:latin typeface="Calibri"/>
              </a:rPr>
              <a:t>	</a:t>
            </a:r>
            <a:r>
              <a:rPr b="0" lang="en-US" sz="2900" spc="-1" strike="noStrike">
                <a:solidFill>
                  <a:srgbClr val="bfbfbf"/>
                </a:solidFill>
                <a:latin typeface="Calibri"/>
              </a:rPr>
              <a:t>	</a:t>
            </a:r>
            <a:r>
              <a:rPr b="0" lang="en-US" sz="2900" spc="-1" strike="noStrike">
                <a:solidFill>
                  <a:srgbClr val="bfbfbf"/>
                </a:solidFill>
                <a:latin typeface="Calibri"/>
              </a:rPr>
              <a:t>            </a:t>
            </a:r>
            <a:r>
              <a:rPr b="0" lang="en-US" sz="2900" spc="-1" strike="noStrike">
                <a:solidFill>
                  <a:srgbClr val="ffc000"/>
                </a:solidFill>
                <a:latin typeface="Calibri"/>
              </a:rPr>
              <a:t>£22,000/year</a:t>
            </a:r>
            <a:r>
              <a:rPr b="0" lang="en-US" sz="2900" spc="-1" strike="noStrike">
                <a:solidFill>
                  <a:srgbClr val="bfbfbf"/>
                </a:solidFill>
                <a:latin typeface="Calibri"/>
              </a:rPr>
              <a:t> </a:t>
            </a:r>
            <a:endParaRPr b="0" lang="en-US" sz="2900" spc="-1" strike="noStrike">
              <a:solidFill>
                <a:srgbClr val="000000"/>
              </a:solidFill>
              <a:latin typeface="Calibri"/>
            </a:endParaRPr>
          </a:p>
          <a:p>
            <a:pPr>
              <a:lnSpc>
                <a:spcPct val="100000"/>
              </a:lnSpc>
              <a:spcBef>
                <a:spcPts val="581"/>
              </a:spcBef>
            </a:pPr>
            <a:r>
              <a:rPr b="0" lang="en-US" sz="2900" spc="-1" strike="noStrike">
                <a:solidFill>
                  <a:srgbClr val="bfbfbf"/>
                </a:solidFill>
                <a:latin typeface="Calibri"/>
              </a:rPr>
              <a:t>thus cost/hour of their time is </a:t>
            </a:r>
            <a:r>
              <a:rPr b="0" lang="en-US" sz="2900" spc="-1" strike="noStrike">
                <a:solidFill>
                  <a:srgbClr val="bfbfbf"/>
                </a:solidFill>
                <a:latin typeface="Calibri"/>
              </a:rPr>
              <a:t>	</a:t>
            </a:r>
            <a:r>
              <a:rPr b="0" lang="en-US" sz="2900" spc="-1" strike="noStrike">
                <a:solidFill>
                  <a:srgbClr val="bfbfbf"/>
                </a:solidFill>
                <a:latin typeface="Calibri"/>
              </a:rPr>
              <a:t>       </a:t>
            </a:r>
            <a:r>
              <a:rPr b="0" lang="en-US" sz="2900" spc="-1" strike="noStrike">
                <a:solidFill>
                  <a:srgbClr val="ffc000"/>
                </a:solidFill>
                <a:latin typeface="Calibri"/>
              </a:rPr>
              <a:t>£22000/1505 = £14.62</a:t>
            </a:r>
            <a:endParaRPr b="0" lang="en-US" sz="2900" spc="-1" strike="noStrike">
              <a:solidFill>
                <a:srgbClr val="000000"/>
              </a:solidFill>
              <a:latin typeface="Calibri"/>
            </a:endParaRPr>
          </a:p>
          <a:p>
            <a:pPr>
              <a:lnSpc>
                <a:spcPct val="100000"/>
              </a:lnSpc>
              <a:spcBef>
                <a:spcPts val="561"/>
              </a:spcBef>
            </a:pPr>
            <a:endParaRPr b="0" lang="en-US" sz="2900" spc="-1" strike="noStrike">
              <a:solidFill>
                <a:srgbClr val="000000"/>
              </a:solidFill>
              <a:latin typeface="Calibri"/>
            </a:endParaRPr>
          </a:p>
        </p:txBody>
      </p:sp>
      <p:sp>
        <p:nvSpPr>
          <p:cNvPr id="126" name="Line 6"/>
          <p:cNvSpPr/>
          <p:nvPr/>
        </p:nvSpPr>
        <p:spPr>
          <a:xfrm>
            <a:off x="457200" y="1676160"/>
            <a:ext cx="8381880" cy="360"/>
          </a:xfrm>
          <a:prstGeom prst="line">
            <a:avLst/>
          </a:prstGeom>
          <a:ln>
            <a:round/>
          </a:ln>
        </p:spPr>
        <p:style>
          <a:lnRef idx="2">
            <a:schemeClr val="accent3"/>
          </a:lnRef>
          <a:fillRef idx="0">
            <a:schemeClr val="accent3"/>
          </a:fillRef>
          <a:effectRef idx="1">
            <a:schemeClr val="accent3"/>
          </a:effectRef>
          <a:fontRef idx="minor"/>
        </p:style>
      </p:sp>
      <p:sp>
        <p:nvSpPr>
          <p:cNvPr id="127" name="Line 7"/>
          <p:cNvSpPr/>
          <p:nvPr/>
        </p:nvSpPr>
        <p:spPr>
          <a:xfrm>
            <a:off x="533160" y="5333760"/>
            <a:ext cx="8458200" cy="360"/>
          </a:xfrm>
          <a:prstGeom prst="line">
            <a:avLst/>
          </a:prstGeom>
          <a:ln>
            <a:round/>
          </a:ln>
        </p:spPr>
        <p:style>
          <a:lnRef idx="2">
            <a:schemeClr val="accent3"/>
          </a:lnRef>
          <a:fillRef idx="0">
            <a:schemeClr val="accent3"/>
          </a:fillRef>
          <a:effectRef idx="1">
            <a:schemeClr val="accent3"/>
          </a:effectRef>
          <a:fontRef idx="minor"/>
        </p:style>
      </p:sp>
    </p:spTree>
  </p:cSld>
  <p:timing>
    <p:tnLst>
      <p:par>
        <p:cTn id="114" dur="indefinite" restart="never" nodeType="tmRoot">
          <p:childTnLst>
            <p:seq>
              <p:cTn id="115" nodeType="mainSeq">
                <p:childTnLst>
                  <p:par>
                    <p:cTn id="116" fill="freeze">
                      <p:stCondLst>
                        <p:cond delay="indefinite"/>
                      </p:stCondLst>
                      <p:childTnLst>
                        <p:par>
                          <p:cTn id="117" fill="freeze">
                            <p:stCondLst>
                              <p:cond delay="0"/>
                            </p:stCondLst>
                            <p:childTnLst>
                              <p:par>
                                <p:cTn id="118" nodeType="clickEffect" fill="hold" presetClass="entr" presetID="10">
                                  <p:stCondLst>
                                    <p:cond delay="0"/>
                                  </p:stCondLst>
                                  <p:childTnLst>
                                    <p:set>
                                      <p:cBhvr>
                                        <p:cTn id="119" dur="1" fill="hold">
                                          <p:stCondLst>
                                            <p:cond delay="0"/>
                                          </p:stCondLst>
                                        </p:cTn>
                                        <p:tgtEl>
                                          <p:spTgt spid="125">
                                            <p:txEl>
                                              <p:pRg st="71" end="112"/>
                                            </p:txEl>
                                          </p:spTgt>
                                        </p:tgtEl>
                                        <p:attrNameLst>
                                          <p:attrName>style.visibility</p:attrName>
                                        </p:attrNameLst>
                                      </p:cBhvr>
                                      <p:to>
                                        <p:strVal val="visible"/>
                                      </p:to>
                                    </p:set>
                                    <p:animEffect filter="fade" transition="in">
                                      <p:cBhvr additive="repl">
                                        <p:cTn id="120" dur="500"/>
                                        <p:tgtEl>
                                          <p:spTgt spid="125">
                                            <p:txEl>
                                              <p:pRg st="71" end="112"/>
                                            </p:txEl>
                                          </p:spTgt>
                                        </p:tgtEl>
                                      </p:cBhvr>
                                    </p:animEffect>
                                  </p:childTnLst>
                                </p:cTn>
                              </p:par>
                            </p:childTnLst>
                          </p:cTn>
                        </p:par>
                      </p:childTnLst>
                    </p:cTn>
                  </p:par>
                  <p:par>
                    <p:cTn id="121" fill="freeze">
                      <p:stCondLst>
                        <p:cond delay="indefinite"/>
                      </p:stCondLst>
                      <p:childTnLst>
                        <p:par>
                          <p:cTn id="122" fill="freeze">
                            <p:stCondLst>
                              <p:cond delay="0"/>
                            </p:stCondLst>
                            <p:childTnLst>
                              <p:par>
                                <p:cTn id="123" nodeType="clickEffect" fill="hold" presetClass="entr" presetID="10">
                                  <p:stCondLst>
                                    <p:cond delay="0"/>
                                  </p:stCondLst>
                                  <p:childTnLst>
                                    <p:set>
                                      <p:cBhvr>
                                        <p:cTn id="124" dur="1" fill="hold">
                                          <p:stCondLst>
                                            <p:cond delay="0"/>
                                          </p:stCondLst>
                                        </p:cTn>
                                        <p:tgtEl>
                                          <p:spTgt spid="125">
                                            <p:txEl>
                                              <p:pRg st="112" end="147"/>
                                            </p:txEl>
                                          </p:spTgt>
                                        </p:tgtEl>
                                        <p:attrNameLst>
                                          <p:attrName>style.visibility</p:attrName>
                                        </p:attrNameLst>
                                      </p:cBhvr>
                                      <p:to>
                                        <p:strVal val="visible"/>
                                      </p:to>
                                    </p:set>
                                    <p:animEffect filter="fade" transition="in">
                                      <p:cBhvr additive="repl">
                                        <p:cTn id="125" dur="500"/>
                                        <p:tgtEl>
                                          <p:spTgt spid="125">
                                            <p:txEl>
                                              <p:pRg st="112" end="147"/>
                                            </p:txEl>
                                          </p:spTgt>
                                        </p:tgtEl>
                                      </p:cBhvr>
                                    </p:animEffect>
                                  </p:childTnLst>
                                </p:cTn>
                              </p:par>
                            </p:childTnLst>
                          </p:cTn>
                        </p:par>
                      </p:childTnLst>
                    </p:cTn>
                  </p:par>
                  <p:par>
                    <p:cTn id="126" fill="freeze">
                      <p:stCondLst>
                        <p:cond delay="indefinite"/>
                      </p:stCondLst>
                      <p:childTnLst>
                        <p:par>
                          <p:cTn id="127" fill="freeze">
                            <p:stCondLst>
                              <p:cond delay="0"/>
                            </p:stCondLst>
                            <p:childTnLst>
                              <p:par>
                                <p:cTn id="128" nodeType="clickEffect" fill="hold" presetClass="entr" presetID="10">
                                  <p:stCondLst>
                                    <p:cond delay="0"/>
                                  </p:stCondLst>
                                  <p:childTnLst>
                                    <p:set>
                                      <p:cBhvr>
                                        <p:cTn id="129" dur="1" fill="hold">
                                          <p:stCondLst>
                                            <p:cond delay="0"/>
                                          </p:stCondLst>
                                        </p:cTn>
                                        <p:tgtEl>
                                          <p:spTgt spid="125">
                                            <p:txEl>
                                              <p:pRg st="147" end="181"/>
                                            </p:txEl>
                                          </p:spTgt>
                                        </p:tgtEl>
                                        <p:attrNameLst>
                                          <p:attrName>style.visibility</p:attrName>
                                        </p:attrNameLst>
                                      </p:cBhvr>
                                      <p:to>
                                        <p:strVal val="visible"/>
                                      </p:to>
                                    </p:set>
                                    <p:animEffect filter="fade" transition="in">
                                      <p:cBhvr additive="repl">
                                        <p:cTn id="130" dur="500"/>
                                        <p:tgtEl>
                                          <p:spTgt spid="125">
                                            <p:txEl>
                                              <p:pRg st="147" end="181"/>
                                            </p:txEl>
                                          </p:spTgt>
                                        </p:tgtEl>
                                      </p:cBhvr>
                                    </p:animEffect>
                                  </p:childTnLst>
                                </p:cTn>
                              </p:par>
                            </p:childTnLst>
                          </p:cTn>
                        </p:par>
                      </p:childTnLst>
                    </p:cTn>
                  </p:par>
                  <p:par>
                    <p:cTn id="131" fill="freeze">
                      <p:stCondLst>
                        <p:cond delay="indefinite"/>
                      </p:stCondLst>
                      <p:childTnLst>
                        <p:par>
                          <p:cTn id="132" fill="freeze">
                            <p:stCondLst>
                              <p:cond delay="0"/>
                            </p:stCondLst>
                            <p:childTnLst>
                              <p:par>
                                <p:cTn id="133" nodeType="clickEffect" fill="hold" presetClass="entr" presetID="10">
                                  <p:stCondLst>
                                    <p:cond delay="0"/>
                                  </p:stCondLst>
                                  <p:childTnLst>
                                    <p:set>
                                      <p:cBhvr>
                                        <p:cTn id="134" dur="1" fill="hold">
                                          <p:stCondLst>
                                            <p:cond delay="0"/>
                                          </p:stCondLst>
                                        </p:cTn>
                                        <p:tgtEl>
                                          <p:spTgt spid="125">
                                            <p:txEl>
                                              <p:pRg st="181" end="228"/>
                                            </p:txEl>
                                          </p:spTgt>
                                        </p:tgtEl>
                                        <p:attrNameLst>
                                          <p:attrName>style.visibility</p:attrName>
                                        </p:attrNameLst>
                                      </p:cBhvr>
                                      <p:to>
                                        <p:strVal val="visible"/>
                                      </p:to>
                                    </p:set>
                                    <p:animEffect filter="fade" transition="in">
                                      <p:cBhvr additive="repl">
                                        <p:cTn id="135" dur="500"/>
                                        <p:tgtEl>
                                          <p:spTgt spid="125">
                                            <p:txEl>
                                              <p:pRg st="181" end="228"/>
                                            </p:txEl>
                                          </p:spTgt>
                                        </p:tgtEl>
                                      </p:cBhvr>
                                    </p:animEffect>
                                  </p:childTnLst>
                                </p:cTn>
                              </p:par>
                            </p:childTnLst>
                          </p:cTn>
                        </p:par>
                      </p:childTnLst>
                    </p:cTn>
                  </p:par>
                  <p:par>
                    <p:cTn id="136" fill="freeze">
                      <p:stCondLst>
                        <p:cond delay="indefinite"/>
                      </p:stCondLst>
                      <p:childTnLst>
                        <p:par>
                          <p:cTn id="137" fill="freeze">
                            <p:stCondLst>
                              <p:cond delay="0"/>
                            </p:stCondLst>
                            <p:childTnLst>
                              <p:par>
                                <p:cTn id="138" nodeType="clickEffect" fill="hold" presetClass="entr" presetID="10">
                                  <p:stCondLst>
                                    <p:cond delay="0"/>
                                  </p:stCondLst>
                                  <p:childTnLst>
                                    <p:set>
                                      <p:cBhvr>
                                        <p:cTn id="139" dur="1" fill="hold">
                                          <p:stCondLst>
                                            <p:cond delay="0"/>
                                          </p:stCondLst>
                                        </p:cTn>
                                        <p:tgtEl>
                                          <p:spTgt spid="125">
                                            <p:txEl>
                                              <p:pRg st="228" end="267"/>
                                            </p:txEl>
                                          </p:spTgt>
                                        </p:tgtEl>
                                        <p:attrNameLst>
                                          <p:attrName>style.visibility</p:attrName>
                                        </p:attrNameLst>
                                      </p:cBhvr>
                                      <p:to>
                                        <p:strVal val="visible"/>
                                      </p:to>
                                    </p:set>
                                    <p:animEffect filter="fade" transition="in">
                                      <p:cBhvr additive="repl">
                                        <p:cTn id="140" dur="500"/>
                                        <p:tgtEl>
                                          <p:spTgt spid="125">
                                            <p:txEl>
                                              <p:pRg st="228" end="267"/>
                                            </p:txEl>
                                          </p:spTgt>
                                        </p:tgtEl>
                                      </p:cBhvr>
                                    </p:animEffect>
                                  </p:childTnLst>
                                </p:cTn>
                              </p:par>
                            </p:childTnLst>
                          </p:cTn>
                        </p:par>
                      </p:childTnLst>
                    </p:cTn>
                  </p:par>
                  <p:par>
                    <p:cTn id="141" fill="freeze">
                      <p:stCondLst>
                        <p:cond delay="indefinite"/>
                      </p:stCondLst>
                      <p:childTnLst>
                        <p:par>
                          <p:cTn id="142" fill="freeze">
                            <p:stCondLst>
                              <p:cond delay="0"/>
                            </p:stCondLst>
                            <p:childTnLst>
                              <p:par>
                                <p:cTn id="143" nodeType="clickEffect" fill="hold" presetClass="entr" presetID="10">
                                  <p:stCondLst>
                                    <p:cond delay="0"/>
                                  </p:stCondLst>
                                  <p:childTnLst>
                                    <p:set>
                                      <p:cBhvr>
                                        <p:cTn id="144" dur="1" fill="hold">
                                          <p:stCondLst>
                                            <p:cond delay="0"/>
                                          </p:stCondLst>
                                        </p:cTn>
                                        <p:tgtEl>
                                          <p:spTgt spid="125">
                                            <p:txEl>
                                              <p:pRg st="267" end="338"/>
                                            </p:txEl>
                                          </p:spTgt>
                                        </p:tgtEl>
                                        <p:attrNameLst>
                                          <p:attrName>style.visibility</p:attrName>
                                        </p:attrNameLst>
                                      </p:cBhvr>
                                      <p:to>
                                        <p:strVal val="visible"/>
                                      </p:to>
                                    </p:set>
                                    <p:animEffect filter="fade" transition="in">
                                      <p:cBhvr additive="repl">
                                        <p:cTn id="145" dur="500"/>
                                        <p:tgtEl>
                                          <p:spTgt spid="125">
                                            <p:txEl>
                                              <p:pRg st="267" end="338"/>
                                            </p:txEl>
                                          </p:spTgt>
                                        </p:tgtEl>
                                      </p:cBhvr>
                                    </p:animEffect>
                                  </p:childTnLst>
                                </p:cTn>
                              </p:par>
                            </p:childTnLst>
                          </p:cTn>
                        </p:par>
                      </p:childTnLst>
                    </p:cTn>
                  </p:par>
                  <p:par>
                    <p:cTn id="146" fill="freeze">
                      <p:stCondLst>
                        <p:cond delay="indefinite"/>
                      </p:stCondLst>
                      <p:childTnLst>
                        <p:par>
                          <p:cTn id="147" fill="freeze">
                            <p:stCondLst>
                              <p:cond delay="0"/>
                            </p:stCondLst>
                            <p:childTnLst>
                              <p:par>
                                <p:cTn id="148" nodeType="clickEffect" fill="hold" presetClass="entr" presetID="42">
                                  <p:stCondLst>
                                    <p:cond delay="0"/>
                                  </p:stCondLst>
                                  <p:childTnLst>
                                    <p:set>
                                      <p:cBhvr>
                                        <p:cTn id="149" dur="1" fill="hold">
                                          <p:stCondLst>
                                            <p:cond delay="0"/>
                                          </p:stCondLst>
                                        </p:cTn>
                                        <p:tgtEl>
                                          <p:spTgt spid="125">
                                            <p:txEl>
                                              <p:pRg st="338" end="398"/>
                                            </p:txEl>
                                          </p:spTgt>
                                        </p:tgtEl>
                                        <p:attrNameLst>
                                          <p:attrName>style.visibility</p:attrName>
                                        </p:attrNameLst>
                                      </p:cBhvr>
                                      <p:to>
                                        <p:strVal val="visible"/>
                                      </p:to>
                                    </p:set>
                                    <p:animEffect filter="fade" transition="in">
                                      <p:cBhvr additive="repl">
                                        <p:cTn id="150" dur="1000"/>
                                        <p:tgtEl>
                                          <p:spTgt spid="125">
                                            <p:txEl>
                                              <p:pRg st="338" end="398"/>
                                            </p:txEl>
                                          </p:spTgt>
                                        </p:tgtEl>
                                      </p:cBhvr>
                                    </p:animEffect>
                                    <p:anim calcmode="lin" valueType="num">
                                      <p:cBhvr additive="repl">
                                        <p:cTn id="151" dur="1000" fill="hold"/>
                                        <p:tgtEl>
                                          <p:spTgt spid="125">
                                            <p:txEl>
                                              <p:pRg st="338" end="398"/>
                                            </p:txEl>
                                          </p:spTgt>
                                        </p:tgtEl>
                                        <p:attrNameLst>
                                          <p:attrName>ppt_x</p:attrName>
                                        </p:attrNameLst>
                                      </p:cBhvr>
                                      <p:tavLst>
                                        <p:tav tm="0">
                                          <p:val>
                                            <p:strVal val="#ppt_x"/>
                                          </p:val>
                                        </p:tav>
                                        <p:tav tm="100000">
                                          <p:val>
                                            <p:strVal val="#ppt_x"/>
                                          </p:val>
                                        </p:tav>
                                      </p:tavLst>
                                    </p:anim>
                                    <p:anim calcmode="lin" valueType="num">
                                      <p:cBhvr additive="repl">
                                        <p:cTn id="152" dur="1000" fill="hold"/>
                                        <p:tgtEl>
                                          <p:spTgt spid="125">
                                            <p:txEl>
                                              <p:pRg st="338" end="398"/>
                                            </p:txEl>
                                          </p:spTgt>
                                        </p:tgtEl>
                                        <p:attrNameLst>
                                          <p:attrName>ppt_y</p:attrName>
                                        </p:attrNameLst>
                                      </p:cBhvr>
                                      <p:tavLst>
                                        <p:tav tm="0">
                                          <p:val>
                                            <p:strVal val="#ppt_y+.1"/>
                                          </p:val>
                                        </p:tav>
                                        <p:tav tm="100000">
                                          <p:val>
                                            <p:strVal val="#ppt_y"/>
                                          </p:val>
                                        </p:tav>
                                      </p:tavLst>
                                    </p:anim>
                                  </p:childTnLst>
                                </p:cTn>
                              </p:par>
                            </p:childTnLst>
                          </p:cTn>
                        </p:par>
                      </p:childTnLst>
                    </p:cTn>
                  </p:par>
                  <p:par>
                    <p:cTn id="153" fill="freeze">
                      <p:stCondLst>
                        <p:cond delay="indefinite"/>
                      </p:stCondLst>
                      <p:childTnLst>
                        <p:par>
                          <p:cTn id="154" fill="freeze">
                            <p:stCondLst>
                              <p:cond delay="0"/>
                            </p:stCondLst>
                            <p:childTnLst>
                              <p:par>
                                <p:cTn id="155" nodeType="clickEffect" fill="hold" presetClass="entr" presetID="1">
                                  <p:stCondLst>
                                    <p:cond delay="0"/>
                                  </p:stCondLst>
                                  <p:childTnLst>
                                    <p:set>
                                      <p:cBhvr>
                                        <p:cTn id="156" dur="1" fill="hold">
                                          <p:stCondLst>
                                            <p:cond delay="0"/>
                                          </p:stCondLst>
                                        </p:cTn>
                                        <p:tgtEl>
                                          <p:spTgt spid="125">
                                            <p:txEl>
                                              <p:pRg st="465" end="466"/>
                                            </p:txEl>
                                          </p:spTgt>
                                        </p:tgtEl>
                                        <p:attrNameLst>
                                          <p:attrName>style.visibility</p:attrName>
                                        </p:attrNameLst>
                                      </p:cBhvr>
                                      <p:to>
                                        <p:strVal val="visible"/>
                                      </p:to>
                                    </p:set>
                                  </p:childTnLst>
                                </p:cTn>
                              </p:par>
                            </p:childTnLst>
                          </p:cTn>
                        </p:par>
                      </p:childTnLst>
                    </p:cTn>
                  </p:par>
                  <p:par>
                    <p:cTn id="157" fill="freeze">
                      <p:stCondLst>
                        <p:cond delay="indefinite"/>
                      </p:stCondLst>
                      <p:childTnLst>
                        <p:par>
                          <p:cTn id="158" fill="freeze">
                            <p:stCondLst>
                              <p:cond delay="0"/>
                            </p:stCondLst>
                            <p:childTnLst>
                              <p:par>
                                <p:cTn id="159" nodeType="clickEffect" fill="hold" presetClass="entr" presetID="6" presetSubtype="16">
                                  <p:stCondLst>
                                    <p:cond delay="0"/>
                                  </p:stCondLst>
                                  <p:childTnLst>
                                    <p:set>
                                      <p:cBhvr>
                                        <p:cTn id="160" dur="1" fill="hold">
                                          <p:stCondLst>
                                            <p:cond delay="0"/>
                                          </p:stCondLst>
                                        </p:cTn>
                                        <p:tgtEl>
                                          <p:spTgt spid="125">
                                            <p:txEl>
                                              <p:pRg st="466" end="527"/>
                                            </p:txEl>
                                          </p:spTgt>
                                        </p:tgtEl>
                                        <p:attrNameLst>
                                          <p:attrName>style.visibility</p:attrName>
                                        </p:attrNameLst>
                                      </p:cBhvr>
                                      <p:to>
                                        <p:strVal val="visible"/>
                                      </p:to>
                                    </p:set>
                                    <p:animEffect filter="circle(in)" transition="out">
                                      <p:cBhvr additive="repl">
                                        <p:cTn id="161" dur="2000"/>
                                        <p:tgtEl>
                                          <p:spTgt spid="125">
                                            <p:txEl>
                                              <p:pRg st="466" end="527"/>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533520" y="0"/>
            <a:ext cx="8229240" cy="685440"/>
          </a:xfrm>
          <a:prstGeom prst="rect">
            <a:avLst/>
          </a:prstGeom>
          <a:noFill/>
          <a:ln>
            <a:noFill/>
          </a:ln>
        </p:spPr>
        <p:txBody>
          <a:bodyPr anchor="ctr"/>
          <a:p>
            <a:pPr>
              <a:lnSpc>
                <a:spcPct val="100000"/>
              </a:lnSpc>
            </a:pPr>
            <a:r>
              <a:rPr b="0" lang="en-US" sz="3600" spc="-1" strike="noStrike">
                <a:solidFill>
                  <a:srgbClr val="ffffff"/>
                </a:solidFill>
                <a:latin typeface="Calibri"/>
              </a:rPr>
              <a:t>Overheads</a:t>
            </a:r>
            <a:endParaRPr b="0" lang="en-US" sz="3600" spc="-1" strike="noStrike">
              <a:solidFill>
                <a:srgbClr val="000000"/>
              </a:solidFill>
              <a:latin typeface="Calibri"/>
            </a:endParaRPr>
          </a:p>
        </p:txBody>
      </p:sp>
      <p:sp>
        <p:nvSpPr>
          <p:cNvPr id="129" name="TextShape 2"/>
          <p:cNvSpPr txBox="1"/>
          <p:nvPr/>
        </p:nvSpPr>
        <p:spPr>
          <a:xfrm>
            <a:off x="470880" y="1257480"/>
            <a:ext cx="8444160" cy="5098320"/>
          </a:xfrm>
          <a:prstGeom prst="rect">
            <a:avLst/>
          </a:prstGeom>
          <a:noFill/>
          <a:ln>
            <a:noFill/>
          </a:ln>
        </p:spPr>
        <p:txBody>
          <a:bodyPr/>
          <a:p>
            <a:pPr algn="just">
              <a:lnSpc>
                <a:spcPct val="100000"/>
              </a:lnSpc>
              <a:spcBef>
                <a:spcPts val="561"/>
              </a:spcBef>
            </a:pPr>
            <a:r>
              <a:rPr b="0" lang="en-US" sz="2800" spc="-1" strike="noStrike">
                <a:solidFill>
                  <a:srgbClr val="bfbfbf"/>
                </a:solidFill>
                <a:latin typeface="Calibri"/>
              </a:rPr>
              <a:t>Costs that cannot be directly associated with a particular product are known as </a:t>
            </a:r>
            <a:r>
              <a:rPr b="0" i="1" lang="en-US" sz="2800" spc="-1" strike="noStrike">
                <a:solidFill>
                  <a:srgbClr val="00b0f0"/>
                </a:solidFill>
                <a:latin typeface="Calibri"/>
              </a:rPr>
              <a:t>overheads</a:t>
            </a:r>
            <a:r>
              <a:rPr b="0" lang="en-US" sz="2800" spc="-1" strike="noStrike">
                <a:solidFill>
                  <a:srgbClr val="bfbfbf"/>
                </a:solidFill>
                <a:latin typeface="Calibri"/>
              </a:rPr>
              <a:t>. They are costs that ultimately the business has to pay and have to be added to the direct costs of the products.</a:t>
            </a:r>
            <a:endParaRPr b="0" lang="en-US" sz="2800" spc="-1" strike="noStrike">
              <a:solidFill>
                <a:srgbClr val="000000"/>
              </a:solidFill>
              <a:latin typeface="Calibri"/>
            </a:endParaRPr>
          </a:p>
          <a:p>
            <a:pPr algn="just">
              <a:lnSpc>
                <a:spcPct val="100000"/>
              </a:lnSpc>
              <a:spcBef>
                <a:spcPts val="40"/>
              </a:spcBef>
            </a:pPr>
            <a:endParaRPr b="0" lang="en-US" sz="2800" spc="-1" strike="noStrike">
              <a:solidFill>
                <a:srgbClr val="000000"/>
              </a:solidFill>
              <a:latin typeface="Calibri"/>
            </a:endParaRPr>
          </a:p>
          <a:p>
            <a:pPr algn="just">
              <a:lnSpc>
                <a:spcPct val="100000"/>
              </a:lnSpc>
              <a:spcBef>
                <a:spcPts val="561"/>
              </a:spcBef>
            </a:pPr>
            <a:r>
              <a:rPr b="0" lang="en-US" sz="2800" spc="-1" strike="noStrike">
                <a:solidFill>
                  <a:srgbClr val="bfbfbf"/>
                </a:solidFill>
                <a:latin typeface="Calibri"/>
              </a:rPr>
              <a:t>Consider a company  who assembles computers. It has three technicians and a part-time secretary. It makes three models of computers. It owns a van for delivery of computers to customers. </a:t>
            </a:r>
            <a:endParaRPr b="0" lang="en-US" sz="2800" spc="-1" strike="noStrike">
              <a:solidFill>
                <a:srgbClr val="000000"/>
              </a:solidFill>
              <a:latin typeface="Calibri"/>
            </a:endParaRPr>
          </a:p>
          <a:p>
            <a:pPr algn="just">
              <a:lnSpc>
                <a:spcPct val="100000"/>
              </a:lnSpc>
              <a:spcBef>
                <a:spcPts val="159"/>
              </a:spcBef>
            </a:pPr>
            <a:endParaRPr b="0" lang="en-US" sz="2800" spc="-1" strike="noStrike">
              <a:solidFill>
                <a:srgbClr val="000000"/>
              </a:solidFill>
              <a:latin typeface="Calibri"/>
            </a:endParaRPr>
          </a:p>
          <a:p>
            <a:pPr algn="just">
              <a:lnSpc>
                <a:spcPct val="100000"/>
              </a:lnSpc>
              <a:spcBef>
                <a:spcPts val="561"/>
              </a:spcBef>
            </a:pPr>
            <a:r>
              <a:rPr b="0" i="1" lang="en-US" sz="2800" spc="-1" strike="noStrike">
                <a:solidFill>
                  <a:srgbClr val="bfbfbf"/>
                </a:solidFill>
                <a:latin typeface="Calibri"/>
              </a:rPr>
              <a:t>Table 7.2 </a:t>
            </a:r>
            <a:r>
              <a:rPr b="0" lang="en-US" sz="2800" spc="-1" strike="noStrike">
                <a:solidFill>
                  <a:srgbClr val="bfbfbf"/>
                </a:solidFill>
                <a:latin typeface="Calibri"/>
              </a:rPr>
              <a:t>shows the cost of the components, number of hours of technician time to build one, and the expected sales of that model over the next year.</a:t>
            </a:r>
            <a:endParaRPr b="0" lang="en-US" sz="2800" spc="-1" strike="noStrike">
              <a:solidFill>
                <a:srgbClr val="000000"/>
              </a:solidFill>
              <a:latin typeface="Calibri"/>
            </a:endParaRPr>
          </a:p>
        </p:txBody>
      </p:sp>
      <p:sp>
        <p:nvSpPr>
          <p:cNvPr id="130" name="TextShape 3"/>
          <p:cNvSpPr txBox="1"/>
          <p:nvPr/>
        </p:nvSpPr>
        <p:spPr>
          <a:xfrm>
            <a:off x="457200" y="6356520"/>
            <a:ext cx="2133360" cy="364680"/>
          </a:xfrm>
          <a:prstGeom prst="rect">
            <a:avLst/>
          </a:prstGeom>
          <a:noFill/>
          <a:ln>
            <a:noFill/>
          </a:ln>
        </p:spPr>
        <p:txBody>
          <a:bodyPr anchor="ctr"/>
          <a:p>
            <a:pPr>
              <a:lnSpc>
                <a:spcPct val="100000"/>
              </a:lnSpc>
            </a:pPr>
            <a:fld id="{DAFA3C21-FAEE-4202-987F-782CFD164207}" type="datetime1">
              <a:rPr b="0" lang="en-US" sz="1200" spc="-1" strike="noStrike">
                <a:solidFill>
                  <a:srgbClr val="ffd28b"/>
                </a:solidFill>
                <a:latin typeface="Calibri"/>
              </a:rPr>
              <a:t>11/13/2018</a:t>
            </a:fld>
            <a:endParaRPr b="0" lang="en-US" sz="1200" spc="-1" strike="noStrike">
              <a:latin typeface="Times New Roman"/>
            </a:endParaRPr>
          </a:p>
        </p:txBody>
      </p:sp>
      <p:sp>
        <p:nvSpPr>
          <p:cNvPr id="131" name="TextShape 4"/>
          <p:cNvSpPr txBox="1"/>
          <p:nvPr/>
        </p:nvSpPr>
        <p:spPr>
          <a:xfrm>
            <a:off x="2590920" y="6356520"/>
            <a:ext cx="3962160" cy="364680"/>
          </a:xfrm>
          <a:prstGeom prst="rect">
            <a:avLst/>
          </a:prstGeom>
          <a:noFill/>
          <a:ln>
            <a:noFill/>
          </a:ln>
        </p:spPr>
        <p:txBody>
          <a:bodyPr anchor="ctr"/>
          <a:p>
            <a:pPr algn="ctr">
              <a:lnSpc>
                <a:spcPct val="100000"/>
              </a:lnSpc>
            </a:pPr>
            <a:r>
              <a:rPr b="0" lang="en-US" sz="1200" spc="-1" strike="noStrike">
                <a:solidFill>
                  <a:srgbClr val="ffd28b"/>
                </a:solidFill>
                <a:latin typeface="Calibri"/>
              </a:rPr>
              <a:t>FAST-NUCES CS449-PIT [Fall-2018]</a:t>
            </a:r>
            <a:endParaRPr b="0" lang="en-US" sz="1200" spc="-1" strike="noStrike">
              <a:latin typeface="Times New Roman"/>
            </a:endParaRPr>
          </a:p>
        </p:txBody>
      </p:sp>
      <p:sp>
        <p:nvSpPr>
          <p:cNvPr id="132" name="TextShape 5"/>
          <p:cNvSpPr txBox="1"/>
          <p:nvPr/>
        </p:nvSpPr>
        <p:spPr>
          <a:xfrm>
            <a:off x="6553080" y="6356520"/>
            <a:ext cx="2133360" cy="364680"/>
          </a:xfrm>
          <a:prstGeom prst="rect">
            <a:avLst/>
          </a:prstGeom>
          <a:noFill/>
          <a:ln>
            <a:noFill/>
          </a:ln>
        </p:spPr>
        <p:txBody>
          <a:bodyPr anchor="ctr"/>
          <a:p>
            <a:pPr algn="r">
              <a:lnSpc>
                <a:spcPct val="100000"/>
              </a:lnSpc>
            </a:pPr>
            <a:fld id="{B4ED6ED5-CEFA-423F-9EAD-F85283154926}" type="slidenum">
              <a:rPr b="0" lang="en-US" sz="1200" spc="-1" strike="noStrike">
                <a:solidFill>
                  <a:srgbClr val="ffd28b"/>
                </a:solidFill>
                <a:latin typeface="Calibri"/>
              </a:rPr>
              <a:t>1</a:t>
            </a:fld>
            <a:endParaRPr b="0" lang="en-US" sz="1200" spc="-1" strike="noStrike">
              <a:latin typeface="Times New Roman"/>
            </a:endParaRPr>
          </a:p>
        </p:txBody>
      </p:sp>
    </p:spTree>
  </p:cSld>
  <p:timing>
    <p:tnLst>
      <p:par>
        <p:cTn id="162" dur="indefinite" restart="never" nodeType="tmRoot">
          <p:childTnLst>
            <p:seq>
              <p:cTn id="163" dur="indefinite" nodeType="mainSeq">
                <p:childTnLst>
                  <p:par>
                    <p:cTn id="164" fill="hold">
                      <p:stCondLst>
                        <p:cond delay="indefinite"/>
                      </p:stCondLst>
                      <p:childTnLst>
                        <p:par>
                          <p:cTn id="165" fill="hold">
                            <p:stCondLst>
                              <p:cond delay="0"/>
                            </p:stCondLst>
                            <p:childTnLst>
                              <p:par>
                                <p:cTn id="166" nodeType="clickEffect" fill="hold" presetClass="entr" presetID="10">
                                  <p:stCondLst>
                                    <p:cond delay="0"/>
                                  </p:stCondLst>
                                  <p:childTnLst>
                                    <p:set>
                                      <p:cBhvr>
                                        <p:cTn id="167" dur="1" fill="hold">
                                          <p:stCondLst>
                                            <p:cond delay="0"/>
                                          </p:stCondLst>
                                        </p:cTn>
                                        <p:tgtEl>
                                          <p:spTgt spid="129">
                                            <p:txEl>
                                              <p:pRg st="205" end="393"/>
                                            </p:txEl>
                                          </p:spTgt>
                                        </p:tgtEl>
                                        <p:attrNameLst>
                                          <p:attrName>style.visibility</p:attrName>
                                        </p:attrNameLst>
                                      </p:cBhvr>
                                      <p:to>
                                        <p:strVal val="visible"/>
                                      </p:to>
                                    </p:set>
                                    <p:animEffect filter="fade" transition="in">
                                      <p:cBhvr additive="repl">
                                        <p:cTn id="168" dur="500"/>
                                        <p:tgtEl>
                                          <p:spTgt spid="129">
                                            <p:txEl>
                                              <p:pRg st="205" end="393"/>
                                            </p:txEl>
                                          </p:spTgt>
                                        </p:tgtEl>
                                      </p:cBhvr>
                                    </p:animEffect>
                                  </p:childTnLst>
                                </p:cTn>
                              </p:par>
                            </p:childTnLst>
                          </p:cTn>
                        </p:par>
                      </p:childTnLst>
                    </p:cTn>
                  </p:par>
                  <p:par>
                    <p:cTn id="169" fill="hold">
                      <p:stCondLst>
                        <p:cond delay="indefinite"/>
                      </p:stCondLst>
                      <p:childTnLst>
                        <p:par>
                          <p:cTn id="170" fill="hold">
                            <p:stCondLst>
                              <p:cond delay="0"/>
                            </p:stCondLst>
                            <p:childTnLst>
                              <p:par>
                                <p:cTn id="171" nodeType="clickEffect" fill="hold" presetClass="entr" presetID="10">
                                  <p:stCondLst>
                                    <p:cond delay="0"/>
                                  </p:stCondLst>
                                  <p:childTnLst>
                                    <p:set>
                                      <p:cBhvr>
                                        <p:cTn id="172" dur="1" fill="hold">
                                          <p:stCondLst>
                                            <p:cond delay="0"/>
                                          </p:stCondLst>
                                        </p:cTn>
                                        <p:tgtEl>
                                          <p:spTgt spid="129">
                                            <p:txEl>
                                              <p:pRg st="394" end="544"/>
                                            </p:txEl>
                                          </p:spTgt>
                                        </p:tgtEl>
                                        <p:attrNameLst>
                                          <p:attrName>style.visibility</p:attrName>
                                        </p:attrNameLst>
                                      </p:cBhvr>
                                      <p:to>
                                        <p:strVal val="visible"/>
                                      </p:to>
                                    </p:set>
                                    <p:animEffect filter="fade" transition="in">
                                      <p:cBhvr additive="repl">
                                        <p:cTn id="173" dur="500"/>
                                        <p:tgtEl>
                                          <p:spTgt spid="129">
                                            <p:txEl>
                                              <p:pRg st="394" end="54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Theme85</Template>
  <TotalTime>2446</TotalTime>
  <Application>LibreOffice/5.4.3.2$MacOSX_X86_64 LibreOffice_project/92a7159f7e4af62137622921e809f8546db437e5</Application>
  <Words>3034</Words>
  <Paragraphs>405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2014-08-27T10:12:45Z</dcterms:created>
  <dc:creator>Khalid Iqbal Soomro</dc:creator>
  <dc:description/>
  <dc:language>en-US</dc:language>
  <cp:lastModifiedBy/>
  <dcterms:modified xsi:type="dcterms:W3CDTF">2018-11-13T07:38:45Z</dcterms:modified>
  <cp:revision>485</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35</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37</vt:i4>
  </property>
</Properties>
</file>