
<file path=[Content_Types].xml><?xml version="1.0" encoding="utf-8"?>
<Types xmlns="http://schemas.openxmlformats.org/package/2006/content-types">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672" r:id="rId2"/>
    <p:sldMasterId id="2147483684" r:id="rId3"/>
  </p:sldMasterIdLst>
  <p:notesMasterIdLst>
    <p:notesMasterId r:id="rId45"/>
  </p:notesMasterIdLst>
  <p:sldIdLst>
    <p:sldId id="319" r:id="rId4"/>
    <p:sldId id="272" r:id="rId5"/>
    <p:sldId id="320" r:id="rId6"/>
    <p:sldId id="386" r:id="rId7"/>
    <p:sldId id="355" r:id="rId8"/>
    <p:sldId id="321" r:id="rId9"/>
    <p:sldId id="356" r:id="rId10"/>
    <p:sldId id="357" r:id="rId11"/>
    <p:sldId id="358" r:id="rId12"/>
    <p:sldId id="359" r:id="rId13"/>
    <p:sldId id="360" r:id="rId14"/>
    <p:sldId id="361" r:id="rId15"/>
    <p:sldId id="323" r:id="rId16"/>
    <p:sldId id="362" r:id="rId17"/>
    <p:sldId id="387" r:id="rId18"/>
    <p:sldId id="364" r:id="rId19"/>
    <p:sldId id="365" r:id="rId20"/>
    <p:sldId id="366" r:id="rId21"/>
    <p:sldId id="367" r:id="rId22"/>
    <p:sldId id="368" r:id="rId23"/>
    <p:sldId id="369" r:id="rId24"/>
    <p:sldId id="370" r:id="rId25"/>
    <p:sldId id="371" r:id="rId26"/>
    <p:sldId id="373" r:id="rId27"/>
    <p:sldId id="374" r:id="rId28"/>
    <p:sldId id="375" r:id="rId29"/>
    <p:sldId id="388" r:id="rId30"/>
    <p:sldId id="377" r:id="rId31"/>
    <p:sldId id="378" r:id="rId32"/>
    <p:sldId id="379" r:id="rId33"/>
    <p:sldId id="380" r:id="rId34"/>
    <p:sldId id="381" r:id="rId35"/>
    <p:sldId id="382" r:id="rId36"/>
    <p:sldId id="384" r:id="rId37"/>
    <p:sldId id="385" r:id="rId38"/>
    <p:sldId id="389" r:id="rId39"/>
    <p:sldId id="390" r:id="rId40"/>
    <p:sldId id="391" r:id="rId41"/>
    <p:sldId id="392" r:id="rId42"/>
    <p:sldId id="393" r:id="rId43"/>
    <p:sldId id="394"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E07D"/>
    <a:srgbClr val="FFD24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868" autoAdjust="0"/>
    <p:restoredTop sz="89065" autoAdjust="0"/>
  </p:normalViewPr>
  <p:slideViewPr>
    <p:cSldViewPr>
      <p:cViewPr varScale="1">
        <p:scale>
          <a:sx n="78" d="100"/>
          <a:sy n="78" d="100"/>
        </p:scale>
        <p:origin x="1818"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theme" Target="theme/theme1.xml"/><Relationship Id="rId8"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BCC8D91-1880-4267-9D07-2BC9DF4312CF}" type="datetimeFigureOut">
              <a:rPr lang="en-US" smtClean="0"/>
              <a:pPr/>
              <a:t>17-Oct-18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AEC1B0C-B6E3-4180-A34F-834D8844019D}" type="slidenum">
              <a:rPr lang="en-US" smtClean="0"/>
              <a:pPr/>
              <a:t>‹#›</a:t>
            </a:fld>
            <a:endParaRPr lang="en-US"/>
          </a:p>
        </p:txBody>
      </p:sp>
    </p:spTree>
    <p:extLst>
      <p:ext uri="{BB962C8B-B14F-4D97-AF65-F5344CB8AC3E}">
        <p14:creationId xmlns:p14="http://schemas.microsoft.com/office/powerpoint/2010/main" val="15335237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AEC1B0C-B6E3-4180-A34F-834D8844019D}" type="slidenum">
              <a:rPr lang="en-US" smtClean="0"/>
              <a:pPr/>
              <a:t>1</a:t>
            </a:fld>
            <a:endParaRPr lang="en-US"/>
          </a:p>
        </p:txBody>
      </p:sp>
    </p:spTree>
    <p:extLst>
      <p:ext uri="{BB962C8B-B14F-4D97-AF65-F5344CB8AC3E}">
        <p14:creationId xmlns:p14="http://schemas.microsoft.com/office/powerpoint/2010/main" val="28761924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AEC1B0C-B6E3-4180-A34F-834D8844019D}" type="slidenum">
              <a:rPr lang="en-US" smtClean="0"/>
              <a:pPr/>
              <a:t>11</a:t>
            </a:fld>
            <a:endParaRPr lang="en-US"/>
          </a:p>
        </p:txBody>
      </p:sp>
    </p:spTree>
    <p:extLst>
      <p:ext uri="{BB962C8B-B14F-4D97-AF65-F5344CB8AC3E}">
        <p14:creationId xmlns:p14="http://schemas.microsoft.com/office/powerpoint/2010/main" val="28451268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AEC1B0C-B6E3-4180-A34F-834D8844019D}" type="slidenum">
              <a:rPr lang="en-US" smtClean="0"/>
              <a:pPr/>
              <a:t>12</a:t>
            </a:fld>
            <a:endParaRPr lang="en-US"/>
          </a:p>
        </p:txBody>
      </p:sp>
    </p:spTree>
    <p:extLst>
      <p:ext uri="{BB962C8B-B14F-4D97-AF65-F5344CB8AC3E}">
        <p14:creationId xmlns:p14="http://schemas.microsoft.com/office/powerpoint/2010/main" val="14882328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EC1B0C-B6E3-4180-A34F-834D8844019D}" type="slidenum">
              <a:rPr lang="en-US" smtClean="0"/>
              <a:pPr/>
              <a:t>13</a:t>
            </a:fld>
            <a:endParaRPr lang="en-US"/>
          </a:p>
        </p:txBody>
      </p:sp>
    </p:spTree>
    <p:extLst>
      <p:ext uri="{BB962C8B-B14F-4D97-AF65-F5344CB8AC3E}">
        <p14:creationId xmlns:p14="http://schemas.microsoft.com/office/powerpoint/2010/main" val="33965936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AEC1B0C-B6E3-4180-A34F-834D8844019D}" type="slidenum">
              <a:rPr lang="en-US" smtClean="0"/>
              <a:pPr/>
              <a:t>14</a:t>
            </a:fld>
            <a:endParaRPr lang="en-US"/>
          </a:p>
        </p:txBody>
      </p:sp>
    </p:spTree>
    <p:extLst>
      <p:ext uri="{BB962C8B-B14F-4D97-AF65-F5344CB8AC3E}">
        <p14:creationId xmlns:p14="http://schemas.microsoft.com/office/powerpoint/2010/main" val="39428799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AEC1B0C-B6E3-4180-A34F-834D8844019D}" type="slidenum">
              <a:rPr lang="en-US" smtClean="0"/>
              <a:pPr/>
              <a:t>15</a:t>
            </a:fld>
            <a:endParaRPr lang="en-US"/>
          </a:p>
        </p:txBody>
      </p:sp>
    </p:spTree>
    <p:extLst>
      <p:ext uri="{BB962C8B-B14F-4D97-AF65-F5344CB8AC3E}">
        <p14:creationId xmlns:p14="http://schemas.microsoft.com/office/powerpoint/2010/main" val="29621533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AEC1B0C-B6E3-4180-A34F-834D8844019D}" type="slidenum">
              <a:rPr lang="en-US" smtClean="0"/>
              <a:pPr/>
              <a:t>16</a:t>
            </a:fld>
            <a:endParaRPr lang="en-US"/>
          </a:p>
        </p:txBody>
      </p:sp>
    </p:spTree>
    <p:extLst>
      <p:ext uri="{BB962C8B-B14F-4D97-AF65-F5344CB8AC3E}">
        <p14:creationId xmlns:p14="http://schemas.microsoft.com/office/powerpoint/2010/main" val="19348368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AEC1B0C-B6E3-4180-A34F-834D8844019D}" type="slidenum">
              <a:rPr lang="en-US" smtClean="0"/>
              <a:pPr/>
              <a:t>17</a:t>
            </a:fld>
            <a:endParaRPr lang="en-US"/>
          </a:p>
        </p:txBody>
      </p:sp>
    </p:spTree>
    <p:extLst>
      <p:ext uri="{BB962C8B-B14F-4D97-AF65-F5344CB8AC3E}">
        <p14:creationId xmlns:p14="http://schemas.microsoft.com/office/powerpoint/2010/main" val="9809874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AEC1B0C-B6E3-4180-A34F-834D8844019D}" type="slidenum">
              <a:rPr lang="en-US" smtClean="0"/>
              <a:pPr/>
              <a:t>18</a:t>
            </a:fld>
            <a:endParaRPr lang="en-US"/>
          </a:p>
        </p:txBody>
      </p:sp>
    </p:spTree>
    <p:extLst>
      <p:ext uri="{BB962C8B-B14F-4D97-AF65-F5344CB8AC3E}">
        <p14:creationId xmlns:p14="http://schemas.microsoft.com/office/powerpoint/2010/main" val="25133510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AEC1B0C-B6E3-4180-A34F-834D8844019D}" type="slidenum">
              <a:rPr lang="en-US" smtClean="0"/>
              <a:pPr/>
              <a:t>19</a:t>
            </a:fld>
            <a:endParaRPr lang="en-US"/>
          </a:p>
        </p:txBody>
      </p:sp>
    </p:spTree>
    <p:extLst>
      <p:ext uri="{BB962C8B-B14F-4D97-AF65-F5344CB8AC3E}">
        <p14:creationId xmlns:p14="http://schemas.microsoft.com/office/powerpoint/2010/main" val="25852493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AEC1B0C-B6E3-4180-A34F-834D8844019D}" type="slidenum">
              <a:rPr lang="en-US" smtClean="0"/>
              <a:pPr/>
              <a:t>20</a:t>
            </a:fld>
            <a:endParaRPr lang="en-US"/>
          </a:p>
        </p:txBody>
      </p:sp>
    </p:spTree>
    <p:extLst>
      <p:ext uri="{BB962C8B-B14F-4D97-AF65-F5344CB8AC3E}">
        <p14:creationId xmlns:p14="http://schemas.microsoft.com/office/powerpoint/2010/main" val="853402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AEC1B0C-B6E3-4180-A34F-834D8844019D}" type="slidenum">
              <a:rPr lang="en-US" smtClean="0"/>
              <a:pPr/>
              <a:t>3</a:t>
            </a:fld>
            <a:endParaRPr lang="en-US"/>
          </a:p>
        </p:txBody>
      </p:sp>
    </p:spTree>
    <p:extLst>
      <p:ext uri="{BB962C8B-B14F-4D97-AF65-F5344CB8AC3E}">
        <p14:creationId xmlns:p14="http://schemas.microsoft.com/office/powerpoint/2010/main" val="12225788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AEC1B0C-B6E3-4180-A34F-834D8844019D}" type="slidenum">
              <a:rPr lang="en-US" smtClean="0"/>
              <a:pPr/>
              <a:t>21</a:t>
            </a:fld>
            <a:endParaRPr lang="en-US"/>
          </a:p>
        </p:txBody>
      </p:sp>
    </p:spTree>
    <p:extLst>
      <p:ext uri="{BB962C8B-B14F-4D97-AF65-F5344CB8AC3E}">
        <p14:creationId xmlns:p14="http://schemas.microsoft.com/office/powerpoint/2010/main" val="30026540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AEC1B0C-B6E3-4180-A34F-834D8844019D}" type="slidenum">
              <a:rPr lang="en-US" smtClean="0"/>
              <a:pPr/>
              <a:t>22</a:t>
            </a:fld>
            <a:endParaRPr lang="en-US"/>
          </a:p>
        </p:txBody>
      </p:sp>
    </p:spTree>
    <p:extLst>
      <p:ext uri="{BB962C8B-B14F-4D97-AF65-F5344CB8AC3E}">
        <p14:creationId xmlns:p14="http://schemas.microsoft.com/office/powerpoint/2010/main" val="27448683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AEC1B0C-B6E3-4180-A34F-834D8844019D}" type="slidenum">
              <a:rPr lang="en-US" smtClean="0"/>
              <a:pPr/>
              <a:t>23</a:t>
            </a:fld>
            <a:endParaRPr lang="en-US"/>
          </a:p>
        </p:txBody>
      </p:sp>
    </p:spTree>
    <p:extLst>
      <p:ext uri="{BB962C8B-B14F-4D97-AF65-F5344CB8AC3E}">
        <p14:creationId xmlns:p14="http://schemas.microsoft.com/office/powerpoint/2010/main" val="20897916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AEC1B0C-B6E3-4180-A34F-834D8844019D}" type="slidenum">
              <a:rPr lang="en-US" smtClean="0"/>
              <a:pPr/>
              <a:t>24</a:t>
            </a:fld>
            <a:endParaRPr lang="en-US"/>
          </a:p>
        </p:txBody>
      </p:sp>
    </p:spTree>
    <p:extLst>
      <p:ext uri="{BB962C8B-B14F-4D97-AF65-F5344CB8AC3E}">
        <p14:creationId xmlns:p14="http://schemas.microsoft.com/office/powerpoint/2010/main" val="17412943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AEC1B0C-B6E3-4180-A34F-834D8844019D}" type="slidenum">
              <a:rPr lang="en-US" smtClean="0"/>
              <a:pPr/>
              <a:t>25</a:t>
            </a:fld>
            <a:endParaRPr lang="en-US"/>
          </a:p>
        </p:txBody>
      </p:sp>
    </p:spTree>
    <p:extLst>
      <p:ext uri="{BB962C8B-B14F-4D97-AF65-F5344CB8AC3E}">
        <p14:creationId xmlns:p14="http://schemas.microsoft.com/office/powerpoint/2010/main" val="10400546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AEC1B0C-B6E3-4180-A34F-834D8844019D}" type="slidenum">
              <a:rPr lang="en-US" smtClean="0"/>
              <a:pPr/>
              <a:t>26</a:t>
            </a:fld>
            <a:endParaRPr lang="en-US"/>
          </a:p>
        </p:txBody>
      </p:sp>
    </p:spTree>
    <p:extLst>
      <p:ext uri="{BB962C8B-B14F-4D97-AF65-F5344CB8AC3E}">
        <p14:creationId xmlns:p14="http://schemas.microsoft.com/office/powerpoint/2010/main" val="6314839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AEC1B0C-B6E3-4180-A34F-834D8844019D}" type="slidenum">
              <a:rPr lang="en-US" smtClean="0"/>
              <a:pPr/>
              <a:t>27</a:t>
            </a:fld>
            <a:endParaRPr lang="en-US"/>
          </a:p>
        </p:txBody>
      </p:sp>
    </p:spTree>
    <p:extLst>
      <p:ext uri="{BB962C8B-B14F-4D97-AF65-F5344CB8AC3E}">
        <p14:creationId xmlns:p14="http://schemas.microsoft.com/office/powerpoint/2010/main" val="10678612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AEC1B0C-B6E3-4180-A34F-834D8844019D}" type="slidenum">
              <a:rPr lang="en-US" smtClean="0"/>
              <a:pPr/>
              <a:t>28</a:t>
            </a:fld>
            <a:endParaRPr lang="en-US"/>
          </a:p>
        </p:txBody>
      </p:sp>
    </p:spTree>
    <p:extLst>
      <p:ext uri="{BB962C8B-B14F-4D97-AF65-F5344CB8AC3E}">
        <p14:creationId xmlns:p14="http://schemas.microsoft.com/office/powerpoint/2010/main" val="218966016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AEC1B0C-B6E3-4180-A34F-834D8844019D}" type="slidenum">
              <a:rPr lang="en-US" smtClean="0"/>
              <a:pPr/>
              <a:t>29</a:t>
            </a:fld>
            <a:endParaRPr lang="en-US"/>
          </a:p>
        </p:txBody>
      </p:sp>
    </p:spTree>
    <p:extLst>
      <p:ext uri="{BB962C8B-B14F-4D97-AF65-F5344CB8AC3E}">
        <p14:creationId xmlns:p14="http://schemas.microsoft.com/office/powerpoint/2010/main" val="35472646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EC1B0C-B6E3-4180-A34F-834D8844019D}" type="slidenum">
              <a:rPr lang="en-US" smtClean="0"/>
              <a:pPr/>
              <a:t>30</a:t>
            </a:fld>
            <a:endParaRPr lang="en-US"/>
          </a:p>
        </p:txBody>
      </p:sp>
    </p:spTree>
    <p:extLst>
      <p:ext uri="{BB962C8B-B14F-4D97-AF65-F5344CB8AC3E}">
        <p14:creationId xmlns:p14="http://schemas.microsoft.com/office/powerpoint/2010/main" val="31189233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AEC1B0C-B6E3-4180-A34F-834D8844019D}" type="slidenum">
              <a:rPr lang="en-US" smtClean="0"/>
              <a:pPr/>
              <a:t>4</a:t>
            </a:fld>
            <a:endParaRPr lang="en-US"/>
          </a:p>
        </p:txBody>
      </p:sp>
    </p:spTree>
    <p:extLst>
      <p:ext uri="{BB962C8B-B14F-4D97-AF65-F5344CB8AC3E}">
        <p14:creationId xmlns:p14="http://schemas.microsoft.com/office/powerpoint/2010/main" val="173472380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AEC1B0C-B6E3-4180-A34F-834D8844019D}" type="slidenum">
              <a:rPr lang="en-US" smtClean="0"/>
              <a:pPr/>
              <a:t>31</a:t>
            </a:fld>
            <a:endParaRPr lang="en-US"/>
          </a:p>
        </p:txBody>
      </p:sp>
    </p:spTree>
    <p:extLst>
      <p:ext uri="{BB962C8B-B14F-4D97-AF65-F5344CB8AC3E}">
        <p14:creationId xmlns:p14="http://schemas.microsoft.com/office/powerpoint/2010/main" val="16358365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AEC1B0C-B6E3-4180-A34F-834D8844019D}" type="slidenum">
              <a:rPr lang="en-US" smtClean="0"/>
              <a:pPr/>
              <a:t>32</a:t>
            </a:fld>
            <a:endParaRPr lang="en-US"/>
          </a:p>
        </p:txBody>
      </p:sp>
    </p:spTree>
    <p:extLst>
      <p:ext uri="{BB962C8B-B14F-4D97-AF65-F5344CB8AC3E}">
        <p14:creationId xmlns:p14="http://schemas.microsoft.com/office/powerpoint/2010/main" val="353631918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AEC1B0C-B6E3-4180-A34F-834D8844019D}" type="slidenum">
              <a:rPr lang="en-US" smtClean="0"/>
              <a:pPr/>
              <a:t>33</a:t>
            </a:fld>
            <a:endParaRPr lang="en-US"/>
          </a:p>
        </p:txBody>
      </p:sp>
    </p:spTree>
    <p:extLst>
      <p:ext uri="{BB962C8B-B14F-4D97-AF65-F5344CB8AC3E}">
        <p14:creationId xmlns:p14="http://schemas.microsoft.com/office/powerpoint/2010/main" val="210660092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AEC1B0C-B6E3-4180-A34F-834D8844019D}" type="slidenum">
              <a:rPr lang="en-US" smtClean="0"/>
              <a:pPr/>
              <a:t>34</a:t>
            </a:fld>
            <a:endParaRPr lang="en-US"/>
          </a:p>
        </p:txBody>
      </p:sp>
    </p:spTree>
    <p:extLst>
      <p:ext uri="{BB962C8B-B14F-4D97-AF65-F5344CB8AC3E}">
        <p14:creationId xmlns:p14="http://schemas.microsoft.com/office/powerpoint/2010/main" val="257612263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EC1B0C-B6E3-4180-A34F-834D8844019D}" type="slidenum">
              <a:rPr lang="en-US" smtClean="0"/>
              <a:pPr/>
              <a:t>35</a:t>
            </a:fld>
            <a:endParaRPr lang="en-US"/>
          </a:p>
        </p:txBody>
      </p:sp>
    </p:spTree>
    <p:extLst>
      <p:ext uri="{BB962C8B-B14F-4D97-AF65-F5344CB8AC3E}">
        <p14:creationId xmlns:p14="http://schemas.microsoft.com/office/powerpoint/2010/main" val="403843557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AEC1B0C-B6E3-4180-A34F-834D8844019D}" type="slidenum">
              <a:rPr lang="en-US" smtClean="0"/>
              <a:pPr/>
              <a:t>36</a:t>
            </a:fld>
            <a:endParaRPr lang="en-US"/>
          </a:p>
        </p:txBody>
      </p:sp>
    </p:spTree>
    <p:extLst>
      <p:ext uri="{BB962C8B-B14F-4D97-AF65-F5344CB8AC3E}">
        <p14:creationId xmlns:p14="http://schemas.microsoft.com/office/powerpoint/2010/main" val="291291922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AEC1B0C-B6E3-4180-A34F-834D8844019D}" type="slidenum">
              <a:rPr lang="en-US" smtClean="0"/>
              <a:pPr/>
              <a:t>37</a:t>
            </a:fld>
            <a:endParaRPr lang="en-US"/>
          </a:p>
        </p:txBody>
      </p:sp>
    </p:spTree>
    <p:extLst>
      <p:ext uri="{BB962C8B-B14F-4D97-AF65-F5344CB8AC3E}">
        <p14:creationId xmlns:p14="http://schemas.microsoft.com/office/powerpoint/2010/main" val="108484558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AEC1B0C-B6E3-4180-A34F-834D8844019D}" type="slidenum">
              <a:rPr lang="en-US" smtClean="0"/>
              <a:pPr/>
              <a:t>38</a:t>
            </a:fld>
            <a:endParaRPr lang="en-US"/>
          </a:p>
        </p:txBody>
      </p:sp>
    </p:spTree>
    <p:extLst>
      <p:ext uri="{BB962C8B-B14F-4D97-AF65-F5344CB8AC3E}">
        <p14:creationId xmlns:p14="http://schemas.microsoft.com/office/powerpoint/2010/main" val="329179223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AEC1B0C-B6E3-4180-A34F-834D8844019D}" type="slidenum">
              <a:rPr lang="en-US" smtClean="0"/>
              <a:pPr/>
              <a:t>39</a:t>
            </a:fld>
            <a:endParaRPr lang="en-US"/>
          </a:p>
        </p:txBody>
      </p:sp>
    </p:spTree>
    <p:extLst>
      <p:ext uri="{BB962C8B-B14F-4D97-AF65-F5344CB8AC3E}">
        <p14:creationId xmlns:p14="http://schemas.microsoft.com/office/powerpoint/2010/main" val="278287105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AEC1B0C-B6E3-4180-A34F-834D8844019D}" type="slidenum">
              <a:rPr lang="en-US" smtClean="0"/>
              <a:pPr/>
              <a:t>40</a:t>
            </a:fld>
            <a:endParaRPr lang="en-US"/>
          </a:p>
        </p:txBody>
      </p:sp>
    </p:spTree>
    <p:extLst>
      <p:ext uri="{BB962C8B-B14F-4D97-AF65-F5344CB8AC3E}">
        <p14:creationId xmlns:p14="http://schemas.microsoft.com/office/powerpoint/2010/main" val="4610776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AEC1B0C-B6E3-4180-A34F-834D8844019D}" type="slidenum">
              <a:rPr lang="en-US" smtClean="0"/>
              <a:pPr/>
              <a:t>5</a:t>
            </a:fld>
            <a:endParaRPr lang="en-US"/>
          </a:p>
        </p:txBody>
      </p:sp>
    </p:spTree>
    <p:extLst>
      <p:ext uri="{BB962C8B-B14F-4D97-AF65-F5344CB8AC3E}">
        <p14:creationId xmlns:p14="http://schemas.microsoft.com/office/powerpoint/2010/main" val="339951123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AEC1B0C-B6E3-4180-A34F-834D8844019D}" type="slidenum">
              <a:rPr lang="en-US" smtClean="0"/>
              <a:pPr/>
              <a:t>41</a:t>
            </a:fld>
            <a:endParaRPr lang="en-US"/>
          </a:p>
        </p:txBody>
      </p:sp>
    </p:spTree>
    <p:extLst>
      <p:ext uri="{BB962C8B-B14F-4D97-AF65-F5344CB8AC3E}">
        <p14:creationId xmlns:p14="http://schemas.microsoft.com/office/powerpoint/2010/main" val="32059893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AEC1B0C-B6E3-4180-A34F-834D8844019D}" type="slidenum">
              <a:rPr lang="en-US" smtClean="0"/>
              <a:pPr/>
              <a:t>6</a:t>
            </a:fld>
            <a:endParaRPr lang="en-US"/>
          </a:p>
        </p:txBody>
      </p:sp>
    </p:spTree>
    <p:extLst>
      <p:ext uri="{BB962C8B-B14F-4D97-AF65-F5344CB8AC3E}">
        <p14:creationId xmlns:p14="http://schemas.microsoft.com/office/powerpoint/2010/main" val="17538847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AEC1B0C-B6E3-4180-A34F-834D8844019D}" type="slidenum">
              <a:rPr lang="en-US" smtClean="0"/>
              <a:pPr/>
              <a:t>7</a:t>
            </a:fld>
            <a:endParaRPr lang="en-US"/>
          </a:p>
        </p:txBody>
      </p:sp>
    </p:spTree>
    <p:extLst>
      <p:ext uri="{BB962C8B-B14F-4D97-AF65-F5344CB8AC3E}">
        <p14:creationId xmlns:p14="http://schemas.microsoft.com/office/powerpoint/2010/main" val="12018200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AEC1B0C-B6E3-4180-A34F-834D8844019D}" type="slidenum">
              <a:rPr lang="en-US" smtClean="0"/>
              <a:pPr/>
              <a:t>8</a:t>
            </a:fld>
            <a:endParaRPr lang="en-US"/>
          </a:p>
        </p:txBody>
      </p:sp>
    </p:spTree>
    <p:extLst>
      <p:ext uri="{BB962C8B-B14F-4D97-AF65-F5344CB8AC3E}">
        <p14:creationId xmlns:p14="http://schemas.microsoft.com/office/powerpoint/2010/main" val="456970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AEC1B0C-B6E3-4180-A34F-834D8844019D}" type="slidenum">
              <a:rPr lang="en-US" smtClean="0"/>
              <a:pPr/>
              <a:t>9</a:t>
            </a:fld>
            <a:endParaRPr lang="en-US"/>
          </a:p>
        </p:txBody>
      </p:sp>
    </p:spTree>
    <p:extLst>
      <p:ext uri="{BB962C8B-B14F-4D97-AF65-F5344CB8AC3E}">
        <p14:creationId xmlns:p14="http://schemas.microsoft.com/office/powerpoint/2010/main" val="15722773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AEC1B0C-B6E3-4180-A34F-834D8844019D}" type="slidenum">
              <a:rPr lang="en-US" smtClean="0"/>
              <a:pPr/>
              <a:t>10</a:t>
            </a:fld>
            <a:endParaRPr lang="en-US"/>
          </a:p>
        </p:txBody>
      </p:sp>
    </p:spTree>
    <p:extLst>
      <p:ext uri="{BB962C8B-B14F-4D97-AF65-F5344CB8AC3E}">
        <p14:creationId xmlns:p14="http://schemas.microsoft.com/office/powerpoint/2010/main" val="23418029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lvl1pPr>
              <a:defRPr/>
            </a:lvl1pPr>
          </a:lstStyle>
          <a:p>
            <a:fld id="{4AF8B9D7-B927-4F88-96B5-BE214E99543D}" type="datetime1">
              <a:rPr lang="en-US" smtClean="0"/>
              <a:t>17-Oct-18</a:t>
            </a:fld>
            <a:endParaRPr lang="en-US"/>
          </a:p>
        </p:txBody>
      </p:sp>
      <p:sp>
        <p:nvSpPr>
          <p:cNvPr id="5" name="Footer Placeholder 4"/>
          <p:cNvSpPr>
            <a:spLocks noGrp="1"/>
          </p:cNvSpPr>
          <p:nvPr>
            <p:ph type="ftr" sz="quarter" idx="11"/>
          </p:nvPr>
        </p:nvSpPr>
        <p:spPr/>
        <p:txBody>
          <a:bodyPr/>
          <a:lstStyle>
            <a:lvl1pPr>
              <a:defRPr/>
            </a:lvl1pPr>
          </a:lstStyle>
          <a:p>
            <a:r>
              <a:rPr lang="en-US"/>
              <a:t>FAST-NUCES CS449-PIT [Fall-2018]</a:t>
            </a:r>
          </a:p>
        </p:txBody>
      </p:sp>
      <p:sp>
        <p:nvSpPr>
          <p:cNvPr id="6" name="Slide Number Placeholder 5"/>
          <p:cNvSpPr>
            <a:spLocks noGrp="1"/>
          </p:cNvSpPr>
          <p:nvPr>
            <p:ph type="sldNum" sz="quarter" idx="12"/>
          </p:nvPr>
        </p:nvSpPr>
        <p:spPr/>
        <p:txBody>
          <a:bodyPr/>
          <a:lstStyle>
            <a:lvl1pPr>
              <a:defRPr/>
            </a:lvl1pPr>
          </a:lstStyle>
          <a:p>
            <a:fld id="{41FADD98-F664-43E7-9AC4-DB1053A88E40}" type="slidenum">
              <a:rPr lang="en-US" smtClean="0"/>
              <a:pPr/>
              <a:t>‹#›</a:t>
            </a:fld>
            <a:endParaRPr lang="en-US"/>
          </a:p>
        </p:txBody>
      </p:sp>
    </p:spTree>
    <p:extLst>
      <p:ext uri="{BB962C8B-B14F-4D97-AF65-F5344CB8AC3E}">
        <p14:creationId xmlns:p14="http://schemas.microsoft.com/office/powerpoint/2010/main" val="1396063639"/>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fld id="{DE8D51E2-D154-4E93-9848-5B64231A3403}" type="datetime1">
              <a:rPr lang="en-US" smtClean="0"/>
              <a:t>17-Oct-18</a:t>
            </a:fld>
            <a:endParaRPr lang="en-US"/>
          </a:p>
        </p:txBody>
      </p:sp>
      <p:sp>
        <p:nvSpPr>
          <p:cNvPr id="5" name="Footer Placeholder 4"/>
          <p:cNvSpPr>
            <a:spLocks noGrp="1"/>
          </p:cNvSpPr>
          <p:nvPr>
            <p:ph type="ftr" sz="quarter" idx="11"/>
          </p:nvPr>
        </p:nvSpPr>
        <p:spPr/>
        <p:txBody>
          <a:bodyPr/>
          <a:lstStyle>
            <a:lvl1pPr>
              <a:defRPr/>
            </a:lvl1pPr>
          </a:lstStyle>
          <a:p>
            <a:r>
              <a:rPr lang="en-US"/>
              <a:t>FAST-NUCES CS449-PIT [Fall-2018]</a:t>
            </a:r>
          </a:p>
        </p:txBody>
      </p:sp>
      <p:sp>
        <p:nvSpPr>
          <p:cNvPr id="6" name="Slide Number Placeholder 5"/>
          <p:cNvSpPr>
            <a:spLocks noGrp="1"/>
          </p:cNvSpPr>
          <p:nvPr>
            <p:ph type="sldNum" sz="quarter" idx="12"/>
          </p:nvPr>
        </p:nvSpPr>
        <p:spPr/>
        <p:txBody>
          <a:bodyPr/>
          <a:lstStyle>
            <a:lvl1pPr>
              <a:defRPr/>
            </a:lvl1pPr>
          </a:lstStyle>
          <a:p>
            <a:fld id="{41FADD98-F664-43E7-9AC4-DB1053A88E40}" type="slidenum">
              <a:rPr lang="en-US" smtClean="0"/>
              <a:pPr/>
              <a:t>‹#›</a:t>
            </a:fld>
            <a:endParaRPr lang="en-US"/>
          </a:p>
        </p:txBody>
      </p:sp>
    </p:spTree>
    <p:extLst>
      <p:ext uri="{BB962C8B-B14F-4D97-AF65-F5344CB8AC3E}">
        <p14:creationId xmlns:p14="http://schemas.microsoft.com/office/powerpoint/2010/main" val="324698158"/>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fld id="{4399B8D4-95A1-4FB9-A63C-6754CDB68F31}" type="datetime1">
              <a:rPr lang="en-US" smtClean="0"/>
              <a:t>17-Oct-18</a:t>
            </a:fld>
            <a:endParaRPr lang="en-US"/>
          </a:p>
        </p:txBody>
      </p:sp>
      <p:sp>
        <p:nvSpPr>
          <p:cNvPr id="5" name="Footer Placeholder 4"/>
          <p:cNvSpPr>
            <a:spLocks noGrp="1"/>
          </p:cNvSpPr>
          <p:nvPr>
            <p:ph type="ftr" sz="quarter" idx="11"/>
          </p:nvPr>
        </p:nvSpPr>
        <p:spPr/>
        <p:txBody>
          <a:bodyPr/>
          <a:lstStyle>
            <a:lvl1pPr>
              <a:defRPr/>
            </a:lvl1pPr>
          </a:lstStyle>
          <a:p>
            <a:r>
              <a:rPr lang="en-US"/>
              <a:t>FAST-NUCES CS449-PIT [Fall-2018]</a:t>
            </a:r>
          </a:p>
        </p:txBody>
      </p:sp>
      <p:sp>
        <p:nvSpPr>
          <p:cNvPr id="6" name="Slide Number Placeholder 5"/>
          <p:cNvSpPr>
            <a:spLocks noGrp="1"/>
          </p:cNvSpPr>
          <p:nvPr>
            <p:ph type="sldNum" sz="quarter" idx="12"/>
          </p:nvPr>
        </p:nvSpPr>
        <p:spPr/>
        <p:txBody>
          <a:bodyPr/>
          <a:lstStyle>
            <a:lvl1pPr>
              <a:defRPr/>
            </a:lvl1pPr>
          </a:lstStyle>
          <a:p>
            <a:fld id="{41FADD98-F664-43E7-9AC4-DB1053A88E40}" type="slidenum">
              <a:rPr lang="en-US" smtClean="0"/>
              <a:pPr/>
              <a:t>‹#›</a:t>
            </a:fld>
            <a:endParaRPr lang="en-US"/>
          </a:p>
        </p:txBody>
      </p:sp>
    </p:spTree>
    <p:extLst>
      <p:ext uri="{BB962C8B-B14F-4D97-AF65-F5344CB8AC3E}">
        <p14:creationId xmlns:p14="http://schemas.microsoft.com/office/powerpoint/2010/main" val="35718841"/>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lvl1pPr>
              <a:defRPr/>
            </a:lvl1pPr>
          </a:lstStyle>
          <a:p>
            <a:pPr>
              <a:defRPr/>
            </a:pPr>
            <a:fld id="{F63A8DC1-DB44-4828-8AF6-17E0588665A6}" type="datetime1">
              <a:rPr lang="en-US" smtClean="0"/>
              <a:t>17-Oct-18</a:t>
            </a:fld>
            <a:endParaRPr lang="en-GB"/>
          </a:p>
        </p:txBody>
      </p:sp>
      <p:sp>
        <p:nvSpPr>
          <p:cNvPr id="5" name="Footer Placeholder 4"/>
          <p:cNvSpPr>
            <a:spLocks noGrp="1"/>
          </p:cNvSpPr>
          <p:nvPr>
            <p:ph type="ftr" sz="quarter" idx="11"/>
          </p:nvPr>
        </p:nvSpPr>
        <p:spPr/>
        <p:txBody>
          <a:bodyPr/>
          <a:lstStyle>
            <a:lvl1pPr>
              <a:defRPr/>
            </a:lvl1pPr>
          </a:lstStyle>
          <a:p>
            <a:pPr>
              <a:defRPr/>
            </a:pPr>
            <a:r>
              <a:rPr lang="en-US"/>
              <a:t>FAST-NUCES CS449-PIT [Fall-2018]</a:t>
            </a:r>
            <a:endParaRPr lang="en-GB"/>
          </a:p>
        </p:txBody>
      </p:sp>
      <p:sp>
        <p:nvSpPr>
          <p:cNvPr id="6" name="Slide Number Placeholder 5"/>
          <p:cNvSpPr>
            <a:spLocks noGrp="1"/>
          </p:cNvSpPr>
          <p:nvPr>
            <p:ph type="sldNum" sz="quarter" idx="12"/>
          </p:nvPr>
        </p:nvSpPr>
        <p:spPr/>
        <p:txBody>
          <a:bodyPr/>
          <a:lstStyle>
            <a:lvl1pPr>
              <a:defRPr/>
            </a:lvl1pPr>
          </a:lstStyle>
          <a:p>
            <a:pPr>
              <a:defRPr/>
            </a:pPr>
            <a:fld id="{5E08C0F7-91EE-4A7E-9793-E3177C159E58}" type="slidenum">
              <a:rPr lang="en-GB"/>
              <a:pPr>
                <a:defRPr/>
              </a:pPr>
              <a:t>‹#›</a:t>
            </a:fld>
            <a:endParaRPr lang="en-GB"/>
          </a:p>
        </p:txBody>
      </p:sp>
    </p:spTree>
    <p:extLst>
      <p:ext uri="{BB962C8B-B14F-4D97-AF65-F5344CB8AC3E}">
        <p14:creationId xmlns:p14="http://schemas.microsoft.com/office/powerpoint/2010/main" val="4043962164"/>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pPr>
              <a:defRPr/>
            </a:pPr>
            <a:fld id="{73030E1A-3B1F-4B48-A8B1-09DF1D5BA9E6}" type="datetime1">
              <a:rPr lang="en-US" smtClean="0"/>
              <a:t>17-Oct-18</a:t>
            </a:fld>
            <a:endParaRPr lang="en-GB"/>
          </a:p>
        </p:txBody>
      </p:sp>
      <p:sp>
        <p:nvSpPr>
          <p:cNvPr id="5" name="Footer Placeholder 4"/>
          <p:cNvSpPr>
            <a:spLocks noGrp="1"/>
          </p:cNvSpPr>
          <p:nvPr>
            <p:ph type="ftr" sz="quarter" idx="11"/>
          </p:nvPr>
        </p:nvSpPr>
        <p:spPr/>
        <p:txBody>
          <a:bodyPr/>
          <a:lstStyle>
            <a:lvl1pPr>
              <a:defRPr/>
            </a:lvl1pPr>
          </a:lstStyle>
          <a:p>
            <a:pPr>
              <a:defRPr/>
            </a:pPr>
            <a:r>
              <a:rPr lang="en-US"/>
              <a:t>FAST-NUCES CS449-PIT [Fall-2018]</a:t>
            </a:r>
            <a:endParaRPr lang="en-GB"/>
          </a:p>
        </p:txBody>
      </p:sp>
      <p:sp>
        <p:nvSpPr>
          <p:cNvPr id="6" name="Slide Number Placeholder 5"/>
          <p:cNvSpPr>
            <a:spLocks noGrp="1"/>
          </p:cNvSpPr>
          <p:nvPr>
            <p:ph type="sldNum" sz="quarter" idx="12"/>
          </p:nvPr>
        </p:nvSpPr>
        <p:spPr/>
        <p:txBody>
          <a:bodyPr/>
          <a:lstStyle>
            <a:lvl1pPr>
              <a:defRPr/>
            </a:lvl1pPr>
          </a:lstStyle>
          <a:p>
            <a:pPr>
              <a:defRPr/>
            </a:pPr>
            <a:fld id="{FD185636-F721-42E4-8921-552BE94D5DE5}" type="slidenum">
              <a:rPr lang="en-GB"/>
              <a:pPr>
                <a:defRPr/>
              </a:pPr>
              <a:t>‹#›</a:t>
            </a:fld>
            <a:endParaRPr lang="en-GB"/>
          </a:p>
        </p:txBody>
      </p:sp>
    </p:spTree>
    <p:extLst>
      <p:ext uri="{BB962C8B-B14F-4D97-AF65-F5344CB8AC3E}">
        <p14:creationId xmlns:p14="http://schemas.microsoft.com/office/powerpoint/2010/main" val="2175824248"/>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0E900C39-CCD0-483D-ADEA-26AF94AF2F3E}" type="datetime1">
              <a:rPr lang="en-US" smtClean="0"/>
              <a:t>17-Oct-18</a:t>
            </a:fld>
            <a:endParaRPr lang="en-GB"/>
          </a:p>
        </p:txBody>
      </p:sp>
      <p:sp>
        <p:nvSpPr>
          <p:cNvPr id="5" name="Footer Placeholder 4"/>
          <p:cNvSpPr>
            <a:spLocks noGrp="1"/>
          </p:cNvSpPr>
          <p:nvPr>
            <p:ph type="ftr" sz="quarter" idx="11"/>
          </p:nvPr>
        </p:nvSpPr>
        <p:spPr/>
        <p:txBody>
          <a:bodyPr/>
          <a:lstStyle>
            <a:lvl1pPr>
              <a:defRPr/>
            </a:lvl1pPr>
          </a:lstStyle>
          <a:p>
            <a:pPr>
              <a:defRPr/>
            </a:pPr>
            <a:r>
              <a:rPr lang="en-US"/>
              <a:t>FAST-NUCES CS449-PIT [Fall-2018]</a:t>
            </a:r>
            <a:endParaRPr lang="en-GB"/>
          </a:p>
        </p:txBody>
      </p:sp>
      <p:sp>
        <p:nvSpPr>
          <p:cNvPr id="6" name="Slide Number Placeholder 5"/>
          <p:cNvSpPr>
            <a:spLocks noGrp="1"/>
          </p:cNvSpPr>
          <p:nvPr>
            <p:ph type="sldNum" sz="quarter" idx="12"/>
          </p:nvPr>
        </p:nvSpPr>
        <p:spPr/>
        <p:txBody>
          <a:bodyPr/>
          <a:lstStyle>
            <a:lvl1pPr>
              <a:defRPr/>
            </a:lvl1pPr>
          </a:lstStyle>
          <a:p>
            <a:pPr>
              <a:defRPr/>
            </a:pPr>
            <a:fld id="{49ACBB00-8566-43E6-ADDD-E4CB26A99CE2}" type="slidenum">
              <a:rPr lang="en-GB"/>
              <a:pPr>
                <a:defRPr/>
              </a:pPr>
              <a:t>‹#›</a:t>
            </a:fld>
            <a:endParaRPr lang="en-GB"/>
          </a:p>
        </p:txBody>
      </p:sp>
    </p:spTree>
    <p:extLst>
      <p:ext uri="{BB962C8B-B14F-4D97-AF65-F5344CB8AC3E}">
        <p14:creationId xmlns:p14="http://schemas.microsoft.com/office/powerpoint/2010/main" val="2088959149"/>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3"/>
          <p:cNvSpPr>
            <a:spLocks noGrp="1"/>
          </p:cNvSpPr>
          <p:nvPr>
            <p:ph type="dt" sz="half" idx="10"/>
          </p:nvPr>
        </p:nvSpPr>
        <p:spPr/>
        <p:txBody>
          <a:bodyPr/>
          <a:lstStyle>
            <a:lvl1pPr>
              <a:defRPr/>
            </a:lvl1pPr>
          </a:lstStyle>
          <a:p>
            <a:pPr>
              <a:defRPr/>
            </a:pPr>
            <a:fld id="{A4056710-6D10-4A7A-AACC-00408D013369}" type="datetime1">
              <a:rPr lang="en-US" smtClean="0"/>
              <a:t>17-Oct-18</a:t>
            </a:fld>
            <a:endParaRPr lang="en-GB"/>
          </a:p>
        </p:txBody>
      </p:sp>
      <p:sp>
        <p:nvSpPr>
          <p:cNvPr id="6" name="Footer Placeholder 4"/>
          <p:cNvSpPr>
            <a:spLocks noGrp="1"/>
          </p:cNvSpPr>
          <p:nvPr>
            <p:ph type="ftr" sz="quarter" idx="11"/>
          </p:nvPr>
        </p:nvSpPr>
        <p:spPr/>
        <p:txBody>
          <a:bodyPr/>
          <a:lstStyle>
            <a:lvl1pPr>
              <a:defRPr/>
            </a:lvl1pPr>
          </a:lstStyle>
          <a:p>
            <a:pPr>
              <a:defRPr/>
            </a:pPr>
            <a:r>
              <a:rPr lang="en-US"/>
              <a:t>FAST-NUCES CS449-PIT [Fall-2018]</a:t>
            </a:r>
            <a:endParaRPr lang="en-GB"/>
          </a:p>
        </p:txBody>
      </p:sp>
      <p:sp>
        <p:nvSpPr>
          <p:cNvPr id="7" name="Slide Number Placeholder 5"/>
          <p:cNvSpPr>
            <a:spLocks noGrp="1"/>
          </p:cNvSpPr>
          <p:nvPr>
            <p:ph type="sldNum" sz="quarter" idx="12"/>
          </p:nvPr>
        </p:nvSpPr>
        <p:spPr/>
        <p:txBody>
          <a:bodyPr/>
          <a:lstStyle>
            <a:lvl1pPr>
              <a:defRPr/>
            </a:lvl1pPr>
          </a:lstStyle>
          <a:p>
            <a:pPr>
              <a:defRPr/>
            </a:pPr>
            <a:fld id="{D0BEAF68-3DFD-4D0C-B587-F4E47BB9D918}" type="slidenum">
              <a:rPr lang="en-GB"/>
              <a:pPr>
                <a:defRPr/>
              </a:pPr>
              <a:t>‹#›</a:t>
            </a:fld>
            <a:endParaRPr lang="en-GB"/>
          </a:p>
        </p:txBody>
      </p:sp>
    </p:spTree>
    <p:extLst>
      <p:ext uri="{BB962C8B-B14F-4D97-AF65-F5344CB8AC3E}">
        <p14:creationId xmlns:p14="http://schemas.microsoft.com/office/powerpoint/2010/main" val="2054546839"/>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3"/>
          <p:cNvSpPr>
            <a:spLocks noGrp="1"/>
          </p:cNvSpPr>
          <p:nvPr>
            <p:ph type="dt" sz="half" idx="10"/>
          </p:nvPr>
        </p:nvSpPr>
        <p:spPr/>
        <p:txBody>
          <a:bodyPr/>
          <a:lstStyle>
            <a:lvl1pPr>
              <a:defRPr/>
            </a:lvl1pPr>
          </a:lstStyle>
          <a:p>
            <a:pPr>
              <a:defRPr/>
            </a:pPr>
            <a:fld id="{3F980C2F-3C4F-4CA2-B2A3-F5F5B1991D18}" type="datetime1">
              <a:rPr lang="en-US" smtClean="0"/>
              <a:t>17-Oct-18</a:t>
            </a:fld>
            <a:endParaRPr lang="en-GB"/>
          </a:p>
        </p:txBody>
      </p:sp>
      <p:sp>
        <p:nvSpPr>
          <p:cNvPr id="8" name="Footer Placeholder 4"/>
          <p:cNvSpPr>
            <a:spLocks noGrp="1"/>
          </p:cNvSpPr>
          <p:nvPr>
            <p:ph type="ftr" sz="quarter" idx="11"/>
          </p:nvPr>
        </p:nvSpPr>
        <p:spPr/>
        <p:txBody>
          <a:bodyPr/>
          <a:lstStyle>
            <a:lvl1pPr>
              <a:defRPr/>
            </a:lvl1pPr>
          </a:lstStyle>
          <a:p>
            <a:pPr>
              <a:defRPr/>
            </a:pPr>
            <a:r>
              <a:rPr lang="en-US"/>
              <a:t>FAST-NUCES CS449-PIT [Fall-2018]</a:t>
            </a:r>
            <a:endParaRPr lang="en-GB"/>
          </a:p>
        </p:txBody>
      </p:sp>
      <p:sp>
        <p:nvSpPr>
          <p:cNvPr id="9" name="Slide Number Placeholder 5"/>
          <p:cNvSpPr>
            <a:spLocks noGrp="1"/>
          </p:cNvSpPr>
          <p:nvPr>
            <p:ph type="sldNum" sz="quarter" idx="12"/>
          </p:nvPr>
        </p:nvSpPr>
        <p:spPr/>
        <p:txBody>
          <a:bodyPr/>
          <a:lstStyle>
            <a:lvl1pPr>
              <a:defRPr/>
            </a:lvl1pPr>
          </a:lstStyle>
          <a:p>
            <a:pPr>
              <a:defRPr/>
            </a:pPr>
            <a:fld id="{74DA7CC2-40A4-4740-B0F2-6C2DAD3CB5B3}" type="slidenum">
              <a:rPr lang="en-GB"/>
              <a:pPr>
                <a:defRPr/>
              </a:pPr>
              <a:t>‹#›</a:t>
            </a:fld>
            <a:endParaRPr lang="en-GB"/>
          </a:p>
        </p:txBody>
      </p:sp>
    </p:spTree>
    <p:extLst>
      <p:ext uri="{BB962C8B-B14F-4D97-AF65-F5344CB8AC3E}">
        <p14:creationId xmlns:p14="http://schemas.microsoft.com/office/powerpoint/2010/main" val="965964751"/>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3"/>
          <p:cNvSpPr>
            <a:spLocks noGrp="1"/>
          </p:cNvSpPr>
          <p:nvPr>
            <p:ph type="dt" sz="half" idx="10"/>
          </p:nvPr>
        </p:nvSpPr>
        <p:spPr/>
        <p:txBody>
          <a:bodyPr/>
          <a:lstStyle>
            <a:lvl1pPr>
              <a:defRPr/>
            </a:lvl1pPr>
          </a:lstStyle>
          <a:p>
            <a:pPr>
              <a:defRPr/>
            </a:pPr>
            <a:fld id="{1EC1B3CF-9F1E-4B44-8819-2EFEDE32782F}" type="datetime1">
              <a:rPr lang="en-US" smtClean="0"/>
              <a:t>17-Oct-18</a:t>
            </a:fld>
            <a:endParaRPr lang="en-GB"/>
          </a:p>
        </p:txBody>
      </p:sp>
      <p:sp>
        <p:nvSpPr>
          <p:cNvPr id="4" name="Footer Placeholder 4"/>
          <p:cNvSpPr>
            <a:spLocks noGrp="1"/>
          </p:cNvSpPr>
          <p:nvPr>
            <p:ph type="ftr" sz="quarter" idx="11"/>
          </p:nvPr>
        </p:nvSpPr>
        <p:spPr/>
        <p:txBody>
          <a:bodyPr/>
          <a:lstStyle>
            <a:lvl1pPr>
              <a:defRPr/>
            </a:lvl1pPr>
          </a:lstStyle>
          <a:p>
            <a:pPr>
              <a:defRPr/>
            </a:pPr>
            <a:r>
              <a:rPr lang="en-US"/>
              <a:t>FAST-NUCES CS449-PIT [Fall-2018]</a:t>
            </a:r>
            <a:endParaRPr lang="en-GB"/>
          </a:p>
        </p:txBody>
      </p:sp>
      <p:sp>
        <p:nvSpPr>
          <p:cNvPr id="5" name="Slide Number Placeholder 5"/>
          <p:cNvSpPr>
            <a:spLocks noGrp="1"/>
          </p:cNvSpPr>
          <p:nvPr>
            <p:ph type="sldNum" sz="quarter" idx="12"/>
          </p:nvPr>
        </p:nvSpPr>
        <p:spPr/>
        <p:txBody>
          <a:bodyPr/>
          <a:lstStyle>
            <a:lvl1pPr>
              <a:defRPr/>
            </a:lvl1pPr>
          </a:lstStyle>
          <a:p>
            <a:pPr>
              <a:defRPr/>
            </a:pPr>
            <a:fld id="{EDD3BB3C-B418-48A6-81E2-AF404C00A22F}" type="slidenum">
              <a:rPr lang="en-GB"/>
              <a:pPr>
                <a:defRPr/>
              </a:pPr>
              <a:t>‹#›</a:t>
            </a:fld>
            <a:endParaRPr lang="en-GB"/>
          </a:p>
        </p:txBody>
      </p:sp>
    </p:spTree>
    <p:extLst>
      <p:ext uri="{BB962C8B-B14F-4D97-AF65-F5344CB8AC3E}">
        <p14:creationId xmlns:p14="http://schemas.microsoft.com/office/powerpoint/2010/main" val="1823041063"/>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10C05A79-7E7F-43CD-ABEE-D7D4C4818336}" type="datetime1">
              <a:rPr lang="en-US" smtClean="0"/>
              <a:t>17-Oct-18</a:t>
            </a:fld>
            <a:endParaRPr lang="en-GB"/>
          </a:p>
        </p:txBody>
      </p:sp>
      <p:sp>
        <p:nvSpPr>
          <p:cNvPr id="3" name="Footer Placeholder 4"/>
          <p:cNvSpPr>
            <a:spLocks noGrp="1"/>
          </p:cNvSpPr>
          <p:nvPr>
            <p:ph type="ftr" sz="quarter" idx="11"/>
          </p:nvPr>
        </p:nvSpPr>
        <p:spPr/>
        <p:txBody>
          <a:bodyPr/>
          <a:lstStyle>
            <a:lvl1pPr>
              <a:defRPr/>
            </a:lvl1pPr>
          </a:lstStyle>
          <a:p>
            <a:pPr>
              <a:defRPr/>
            </a:pPr>
            <a:r>
              <a:rPr lang="en-US"/>
              <a:t>FAST-NUCES CS449-PIT [Fall-2018]</a:t>
            </a:r>
            <a:endParaRPr lang="en-GB"/>
          </a:p>
        </p:txBody>
      </p:sp>
      <p:sp>
        <p:nvSpPr>
          <p:cNvPr id="4" name="Slide Number Placeholder 5"/>
          <p:cNvSpPr>
            <a:spLocks noGrp="1"/>
          </p:cNvSpPr>
          <p:nvPr>
            <p:ph type="sldNum" sz="quarter" idx="12"/>
          </p:nvPr>
        </p:nvSpPr>
        <p:spPr/>
        <p:txBody>
          <a:bodyPr/>
          <a:lstStyle>
            <a:lvl1pPr>
              <a:defRPr/>
            </a:lvl1pPr>
          </a:lstStyle>
          <a:p>
            <a:pPr>
              <a:defRPr/>
            </a:pPr>
            <a:fld id="{FB0BA22B-60A8-41ED-9091-91A3B626DED7}" type="slidenum">
              <a:rPr lang="en-GB"/>
              <a:pPr>
                <a:defRPr/>
              </a:pPr>
              <a:t>‹#›</a:t>
            </a:fld>
            <a:endParaRPr lang="en-GB"/>
          </a:p>
        </p:txBody>
      </p:sp>
    </p:spTree>
    <p:extLst>
      <p:ext uri="{BB962C8B-B14F-4D97-AF65-F5344CB8AC3E}">
        <p14:creationId xmlns:p14="http://schemas.microsoft.com/office/powerpoint/2010/main" val="1666709847"/>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FCA05349-1FD5-4E46-88A3-994584D83928}" type="datetime1">
              <a:rPr lang="en-US" smtClean="0"/>
              <a:t>17-Oct-18</a:t>
            </a:fld>
            <a:endParaRPr lang="en-GB"/>
          </a:p>
        </p:txBody>
      </p:sp>
      <p:sp>
        <p:nvSpPr>
          <p:cNvPr id="6" name="Footer Placeholder 4"/>
          <p:cNvSpPr>
            <a:spLocks noGrp="1"/>
          </p:cNvSpPr>
          <p:nvPr>
            <p:ph type="ftr" sz="quarter" idx="11"/>
          </p:nvPr>
        </p:nvSpPr>
        <p:spPr/>
        <p:txBody>
          <a:bodyPr/>
          <a:lstStyle>
            <a:lvl1pPr>
              <a:defRPr/>
            </a:lvl1pPr>
          </a:lstStyle>
          <a:p>
            <a:pPr>
              <a:defRPr/>
            </a:pPr>
            <a:r>
              <a:rPr lang="en-US"/>
              <a:t>FAST-NUCES CS449-PIT [Fall-2018]</a:t>
            </a:r>
            <a:endParaRPr lang="en-GB"/>
          </a:p>
        </p:txBody>
      </p:sp>
      <p:sp>
        <p:nvSpPr>
          <p:cNvPr id="7" name="Slide Number Placeholder 5"/>
          <p:cNvSpPr>
            <a:spLocks noGrp="1"/>
          </p:cNvSpPr>
          <p:nvPr>
            <p:ph type="sldNum" sz="quarter" idx="12"/>
          </p:nvPr>
        </p:nvSpPr>
        <p:spPr/>
        <p:txBody>
          <a:bodyPr/>
          <a:lstStyle>
            <a:lvl1pPr>
              <a:defRPr/>
            </a:lvl1pPr>
          </a:lstStyle>
          <a:p>
            <a:pPr>
              <a:defRPr/>
            </a:pPr>
            <a:fld id="{DB2C3937-7D28-4C30-A0AA-EC17A80C94CC}" type="slidenum">
              <a:rPr lang="en-GB"/>
              <a:pPr>
                <a:defRPr/>
              </a:pPr>
              <a:t>‹#›</a:t>
            </a:fld>
            <a:endParaRPr lang="en-GB"/>
          </a:p>
        </p:txBody>
      </p:sp>
    </p:spTree>
    <p:extLst>
      <p:ext uri="{BB962C8B-B14F-4D97-AF65-F5344CB8AC3E}">
        <p14:creationId xmlns:p14="http://schemas.microsoft.com/office/powerpoint/2010/main" val="3138471600"/>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fld id="{055ABA0C-45A3-4B9F-8AE5-18E008CEC80E}" type="datetime1">
              <a:rPr lang="en-US" smtClean="0"/>
              <a:t>17-Oct-18</a:t>
            </a:fld>
            <a:endParaRPr lang="en-US"/>
          </a:p>
        </p:txBody>
      </p:sp>
      <p:sp>
        <p:nvSpPr>
          <p:cNvPr id="5" name="Footer Placeholder 4"/>
          <p:cNvSpPr>
            <a:spLocks noGrp="1"/>
          </p:cNvSpPr>
          <p:nvPr>
            <p:ph type="ftr" sz="quarter" idx="11"/>
          </p:nvPr>
        </p:nvSpPr>
        <p:spPr/>
        <p:txBody>
          <a:bodyPr/>
          <a:lstStyle>
            <a:lvl1pPr>
              <a:defRPr/>
            </a:lvl1pPr>
          </a:lstStyle>
          <a:p>
            <a:r>
              <a:rPr lang="en-US"/>
              <a:t>FAST-NUCES CS449-PIT [Fall-2018]</a:t>
            </a:r>
          </a:p>
        </p:txBody>
      </p:sp>
      <p:sp>
        <p:nvSpPr>
          <p:cNvPr id="6" name="Slide Number Placeholder 5"/>
          <p:cNvSpPr>
            <a:spLocks noGrp="1"/>
          </p:cNvSpPr>
          <p:nvPr>
            <p:ph type="sldNum" sz="quarter" idx="12"/>
          </p:nvPr>
        </p:nvSpPr>
        <p:spPr/>
        <p:txBody>
          <a:bodyPr/>
          <a:lstStyle>
            <a:lvl1pPr>
              <a:defRPr/>
            </a:lvl1pPr>
          </a:lstStyle>
          <a:p>
            <a:fld id="{41FADD98-F664-43E7-9AC4-DB1053A88E40}" type="slidenum">
              <a:rPr lang="en-US" smtClean="0"/>
              <a:pPr/>
              <a:t>‹#›</a:t>
            </a:fld>
            <a:endParaRPr lang="en-US"/>
          </a:p>
        </p:txBody>
      </p:sp>
    </p:spTree>
    <p:extLst>
      <p:ext uri="{BB962C8B-B14F-4D97-AF65-F5344CB8AC3E}">
        <p14:creationId xmlns:p14="http://schemas.microsoft.com/office/powerpoint/2010/main" val="400068416"/>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01B327FC-BA42-44D1-AB44-F4EBBFC5C86F}" type="datetime1">
              <a:rPr lang="en-US" smtClean="0"/>
              <a:t>17-Oct-18</a:t>
            </a:fld>
            <a:endParaRPr lang="en-GB"/>
          </a:p>
        </p:txBody>
      </p:sp>
      <p:sp>
        <p:nvSpPr>
          <p:cNvPr id="6" name="Footer Placeholder 4"/>
          <p:cNvSpPr>
            <a:spLocks noGrp="1"/>
          </p:cNvSpPr>
          <p:nvPr>
            <p:ph type="ftr" sz="quarter" idx="11"/>
          </p:nvPr>
        </p:nvSpPr>
        <p:spPr/>
        <p:txBody>
          <a:bodyPr/>
          <a:lstStyle>
            <a:lvl1pPr>
              <a:defRPr/>
            </a:lvl1pPr>
          </a:lstStyle>
          <a:p>
            <a:pPr>
              <a:defRPr/>
            </a:pPr>
            <a:r>
              <a:rPr lang="en-US"/>
              <a:t>FAST-NUCES CS449-PIT [Fall-2018]</a:t>
            </a:r>
            <a:endParaRPr lang="en-GB"/>
          </a:p>
        </p:txBody>
      </p:sp>
      <p:sp>
        <p:nvSpPr>
          <p:cNvPr id="7" name="Slide Number Placeholder 5"/>
          <p:cNvSpPr>
            <a:spLocks noGrp="1"/>
          </p:cNvSpPr>
          <p:nvPr>
            <p:ph type="sldNum" sz="quarter" idx="12"/>
          </p:nvPr>
        </p:nvSpPr>
        <p:spPr/>
        <p:txBody>
          <a:bodyPr/>
          <a:lstStyle>
            <a:lvl1pPr>
              <a:defRPr/>
            </a:lvl1pPr>
          </a:lstStyle>
          <a:p>
            <a:pPr>
              <a:defRPr/>
            </a:pPr>
            <a:fld id="{57ACDE84-6496-4DCD-BCED-2346FE70D8CE}" type="slidenum">
              <a:rPr lang="en-GB"/>
              <a:pPr>
                <a:defRPr/>
              </a:pPr>
              <a:t>‹#›</a:t>
            </a:fld>
            <a:endParaRPr lang="en-GB"/>
          </a:p>
        </p:txBody>
      </p:sp>
    </p:spTree>
    <p:extLst>
      <p:ext uri="{BB962C8B-B14F-4D97-AF65-F5344CB8AC3E}">
        <p14:creationId xmlns:p14="http://schemas.microsoft.com/office/powerpoint/2010/main" val="505411059"/>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pPr>
              <a:defRPr/>
            </a:pPr>
            <a:fld id="{69628F04-D8AE-4974-A303-845DBE6929E1}" type="datetime1">
              <a:rPr lang="en-US" smtClean="0"/>
              <a:t>17-Oct-18</a:t>
            </a:fld>
            <a:endParaRPr lang="en-GB"/>
          </a:p>
        </p:txBody>
      </p:sp>
      <p:sp>
        <p:nvSpPr>
          <p:cNvPr id="5" name="Footer Placeholder 4"/>
          <p:cNvSpPr>
            <a:spLocks noGrp="1"/>
          </p:cNvSpPr>
          <p:nvPr>
            <p:ph type="ftr" sz="quarter" idx="11"/>
          </p:nvPr>
        </p:nvSpPr>
        <p:spPr/>
        <p:txBody>
          <a:bodyPr/>
          <a:lstStyle>
            <a:lvl1pPr>
              <a:defRPr/>
            </a:lvl1pPr>
          </a:lstStyle>
          <a:p>
            <a:pPr>
              <a:defRPr/>
            </a:pPr>
            <a:r>
              <a:rPr lang="en-US"/>
              <a:t>FAST-NUCES CS449-PIT [Fall-2018]</a:t>
            </a:r>
            <a:endParaRPr lang="en-GB"/>
          </a:p>
        </p:txBody>
      </p:sp>
      <p:sp>
        <p:nvSpPr>
          <p:cNvPr id="6" name="Slide Number Placeholder 5"/>
          <p:cNvSpPr>
            <a:spLocks noGrp="1"/>
          </p:cNvSpPr>
          <p:nvPr>
            <p:ph type="sldNum" sz="quarter" idx="12"/>
          </p:nvPr>
        </p:nvSpPr>
        <p:spPr/>
        <p:txBody>
          <a:bodyPr/>
          <a:lstStyle>
            <a:lvl1pPr>
              <a:defRPr/>
            </a:lvl1pPr>
          </a:lstStyle>
          <a:p>
            <a:pPr>
              <a:defRPr/>
            </a:pPr>
            <a:fld id="{5C116378-3558-4117-9116-A4B31CB48423}" type="slidenum">
              <a:rPr lang="en-GB"/>
              <a:pPr>
                <a:defRPr/>
              </a:pPr>
              <a:t>‹#›</a:t>
            </a:fld>
            <a:endParaRPr lang="en-GB"/>
          </a:p>
        </p:txBody>
      </p:sp>
    </p:spTree>
    <p:extLst>
      <p:ext uri="{BB962C8B-B14F-4D97-AF65-F5344CB8AC3E}">
        <p14:creationId xmlns:p14="http://schemas.microsoft.com/office/powerpoint/2010/main" val="4066426914"/>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pPr>
              <a:defRPr/>
            </a:pPr>
            <a:fld id="{8B51B5FB-E060-450D-AA93-149009DF29B0}" type="datetime1">
              <a:rPr lang="en-US" smtClean="0"/>
              <a:t>17-Oct-18</a:t>
            </a:fld>
            <a:endParaRPr lang="en-GB"/>
          </a:p>
        </p:txBody>
      </p:sp>
      <p:sp>
        <p:nvSpPr>
          <p:cNvPr id="5" name="Footer Placeholder 4"/>
          <p:cNvSpPr>
            <a:spLocks noGrp="1"/>
          </p:cNvSpPr>
          <p:nvPr>
            <p:ph type="ftr" sz="quarter" idx="11"/>
          </p:nvPr>
        </p:nvSpPr>
        <p:spPr/>
        <p:txBody>
          <a:bodyPr/>
          <a:lstStyle>
            <a:lvl1pPr>
              <a:defRPr/>
            </a:lvl1pPr>
          </a:lstStyle>
          <a:p>
            <a:pPr>
              <a:defRPr/>
            </a:pPr>
            <a:r>
              <a:rPr lang="en-US"/>
              <a:t>FAST-NUCES CS449-PIT [Fall-2018]</a:t>
            </a:r>
            <a:endParaRPr lang="en-GB"/>
          </a:p>
        </p:txBody>
      </p:sp>
      <p:sp>
        <p:nvSpPr>
          <p:cNvPr id="6" name="Slide Number Placeholder 5"/>
          <p:cNvSpPr>
            <a:spLocks noGrp="1"/>
          </p:cNvSpPr>
          <p:nvPr>
            <p:ph type="sldNum" sz="quarter" idx="12"/>
          </p:nvPr>
        </p:nvSpPr>
        <p:spPr/>
        <p:txBody>
          <a:bodyPr/>
          <a:lstStyle>
            <a:lvl1pPr>
              <a:defRPr/>
            </a:lvl1pPr>
          </a:lstStyle>
          <a:p>
            <a:pPr>
              <a:defRPr/>
            </a:pPr>
            <a:fld id="{A0F13DC2-EF08-4CB7-9A9E-0EB612205876}" type="slidenum">
              <a:rPr lang="en-GB"/>
              <a:pPr>
                <a:defRPr/>
              </a:pPr>
              <a:t>‹#›</a:t>
            </a:fld>
            <a:endParaRPr lang="en-GB"/>
          </a:p>
        </p:txBody>
      </p:sp>
    </p:spTree>
    <p:extLst>
      <p:ext uri="{BB962C8B-B14F-4D97-AF65-F5344CB8AC3E}">
        <p14:creationId xmlns:p14="http://schemas.microsoft.com/office/powerpoint/2010/main" val="2856325675"/>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1670" y="4497935"/>
            <a:ext cx="7940660" cy="610820"/>
          </a:xfrm>
          <a:effectLst>
            <a:outerShdw blurRad="50800" dist="38100" dir="2700000" algn="tl" rotWithShape="0">
              <a:prstClr val="black">
                <a:alpha val="71000"/>
              </a:prstClr>
            </a:outerShdw>
          </a:effectLst>
        </p:spPr>
        <p:txBody>
          <a:bodyPr>
            <a:normAutofit/>
          </a:bodyPr>
          <a:lstStyle>
            <a:lvl1pPr algn="ctr">
              <a:defRPr sz="360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601670" y="5566870"/>
            <a:ext cx="7940660" cy="610820"/>
          </a:xfrm>
        </p:spPr>
        <p:txBody>
          <a:bodyPr>
            <a:normAutofit/>
          </a:bodyPr>
          <a:lstStyle>
            <a:lvl1pPr marL="0" indent="0" algn="ctr">
              <a:buNone/>
              <a:defRPr sz="2800">
                <a:solidFill>
                  <a:schemeClr val="bg1">
                    <a:lumMod val="6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defRPr/>
            </a:pPr>
            <a:fld id="{E4B176CD-A41E-40A7-A5EA-E169439512E0}" type="datetime1">
              <a:rPr lang="en-US" smtClean="0"/>
              <a:t>17-Oct-18</a:t>
            </a:fld>
            <a:endParaRPr lang="en-GB" dirty="0"/>
          </a:p>
        </p:txBody>
      </p:sp>
      <p:sp>
        <p:nvSpPr>
          <p:cNvPr id="5" name="Footer Placeholder 4"/>
          <p:cNvSpPr>
            <a:spLocks noGrp="1"/>
          </p:cNvSpPr>
          <p:nvPr>
            <p:ph type="ftr" sz="quarter" idx="11"/>
          </p:nvPr>
        </p:nvSpPr>
        <p:spPr/>
        <p:txBody>
          <a:bodyPr/>
          <a:lstStyle/>
          <a:p>
            <a:pPr>
              <a:defRPr/>
            </a:pPr>
            <a:r>
              <a:rPr lang="en-US"/>
              <a:t>FAST-NUCES CS449-PIT [Fall-2018]</a:t>
            </a:r>
            <a:endParaRPr lang="en-GB" dirty="0"/>
          </a:p>
        </p:txBody>
      </p:sp>
      <p:sp>
        <p:nvSpPr>
          <p:cNvPr id="6" name="Slide Number Placeholder 5"/>
          <p:cNvSpPr>
            <a:spLocks noGrp="1"/>
          </p:cNvSpPr>
          <p:nvPr>
            <p:ph type="sldNum" sz="quarter" idx="12"/>
          </p:nvPr>
        </p:nvSpPr>
        <p:spPr/>
        <p:txBody>
          <a:bodyPr/>
          <a:lstStyle/>
          <a:p>
            <a:pPr>
              <a:defRPr/>
            </a:pPr>
            <a:fld id="{9DC67547-211D-4EA8-9A7D-89D518E6F5BF}" type="slidenum">
              <a:rPr lang="en-GB" smtClean="0"/>
              <a:pPr>
                <a:defRPr/>
              </a:pPr>
              <a:t>‹#›</a:t>
            </a:fld>
            <a:endParaRPr lang="en-GB"/>
          </a:p>
        </p:txBody>
      </p:sp>
    </p:spTree>
    <p:extLst>
      <p:ext uri="{BB962C8B-B14F-4D97-AF65-F5344CB8AC3E}">
        <p14:creationId xmlns:p14="http://schemas.microsoft.com/office/powerpoint/2010/main" val="4213831307"/>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1443835"/>
            <a:ext cx="8229600" cy="610820"/>
          </a:xfrm>
          <a:effectLst>
            <a:outerShdw blurRad="50800" dist="38100" dir="2700000" algn="tl" rotWithShape="0">
              <a:prstClr val="black">
                <a:alpha val="56000"/>
              </a:prstClr>
            </a:outerShdw>
          </a:effectLst>
        </p:spPr>
        <p:txBody>
          <a:bodyPr>
            <a:normAutofit/>
          </a:bodyPr>
          <a:lstStyle>
            <a:lvl1pPr algn="l">
              <a:defRPr sz="36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448965" y="2054655"/>
            <a:ext cx="8229600" cy="4123035"/>
          </a:xfrm>
        </p:spPr>
        <p:txBody>
          <a:bodyPr/>
          <a:lstStyle>
            <a:lvl1pPr>
              <a:defRPr sz="2800">
                <a:solidFill>
                  <a:schemeClr val="bg1">
                    <a:lumMod val="75000"/>
                  </a:schemeClr>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solidFill>
                  <a:srgbClr val="FFC000"/>
                </a:solidFill>
              </a:defRPr>
            </a:lvl1pPr>
          </a:lstStyle>
          <a:p>
            <a:pPr>
              <a:defRPr/>
            </a:pPr>
            <a:fld id="{7888DC05-6098-4356-9B4F-0E01DC2C3A5F}" type="datetime1">
              <a:rPr lang="en-US" smtClean="0"/>
              <a:t>17-Oct-18</a:t>
            </a:fld>
            <a:endParaRPr lang="en-GB" dirty="0"/>
          </a:p>
        </p:txBody>
      </p:sp>
      <p:sp>
        <p:nvSpPr>
          <p:cNvPr id="5" name="Footer Placeholder 4"/>
          <p:cNvSpPr>
            <a:spLocks noGrp="1"/>
          </p:cNvSpPr>
          <p:nvPr>
            <p:ph type="ftr" sz="quarter" idx="11"/>
          </p:nvPr>
        </p:nvSpPr>
        <p:spPr>
          <a:xfrm>
            <a:off x="2590800" y="6356350"/>
            <a:ext cx="3962400" cy="365125"/>
          </a:xfrm>
        </p:spPr>
        <p:txBody>
          <a:bodyPr/>
          <a:lstStyle>
            <a:lvl1pPr>
              <a:defRPr>
                <a:solidFill>
                  <a:srgbClr val="FFC000"/>
                </a:solidFill>
              </a:defRPr>
            </a:lvl1pPr>
          </a:lstStyle>
          <a:p>
            <a:pPr>
              <a:defRPr/>
            </a:pPr>
            <a:r>
              <a:rPr lang="en-US"/>
              <a:t>FAST-NUCES CS449-PIT [Fall-2018]</a:t>
            </a:r>
            <a:endParaRPr lang="en-GB" dirty="0"/>
          </a:p>
        </p:txBody>
      </p:sp>
      <p:sp>
        <p:nvSpPr>
          <p:cNvPr id="6" name="Slide Number Placeholder 5"/>
          <p:cNvSpPr>
            <a:spLocks noGrp="1"/>
          </p:cNvSpPr>
          <p:nvPr>
            <p:ph type="sldNum" sz="quarter" idx="12"/>
          </p:nvPr>
        </p:nvSpPr>
        <p:spPr/>
        <p:txBody>
          <a:bodyPr/>
          <a:lstStyle>
            <a:lvl1pPr>
              <a:defRPr>
                <a:solidFill>
                  <a:srgbClr val="FFC000"/>
                </a:solidFill>
              </a:defRPr>
            </a:lvl1pPr>
          </a:lstStyle>
          <a:p>
            <a:pPr>
              <a:defRPr/>
            </a:pPr>
            <a:fld id="{7C3995B0-1D2E-4DDC-BC34-E94122BB0B4E}" type="slidenum">
              <a:rPr lang="en-GB" smtClean="0"/>
              <a:pPr>
                <a:defRPr/>
              </a:pPr>
              <a:t>‹#›</a:t>
            </a:fld>
            <a:endParaRPr lang="en-GB" dirty="0"/>
          </a:p>
        </p:txBody>
      </p:sp>
    </p:spTree>
    <p:extLst>
      <p:ext uri="{BB962C8B-B14F-4D97-AF65-F5344CB8AC3E}">
        <p14:creationId xmlns:p14="http://schemas.microsoft.com/office/powerpoint/2010/main" val="2814450916"/>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823311" y="374900"/>
            <a:ext cx="6719018" cy="868839"/>
          </a:xfrm>
          <a:effectLst>
            <a:outerShdw blurRad="50800" dist="38100" dir="2700000" algn="tl" rotWithShape="0">
              <a:prstClr val="black">
                <a:alpha val="60000"/>
              </a:prstClr>
            </a:outerShdw>
          </a:effectLst>
        </p:spPr>
        <p:txBody>
          <a:bodyPr>
            <a:normAutofit/>
          </a:bodyPr>
          <a:lstStyle>
            <a:lvl1pPr algn="l">
              <a:defRPr sz="36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1823312" y="1138425"/>
            <a:ext cx="6719018" cy="5039265"/>
          </a:xfrm>
        </p:spPr>
        <p:txBody>
          <a:bodyPr/>
          <a:lstStyle>
            <a:lvl1pPr>
              <a:defRPr sz="2800">
                <a:solidFill>
                  <a:schemeClr val="bg1">
                    <a:lumMod val="75000"/>
                  </a:schemeClr>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solidFill>
                  <a:srgbClr val="FFC000"/>
                </a:solidFill>
              </a:defRPr>
            </a:lvl1pPr>
          </a:lstStyle>
          <a:p>
            <a:pPr>
              <a:defRPr/>
            </a:pPr>
            <a:fld id="{A4C6B920-5FF5-4E6A-8865-ED7FE660DF06}" type="datetime1">
              <a:rPr lang="en-US" smtClean="0"/>
              <a:t>17-Oct-18</a:t>
            </a:fld>
            <a:endParaRPr lang="en-GB" dirty="0"/>
          </a:p>
        </p:txBody>
      </p:sp>
      <p:sp>
        <p:nvSpPr>
          <p:cNvPr id="5" name="Footer Placeholder 4"/>
          <p:cNvSpPr>
            <a:spLocks noGrp="1"/>
          </p:cNvSpPr>
          <p:nvPr>
            <p:ph type="ftr" sz="quarter" idx="11"/>
          </p:nvPr>
        </p:nvSpPr>
        <p:spPr>
          <a:xfrm>
            <a:off x="2590800" y="6356350"/>
            <a:ext cx="3962400" cy="365125"/>
          </a:xfrm>
        </p:spPr>
        <p:txBody>
          <a:bodyPr/>
          <a:lstStyle>
            <a:lvl1pPr>
              <a:defRPr>
                <a:solidFill>
                  <a:srgbClr val="FFC000"/>
                </a:solidFill>
              </a:defRPr>
            </a:lvl1pPr>
          </a:lstStyle>
          <a:p>
            <a:pPr>
              <a:defRPr/>
            </a:pPr>
            <a:r>
              <a:rPr lang="en-US"/>
              <a:t>FAST-NUCES CS449-PIT [Fall-2018]</a:t>
            </a:r>
            <a:endParaRPr lang="en-GB" dirty="0"/>
          </a:p>
        </p:txBody>
      </p:sp>
      <p:sp>
        <p:nvSpPr>
          <p:cNvPr id="6" name="Slide Number Placeholder 5"/>
          <p:cNvSpPr>
            <a:spLocks noGrp="1"/>
          </p:cNvSpPr>
          <p:nvPr>
            <p:ph type="sldNum" sz="quarter" idx="12"/>
          </p:nvPr>
        </p:nvSpPr>
        <p:spPr/>
        <p:txBody>
          <a:bodyPr/>
          <a:lstStyle>
            <a:lvl1pPr>
              <a:defRPr>
                <a:solidFill>
                  <a:srgbClr val="FFC000"/>
                </a:solidFill>
              </a:defRPr>
            </a:lvl1pPr>
          </a:lstStyle>
          <a:p>
            <a:pPr>
              <a:defRPr/>
            </a:pPr>
            <a:fld id="{1425350E-598E-4280-BC79-624AA62C3653}" type="slidenum">
              <a:rPr lang="en-GB" smtClean="0"/>
              <a:pPr>
                <a:defRPr/>
              </a:pPr>
              <a:t>‹#›</a:t>
            </a:fld>
            <a:endParaRPr lang="en-GB" dirty="0"/>
          </a:p>
        </p:txBody>
      </p:sp>
    </p:spTree>
    <p:extLst>
      <p:ext uri="{BB962C8B-B14F-4D97-AF65-F5344CB8AC3E}">
        <p14:creationId xmlns:p14="http://schemas.microsoft.com/office/powerpoint/2010/main" val="46295760"/>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rgbClr val="FFC000"/>
                </a:solidFill>
              </a:defRPr>
            </a:lvl1pPr>
          </a:lstStyle>
          <a:p>
            <a:pPr>
              <a:defRPr/>
            </a:pPr>
            <a:fld id="{113FA3CF-E3F4-4EC2-BDAB-0A4C9AADC02B}" type="datetime1">
              <a:rPr lang="en-US" smtClean="0"/>
              <a:t>17-Oct-18</a:t>
            </a:fld>
            <a:endParaRPr lang="en-GB" dirty="0"/>
          </a:p>
        </p:txBody>
      </p:sp>
      <p:sp>
        <p:nvSpPr>
          <p:cNvPr id="5" name="Footer Placeholder 4"/>
          <p:cNvSpPr>
            <a:spLocks noGrp="1"/>
          </p:cNvSpPr>
          <p:nvPr>
            <p:ph type="ftr" sz="quarter" idx="11"/>
          </p:nvPr>
        </p:nvSpPr>
        <p:spPr>
          <a:xfrm>
            <a:off x="2590800" y="6356350"/>
            <a:ext cx="3962400" cy="365125"/>
          </a:xfrm>
        </p:spPr>
        <p:txBody>
          <a:bodyPr/>
          <a:lstStyle>
            <a:lvl1pPr>
              <a:defRPr>
                <a:solidFill>
                  <a:srgbClr val="FFC000"/>
                </a:solidFill>
              </a:defRPr>
            </a:lvl1pPr>
          </a:lstStyle>
          <a:p>
            <a:pPr>
              <a:defRPr/>
            </a:pPr>
            <a:r>
              <a:rPr lang="en-US"/>
              <a:t>FAST-NUCES CS449-PIT [Fall-2018]</a:t>
            </a:r>
            <a:endParaRPr lang="en-GB" dirty="0"/>
          </a:p>
        </p:txBody>
      </p:sp>
      <p:sp>
        <p:nvSpPr>
          <p:cNvPr id="6" name="Slide Number Placeholder 5"/>
          <p:cNvSpPr>
            <a:spLocks noGrp="1"/>
          </p:cNvSpPr>
          <p:nvPr>
            <p:ph type="sldNum" sz="quarter" idx="12"/>
          </p:nvPr>
        </p:nvSpPr>
        <p:spPr/>
        <p:txBody>
          <a:bodyPr/>
          <a:lstStyle>
            <a:lvl1pPr>
              <a:defRPr>
                <a:solidFill>
                  <a:srgbClr val="FFC000"/>
                </a:solidFill>
              </a:defRPr>
            </a:lvl1pPr>
          </a:lstStyle>
          <a:p>
            <a:pPr>
              <a:defRPr/>
            </a:pPr>
            <a:fld id="{2BF93B7B-BE22-498C-9D03-3A0ACCE0A770}" type="slidenum">
              <a:rPr lang="en-GB" smtClean="0"/>
              <a:pPr>
                <a:defRPr/>
              </a:pPr>
              <a:t>‹#›</a:t>
            </a:fld>
            <a:endParaRPr lang="en-GB" dirty="0"/>
          </a:p>
        </p:txBody>
      </p:sp>
    </p:spTree>
    <p:extLst>
      <p:ext uri="{BB962C8B-B14F-4D97-AF65-F5344CB8AC3E}">
        <p14:creationId xmlns:p14="http://schemas.microsoft.com/office/powerpoint/2010/main" val="3840521869"/>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833014"/>
            <a:ext cx="8229600" cy="584623"/>
          </a:xfr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solidFill>
                  <a:srgbClr val="FFC000"/>
                </a:solidFill>
              </a:defRPr>
            </a:lvl1pPr>
          </a:lstStyle>
          <a:p>
            <a:pPr>
              <a:defRPr/>
            </a:pPr>
            <a:fld id="{F220DE0F-BF01-483D-9829-22D23718EA05}" type="datetime1">
              <a:rPr lang="en-US" smtClean="0"/>
              <a:t>17-Oct-18</a:t>
            </a:fld>
            <a:endParaRPr lang="en-GB" dirty="0"/>
          </a:p>
        </p:txBody>
      </p:sp>
      <p:sp>
        <p:nvSpPr>
          <p:cNvPr id="6" name="Footer Placeholder 5"/>
          <p:cNvSpPr>
            <a:spLocks noGrp="1"/>
          </p:cNvSpPr>
          <p:nvPr>
            <p:ph type="ftr" sz="quarter" idx="11"/>
          </p:nvPr>
        </p:nvSpPr>
        <p:spPr>
          <a:xfrm>
            <a:off x="2590800" y="6356350"/>
            <a:ext cx="3962400" cy="365125"/>
          </a:xfrm>
        </p:spPr>
        <p:txBody>
          <a:bodyPr/>
          <a:lstStyle>
            <a:lvl1pPr>
              <a:defRPr>
                <a:solidFill>
                  <a:srgbClr val="FFC000"/>
                </a:solidFill>
              </a:defRPr>
            </a:lvl1pPr>
          </a:lstStyle>
          <a:p>
            <a:pPr>
              <a:defRPr/>
            </a:pPr>
            <a:r>
              <a:rPr lang="en-US"/>
              <a:t>FAST-NUCES CS449-PIT [Fall-2018]</a:t>
            </a:r>
            <a:endParaRPr lang="en-GB" dirty="0"/>
          </a:p>
        </p:txBody>
      </p:sp>
      <p:sp>
        <p:nvSpPr>
          <p:cNvPr id="7" name="Slide Number Placeholder 6"/>
          <p:cNvSpPr>
            <a:spLocks noGrp="1"/>
          </p:cNvSpPr>
          <p:nvPr>
            <p:ph type="sldNum" sz="quarter" idx="12"/>
          </p:nvPr>
        </p:nvSpPr>
        <p:spPr/>
        <p:txBody>
          <a:bodyPr/>
          <a:lstStyle>
            <a:lvl1pPr>
              <a:defRPr>
                <a:solidFill>
                  <a:srgbClr val="FFC000"/>
                </a:solidFill>
              </a:defRPr>
            </a:lvl1pPr>
          </a:lstStyle>
          <a:p>
            <a:pPr>
              <a:defRPr/>
            </a:pPr>
            <a:fld id="{78314039-373C-4A06-808E-594ACDE2916C}" type="slidenum">
              <a:rPr lang="en-GB" smtClean="0"/>
              <a:pPr>
                <a:defRPr/>
              </a:pPr>
              <a:t>‹#›</a:t>
            </a:fld>
            <a:endParaRPr lang="en-GB" dirty="0"/>
          </a:p>
        </p:txBody>
      </p:sp>
    </p:spTree>
    <p:extLst>
      <p:ext uri="{BB962C8B-B14F-4D97-AF65-F5344CB8AC3E}">
        <p14:creationId xmlns:p14="http://schemas.microsoft.com/office/powerpoint/2010/main" val="2595817211"/>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8965" y="1443835"/>
            <a:ext cx="8229600" cy="532180"/>
          </a:xfrm>
          <a:effectLst>
            <a:outerShdw blurRad="50800" dist="38100" dir="2700000" algn="tl" rotWithShape="0">
              <a:prstClr val="black">
                <a:alpha val="60000"/>
              </a:prstClr>
            </a:outerShdw>
          </a:effectLst>
        </p:spPr>
        <p:txBody>
          <a:bodyPr>
            <a:normAutofit/>
          </a:bodyPr>
          <a:lstStyle>
            <a:lvl1pPr algn="l">
              <a:defRPr sz="360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448965" y="2054655"/>
            <a:ext cx="4040188" cy="639762"/>
          </a:xfrm>
        </p:spPr>
        <p:txBody>
          <a:bodyPr anchor="b"/>
          <a:lstStyle>
            <a:lvl1pPr marL="0" indent="0">
              <a:buNone/>
              <a:defRPr sz="2400" b="1">
                <a:solidFill>
                  <a:schemeClr val="bg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48965" y="2684518"/>
            <a:ext cx="4040188" cy="3035058"/>
          </a:xfrm>
        </p:spPr>
        <p:txBody>
          <a:bodyPr/>
          <a:lstStyle>
            <a:lvl1pPr>
              <a:defRPr sz="2400">
                <a:solidFill>
                  <a:schemeClr val="bg1">
                    <a:lumMod val="75000"/>
                  </a:schemeClr>
                </a:solidFill>
              </a:defRPr>
            </a:lvl1pPr>
            <a:lvl2pPr>
              <a:defRPr sz="2000">
                <a:solidFill>
                  <a:schemeClr val="bg1">
                    <a:lumMod val="75000"/>
                  </a:schemeClr>
                </a:solidFill>
              </a:defRPr>
            </a:lvl2pPr>
            <a:lvl3pPr>
              <a:defRPr sz="1800">
                <a:solidFill>
                  <a:schemeClr val="bg1">
                    <a:lumMod val="75000"/>
                  </a:schemeClr>
                </a:solidFill>
              </a:defRPr>
            </a:lvl3pPr>
            <a:lvl4pPr>
              <a:defRPr sz="1600">
                <a:solidFill>
                  <a:schemeClr val="bg1">
                    <a:lumMod val="75000"/>
                  </a:schemeClr>
                </a:solidFill>
              </a:defRPr>
            </a:lvl4pPr>
            <a:lvl5pPr>
              <a:defRPr sz="1600">
                <a:solidFill>
                  <a:schemeClr val="bg1">
                    <a:lumMod val="75000"/>
                  </a:schemeClr>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36790" y="2054655"/>
            <a:ext cx="4041775" cy="639762"/>
          </a:xfrm>
        </p:spPr>
        <p:txBody>
          <a:bodyPr anchor="b"/>
          <a:lstStyle>
            <a:lvl1pPr marL="0" indent="0">
              <a:buNone/>
              <a:defRPr sz="2400" b="1">
                <a:solidFill>
                  <a:schemeClr val="bg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36790" y="2684518"/>
            <a:ext cx="4041775" cy="3035058"/>
          </a:xfrm>
        </p:spPr>
        <p:txBody>
          <a:bodyPr/>
          <a:lstStyle>
            <a:lvl1pPr>
              <a:defRPr sz="2400">
                <a:solidFill>
                  <a:schemeClr val="bg1">
                    <a:lumMod val="75000"/>
                  </a:schemeClr>
                </a:solidFill>
              </a:defRPr>
            </a:lvl1pPr>
            <a:lvl2pPr>
              <a:defRPr sz="2000">
                <a:solidFill>
                  <a:schemeClr val="bg1">
                    <a:lumMod val="75000"/>
                  </a:schemeClr>
                </a:solidFill>
              </a:defRPr>
            </a:lvl2pPr>
            <a:lvl3pPr>
              <a:defRPr sz="1800">
                <a:solidFill>
                  <a:schemeClr val="bg1">
                    <a:lumMod val="75000"/>
                  </a:schemeClr>
                </a:solidFill>
              </a:defRPr>
            </a:lvl3pPr>
            <a:lvl4pPr>
              <a:defRPr sz="1600">
                <a:solidFill>
                  <a:schemeClr val="bg1">
                    <a:lumMod val="75000"/>
                  </a:schemeClr>
                </a:solidFill>
              </a:defRPr>
            </a:lvl4pPr>
            <a:lvl5pPr>
              <a:defRPr sz="1600">
                <a:solidFill>
                  <a:schemeClr val="bg1">
                    <a:lumMod val="75000"/>
                  </a:schemeClr>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lvl1pPr>
              <a:defRPr>
                <a:solidFill>
                  <a:srgbClr val="FFC000"/>
                </a:solidFill>
              </a:defRPr>
            </a:lvl1pPr>
          </a:lstStyle>
          <a:p>
            <a:pPr>
              <a:defRPr/>
            </a:pPr>
            <a:fld id="{9B0C3714-7600-468C-BBF7-85F5B265236F}" type="datetime1">
              <a:rPr lang="en-US" smtClean="0"/>
              <a:t>17-Oct-18</a:t>
            </a:fld>
            <a:endParaRPr lang="en-GB" dirty="0"/>
          </a:p>
        </p:txBody>
      </p:sp>
      <p:sp>
        <p:nvSpPr>
          <p:cNvPr id="8" name="Footer Placeholder 7"/>
          <p:cNvSpPr>
            <a:spLocks noGrp="1"/>
          </p:cNvSpPr>
          <p:nvPr>
            <p:ph type="ftr" sz="quarter" idx="11"/>
          </p:nvPr>
        </p:nvSpPr>
        <p:spPr>
          <a:xfrm>
            <a:off x="2590800" y="6356350"/>
            <a:ext cx="3962400" cy="365125"/>
          </a:xfrm>
        </p:spPr>
        <p:txBody>
          <a:bodyPr/>
          <a:lstStyle>
            <a:lvl1pPr>
              <a:defRPr>
                <a:solidFill>
                  <a:srgbClr val="FFC000"/>
                </a:solidFill>
              </a:defRPr>
            </a:lvl1pPr>
          </a:lstStyle>
          <a:p>
            <a:pPr>
              <a:defRPr/>
            </a:pPr>
            <a:r>
              <a:rPr lang="en-US"/>
              <a:t>FAST-NUCES CS449-PIT [Fall-2018]</a:t>
            </a:r>
            <a:endParaRPr lang="en-GB" dirty="0"/>
          </a:p>
        </p:txBody>
      </p:sp>
      <p:sp>
        <p:nvSpPr>
          <p:cNvPr id="9" name="Slide Number Placeholder 8"/>
          <p:cNvSpPr>
            <a:spLocks noGrp="1"/>
          </p:cNvSpPr>
          <p:nvPr>
            <p:ph type="sldNum" sz="quarter" idx="12"/>
          </p:nvPr>
        </p:nvSpPr>
        <p:spPr/>
        <p:txBody>
          <a:bodyPr/>
          <a:lstStyle>
            <a:lvl1pPr>
              <a:defRPr>
                <a:solidFill>
                  <a:srgbClr val="FFC000"/>
                </a:solidFill>
              </a:defRPr>
            </a:lvl1pPr>
          </a:lstStyle>
          <a:p>
            <a:pPr>
              <a:defRPr/>
            </a:pPr>
            <a:fld id="{9B0A8DFE-4B25-41BC-A66F-6852ED428F1D}" type="slidenum">
              <a:rPr lang="en-GB" smtClean="0"/>
              <a:pPr>
                <a:defRPr/>
              </a:pPr>
              <a:t>‹#›</a:t>
            </a:fld>
            <a:endParaRPr lang="en-GB" dirty="0"/>
          </a:p>
        </p:txBody>
      </p:sp>
    </p:spTree>
    <p:extLst>
      <p:ext uri="{BB962C8B-B14F-4D97-AF65-F5344CB8AC3E}">
        <p14:creationId xmlns:p14="http://schemas.microsoft.com/office/powerpoint/2010/main" val="4104003342"/>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solidFill>
                  <a:srgbClr val="FFC000"/>
                </a:solidFill>
              </a:defRPr>
            </a:lvl1pPr>
          </a:lstStyle>
          <a:p>
            <a:pPr>
              <a:defRPr/>
            </a:pPr>
            <a:fld id="{CD012793-E53C-4FC9-9DCE-6AFEE1FDD75F}" type="datetime1">
              <a:rPr lang="en-US" smtClean="0"/>
              <a:t>17-Oct-18</a:t>
            </a:fld>
            <a:endParaRPr lang="en-GB" dirty="0"/>
          </a:p>
        </p:txBody>
      </p:sp>
      <p:sp>
        <p:nvSpPr>
          <p:cNvPr id="4" name="Footer Placeholder 3"/>
          <p:cNvSpPr>
            <a:spLocks noGrp="1"/>
          </p:cNvSpPr>
          <p:nvPr>
            <p:ph type="ftr" sz="quarter" idx="11"/>
          </p:nvPr>
        </p:nvSpPr>
        <p:spPr>
          <a:xfrm>
            <a:off x="2590800" y="6356350"/>
            <a:ext cx="3962400" cy="365125"/>
          </a:xfrm>
        </p:spPr>
        <p:txBody>
          <a:bodyPr/>
          <a:lstStyle>
            <a:lvl1pPr>
              <a:defRPr>
                <a:solidFill>
                  <a:srgbClr val="FFC000"/>
                </a:solidFill>
              </a:defRPr>
            </a:lvl1pPr>
          </a:lstStyle>
          <a:p>
            <a:pPr>
              <a:defRPr/>
            </a:pPr>
            <a:r>
              <a:rPr lang="en-US"/>
              <a:t>FAST-NUCES CS449-PIT [Fall-2018]</a:t>
            </a:r>
            <a:endParaRPr lang="en-GB" dirty="0"/>
          </a:p>
        </p:txBody>
      </p:sp>
      <p:sp>
        <p:nvSpPr>
          <p:cNvPr id="5" name="Slide Number Placeholder 4"/>
          <p:cNvSpPr>
            <a:spLocks noGrp="1"/>
          </p:cNvSpPr>
          <p:nvPr>
            <p:ph type="sldNum" sz="quarter" idx="12"/>
          </p:nvPr>
        </p:nvSpPr>
        <p:spPr/>
        <p:txBody>
          <a:bodyPr/>
          <a:lstStyle>
            <a:lvl1pPr>
              <a:defRPr>
                <a:solidFill>
                  <a:srgbClr val="FFC000"/>
                </a:solidFill>
              </a:defRPr>
            </a:lvl1pPr>
          </a:lstStyle>
          <a:p>
            <a:pPr>
              <a:defRPr/>
            </a:pPr>
            <a:fld id="{5D9AC089-C761-41E8-880D-EB49229A1FFB}" type="slidenum">
              <a:rPr lang="en-GB" smtClean="0"/>
              <a:pPr>
                <a:defRPr/>
              </a:pPr>
              <a:t>‹#›</a:t>
            </a:fld>
            <a:endParaRPr lang="en-GB" dirty="0"/>
          </a:p>
        </p:txBody>
      </p:sp>
    </p:spTree>
    <p:extLst>
      <p:ext uri="{BB962C8B-B14F-4D97-AF65-F5344CB8AC3E}">
        <p14:creationId xmlns:p14="http://schemas.microsoft.com/office/powerpoint/2010/main" val="814077199"/>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1E9B81D9-CA62-492C-AB1E-2FFA8DD94CFE}" type="datetime1">
              <a:rPr lang="en-US" smtClean="0"/>
              <a:t>17-Oct-18</a:t>
            </a:fld>
            <a:endParaRPr lang="en-US"/>
          </a:p>
        </p:txBody>
      </p:sp>
      <p:sp>
        <p:nvSpPr>
          <p:cNvPr id="5" name="Footer Placeholder 4"/>
          <p:cNvSpPr>
            <a:spLocks noGrp="1"/>
          </p:cNvSpPr>
          <p:nvPr>
            <p:ph type="ftr" sz="quarter" idx="11"/>
          </p:nvPr>
        </p:nvSpPr>
        <p:spPr/>
        <p:txBody>
          <a:bodyPr/>
          <a:lstStyle>
            <a:lvl1pPr>
              <a:defRPr/>
            </a:lvl1pPr>
          </a:lstStyle>
          <a:p>
            <a:r>
              <a:rPr lang="en-US"/>
              <a:t>FAST-NUCES CS449-PIT [Fall-2018]</a:t>
            </a:r>
          </a:p>
        </p:txBody>
      </p:sp>
      <p:sp>
        <p:nvSpPr>
          <p:cNvPr id="6" name="Slide Number Placeholder 5"/>
          <p:cNvSpPr>
            <a:spLocks noGrp="1"/>
          </p:cNvSpPr>
          <p:nvPr>
            <p:ph type="sldNum" sz="quarter" idx="12"/>
          </p:nvPr>
        </p:nvSpPr>
        <p:spPr/>
        <p:txBody>
          <a:bodyPr/>
          <a:lstStyle>
            <a:lvl1pPr>
              <a:defRPr/>
            </a:lvl1pPr>
          </a:lstStyle>
          <a:p>
            <a:fld id="{41FADD98-F664-43E7-9AC4-DB1053A88E40}" type="slidenum">
              <a:rPr lang="en-US" smtClean="0"/>
              <a:pPr/>
              <a:t>‹#›</a:t>
            </a:fld>
            <a:endParaRPr lang="en-US"/>
          </a:p>
        </p:txBody>
      </p:sp>
    </p:spTree>
    <p:extLst>
      <p:ext uri="{BB962C8B-B14F-4D97-AF65-F5344CB8AC3E}">
        <p14:creationId xmlns:p14="http://schemas.microsoft.com/office/powerpoint/2010/main" val="1381230463"/>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rgbClr val="FFC000"/>
                </a:solidFill>
              </a:defRPr>
            </a:lvl1pPr>
          </a:lstStyle>
          <a:p>
            <a:pPr>
              <a:defRPr/>
            </a:pPr>
            <a:fld id="{12E1391A-8743-4EB6-862C-0B1C6CD189A6}" type="datetime1">
              <a:rPr lang="en-US" smtClean="0"/>
              <a:t>17-Oct-18</a:t>
            </a:fld>
            <a:endParaRPr lang="en-GB" dirty="0"/>
          </a:p>
        </p:txBody>
      </p:sp>
      <p:sp>
        <p:nvSpPr>
          <p:cNvPr id="3" name="Footer Placeholder 2"/>
          <p:cNvSpPr>
            <a:spLocks noGrp="1"/>
          </p:cNvSpPr>
          <p:nvPr>
            <p:ph type="ftr" sz="quarter" idx="11"/>
          </p:nvPr>
        </p:nvSpPr>
        <p:spPr>
          <a:xfrm>
            <a:off x="2590800" y="6356350"/>
            <a:ext cx="3962400" cy="365125"/>
          </a:xfrm>
        </p:spPr>
        <p:txBody>
          <a:bodyPr/>
          <a:lstStyle>
            <a:lvl1pPr>
              <a:defRPr>
                <a:solidFill>
                  <a:srgbClr val="FFC000"/>
                </a:solidFill>
              </a:defRPr>
            </a:lvl1pPr>
          </a:lstStyle>
          <a:p>
            <a:pPr>
              <a:defRPr/>
            </a:pPr>
            <a:r>
              <a:rPr lang="en-US"/>
              <a:t>FAST-NUCES CS449-PIT [Fall-2018]</a:t>
            </a:r>
            <a:endParaRPr lang="en-GB" dirty="0"/>
          </a:p>
        </p:txBody>
      </p:sp>
      <p:sp>
        <p:nvSpPr>
          <p:cNvPr id="4" name="Slide Number Placeholder 3"/>
          <p:cNvSpPr>
            <a:spLocks noGrp="1"/>
          </p:cNvSpPr>
          <p:nvPr>
            <p:ph type="sldNum" sz="quarter" idx="12"/>
          </p:nvPr>
        </p:nvSpPr>
        <p:spPr/>
        <p:txBody>
          <a:bodyPr/>
          <a:lstStyle>
            <a:lvl1pPr>
              <a:defRPr>
                <a:solidFill>
                  <a:srgbClr val="FFC000"/>
                </a:solidFill>
              </a:defRPr>
            </a:lvl1pPr>
          </a:lstStyle>
          <a:p>
            <a:pPr>
              <a:defRPr/>
            </a:pPr>
            <a:fld id="{673C0515-7E8E-48D8-BBA9-852E11952092}" type="slidenum">
              <a:rPr lang="en-GB" smtClean="0"/>
              <a:pPr>
                <a:defRPr/>
              </a:pPr>
              <a:t>‹#›</a:t>
            </a:fld>
            <a:endParaRPr lang="en-GB" dirty="0"/>
          </a:p>
        </p:txBody>
      </p:sp>
    </p:spTree>
    <p:extLst>
      <p:ext uri="{BB962C8B-B14F-4D97-AF65-F5344CB8AC3E}">
        <p14:creationId xmlns:p14="http://schemas.microsoft.com/office/powerpoint/2010/main" val="4200212207"/>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C000"/>
                </a:solidFill>
              </a:defRPr>
            </a:lvl1pPr>
          </a:lstStyle>
          <a:p>
            <a:pPr>
              <a:defRPr/>
            </a:pPr>
            <a:fld id="{02FC0B6F-F38B-4A44-9ACE-E68EB1F7E71D}" type="datetime1">
              <a:rPr lang="en-US" smtClean="0"/>
              <a:t>17-Oct-18</a:t>
            </a:fld>
            <a:endParaRPr lang="en-GB" dirty="0"/>
          </a:p>
        </p:txBody>
      </p:sp>
      <p:sp>
        <p:nvSpPr>
          <p:cNvPr id="6" name="Footer Placeholder 5"/>
          <p:cNvSpPr>
            <a:spLocks noGrp="1"/>
          </p:cNvSpPr>
          <p:nvPr>
            <p:ph type="ftr" sz="quarter" idx="11"/>
          </p:nvPr>
        </p:nvSpPr>
        <p:spPr/>
        <p:txBody>
          <a:bodyPr/>
          <a:lstStyle>
            <a:lvl1pPr>
              <a:defRPr>
                <a:solidFill>
                  <a:srgbClr val="FFC000"/>
                </a:solidFill>
              </a:defRPr>
            </a:lvl1pPr>
          </a:lstStyle>
          <a:p>
            <a:pPr>
              <a:defRPr/>
            </a:pPr>
            <a:r>
              <a:rPr lang="en-US"/>
              <a:t>FAST-NUCES CS449-PIT [Fall-2018]</a:t>
            </a:r>
            <a:endParaRPr lang="en-GB" dirty="0"/>
          </a:p>
        </p:txBody>
      </p:sp>
      <p:sp>
        <p:nvSpPr>
          <p:cNvPr id="7" name="Slide Number Placeholder 6"/>
          <p:cNvSpPr>
            <a:spLocks noGrp="1"/>
          </p:cNvSpPr>
          <p:nvPr>
            <p:ph type="sldNum" sz="quarter" idx="12"/>
          </p:nvPr>
        </p:nvSpPr>
        <p:spPr/>
        <p:txBody>
          <a:bodyPr/>
          <a:lstStyle>
            <a:lvl1pPr>
              <a:defRPr>
                <a:solidFill>
                  <a:srgbClr val="FFC000"/>
                </a:solidFill>
              </a:defRPr>
            </a:lvl1pPr>
          </a:lstStyle>
          <a:p>
            <a:pPr>
              <a:defRPr/>
            </a:pPr>
            <a:fld id="{EF11C5E9-389B-46EB-A5AA-9CD55AC298B4}" type="slidenum">
              <a:rPr lang="en-GB" smtClean="0"/>
              <a:pPr>
                <a:defRPr/>
              </a:pPr>
              <a:t>‹#›</a:t>
            </a:fld>
            <a:endParaRPr lang="en-GB" dirty="0"/>
          </a:p>
        </p:txBody>
      </p:sp>
    </p:spTree>
    <p:extLst>
      <p:ext uri="{BB962C8B-B14F-4D97-AF65-F5344CB8AC3E}">
        <p14:creationId xmlns:p14="http://schemas.microsoft.com/office/powerpoint/2010/main" val="35379913"/>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C000"/>
                </a:solidFill>
              </a:defRPr>
            </a:lvl1pPr>
          </a:lstStyle>
          <a:p>
            <a:pPr>
              <a:defRPr/>
            </a:pPr>
            <a:fld id="{8427270F-305B-44ED-A03C-1E4CBD1619BC}" type="datetime1">
              <a:rPr lang="en-US" smtClean="0"/>
              <a:t>17-Oct-18</a:t>
            </a:fld>
            <a:endParaRPr lang="en-GB" dirty="0"/>
          </a:p>
        </p:txBody>
      </p:sp>
      <p:sp>
        <p:nvSpPr>
          <p:cNvPr id="6" name="Footer Placeholder 5"/>
          <p:cNvSpPr>
            <a:spLocks noGrp="1"/>
          </p:cNvSpPr>
          <p:nvPr>
            <p:ph type="ftr" sz="quarter" idx="11"/>
          </p:nvPr>
        </p:nvSpPr>
        <p:spPr/>
        <p:txBody>
          <a:bodyPr/>
          <a:lstStyle>
            <a:lvl1pPr>
              <a:defRPr>
                <a:solidFill>
                  <a:srgbClr val="FFC000"/>
                </a:solidFill>
              </a:defRPr>
            </a:lvl1pPr>
          </a:lstStyle>
          <a:p>
            <a:pPr>
              <a:defRPr/>
            </a:pPr>
            <a:r>
              <a:rPr lang="en-US"/>
              <a:t>FAST-NUCES CS449-PIT [Fall-2018]</a:t>
            </a:r>
            <a:endParaRPr lang="en-GB" dirty="0"/>
          </a:p>
        </p:txBody>
      </p:sp>
      <p:sp>
        <p:nvSpPr>
          <p:cNvPr id="7" name="Slide Number Placeholder 6"/>
          <p:cNvSpPr>
            <a:spLocks noGrp="1"/>
          </p:cNvSpPr>
          <p:nvPr>
            <p:ph type="sldNum" sz="quarter" idx="12"/>
          </p:nvPr>
        </p:nvSpPr>
        <p:spPr/>
        <p:txBody>
          <a:bodyPr/>
          <a:lstStyle>
            <a:lvl1pPr>
              <a:defRPr>
                <a:solidFill>
                  <a:srgbClr val="FFC000"/>
                </a:solidFill>
              </a:defRPr>
            </a:lvl1pPr>
          </a:lstStyle>
          <a:p>
            <a:pPr>
              <a:defRPr/>
            </a:pPr>
            <a:fld id="{9EB97BC0-D4A0-441C-8D22-42E0600F6C2A}" type="slidenum">
              <a:rPr lang="en-GB" smtClean="0"/>
              <a:pPr>
                <a:defRPr/>
              </a:pPr>
              <a:t>‹#›</a:t>
            </a:fld>
            <a:endParaRPr lang="en-GB" dirty="0"/>
          </a:p>
        </p:txBody>
      </p:sp>
    </p:spTree>
    <p:extLst>
      <p:ext uri="{BB962C8B-B14F-4D97-AF65-F5344CB8AC3E}">
        <p14:creationId xmlns:p14="http://schemas.microsoft.com/office/powerpoint/2010/main" val="3346929843"/>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solidFill>
                  <a:srgbClr val="FFC000"/>
                </a:solidFill>
              </a:defRPr>
            </a:lvl1pPr>
          </a:lstStyle>
          <a:p>
            <a:pPr>
              <a:defRPr/>
            </a:pPr>
            <a:fld id="{F316E043-2A2E-4730-A6DD-B60BEC4394F9}" type="datetime1">
              <a:rPr lang="en-US" smtClean="0"/>
              <a:t>17-Oct-18</a:t>
            </a:fld>
            <a:endParaRPr lang="en-GB" dirty="0"/>
          </a:p>
        </p:txBody>
      </p:sp>
      <p:sp>
        <p:nvSpPr>
          <p:cNvPr id="5" name="Footer Placeholder 4"/>
          <p:cNvSpPr>
            <a:spLocks noGrp="1"/>
          </p:cNvSpPr>
          <p:nvPr>
            <p:ph type="ftr" sz="quarter" idx="11"/>
          </p:nvPr>
        </p:nvSpPr>
        <p:spPr/>
        <p:txBody>
          <a:bodyPr/>
          <a:lstStyle>
            <a:lvl1pPr>
              <a:defRPr>
                <a:solidFill>
                  <a:srgbClr val="FFC000"/>
                </a:solidFill>
              </a:defRPr>
            </a:lvl1pPr>
          </a:lstStyle>
          <a:p>
            <a:pPr>
              <a:defRPr/>
            </a:pPr>
            <a:r>
              <a:rPr lang="en-US"/>
              <a:t>FAST-NUCES CS449-PIT [Fall-2018]</a:t>
            </a:r>
            <a:endParaRPr lang="en-GB" dirty="0"/>
          </a:p>
        </p:txBody>
      </p:sp>
      <p:sp>
        <p:nvSpPr>
          <p:cNvPr id="6" name="Slide Number Placeholder 5"/>
          <p:cNvSpPr>
            <a:spLocks noGrp="1"/>
          </p:cNvSpPr>
          <p:nvPr>
            <p:ph type="sldNum" sz="quarter" idx="12"/>
          </p:nvPr>
        </p:nvSpPr>
        <p:spPr/>
        <p:txBody>
          <a:bodyPr/>
          <a:lstStyle>
            <a:lvl1pPr>
              <a:defRPr>
                <a:solidFill>
                  <a:srgbClr val="FFC000"/>
                </a:solidFill>
              </a:defRPr>
            </a:lvl1pPr>
          </a:lstStyle>
          <a:p>
            <a:pPr>
              <a:defRPr/>
            </a:pPr>
            <a:fld id="{B39CD102-63FD-422C-8E41-C93A6EA6811C}" type="slidenum">
              <a:rPr lang="en-GB" smtClean="0"/>
              <a:pPr>
                <a:defRPr/>
              </a:pPr>
              <a:t>‹#›</a:t>
            </a:fld>
            <a:endParaRPr lang="en-GB" dirty="0"/>
          </a:p>
        </p:txBody>
      </p:sp>
    </p:spTree>
    <p:extLst>
      <p:ext uri="{BB962C8B-B14F-4D97-AF65-F5344CB8AC3E}">
        <p14:creationId xmlns:p14="http://schemas.microsoft.com/office/powerpoint/2010/main" val="2718495143"/>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solidFill>
                  <a:srgbClr val="FFC000"/>
                </a:solidFill>
              </a:defRPr>
            </a:lvl1pPr>
          </a:lstStyle>
          <a:p>
            <a:pPr>
              <a:defRPr/>
            </a:pPr>
            <a:fld id="{FFA10358-6DA6-4A79-8B23-C7D3423B8E27}" type="datetime1">
              <a:rPr lang="en-US" smtClean="0"/>
              <a:t>17-Oct-18</a:t>
            </a:fld>
            <a:endParaRPr lang="en-GB" dirty="0"/>
          </a:p>
        </p:txBody>
      </p:sp>
      <p:sp>
        <p:nvSpPr>
          <p:cNvPr id="5" name="Footer Placeholder 4"/>
          <p:cNvSpPr>
            <a:spLocks noGrp="1"/>
          </p:cNvSpPr>
          <p:nvPr>
            <p:ph type="ftr" sz="quarter" idx="11"/>
          </p:nvPr>
        </p:nvSpPr>
        <p:spPr/>
        <p:txBody>
          <a:bodyPr/>
          <a:lstStyle>
            <a:lvl1pPr>
              <a:defRPr>
                <a:solidFill>
                  <a:srgbClr val="FFC000"/>
                </a:solidFill>
              </a:defRPr>
            </a:lvl1pPr>
          </a:lstStyle>
          <a:p>
            <a:pPr>
              <a:defRPr/>
            </a:pPr>
            <a:r>
              <a:rPr lang="en-US"/>
              <a:t>FAST-NUCES CS449-PIT [Fall-2018]</a:t>
            </a:r>
            <a:endParaRPr lang="en-GB" dirty="0"/>
          </a:p>
        </p:txBody>
      </p:sp>
      <p:sp>
        <p:nvSpPr>
          <p:cNvPr id="6" name="Slide Number Placeholder 5"/>
          <p:cNvSpPr>
            <a:spLocks noGrp="1"/>
          </p:cNvSpPr>
          <p:nvPr>
            <p:ph type="sldNum" sz="quarter" idx="12"/>
          </p:nvPr>
        </p:nvSpPr>
        <p:spPr/>
        <p:txBody>
          <a:bodyPr/>
          <a:lstStyle>
            <a:lvl1pPr>
              <a:defRPr>
                <a:solidFill>
                  <a:srgbClr val="FFC000"/>
                </a:solidFill>
              </a:defRPr>
            </a:lvl1pPr>
          </a:lstStyle>
          <a:p>
            <a:pPr>
              <a:defRPr/>
            </a:pPr>
            <a:fld id="{C20FC64F-8914-4E3A-AA35-7167F8EB3F3A}" type="slidenum">
              <a:rPr lang="en-GB" smtClean="0"/>
              <a:pPr>
                <a:defRPr/>
              </a:pPr>
              <a:t>‹#›</a:t>
            </a:fld>
            <a:endParaRPr lang="en-GB" dirty="0"/>
          </a:p>
        </p:txBody>
      </p:sp>
    </p:spTree>
    <p:extLst>
      <p:ext uri="{BB962C8B-B14F-4D97-AF65-F5344CB8AC3E}">
        <p14:creationId xmlns:p14="http://schemas.microsoft.com/office/powerpoint/2010/main" val="2400749278"/>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3"/>
          <p:cNvSpPr>
            <a:spLocks noGrp="1"/>
          </p:cNvSpPr>
          <p:nvPr>
            <p:ph type="dt" sz="half" idx="10"/>
          </p:nvPr>
        </p:nvSpPr>
        <p:spPr/>
        <p:txBody>
          <a:bodyPr/>
          <a:lstStyle>
            <a:lvl1pPr>
              <a:defRPr/>
            </a:lvl1pPr>
          </a:lstStyle>
          <a:p>
            <a:fld id="{302E3ADC-47F5-4BB8-AF4F-CA718E6E0783}" type="datetime1">
              <a:rPr lang="en-US" smtClean="0"/>
              <a:t>17-Oct-18</a:t>
            </a:fld>
            <a:endParaRPr lang="en-US"/>
          </a:p>
        </p:txBody>
      </p:sp>
      <p:sp>
        <p:nvSpPr>
          <p:cNvPr id="6" name="Footer Placeholder 4"/>
          <p:cNvSpPr>
            <a:spLocks noGrp="1"/>
          </p:cNvSpPr>
          <p:nvPr>
            <p:ph type="ftr" sz="quarter" idx="11"/>
          </p:nvPr>
        </p:nvSpPr>
        <p:spPr/>
        <p:txBody>
          <a:bodyPr/>
          <a:lstStyle>
            <a:lvl1pPr>
              <a:defRPr/>
            </a:lvl1pPr>
          </a:lstStyle>
          <a:p>
            <a:r>
              <a:rPr lang="en-US"/>
              <a:t>FAST-NUCES CS449-PIT [Fall-2018]</a:t>
            </a:r>
          </a:p>
        </p:txBody>
      </p:sp>
      <p:sp>
        <p:nvSpPr>
          <p:cNvPr id="7" name="Slide Number Placeholder 5"/>
          <p:cNvSpPr>
            <a:spLocks noGrp="1"/>
          </p:cNvSpPr>
          <p:nvPr>
            <p:ph type="sldNum" sz="quarter" idx="12"/>
          </p:nvPr>
        </p:nvSpPr>
        <p:spPr/>
        <p:txBody>
          <a:bodyPr/>
          <a:lstStyle>
            <a:lvl1pPr>
              <a:defRPr/>
            </a:lvl1pPr>
          </a:lstStyle>
          <a:p>
            <a:fld id="{41FADD98-F664-43E7-9AC4-DB1053A88E40}" type="slidenum">
              <a:rPr lang="en-US" smtClean="0"/>
              <a:pPr/>
              <a:t>‹#›</a:t>
            </a:fld>
            <a:endParaRPr lang="en-US"/>
          </a:p>
        </p:txBody>
      </p:sp>
    </p:spTree>
    <p:extLst>
      <p:ext uri="{BB962C8B-B14F-4D97-AF65-F5344CB8AC3E}">
        <p14:creationId xmlns:p14="http://schemas.microsoft.com/office/powerpoint/2010/main" val="3456139563"/>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3"/>
          <p:cNvSpPr>
            <a:spLocks noGrp="1"/>
          </p:cNvSpPr>
          <p:nvPr>
            <p:ph type="dt" sz="half" idx="10"/>
          </p:nvPr>
        </p:nvSpPr>
        <p:spPr/>
        <p:txBody>
          <a:bodyPr/>
          <a:lstStyle>
            <a:lvl1pPr>
              <a:defRPr/>
            </a:lvl1pPr>
          </a:lstStyle>
          <a:p>
            <a:fld id="{40989DEA-72EB-44AC-A5E1-C8424FD404B2}" type="datetime1">
              <a:rPr lang="en-US" smtClean="0"/>
              <a:t>17-Oct-18</a:t>
            </a:fld>
            <a:endParaRPr lang="en-US"/>
          </a:p>
        </p:txBody>
      </p:sp>
      <p:sp>
        <p:nvSpPr>
          <p:cNvPr id="8" name="Footer Placeholder 4"/>
          <p:cNvSpPr>
            <a:spLocks noGrp="1"/>
          </p:cNvSpPr>
          <p:nvPr>
            <p:ph type="ftr" sz="quarter" idx="11"/>
          </p:nvPr>
        </p:nvSpPr>
        <p:spPr/>
        <p:txBody>
          <a:bodyPr/>
          <a:lstStyle>
            <a:lvl1pPr>
              <a:defRPr/>
            </a:lvl1pPr>
          </a:lstStyle>
          <a:p>
            <a:r>
              <a:rPr lang="en-US"/>
              <a:t>FAST-NUCES CS449-PIT [Fall-2018]</a:t>
            </a:r>
          </a:p>
        </p:txBody>
      </p:sp>
      <p:sp>
        <p:nvSpPr>
          <p:cNvPr id="9" name="Slide Number Placeholder 5"/>
          <p:cNvSpPr>
            <a:spLocks noGrp="1"/>
          </p:cNvSpPr>
          <p:nvPr>
            <p:ph type="sldNum" sz="quarter" idx="12"/>
          </p:nvPr>
        </p:nvSpPr>
        <p:spPr/>
        <p:txBody>
          <a:bodyPr/>
          <a:lstStyle>
            <a:lvl1pPr>
              <a:defRPr/>
            </a:lvl1pPr>
          </a:lstStyle>
          <a:p>
            <a:fld id="{41FADD98-F664-43E7-9AC4-DB1053A88E40}" type="slidenum">
              <a:rPr lang="en-US" smtClean="0"/>
              <a:pPr/>
              <a:t>‹#›</a:t>
            </a:fld>
            <a:endParaRPr lang="en-US"/>
          </a:p>
        </p:txBody>
      </p:sp>
    </p:spTree>
    <p:extLst>
      <p:ext uri="{BB962C8B-B14F-4D97-AF65-F5344CB8AC3E}">
        <p14:creationId xmlns:p14="http://schemas.microsoft.com/office/powerpoint/2010/main" val="3509598987"/>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3"/>
          <p:cNvSpPr>
            <a:spLocks noGrp="1"/>
          </p:cNvSpPr>
          <p:nvPr>
            <p:ph type="dt" sz="half" idx="10"/>
          </p:nvPr>
        </p:nvSpPr>
        <p:spPr/>
        <p:txBody>
          <a:bodyPr/>
          <a:lstStyle>
            <a:lvl1pPr>
              <a:defRPr/>
            </a:lvl1pPr>
          </a:lstStyle>
          <a:p>
            <a:fld id="{1D94579B-5CB5-4E4E-B865-21E0556A89E5}" type="datetime1">
              <a:rPr lang="en-US" smtClean="0"/>
              <a:t>17-Oct-18</a:t>
            </a:fld>
            <a:endParaRPr lang="en-US"/>
          </a:p>
        </p:txBody>
      </p:sp>
      <p:sp>
        <p:nvSpPr>
          <p:cNvPr id="4" name="Footer Placeholder 4"/>
          <p:cNvSpPr>
            <a:spLocks noGrp="1"/>
          </p:cNvSpPr>
          <p:nvPr>
            <p:ph type="ftr" sz="quarter" idx="11"/>
          </p:nvPr>
        </p:nvSpPr>
        <p:spPr/>
        <p:txBody>
          <a:bodyPr/>
          <a:lstStyle>
            <a:lvl1pPr>
              <a:defRPr/>
            </a:lvl1pPr>
          </a:lstStyle>
          <a:p>
            <a:r>
              <a:rPr lang="en-US"/>
              <a:t>FAST-NUCES CS449-PIT [Fall-2018]</a:t>
            </a:r>
          </a:p>
        </p:txBody>
      </p:sp>
      <p:sp>
        <p:nvSpPr>
          <p:cNvPr id="5" name="Slide Number Placeholder 5"/>
          <p:cNvSpPr>
            <a:spLocks noGrp="1"/>
          </p:cNvSpPr>
          <p:nvPr>
            <p:ph type="sldNum" sz="quarter" idx="12"/>
          </p:nvPr>
        </p:nvSpPr>
        <p:spPr/>
        <p:txBody>
          <a:bodyPr/>
          <a:lstStyle>
            <a:lvl1pPr>
              <a:defRPr/>
            </a:lvl1pPr>
          </a:lstStyle>
          <a:p>
            <a:fld id="{41FADD98-F664-43E7-9AC4-DB1053A88E40}" type="slidenum">
              <a:rPr lang="en-US" smtClean="0"/>
              <a:pPr/>
              <a:t>‹#›</a:t>
            </a:fld>
            <a:endParaRPr lang="en-US"/>
          </a:p>
        </p:txBody>
      </p:sp>
    </p:spTree>
    <p:extLst>
      <p:ext uri="{BB962C8B-B14F-4D97-AF65-F5344CB8AC3E}">
        <p14:creationId xmlns:p14="http://schemas.microsoft.com/office/powerpoint/2010/main" val="333627035"/>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6E6E4076-ED96-440F-95E7-75E45F2642CC}" type="datetime1">
              <a:rPr lang="en-US" smtClean="0"/>
              <a:t>17-Oct-18</a:t>
            </a:fld>
            <a:endParaRPr lang="en-US"/>
          </a:p>
        </p:txBody>
      </p:sp>
      <p:sp>
        <p:nvSpPr>
          <p:cNvPr id="3" name="Footer Placeholder 4"/>
          <p:cNvSpPr>
            <a:spLocks noGrp="1"/>
          </p:cNvSpPr>
          <p:nvPr>
            <p:ph type="ftr" sz="quarter" idx="11"/>
          </p:nvPr>
        </p:nvSpPr>
        <p:spPr/>
        <p:txBody>
          <a:bodyPr/>
          <a:lstStyle>
            <a:lvl1pPr>
              <a:defRPr/>
            </a:lvl1pPr>
          </a:lstStyle>
          <a:p>
            <a:r>
              <a:rPr lang="en-US"/>
              <a:t>FAST-NUCES CS449-PIT [Fall-2018]</a:t>
            </a:r>
          </a:p>
        </p:txBody>
      </p:sp>
      <p:sp>
        <p:nvSpPr>
          <p:cNvPr id="4" name="Slide Number Placeholder 5"/>
          <p:cNvSpPr>
            <a:spLocks noGrp="1"/>
          </p:cNvSpPr>
          <p:nvPr>
            <p:ph type="sldNum" sz="quarter" idx="12"/>
          </p:nvPr>
        </p:nvSpPr>
        <p:spPr/>
        <p:txBody>
          <a:bodyPr/>
          <a:lstStyle>
            <a:lvl1pPr>
              <a:defRPr/>
            </a:lvl1pPr>
          </a:lstStyle>
          <a:p>
            <a:fld id="{41FADD98-F664-43E7-9AC4-DB1053A88E40}" type="slidenum">
              <a:rPr lang="en-US" smtClean="0"/>
              <a:pPr/>
              <a:t>‹#›</a:t>
            </a:fld>
            <a:endParaRPr lang="en-US"/>
          </a:p>
        </p:txBody>
      </p:sp>
    </p:spTree>
    <p:extLst>
      <p:ext uri="{BB962C8B-B14F-4D97-AF65-F5344CB8AC3E}">
        <p14:creationId xmlns:p14="http://schemas.microsoft.com/office/powerpoint/2010/main" val="1211325143"/>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070B127C-9A03-439B-9DC1-D38A409CFD10}" type="datetime1">
              <a:rPr lang="en-US" smtClean="0"/>
              <a:t>17-Oct-18</a:t>
            </a:fld>
            <a:endParaRPr lang="en-US"/>
          </a:p>
        </p:txBody>
      </p:sp>
      <p:sp>
        <p:nvSpPr>
          <p:cNvPr id="6" name="Footer Placeholder 4"/>
          <p:cNvSpPr>
            <a:spLocks noGrp="1"/>
          </p:cNvSpPr>
          <p:nvPr>
            <p:ph type="ftr" sz="quarter" idx="11"/>
          </p:nvPr>
        </p:nvSpPr>
        <p:spPr/>
        <p:txBody>
          <a:bodyPr/>
          <a:lstStyle>
            <a:lvl1pPr>
              <a:defRPr/>
            </a:lvl1pPr>
          </a:lstStyle>
          <a:p>
            <a:r>
              <a:rPr lang="en-US"/>
              <a:t>FAST-NUCES CS449-PIT [Fall-2018]</a:t>
            </a:r>
          </a:p>
        </p:txBody>
      </p:sp>
      <p:sp>
        <p:nvSpPr>
          <p:cNvPr id="7" name="Slide Number Placeholder 5"/>
          <p:cNvSpPr>
            <a:spLocks noGrp="1"/>
          </p:cNvSpPr>
          <p:nvPr>
            <p:ph type="sldNum" sz="quarter" idx="12"/>
          </p:nvPr>
        </p:nvSpPr>
        <p:spPr/>
        <p:txBody>
          <a:bodyPr/>
          <a:lstStyle>
            <a:lvl1pPr>
              <a:defRPr/>
            </a:lvl1pPr>
          </a:lstStyle>
          <a:p>
            <a:fld id="{41FADD98-F664-43E7-9AC4-DB1053A88E40}" type="slidenum">
              <a:rPr lang="en-US" smtClean="0"/>
              <a:pPr/>
              <a:t>‹#›</a:t>
            </a:fld>
            <a:endParaRPr lang="en-US"/>
          </a:p>
        </p:txBody>
      </p:sp>
    </p:spTree>
    <p:extLst>
      <p:ext uri="{BB962C8B-B14F-4D97-AF65-F5344CB8AC3E}">
        <p14:creationId xmlns:p14="http://schemas.microsoft.com/office/powerpoint/2010/main" val="9132854"/>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DF0BC298-6779-430E-ADF6-B0CCB9B8DE23}" type="datetime1">
              <a:rPr lang="en-US" smtClean="0"/>
              <a:t>17-Oct-18</a:t>
            </a:fld>
            <a:endParaRPr lang="en-US"/>
          </a:p>
        </p:txBody>
      </p:sp>
      <p:sp>
        <p:nvSpPr>
          <p:cNvPr id="6" name="Footer Placeholder 4"/>
          <p:cNvSpPr>
            <a:spLocks noGrp="1"/>
          </p:cNvSpPr>
          <p:nvPr>
            <p:ph type="ftr" sz="quarter" idx="11"/>
          </p:nvPr>
        </p:nvSpPr>
        <p:spPr/>
        <p:txBody>
          <a:bodyPr/>
          <a:lstStyle>
            <a:lvl1pPr>
              <a:defRPr/>
            </a:lvl1pPr>
          </a:lstStyle>
          <a:p>
            <a:r>
              <a:rPr lang="en-US"/>
              <a:t>FAST-NUCES CS449-PIT [Fall-2018]</a:t>
            </a:r>
          </a:p>
        </p:txBody>
      </p:sp>
      <p:sp>
        <p:nvSpPr>
          <p:cNvPr id="7" name="Slide Number Placeholder 5"/>
          <p:cNvSpPr>
            <a:spLocks noGrp="1"/>
          </p:cNvSpPr>
          <p:nvPr>
            <p:ph type="sldNum" sz="quarter" idx="12"/>
          </p:nvPr>
        </p:nvSpPr>
        <p:spPr/>
        <p:txBody>
          <a:bodyPr/>
          <a:lstStyle>
            <a:lvl1pPr>
              <a:defRPr/>
            </a:lvl1pPr>
          </a:lstStyle>
          <a:p>
            <a:fld id="{41FADD98-F664-43E7-9AC4-DB1053A88E40}" type="slidenum">
              <a:rPr lang="en-US" smtClean="0"/>
              <a:pPr/>
              <a:t>‹#›</a:t>
            </a:fld>
            <a:endParaRPr lang="en-US"/>
          </a:p>
        </p:txBody>
      </p:sp>
    </p:spTree>
    <p:extLst>
      <p:ext uri="{BB962C8B-B14F-4D97-AF65-F5344CB8AC3E}">
        <p14:creationId xmlns:p14="http://schemas.microsoft.com/office/powerpoint/2010/main" val="4068198443"/>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theme" Target="../theme/theme3.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endParaRPr lang="en-GB"/>
          </a:p>
        </p:txBody>
      </p:sp>
      <p:sp>
        <p:nvSpPr>
          <p:cNvPr id="2051"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hangingPunct="1">
              <a:defRPr sz="1200" smtClean="0">
                <a:solidFill>
                  <a:schemeClr val="tx1">
                    <a:tint val="75000"/>
                  </a:schemeClr>
                </a:solidFill>
              </a:defRPr>
            </a:lvl1pPr>
          </a:lstStyle>
          <a:p>
            <a:fld id="{63B213AE-FA02-44D6-9361-443E71470211}" type="datetime1">
              <a:rPr lang="en-US" smtClean="0"/>
              <a:t>17-Oct-18</a:t>
            </a:fld>
            <a:endParaRPr lang="en-US"/>
          </a:p>
        </p:txBody>
      </p:sp>
      <p:sp>
        <p:nvSpPr>
          <p:cNvPr id="5" name="Footer Placeholder 4"/>
          <p:cNvSpPr>
            <a:spLocks noGrp="1"/>
          </p:cNvSpPr>
          <p:nvPr>
            <p:ph type="ftr" sz="quarter" idx="3"/>
          </p:nvPr>
        </p:nvSpPr>
        <p:spPr>
          <a:xfrm>
            <a:off x="2590800" y="6356350"/>
            <a:ext cx="3962400" cy="365125"/>
          </a:xfrm>
          <a:prstGeom prst="rect">
            <a:avLst/>
          </a:prstGeom>
        </p:spPr>
        <p:txBody>
          <a:bodyPr vert="horz" lIns="91440" tIns="45720" rIns="91440" bIns="45720" rtlCol="0" anchor="ctr"/>
          <a:lstStyle>
            <a:lvl1pPr algn="ctr" eaLnBrk="1" hangingPunct="1">
              <a:defRPr sz="1200" dirty="0" smtClean="0">
                <a:solidFill>
                  <a:schemeClr val="tx1">
                    <a:tint val="75000"/>
                  </a:schemeClr>
                </a:solidFill>
              </a:defRPr>
            </a:lvl1pPr>
          </a:lstStyle>
          <a:p>
            <a:r>
              <a:rPr lang="en-US"/>
              <a:t>FAST-NUCES CS449-PIT [Fall-2018]</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smtClean="0">
                <a:solidFill>
                  <a:srgbClr val="898989"/>
                </a:solidFill>
              </a:defRPr>
            </a:lvl1pPr>
          </a:lstStyle>
          <a:p>
            <a:fld id="{41FADD98-F664-43E7-9AC4-DB1053A88E40}" type="slidenum">
              <a:rPr lang="en-US" smtClean="0"/>
              <a:pPr/>
              <a:t>‹#›</a:t>
            </a:fld>
            <a:endParaRPr lang="en-US"/>
          </a:p>
        </p:txBody>
      </p:sp>
    </p:spTree>
    <p:extLst>
      <p:ext uri="{BB962C8B-B14F-4D97-AF65-F5344CB8AC3E}">
        <p14:creationId xmlns:p14="http://schemas.microsoft.com/office/powerpoint/2010/main" val="8085734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hf hdr="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anose="020F0502020204030204" pitchFamily="34" charset="0"/>
        </a:defRPr>
      </a:lvl2pPr>
      <a:lvl3pPr algn="ctr" rtl="0" eaLnBrk="1" fontAlgn="base" hangingPunct="1">
        <a:spcBef>
          <a:spcPct val="0"/>
        </a:spcBef>
        <a:spcAft>
          <a:spcPct val="0"/>
        </a:spcAft>
        <a:defRPr sz="4400">
          <a:solidFill>
            <a:schemeClr val="tx1"/>
          </a:solidFill>
          <a:latin typeface="Calibri" panose="020F0502020204030204" pitchFamily="34" charset="0"/>
        </a:defRPr>
      </a:lvl3pPr>
      <a:lvl4pPr algn="ctr" rtl="0" eaLnBrk="1" fontAlgn="base" hangingPunct="1">
        <a:spcBef>
          <a:spcPct val="0"/>
        </a:spcBef>
        <a:spcAft>
          <a:spcPct val="0"/>
        </a:spcAft>
        <a:defRPr sz="4400">
          <a:solidFill>
            <a:schemeClr val="tx1"/>
          </a:solidFill>
          <a:latin typeface="Calibri" panose="020F0502020204030204" pitchFamily="34" charset="0"/>
        </a:defRPr>
      </a:lvl4pPr>
      <a:lvl5pPr algn="ctr" rtl="0" eaLnBrk="1" fontAlgn="base" hangingPunct="1">
        <a:spcBef>
          <a:spcPct val="0"/>
        </a:spcBef>
        <a:spcAft>
          <a:spcPct val="0"/>
        </a:spcAft>
        <a:defRPr sz="4400">
          <a:solidFill>
            <a:schemeClr val="tx1"/>
          </a:solidFill>
          <a:latin typeface="Calibri" panose="020F0502020204030204" pitchFamily="34" charset="0"/>
        </a:defRPr>
      </a:lvl5pPr>
      <a:lvl6pPr marL="457200" algn="ctr" rtl="0" eaLnBrk="1" fontAlgn="base" hangingPunct="1">
        <a:spcBef>
          <a:spcPct val="0"/>
        </a:spcBef>
        <a:spcAft>
          <a:spcPct val="0"/>
        </a:spcAft>
        <a:defRPr sz="4400">
          <a:solidFill>
            <a:schemeClr val="tx1"/>
          </a:solidFill>
          <a:latin typeface="Calibri" panose="020F0502020204030204" pitchFamily="34" charset="0"/>
        </a:defRPr>
      </a:lvl6pPr>
      <a:lvl7pPr marL="914400" algn="ctr" rtl="0" eaLnBrk="1" fontAlgn="base" hangingPunct="1">
        <a:spcBef>
          <a:spcPct val="0"/>
        </a:spcBef>
        <a:spcAft>
          <a:spcPct val="0"/>
        </a:spcAft>
        <a:defRPr sz="4400">
          <a:solidFill>
            <a:schemeClr val="tx1"/>
          </a:solidFill>
          <a:latin typeface="Calibri" panose="020F0502020204030204" pitchFamily="34" charset="0"/>
        </a:defRPr>
      </a:lvl7pPr>
      <a:lvl8pPr marL="1371600" algn="ctr" rtl="0" eaLnBrk="1" fontAlgn="base" hangingPunct="1">
        <a:spcBef>
          <a:spcPct val="0"/>
        </a:spcBef>
        <a:spcAft>
          <a:spcPct val="0"/>
        </a:spcAft>
        <a:defRPr sz="4400">
          <a:solidFill>
            <a:schemeClr val="tx1"/>
          </a:solidFill>
          <a:latin typeface="Calibri" panose="020F0502020204030204" pitchFamily="34" charset="0"/>
        </a:defRPr>
      </a:lvl8pPr>
      <a:lvl9pPr marL="1828800" algn="ctr" rtl="0" eaLnBrk="1" fontAlgn="base" hangingPunct="1">
        <a:spcBef>
          <a:spcPct val="0"/>
        </a:spcBef>
        <a:spcAft>
          <a:spcPct val="0"/>
        </a:spcAft>
        <a:defRPr sz="4400">
          <a:solidFill>
            <a:schemeClr val="tx1"/>
          </a:solidFill>
          <a:latin typeface="Calibri" panose="020F0502020204030204" pitchFamily="34" charset="0"/>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074"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endParaRPr lang="en-GB"/>
          </a:p>
        </p:txBody>
      </p:sp>
      <p:sp>
        <p:nvSpPr>
          <p:cNvPr id="3075"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hangingPunct="1">
              <a:defRPr sz="1200" smtClean="0">
                <a:solidFill>
                  <a:schemeClr val="tx1">
                    <a:tint val="75000"/>
                  </a:schemeClr>
                </a:solidFill>
              </a:defRPr>
            </a:lvl1pPr>
          </a:lstStyle>
          <a:p>
            <a:pPr>
              <a:defRPr/>
            </a:pPr>
            <a:fld id="{FC36C631-6625-4E46-9636-798561FD4048}" type="datetime1">
              <a:rPr lang="en-US" smtClean="0"/>
              <a:t>17-Oct-18</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hangingPunct="1">
              <a:defRPr sz="1200" smtClean="0">
                <a:solidFill>
                  <a:schemeClr val="tx1">
                    <a:tint val="75000"/>
                  </a:schemeClr>
                </a:solidFill>
              </a:defRPr>
            </a:lvl1pPr>
          </a:lstStyle>
          <a:p>
            <a:pPr>
              <a:defRPr/>
            </a:pPr>
            <a:r>
              <a:rPr lang="en-US"/>
              <a:t>FAST-NUCES CS449-PIT [Fall-2018]</a:t>
            </a:r>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smtClean="0">
                <a:solidFill>
                  <a:srgbClr val="898989"/>
                </a:solidFill>
              </a:defRPr>
            </a:lvl1pPr>
          </a:lstStyle>
          <a:p>
            <a:pPr>
              <a:defRPr/>
            </a:pPr>
            <a:fld id="{975A06D6-08C6-47C3-A5A4-1D8AD88D3947}" type="slidenum">
              <a:rPr lang="en-GB"/>
              <a:pPr>
                <a:defRPr/>
              </a:pPr>
              <a:t>‹#›</a:t>
            </a:fld>
            <a:endParaRPr lang="en-GB"/>
          </a:p>
        </p:txBody>
      </p:sp>
    </p:spTree>
    <p:extLst>
      <p:ext uri="{BB962C8B-B14F-4D97-AF65-F5344CB8AC3E}">
        <p14:creationId xmlns:p14="http://schemas.microsoft.com/office/powerpoint/2010/main" val="31093019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hf hdr="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anose="020F0502020204030204" pitchFamily="34" charset="0"/>
        </a:defRPr>
      </a:lvl2pPr>
      <a:lvl3pPr algn="ctr" rtl="0" eaLnBrk="1" fontAlgn="base" hangingPunct="1">
        <a:spcBef>
          <a:spcPct val="0"/>
        </a:spcBef>
        <a:spcAft>
          <a:spcPct val="0"/>
        </a:spcAft>
        <a:defRPr sz="4400">
          <a:solidFill>
            <a:schemeClr val="tx1"/>
          </a:solidFill>
          <a:latin typeface="Calibri" panose="020F0502020204030204" pitchFamily="34" charset="0"/>
        </a:defRPr>
      </a:lvl3pPr>
      <a:lvl4pPr algn="ctr" rtl="0" eaLnBrk="1" fontAlgn="base" hangingPunct="1">
        <a:spcBef>
          <a:spcPct val="0"/>
        </a:spcBef>
        <a:spcAft>
          <a:spcPct val="0"/>
        </a:spcAft>
        <a:defRPr sz="4400">
          <a:solidFill>
            <a:schemeClr val="tx1"/>
          </a:solidFill>
          <a:latin typeface="Calibri" panose="020F0502020204030204" pitchFamily="34" charset="0"/>
        </a:defRPr>
      </a:lvl4pPr>
      <a:lvl5pPr algn="ctr" rtl="0" eaLnBrk="1" fontAlgn="base" hangingPunct="1">
        <a:spcBef>
          <a:spcPct val="0"/>
        </a:spcBef>
        <a:spcAft>
          <a:spcPct val="0"/>
        </a:spcAft>
        <a:defRPr sz="4400">
          <a:solidFill>
            <a:schemeClr val="tx1"/>
          </a:solidFill>
          <a:latin typeface="Calibri" panose="020F0502020204030204" pitchFamily="34" charset="0"/>
        </a:defRPr>
      </a:lvl5pPr>
      <a:lvl6pPr marL="457200" algn="ctr" rtl="0" eaLnBrk="1" fontAlgn="base" hangingPunct="1">
        <a:spcBef>
          <a:spcPct val="0"/>
        </a:spcBef>
        <a:spcAft>
          <a:spcPct val="0"/>
        </a:spcAft>
        <a:defRPr sz="4400">
          <a:solidFill>
            <a:schemeClr val="tx1"/>
          </a:solidFill>
          <a:latin typeface="Calibri" panose="020F0502020204030204" pitchFamily="34" charset="0"/>
        </a:defRPr>
      </a:lvl6pPr>
      <a:lvl7pPr marL="914400" algn="ctr" rtl="0" eaLnBrk="1" fontAlgn="base" hangingPunct="1">
        <a:spcBef>
          <a:spcPct val="0"/>
        </a:spcBef>
        <a:spcAft>
          <a:spcPct val="0"/>
        </a:spcAft>
        <a:defRPr sz="4400">
          <a:solidFill>
            <a:schemeClr val="tx1"/>
          </a:solidFill>
          <a:latin typeface="Calibri" panose="020F0502020204030204" pitchFamily="34" charset="0"/>
        </a:defRPr>
      </a:lvl7pPr>
      <a:lvl8pPr marL="1371600" algn="ctr" rtl="0" eaLnBrk="1" fontAlgn="base" hangingPunct="1">
        <a:spcBef>
          <a:spcPct val="0"/>
        </a:spcBef>
        <a:spcAft>
          <a:spcPct val="0"/>
        </a:spcAft>
        <a:defRPr sz="4400">
          <a:solidFill>
            <a:schemeClr val="tx1"/>
          </a:solidFill>
          <a:latin typeface="Calibri" panose="020F0502020204030204" pitchFamily="34" charset="0"/>
        </a:defRPr>
      </a:lvl8pPr>
      <a:lvl9pPr marL="1828800" algn="ctr" rtl="0" eaLnBrk="1" fontAlgn="base" hangingPunct="1">
        <a:spcBef>
          <a:spcPct val="0"/>
        </a:spcBef>
        <a:spcAft>
          <a:spcPct val="0"/>
        </a:spcAft>
        <a:defRPr sz="4400">
          <a:solidFill>
            <a:schemeClr val="tx1"/>
          </a:solidFill>
          <a:latin typeface="Calibri" panose="020F0502020204030204" pitchFamily="34" charset="0"/>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320D7EF4-FE9C-44A6-9C25-B2A6C6804D33}" type="datetime1">
              <a:rPr lang="en-US" smtClean="0"/>
              <a:t>17-Oct-18</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r>
              <a:rPr lang="en-US"/>
              <a:t>FAST-NUCES CS449-PIT [Fall-2018]</a:t>
            </a:r>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1425350E-598E-4280-BC79-624AA62C3653}" type="slidenum">
              <a:rPr lang="en-GB" smtClean="0"/>
              <a:pPr>
                <a:defRPr/>
              </a:pPr>
              <a:t>‹#›</a:t>
            </a:fld>
            <a:endParaRPr lang="en-GB"/>
          </a:p>
        </p:txBody>
      </p:sp>
    </p:spTree>
    <p:extLst>
      <p:ext uri="{BB962C8B-B14F-4D97-AF65-F5344CB8AC3E}">
        <p14:creationId xmlns:p14="http://schemas.microsoft.com/office/powerpoint/2010/main" val="339903390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Lst>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4.xml"/><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4.xml"/><Relationship Id="rId1" Type="http://schemas.openxmlformats.org/officeDocument/2006/relationships/vmlDrawing" Target="../drawings/vmlDrawing1.vml"/><Relationship Id="rId6" Type="http://schemas.openxmlformats.org/officeDocument/2006/relationships/image" Target="../media/image6.wmf"/><Relationship Id="rId5" Type="http://schemas.openxmlformats.org/officeDocument/2006/relationships/oleObject" Target="../embeddings/oleObject1.bin"/><Relationship Id="rId4" Type="http://schemas.openxmlformats.org/officeDocument/2006/relationships/image" Target="../media/image7.emf"/></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4.xml"/></Relationships>
</file>

<file path=ppt/slides/_rels/slide3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7.xml"/><Relationship Id="rId1" Type="http://schemas.openxmlformats.org/officeDocument/2006/relationships/slideLayout" Target="../slideLayouts/slideLayout2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4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9.xml"/><Relationship Id="rId1" Type="http://schemas.openxmlformats.org/officeDocument/2006/relationships/slideLayout" Target="../slideLayouts/slideLayout24.xml"/><Relationship Id="rId4" Type="http://schemas.openxmlformats.org/officeDocument/2006/relationships/image" Target="../media/image10.jpe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ctrTitle"/>
          </p:nvPr>
        </p:nvSpPr>
        <p:spPr>
          <a:xfrm>
            <a:off x="609600" y="1848336"/>
            <a:ext cx="7634808" cy="762000"/>
          </a:xfrm>
        </p:spPr>
        <p:txBody>
          <a:bodyPr>
            <a:normAutofit/>
          </a:bodyPr>
          <a:lstStyle/>
          <a:p>
            <a:r>
              <a:rPr lang="en-GB" dirty="0"/>
              <a:t>Investment Appraisal</a:t>
            </a:r>
          </a:p>
        </p:txBody>
      </p:sp>
      <p:sp>
        <p:nvSpPr>
          <p:cNvPr id="17411" name="Rectangle 3"/>
          <p:cNvSpPr>
            <a:spLocks noGrp="1" noChangeArrowheads="1"/>
          </p:cNvSpPr>
          <p:nvPr>
            <p:ph type="subTitle" idx="1"/>
          </p:nvPr>
        </p:nvSpPr>
        <p:spPr>
          <a:xfrm>
            <a:off x="4191000" y="2523023"/>
            <a:ext cx="2971800" cy="455613"/>
          </a:xfrm>
        </p:spPr>
        <p:txBody>
          <a:bodyPr>
            <a:normAutofit fontScale="92500" lnSpcReduction="10000"/>
          </a:bodyPr>
          <a:lstStyle/>
          <a:p>
            <a:pPr eaLnBrk="1" hangingPunct="1"/>
            <a:r>
              <a:rPr lang="en-US" dirty="0"/>
              <a:t>  Chapter 8</a:t>
            </a:r>
          </a:p>
        </p:txBody>
      </p:sp>
      <p:sp>
        <p:nvSpPr>
          <p:cNvPr id="17412" name="TextBox 1"/>
          <p:cNvSpPr txBox="1">
            <a:spLocks noChangeArrowheads="1"/>
          </p:cNvSpPr>
          <p:nvPr/>
        </p:nvSpPr>
        <p:spPr bwMode="auto">
          <a:xfrm>
            <a:off x="1676400" y="5895975"/>
            <a:ext cx="67675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Verdana" panose="020B0604030504040204" pitchFamily="34" charset="0"/>
              </a:defRPr>
            </a:lvl1pPr>
            <a:lvl2pPr marL="742950" indent="-285750">
              <a:defRPr sz="2400">
                <a:solidFill>
                  <a:schemeClr val="tx1"/>
                </a:solidFill>
                <a:latin typeface="Verdana" panose="020B0604030504040204" pitchFamily="34" charset="0"/>
              </a:defRPr>
            </a:lvl2pPr>
            <a:lvl3pPr marL="1143000" indent="-228600">
              <a:defRPr sz="2400">
                <a:solidFill>
                  <a:schemeClr val="tx1"/>
                </a:solidFill>
                <a:latin typeface="Verdana" panose="020B0604030504040204" pitchFamily="34" charset="0"/>
              </a:defRPr>
            </a:lvl3pPr>
            <a:lvl4pPr marL="1600200" indent="-228600">
              <a:defRPr sz="2400">
                <a:solidFill>
                  <a:schemeClr val="tx1"/>
                </a:solidFill>
                <a:latin typeface="Verdana" panose="020B0604030504040204" pitchFamily="34" charset="0"/>
              </a:defRPr>
            </a:lvl4pPr>
            <a:lvl5pPr marL="2057400" indent="-22860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eaLnBrk="1" hangingPunct="1"/>
            <a:r>
              <a:rPr lang="en-US" sz="1800" dirty="0">
                <a:solidFill>
                  <a:srgbClr val="FFC000"/>
                </a:solidFill>
              </a:rPr>
              <a:t>CS449-Professioal Issues in Information Technology</a:t>
            </a:r>
          </a:p>
        </p:txBody>
      </p:sp>
      <p:sp>
        <p:nvSpPr>
          <p:cNvPr id="17413" name="TextBox 3"/>
          <p:cNvSpPr txBox="1">
            <a:spLocks noChangeArrowheads="1"/>
          </p:cNvSpPr>
          <p:nvPr/>
        </p:nvSpPr>
        <p:spPr bwMode="auto">
          <a:xfrm>
            <a:off x="2051050" y="6264275"/>
            <a:ext cx="58340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Verdana" panose="020B0604030504040204" pitchFamily="34" charset="0"/>
              </a:defRPr>
            </a:lvl1pPr>
            <a:lvl2pPr marL="742950" indent="-285750">
              <a:defRPr sz="2400">
                <a:solidFill>
                  <a:schemeClr val="tx1"/>
                </a:solidFill>
                <a:latin typeface="Verdana" panose="020B0604030504040204" pitchFamily="34" charset="0"/>
              </a:defRPr>
            </a:lvl2pPr>
            <a:lvl3pPr marL="1143000" indent="-228600">
              <a:defRPr sz="2400">
                <a:solidFill>
                  <a:schemeClr val="tx1"/>
                </a:solidFill>
                <a:latin typeface="Verdana" panose="020B0604030504040204" pitchFamily="34" charset="0"/>
              </a:defRPr>
            </a:lvl3pPr>
            <a:lvl4pPr marL="1600200" indent="-228600">
              <a:defRPr sz="2400">
                <a:solidFill>
                  <a:schemeClr val="tx1"/>
                </a:solidFill>
                <a:latin typeface="Verdana" panose="020B0604030504040204" pitchFamily="34" charset="0"/>
              </a:defRPr>
            </a:lvl4pPr>
            <a:lvl5pPr marL="2057400" indent="-22860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eaLnBrk="1" hangingPunct="1"/>
            <a:r>
              <a:rPr lang="en-US" sz="1600" dirty="0">
                <a:solidFill>
                  <a:srgbClr val="FFC000"/>
                </a:solidFill>
              </a:rPr>
              <a:t>Course Instructor: Eng. Khalid Iqbal Soomro</a:t>
            </a:r>
          </a:p>
        </p:txBody>
      </p:sp>
    </p:spTree>
    <p:extLst>
      <p:ext uri="{BB962C8B-B14F-4D97-AF65-F5344CB8AC3E}">
        <p14:creationId xmlns:p14="http://schemas.microsoft.com/office/powerpoint/2010/main" val="2780309434"/>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410"/>
                                        </p:tgtEl>
                                        <p:attrNameLst>
                                          <p:attrName>style.visibility</p:attrName>
                                        </p:attrNameLst>
                                      </p:cBhvr>
                                      <p:to>
                                        <p:strVal val="visible"/>
                                      </p:to>
                                    </p:set>
                                    <p:anim calcmode="lin" valueType="num">
                                      <p:cBhvr additive="base">
                                        <p:cTn id="7" dur="500" fill="hold"/>
                                        <p:tgtEl>
                                          <p:spTgt spid="17410"/>
                                        </p:tgtEl>
                                        <p:attrNameLst>
                                          <p:attrName>ppt_x</p:attrName>
                                        </p:attrNameLst>
                                      </p:cBhvr>
                                      <p:tavLst>
                                        <p:tav tm="0">
                                          <p:val>
                                            <p:strVal val="#ppt_x"/>
                                          </p:val>
                                        </p:tav>
                                        <p:tav tm="100000">
                                          <p:val>
                                            <p:strVal val="#ppt_x"/>
                                          </p:val>
                                        </p:tav>
                                      </p:tavLst>
                                    </p:anim>
                                    <p:anim calcmode="lin" valueType="num">
                                      <p:cBhvr additive="base">
                                        <p:cTn id="8" dur="500" fill="hold"/>
                                        <p:tgtEl>
                                          <p:spTgt spid="174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1" presetClass="entr" presetSubtype="0" fill="hold" grpId="0" nodeType="clickEffect">
                                  <p:stCondLst>
                                    <p:cond delay="0"/>
                                  </p:stCondLst>
                                  <p:childTnLst>
                                    <p:set>
                                      <p:cBhvr>
                                        <p:cTn id="12" dur="1" fill="hold">
                                          <p:stCondLst>
                                            <p:cond delay="0"/>
                                          </p:stCondLst>
                                        </p:cTn>
                                        <p:tgtEl>
                                          <p:spTgt spid="17411">
                                            <p:txEl>
                                              <p:pRg st="0" end="0"/>
                                            </p:txEl>
                                          </p:spTgt>
                                        </p:tgtEl>
                                        <p:attrNameLst>
                                          <p:attrName>style.visibility</p:attrName>
                                        </p:attrNameLst>
                                      </p:cBhvr>
                                      <p:to>
                                        <p:strVal val="visible"/>
                                      </p:to>
                                    </p:set>
                                    <p:anim calcmode="lin" valueType="num">
                                      <p:cBhvr>
                                        <p:cTn id="13" dur="1000" fill="hold"/>
                                        <p:tgtEl>
                                          <p:spTgt spid="17411">
                                            <p:txEl>
                                              <p:pRg st="0" end="0"/>
                                            </p:txEl>
                                          </p:spTgt>
                                        </p:tgtEl>
                                        <p:attrNameLst>
                                          <p:attrName>ppt_w</p:attrName>
                                        </p:attrNameLst>
                                      </p:cBhvr>
                                      <p:tavLst>
                                        <p:tav tm="0">
                                          <p:val>
                                            <p:fltVal val="0"/>
                                          </p:val>
                                        </p:tav>
                                        <p:tav tm="100000">
                                          <p:val>
                                            <p:strVal val="#ppt_w"/>
                                          </p:val>
                                        </p:tav>
                                      </p:tavLst>
                                    </p:anim>
                                    <p:anim calcmode="lin" valueType="num">
                                      <p:cBhvr>
                                        <p:cTn id="14" dur="1000" fill="hold"/>
                                        <p:tgtEl>
                                          <p:spTgt spid="17411">
                                            <p:txEl>
                                              <p:pRg st="0" end="0"/>
                                            </p:txEl>
                                          </p:spTgt>
                                        </p:tgtEl>
                                        <p:attrNameLst>
                                          <p:attrName>ppt_h</p:attrName>
                                        </p:attrNameLst>
                                      </p:cBhvr>
                                      <p:tavLst>
                                        <p:tav tm="0">
                                          <p:val>
                                            <p:fltVal val="0"/>
                                          </p:val>
                                        </p:tav>
                                        <p:tav tm="100000">
                                          <p:val>
                                            <p:strVal val="#ppt_h"/>
                                          </p:val>
                                        </p:tav>
                                      </p:tavLst>
                                    </p:anim>
                                    <p:anim calcmode="lin" valueType="num">
                                      <p:cBhvr>
                                        <p:cTn id="15" dur="1000" fill="hold"/>
                                        <p:tgtEl>
                                          <p:spTgt spid="17411">
                                            <p:txEl>
                                              <p:pRg st="0" end="0"/>
                                            </p:txEl>
                                          </p:spTgt>
                                        </p:tgtEl>
                                        <p:attrNameLst>
                                          <p:attrName>style.rotation</p:attrName>
                                        </p:attrNameLst>
                                      </p:cBhvr>
                                      <p:tavLst>
                                        <p:tav tm="0">
                                          <p:val>
                                            <p:fltVal val="90"/>
                                          </p:val>
                                        </p:tav>
                                        <p:tav tm="100000">
                                          <p:val>
                                            <p:fltVal val="0"/>
                                          </p:val>
                                        </p:tav>
                                      </p:tavLst>
                                    </p:anim>
                                    <p:animEffect transition="in" filter="fade">
                                      <p:cBhvr>
                                        <p:cTn id="16" dur="1000"/>
                                        <p:tgtEl>
                                          <p:spTgt spid="174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 grpId="0"/>
      <p:bldP spid="17411"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685800"/>
          </a:xfrm>
        </p:spPr>
        <p:txBody>
          <a:bodyPr/>
          <a:lstStyle/>
          <a:p>
            <a:r>
              <a:rPr lang="en-US" dirty="0"/>
              <a:t>The Time value of Money….</a:t>
            </a:r>
          </a:p>
        </p:txBody>
      </p:sp>
      <p:sp>
        <p:nvSpPr>
          <p:cNvPr id="4" name="Date Placeholder 3"/>
          <p:cNvSpPr>
            <a:spLocks noGrp="1"/>
          </p:cNvSpPr>
          <p:nvPr>
            <p:ph type="dt" sz="half" idx="10"/>
          </p:nvPr>
        </p:nvSpPr>
        <p:spPr/>
        <p:txBody>
          <a:bodyPr/>
          <a:lstStyle/>
          <a:p>
            <a:pPr>
              <a:defRPr/>
            </a:pPr>
            <a:fld id="{A4F01FC1-9DFD-4AD8-9955-99716E0BCF41}" type="datetime1">
              <a:rPr lang="en-US" smtClean="0"/>
              <a:t>17-Oct-18</a:t>
            </a:fld>
            <a:endParaRPr lang="en-GB" dirty="0"/>
          </a:p>
        </p:txBody>
      </p:sp>
      <p:sp>
        <p:nvSpPr>
          <p:cNvPr id="5" name="Footer Placeholder 4"/>
          <p:cNvSpPr>
            <a:spLocks noGrp="1"/>
          </p:cNvSpPr>
          <p:nvPr>
            <p:ph type="ftr" sz="quarter" idx="11"/>
          </p:nvPr>
        </p:nvSpPr>
        <p:spPr/>
        <p:txBody>
          <a:bodyPr/>
          <a:lstStyle/>
          <a:p>
            <a:pPr>
              <a:defRPr/>
            </a:pPr>
            <a:r>
              <a:rPr lang="en-US"/>
              <a:t>FAST-NUCES CS449-PIT [Fall-2018]</a:t>
            </a:r>
            <a:endParaRPr lang="en-GB" dirty="0"/>
          </a:p>
        </p:txBody>
      </p:sp>
      <p:sp>
        <p:nvSpPr>
          <p:cNvPr id="3" name="Content Placeholder 2"/>
          <p:cNvSpPr>
            <a:spLocks noGrp="1"/>
          </p:cNvSpPr>
          <p:nvPr>
            <p:ph idx="1"/>
          </p:nvPr>
        </p:nvSpPr>
        <p:spPr>
          <a:xfrm>
            <a:off x="300682" y="1219200"/>
            <a:ext cx="8614718" cy="4984749"/>
          </a:xfrm>
        </p:spPr>
        <p:txBody>
          <a:bodyPr>
            <a:noAutofit/>
          </a:bodyPr>
          <a:lstStyle/>
          <a:p>
            <a:pPr marL="0" indent="0" algn="just">
              <a:buNone/>
            </a:pPr>
            <a:r>
              <a:rPr lang="en-US" dirty="0"/>
              <a:t>Now we can tackle the question of buying the car. </a:t>
            </a:r>
          </a:p>
          <a:p>
            <a:pPr marL="0" indent="0" algn="just">
              <a:buNone/>
            </a:pPr>
            <a:endParaRPr lang="en-US" sz="200" dirty="0"/>
          </a:p>
          <a:p>
            <a:pPr marL="0" indent="0" algn="just">
              <a:buNone/>
            </a:pPr>
            <a:r>
              <a:rPr lang="en-US" dirty="0"/>
              <a:t>The easy terms on offer mean we pay £500 now, £400 at the end of the first month, another £400 at the end of the second month, and so on until the end of the 24th month. </a:t>
            </a:r>
          </a:p>
          <a:p>
            <a:pPr marL="0" indent="0" algn="just">
              <a:buNone/>
            </a:pPr>
            <a:endParaRPr lang="en-US" sz="300" dirty="0"/>
          </a:p>
          <a:p>
            <a:pPr marL="0" indent="0" algn="just">
              <a:buNone/>
            </a:pPr>
            <a:r>
              <a:rPr lang="en-US" dirty="0"/>
              <a:t>Using discount factors, we can calculate the present value of each of those monthly payments. If we add the present value of all those payments to the £500 that we have to pay as down, we can find the present value of the total payments. </a:t>
            </a:r>
          </a:p>
          <a:p>
            <a:pPr marL="0" indent="0" algn="just">
              <a:buNone/>
            </a:pPr>
            <a:endParaRPr lang="en-US" sz="400" dirty="0"/>
          </a:p>
          <a:p>
            <a:pPr marL="0" indent="0" algn="just">
              <a:buNone/>
            </a:pPr>
            <a:r>
              <a:rPr lang="en-US" dirty="0"/>
              <a:t>If this is more than £8,995, we shall be better off buying the car immediately.</a:t>
            </a:r>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10</a:t>
            </a:fld>
            <a:endParaRPr lang="en-GB" dirty="0"/>
          </a:p>
        </p:txBody>
      </p:sp>
    </p:spTree>
    <p:extLst>
      <p:ext uri="{BB962C8B-B14F-4D97-AF65-F5344CB8AC3E}">
        <p14:creationId xmlns:p14="http://schemas.microsoft.com/office/powerpoint/2010/main" val="3098361166"/>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fade">
                                      <p:cBhvr>
                                        <p:cTn id="1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685800"/>
          </a:xfrm>
        </p:spPr>
        <p:txBody>
          <a:bodyPr/>
          <a:lstStyle/>
          <a:p>
            <a:r>
              <a:rPr lang="en-US" dirty="0"/>
              <a:t>The Time value of Money….</a:t>
            </a:r>
          </a:p>
        </p:txBody>
      </p:sp>
      <p:sp>
        <p:nvSpPr>
          <p:cNvPr id="4" name="Date Placeholder 3"/>
          <p:cNvSpPr>
            <a:spLocks noGrp="1"/>
          </p:cNvSpPr>
          <p:nvPr>
            <p:ph type="dt" sz="half" idx="10"/>
          </p:nvPr>
        </p:nvSpPr>
        <p:spPr/>
        <p:txBody>
          <a:bodyPr/>
          <a:lstStyle/>
          <a:p>
            <a:pPr>
              <a:defRPr/>
            </a:pPr>
            <a:fld id="{2CB18476-175D-44E6-AF36-E7617C18DB49}" type="datetime1">
              <a:rPr lang="en-US" smtClean="0"/>
              <a:t>17-Oct-18</a:t>
            </a:fld>
            <a:endParaRPr lang="en-GB" dirty="0"/>
          </a:p>
        </p:txBody>
      </p:sp>
      <p:sp>
        <p:nvSpPr>
          <p:cNvPr id="5" name="Footer Placeholder 4"/>
          <p:cNvSpPr>
            <a:spLocks noGrp="1"/>
          </p:cNvSpPr>
          <p:nvPr>
            <p:ph type="ftr" sz="quarter" idx="11"/>
          </p:nvPr>
        </p:nvSpPr>
        <p:spPr/>
        <p:txBody>
          <a:bodyPr/>
          <a:lstStyle/>
          <a:p>
            <a:pPr>
              <a:defRPr/>
            </a:pPr>
            <a:r>
              <a:rPr lang="en-US"/>
              <a:t>FAST-NUCES CS449-PIT [Fall-2018]</a:t>
            </a:r>
            <a:endParaRPr lang="en-GB" dirty="0"/>
          </a:p>
        </p:txBody>
      </p:sp>
      <p:sp>
        <p:nvSpPr>
          <p:cNvPr id="3" name="Content Placeholder 2"/>
          <p:cNvSpPr>
            <a:spLocks noGrp="1"/>
          </p:cNvSpPr>
          <p:nvPr>
            <p:ph idx="1"/>
          </p:nvPr>
        </p:nvSpPr>
        <p:spPr>
          <a:xfrm>
            <a:off x="300682" y="1219200"/>
            <a:ext cx="8614718" cy="4984749"/>
          </a:xfrm>
        </p:spPr>
        <p:txBody>
          <a:bodyPr>
            <a:noAutofit/>
          </a:bodyPr>
          <a:lstStyle/>
          <a:p>
            <a:pPr marL="0" indent="0" algn="just">
              <a:buNone/>
            </a:pPr>
            <a:r>
              <a:rPr lang="en-US" dirty="0"/>
              <a:t>The discount is the rate of interest that we would receive on our £8,995 if we left it in our savings account. Currently this is around 3% /year in the UK.</a:t>
            </a:r>
          </a:p>
          <a:p>
            <a:pPr marL="0" indent="0" algn="just">
              <a:buNone/>
            </a:pPr>
            <a:endParaRPr lang="en-US" sz="1600" dirty="0"/>
          </a:p>
          <a:p>
            <a:pPr marL="0" indent="0" algn="just">
              <a:buNone/>
            </a:pPr>
            <a:r>
              <a:rPr lang="en-US" dirty="0"/>
              <a:t>We, however, need the equivalent monthly rate and this is 0.2466 % /month. With this discount rate, the discount factors at the end of the months 1 to 3 are 0.9975, 0.9951, and 0.9926. </a:t>
            </a:r>
          </a:p>
          <a:p>
            <a:pPr marL="0" indent="0" algn="just">
              <a:buNone/>
            </a:pPr>
            <a:endParaRPr lang="en-US" sz="1100" dirty="0"/>
          </a:p>
          <a:p>
            <a:pPr marL="0" indent="0" algn="just">
              <a:buNone/>
            </a:pPr>
            <a:r>
              <a:rPr lang="en-US" dirty="0"/>
              <a:t>The present values of the first three £400 payments are thus £400 × 0.9975 = £399.02, £400 × 0.9951 = £398.03, and £400 × 0.9926 = £397.05.</a:t>
            </a:r>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11</a:t>
            </a:fld>
            <a:endParaRPr lang="en-GB" dirty="0"/>
          </a:p>
        </p:txBody>
      </p:sp>
    </p:spTree>
    <p:extLst>
      <p:ext uri="{BB962C8B-B14F-4D97-AF65-F5344CB8AC3E}">
        <p14:creationId xmlns:p14="http://schemas.microsoft.com/office/powerpoint/2010/main" val="2726938773"/>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685800"/>
          </a:xfrm>
        </p:spPr>
        <p:txBody>
          <a:bodyPr/>
          <a:lstStyle/>
          <a:p>
            <a:r>
              <a:rPr lang="en-US" dirty="0"/>
              <a:t>The Time value of Money….</a:t>
            </a:r>
          </a:p>
        </p:txBody>
      </p:sp>
      <p:sp>
        <p:nvSpPr>
          <p:cNvPr id="4" name="Date Placeholder 3"/>
          <p:cNvSpPr>
            <a:spLocks noGrp="1"/>
          </p:cNvSpPr>
          <p:nvPr>
            <p:ph type="dt" sz="half" idx="10"/>
          </p:nvPr>
        </p:nvSpPr>
        <p:spPr/>
        <p:txBody>
          <a:bodyPr/>
          <a:lstStyle/>
          <a:p>
            <a:pPr>
              <a:defRPr/>
            </a:pPr>
            <a:fld id="{2EFF3974-807F-4B0B-A72D-01EB876ABD85}" type="datetime1">
              <a:rPr lang="en-US" smtClean="0"/>
              <a:t>17-Oct-18</a:t>
            </a:fld>
            <a:endParaRPr lang="en-GB" dirty="0"/>
          </a:p>
        </p:txBody>
      </p:sp>
      <p:sp>
        <p:nvSpPr>
          <p:cNvPr id="5" name="Footer Placeholder 4"/>
          <p:cNvSpPr>
            <a:spLocks noGrp="1"/>
          </p:cNvSpPr>
          <p:nvPr>
            <p:ph type="ftr" sz="quarter" idx="11"/>
          </p:nvPr>
        </p:nvSpPr>
        <p:spPr/>
        <p:txBody>
          <a:bodyPr/>
          <a:lstStyle/>
          <a:p>
            <a:pPr>
              <a:defRPr/>
            </a:pPr>
            <a:r>
              <a:rPr lang="en-US"/>
              <a:t>FAST-NUCES CS449-PIT [Fall-2018]</a:t>
            </a:r>
            <a:endParaRPr lang="en-GB" dirty="0"/>
          </a:p>
        </p:txBody>
      </p:sp>
      <p:sp>
        <p:nvSpPr>
          <p:cNvPr id="3" name="Content Placeholder 2"/>
          <p:cNvSpPr>
            <a:spLocks noGrp="1"/>
          </p:cNvSpPr>
          <p:nvPr>
            <p:ph idx="1"/>
          </p:nvPr>
        </p:nvSpPr>
        <p:spPr>
          <a:xfrm>
            <a:off x="300682" y="1219200"/>
            <a:ext cx="8614718" cy="4984749"/>
          </a:xfrm>
        </p:spPr>
        <p:txBody>
          <a:bodyPr>
            <a:noAutofit/>
          </a:bodyPr>
          <a:lstStyle/>
          <a:p>
            <a:pPr marL="0" indent="0" algn="just">
              <a:buNone/>
            </a:pPr>
            <a:r>
              <a:rPr lang="en-US" dirty="0"/>
              <a:t>These calculations are tedious, but can be done easily using  Excel, which has a built in function for calculating the net present value at a given discount rate.</a:t>
            </a:r>
          </a:p>
          <a:p>
            <a:pPr marL="0" indent="0" algn="just">
              <a:buNone/>
            </a:pPr>
            <a:endParaRPr lang="en-US" sz="1050" dirty="0"/>
          </a:p>
          <a:p>
            <a:pPr marL="0" indent="0" algn="just">
              <a:buNone/>
            </a:pPr>
            <a:r>
              <a:rPr lang="en-US" dirty="0"/>
              <a:t>The result of applying this function (</a:t>
            </a:r>
            <a:r>
              <a:rPr lang="en-US" dirty="0">
                <a:solidFill>
                  <a:srgbClr val="FFC000"/>
                </a:solidFill>
              </a:rPr>
              <a:t>NPV</a:t>
            </a:r>
            <a:r>
              <a:rPr lang="en-US" dirty="0"/>
              <a:t>) to a sequence of 24 payments of £400 with a discount rate of 0.2466 % is a </a:t>
            </a:r>
            <a:r>
              <a:rPr lang="en-US" i="1" dirty="0">
                <a:solidFill>
                  <a:srgbClr val="FFC000"/>
                </a:solidFill>
              </a:rPr>
              <a:t>net present value </a:t>
            </a:r>
            <a:r>
              <a:rPr lang="en-US" dirty="0"/>
              <a:t>of £9,310.30. To this we must add the £500 down payment. </a:t>
            </a:r>
          </a:p>
          <a:p>
            <a:pPr marL="0" indent="0" algn="just">
              <a:buNone/>
            </a:pPr>
            <a:endParaRPr lang="en-US" sz="1100" dirty="0"/>
          </a:p>
          <a:p>
            <a:pPr marL="0" indent="0" algn="just">
              <a:buNone/>
            </a:pPr>
            <a:r>
              <a:rPr lang="en-US" dirty="0"/>
              <a:t>This shows that the NPV of the payments on easy terms is £9,810.30, a difference of £815.3. Clearly it is much better to buy the car for £8,995 if we have the money available.</a:t>
            </a:r>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12</a:t>
            </a:fld>
            <a:r>
              <a:rPr lang="en-GB" dirty="0"/>
              <a:t>[E-1]</a:t>
            </a:r>
          </a:p>
        </p:txBody>
      </p:sp>
    </p:spTree>
    <p:extLst>
      <p:ext uri="{BB962C8B-B14F-4D97-AF65-F5344CB8AC3E}">
        <p14:creationId xmlns:p14="http://schemas.microsoft.com/office/powerpoint/2010/main" val="1054132731"/>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685800"/>
          </a:xfrm>
        </p:spPr>
        <p:txBody>
          <a:bodyPr>
            <a:normAutofit fontScale="90000"/>
          </a:bodyPr>
          <a:lstStyle/>
          <a:p>
            <a:r>
              <a:rPr lang="en-US" dirty="0"/>
              <a:t>Applying DCF to a simple Investment  Project</a:t>
            </a:r>
          </a:p>
        </p:txBody>
      </p:sp>
      <p:sp>
        <p:nvSpPr>
          <p:cNvPr id="3" name="Content Placeholder 2"/>
          <p:cNvSpPr>
            <a:spLocks noGrp="1"/>
          </p:cNvSpPr>
          <p:nvPr>
            <p:ph idx="1"/>
          </p:nvPr>
        </p:nvSpPr>
        <p:spPr>
          <a:xfrm>
            <a:off x="440961" y="1257560"/>
            <a:ext cx="8322039" cy="5098790"/>
          </a:xfrm>
        </p:spPr>
        <p:txBody>
          <a:bodyPr>
            <a:noAutofit/>
          </a:bodyPr>
          <a:lstStyle/>
          <a:p>
            <a:pPr marL="0" indent="0" algn="just">
              <a:buNone/>
            </a:pPr>
            <a:r>
              <a:rPr lang="en-US" dirty="0"/>
              <a:t>The purpose of investment is to produce monetary benefits, for this we need to find their present value. </a:t>
            </a:r>
          </a:p>
          <a:p>
            <a:pPr marL="0" indent="0" algn="just">
              <a:buNone/>
            </a:pPr>
            <a:endParaRPr lang="en-US" sz="400" dirty="0"/>
          </a:p>
          <a:p>
            <a:pPr marL="0" indent="0" algn="just">
              <a:buNone/>
            </a:pPr>
            <a:r>
              <a:rPr lang="en-US" dirty="0"/>
              <a:t>To do this, we calculate the net cash flows that the project will generate over each year of its life and convert these to a present day value. Then we add these up to get the NPV of the project as a whole.</a:t>
            </a:r>
          </a:p>
          <a:p>
            <a:pPr marL="0" indent="0" algn="just">
              <a:buNone/>
            </a:pPr>
            <a:endParaRPr lang="en-US" sz="500" dirty="0"/>
          </a:p>
          <a:p>
            <a:pPr marL="0" indent="0" algn="just">
              <a:buNone/>
            </a:pPr>
            <a:r>
              <a:rPr lang="en-US" dirty="0"/>
              <a:t>For a simple DCF analysis, consider a small computer maintenance company. The company has a transport van to bring  computers that cannot be repaired on site.</a:t>
            </a:r>
          </a:p>
          <a:p>
            <a:pPr marL="0" indent="0" algn="just">
              <a:buNone/>
            </a:pPr>
            <a:endParaRPr lang="en-US" sz="100" dirty="0"/>
          </a:p>
          <a:p>
            <a:pPr marL="0" indent="0" algn="just">
              <a:buNone/>
            </a:pPr>
            <a:r>
              <a:rPr lang="en-US" dirty="0"/>
              <a:t>On busy days, the company has to rent a second van. Let’s see is it worthwhile to rent or buy a second van?</a:t>
            </a:r>
          </a:p>
        </p:txBody>
      </p:sp>
      <p:sp>
        <p:nvSpPr>
          <p:cNvPr id="4" name="Date Placeholder 3"/>
          <p:cNvSpPr>
            <a:spLocks noGrp="1"/>
          </p:cNvSpPr>
          <p:nvPr>
            <p:ph type="dt" sz="half" idx="10"/>
          </p:nvPr>
        </p:nvSpPr>
        <p:spPr/>
        <p:txBody>
          <a:bodyPr/>
          <a:lstStyle/>
          <a:p>
            <a:pPr>
              <a:defRPr/>
            </a:pPr>
            <a:fld id="{9DF91BAF-5597-4A1E-B923-8CF1F7F8ED7A}" type="datetime1">
              <a:rPr lang="en-US" smtClean="0"/>
              <a:t>17-Oct-18</a:t>
            </a:fld>
            <a:endParaRPr lang="en-GB" dirty="0"/>
          </a:p>
        </p:txBody>
      </p:sp>
      <p:sp>
        <p:nvSpPr>
          <p:cNvPr id="5" name="Footer Placeholder 4"/>
          <p:cNvSpPr>
            <a:spLocks noGrp="1"/>
          </p:cNvSpPr>
          <p:nvPr>
            <p:ph type="ftr" sz="quarter" idx="11"/>
          </p:nvPr>
        </p:nvSpPr>
        <p:spPr/>
        <p:txBody>
          <a:bodyPr/>
          <a:lstStyle/>
          <a:p>
            <a:pPr>
              <a:defRPr/>
            </a:pPr>
            <a:r>
              <a:rPr lang="en-US"/>
              <a:t>FAST-NUCES CS449-PIT [Fall-2018]</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13</a:t>
            </a:fld>
            <a:endParaRPr lang="en-GB" dirty="0"/>
          </a:p>
        </p:txBody>
      </p:sp>
    </p:spTree>
    <p:extLst>
      <p:ext uri="{BB962C8B-B14F-4D97-AF65-F5344CB8AC3E}">
        <p14:creationId xmlns:p14="http://schemas.microsoft.com/office/powerpoint/2010/main" val="2721080505"/>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fade">
                                      <p:cBhvr>
                                        <p:cTn id="1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685800"/>
          </a:xfrm>
        </p:spPr>
        <p:txBody>
          <a:bodyPr>
            <a:normAutofit fontScale="90000"/>
          </a:bodyPr>
          <a:lstStyle/>
          <a:p>
            <a:r>
              <a:rPr lang="en-US" dirty="0"/>
              <a:t>Applying DCF to a simple Investment  Project…..</a:t>
            </a:r>
          </a:p>
        </p:txBody>
      </p:sp>
      <p:sp>
        <p:nvSpPr>
          <p:cNvPr id="3" name="Content Placeholder 2"/>
          <p:cNvSpPr>
            <a:spLocks noGrp="1"/>
          </p:cNvSpPr>
          <p:nvPr>
            <p:ph idx="1"/>
          </p:nvPr>
        </p:nvSpPr>
        <p:spPr>
          <a:xfrm>
            <a:off x="440961" y="1302010"/>
            <a:ext cx="8245839" cy="5098790"/>
          </a:xfrm>
        </p:spPr>
        <p:txBody>
          <a:bodyPr>
            <a:noAutofit/>
          </a:bodyPr>
          <a:lstStyle/>
          <a:p>
            <a:pPr marL="0" indent="0" algn="just">
              <a:buNone/>
            </a:pPr>
            <a:r>
              <a:rPr lang="en-US" dirty="0"/>
              <a:t>A new van will cost £10,000. The annual costs of £500 for insurance &amp; £150 for road tax. The cost of maintenance is around £200 in each of the first two years, £300 in year 3, £400 in year 4 and £500 in year 5.</a:t>
            </a:r>
          </a:p>
          <a:p>
            <a:pPr marL="0" indent="0" algn="just">
              <a:buNone/>
            </a:pPr>
            <a:endParaRPr lang="en-US" sz="400" dirty="0"/>
          </a:p>
          <a:p>
            <a:pPr marL="0" indent="0" algn="just">
              <a:buNone/>
            </a:pPr>
            <a:r>
              <a:rPr lang="en-US" dirty="0"/>
              <a:t>At the end of the fifth year, it is expected that the van will be sold for around £2,000. The interest rate that the company pays on its borrowings is 10 %. </a:t>
            </a:r>
          </a:p>
          <a:p>
            <a:pPr marL="0" indent="0" algn="just">
              <a:buNone/>
            </a:pPr>
            <a:endParaRPr lang="en-US" sz="900" dirty="0"/>
          </a:p>
          <a:p>
            <a:pPr marL="0" indent="0" algn="just">
              <a:buNone/>
            </a:pPr>
            <a:r>
              <a:rPr lang="en-US" dirty="0"/>
              <a:t>Van hire costs £35 per day and the van is hired for 100 days a year. All the costs are subject to inflation, which is around 5% over the period, but the resale value of the van is the cash figure expected at the time.</a:t>
            </a:r>
          </a:p>
        </p:txBody>
      </p:sp>
      <p:sp>
        <p:nvSpPr>
          <p:cNvPr id="4" name="Date Placeholder 3"/>
          <p:cNvSpPr>
            <a:spLocks noGrp="1"/>
          </p:cNvSpPr>
          <p:nvPr>
            <p:ph type="dt" sz="half" idx="10"/>
          </p:nvPr>
        </p:nvSpPr>
        <p:spPr/>
        <p:txBody>
          <a:bodyPr/>
          <a:lstStyle/>
          <a:p>
            <a:pPr>
              <a:defRPr/>
            </a:pPr>
            <a:fld id="{A53575E2-938D-4920-83D0-473F3F173732}" type="datetime1">
              <a:rPr lang="en-US" smtClean="0"/>
              <a:t>17-Oct-18</a:t>
            </a:fld>
            <a:endParaRPr lang="en-GB" dirty="0"/>
          </a:p>
        </p:txBody>
      </p:sp>
      <p:sp>
        <p:nvSpPr>
          <p:cNvPr id="5" name="Footer Placeholder 4"/>
          <p:cNvSpPr>
            <a:spLocks noGrp="1"/>
          </p:cNvSpPr>
          <p:nvPr>
            <p:ph type="ftr" sz="quarter" idx="11"/>
          </p:nvPr>
        </p:nvSpPr>
        <p:spPr/>
        <p:txBody>
          <a:bodyPr/>
          <a:lstStyle/>
          <a:p>
            <a:pPr>
              <a:defRPr/>
            </a:pPr>
            <a:r>
              <a:rPr lang="en-US"/>
              <a:t>FAST-NUCES CS449-PIT [Fall-2018]</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14</a:t>
            </a:fld>
            <a:endParaRPr lang="en-GB" dirty="0"/>
          </a:p>
        </p:txBody>
      </p:sp>
    </p:spTree>
    <p:extLst>
      <p:ext uri="{BB962C8B-B14F-4D97-AF65-F5344CB8AC3E}">
        <p14:creationId xmlns:p14="http://schemas.microsoft.com/office/powerpoint/2010/main" val="359995690"/>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685800"/>
          </a:xfrm>
        </p:spPr>
        <p:txBody>
          <a:bodyPr>
            <a:normAutofit fontScale="90000"/>
          </a:bodyPr>
          <a:lstStyle/>
          <a:p>
            <a:r>
              <a:rPr lang="en-US" dirty="0"/>
              <a:t>Applying DCF to a simple Investment  Project…..</a:t>
            </a:r>
          </a:p>
        </p:txBody>
      </p:sp>
      <p:sp>
        <p:nvSpPr>
          <p:cNvPr id="4" name="Date Placeholder 3"/>
          <p:cNvSpPr>
            <a:spLocks noGrp="1"/>
          </p:cNvSpPr>
          <p:nvPr>
            <p:ph type="dt" sz="half" idx="10"/>
          </p:nvPr>
        </p:nvSpPr>
        <p:spPr/>
        <p:txBody>
          <a:bodyPr/>
          <a:lstStyle/>
          <a:p>
            <a:pPr>
              <a:defRPr/>
            </a:pPr>
            <a:fld id="{CEC14861-2034-414B-965E-C2A95EB2A176}" type="datetime1">
              <a:rPr lang="en-US" smtClean="0"/>
              <a:t>17-Oct-18</a:t>
            </a:fld>
            <a:endParaRPr lang="en-GB" dirty="0"/>
          </a:p>
        </p:txBody>
      </p:sp>
      <p:sp>
        <p:nvSpPr>
          <p:cNvPr id="5" name="Footer Placeholder 4"/>
          <p:cNvSpPr>
            <a:spLocks noGrp="1"/>
          </p:cNvSpPr>
          <p:nvPr>
            <p:ph type="ftr" sz="quarter" idx="11"/>
          </p:nvPr>
        </p:nvSpPr>
        <p:spPr/>
        <p:txBody>
          <a:bodyPr/>
          <a:lstStyle/>
          <a:p>
            <a:pPr>
              <a:defRPr/>
            </a:pPr>
            <a:r>
              <a:rPr lang="en-US"/>
              <a:t>FAST-NUCES CS449-PIT [Fall-2018]</a:t>
            </a:r>
            <a:endParaRPr lang="en-GB" dirty="0"/>
          </a:p>
        </p:txBody>
      </p:sp>
      <p:pic>
        <p:nvPicPr>
          <p:cNvPr id="9" name="Picture 8"/>
          <p:cNvPicPr>
            <a:picLocks noChangeAspect="1"/>
          </p:cNvPicPr>
          <p:nvPr/>
        </p:nvPicPr>
        <p:blipFill>
          <a:blip r:embed="rId3"/>
          <a:stretch>
            <a:fillRect/>
          </a:stretch>
        </p:blipFill>
        <p:spPr>
          <a:xfrm>
            <a:off x="-23247" y="1905000"/>
            <a:ext cx="9167593" cy="4981414"/>
          </a:xfrm>
          <a:prstGeom prst="rect">
            <a:avLst/>
          </a:prstGeom>
        </p:spPr>
      </p:pic>
      <p:sp>
        <p:nvSpPr>
          <p:cNvPr id="10" name="Rectangle 9"/>
          <p:cNvSpPr/>
          <p:nvPr/>
        </p:nvSpPr>
        <p:spPr>
          <a:xfrm>
            <a:off x="76546" y="1253503"/>
            <a:ext cx="9067800" cy="646331"/>
          </a:xfrm>
          <a:prstGeom prst="rect">
            <a:avLst/>
          </a:prstGeom>
        </p:spPr>
        <p:txBody>
          <a:bodyPr wrap="square">
            <a:spAutoFit/>
          </a:bodyPr>
          <a:lstStyle/>
          <a:p>
            <a:r>
              <a:rPr lang="en-US" dirty="0">
                <a:solidFill>
                  <a:schemeClr val="bg1"/>
                </a:solidFill>
                <a:latin typeface="Utopia-Regular"/>
              </a:rPr>
              <a:t>Table 8.2 shows the cash flows in the two cases. Most of the figures are in brackets, indicating negative cash flows, because the cash flows out of the company</a:t>
            </a:r>
            <a:endParaRPr lang="en-US" dirty="0">
              <a:solidFill>
                <a:srgbClr val="FFC000"/>
              </a:solidFill>
            </a:endParaRPr>
          </a:p>
        </p:txBody>
      </p:sp>
      <p:sp>
        <p:nvSpPr>
          <p:cNvPr id="3" name="Slide Number Placeholder 2"/>
          <p:cNvSpPr>
            <a:spLocks noGrp="1"/>
          </p:cNvSpPr>
          <p:nvPr>
            <p:ph type="sldNum" sz="quarter" idx="12"/>
          </p:nvPr>
        </p:nvSpPr>
        <p:spPr/>
        <p:txBody>
          <a:bodyPr/>
          <a:lstStyle/>
          <a:p>
            <a:pPr>
              <a:defRPr/>
            </a:pPr>
            <a:fld id="{7C3995B0-1D2E-4DDC-BC34-E94122BB0B4E}" type="slidenum">
              <a:rPr lang="en-GB" smtClean="0"/>
              <a:pPr>
                <a:defRPr/>
              </a:pPr>
              <a:t>15</a:t>
            </a:fld>
            <a:endParaRPr lang="en-GB" dirty="0"/>
          </a:p>
        </p:txBody>
      </p:sp>
    </p:spTree>
    <p:extLst>
      <p:ext uri="{BB962C8B-B14F-4D97-AF65-F5344CB8AC3E}">
        <p14:creationId xmlns:p14="http://schemas.microsoft.com/office/powerpoint/2010/main" val="80100956"/>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685800"/>
          </a:xfrm>
        </p:spPr>
        <p:txBody>
          <a:bodyPr>
            <a:normAutofit fontScale="90000"/>
          </a:bodyPr>
          <a:lstStyle/>
          <a:p>
            <a:r>
              <a:rPr lang="en-US" dirty="0"/>
              <a:t>Applying DCF to a simple Investment  Project…..</a:t>
            </a:r>
          </a:p>
        </p:txBody>
      </p:sp>
      <p:sp>
        <p:nvSpPr>
          <p:cNvPr id="3" name="Content Placeholder 2"/>
          <p:cNvSpPr>
            <a:spLocks noGrp="1"/>
          </p:cNvSpPr>
          <p:nvPr>
            <p:ph idx="1"/>
          </p:nvPr>
        </p:nvSpPr>
        <p:spPr>
          <a:xfrm>
            <a:off x="440961" y="1257560"/>
            <a:ext cx="8474440" cy="5098790"/>
          </a:xfrm>
        </p:spPr>
        <p:txBody>
          <a:bodyPr>
            <a:noAutofit/>
          </a:bodyPr>
          <a:lstStyle/>
          <a:p>
            <a:pPr marL="0" indent="0" algn="just">
              <a:buNone/>
            </a:pPr>
            <a:r>
              <a:rPr lang="en-US" dirty="0"/>
              <a:t>The NPV of the cost of continuing to rent is </a:t>
            </a:r>
            <a:r>
              <a:rPr lang="en-US"/>
              <a:t>£15,980, </a:t>
            </a:r>
            <a:r>
              <a:rPr lang="en-US" dirty="0"/>
              <a:t>as oppose to buying a van is £13,030. We conclude that the company will be better off buying a van. </a:t>
            </a:r>
          </a:p>
          <a:p>
            <a:pPr marL="0" indent="0" algn="just">
              <a:buNone/>
            </a:pPr>
            <a:endParaRPr lang="en-US" sz="400" dirty="0"/>
          </a:p>
          <a:p>
            <a:pPr marL="0" indent="0" algn="just">
              <a:buNone/>
            </a:pPr>
            <a:r>
              <a:rPr lang="en-US" dirty="0"/>
              <a:t>The main uncertainty is in the number of  rental days. If the company’s business expands, it has to rent a van more often, increasing the rental cost so buying would have more of advantage. </a:t>
            </a:r>
          </a:p>
          <a:p>
            <a:pPr marL="0" indent="0" algn="just">
              <a:buNone/>
            </a:pPr>
            <a:endParaRPr lang="en-US" sz="1000" dirty="0"/>
          </a:p>
          <a:p>
            <a:pPr marL="0" indent="0" algn="just">
              <a:buNone/>
            </a:pPr>
            <a:r>
              <a:rPr lang="en-US" dirty="0"/>
              <a:t>If, however, business declined or the company used the existing van more efficiently, the cost of the rental would decrease and the advantage of buying would reduce or even disappear.</a:t>
            </a:r>
          </a:p>
        </p:txBody>
      </p:sp>
      <p:sp>
        <p:nvSpPr>
          <p:cNvPr id="4" name="Date Placeholder 3"/>
          <p:cNvSpPr>
            <a:spLocks noGrp="1"/>
          </p:cNvSpPr>
          <p:nvPr>
            <p:ph type="dt" sz="half" idx="10"/>
          </p:nvPr>
        </p:nvSpPr>
        <p:spPr/>
        <p:txBody>
          <a:bodyPr/>
          <a:lstStyle/>
          <a:p>
            <a:pPr>
              <a:defRPr/>
            </a:pPr>
            <a:fld id="{0C87ADC7-9C54-4EF1-9F3D-D11B8DD888A7}" type="datetime1">
              <a:rPr lang="en-US" smtClean="0"/>
              <a:t>17-Oct-18</a:t>
            </a:fld>
            <a:endParaRPr lang="en-GB" dirty="0"/>
          </a:p>
        </p:txBody>
      </p:sp>
      <p:sp>
        <p:nvSpPr>
          <p:cNvPr id="5" name="Footer Placeholder 4"/>
          <p:cNvSpPr>
            <a:spLocks noGrp="1"/>
          </p:cNvSpPr>
          <p:nvPr>
            <p:ph type="ftr" sz="quarter" idx="11"/>
          </p:nvPr>
        </p:nvSpPr>
        <p:spPr/>
        <p:txBody>
          <a:bodyPr/>
          <a:lstStyle/>
          <a:p>
            <a:pPr>
              <a:defRPr/>
            </a:pPr>
            <a:r>
              <a:rPr lang="en-US"/>
              <a:t>FAST-NUCES CS449-PIT [Fall-2018]</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16</a:t>
            </a:fld>
            <a:endParaRPr lang="en-GB" dirty="0"/>
          </a:p>
        </p:txBody>
      </p:sp>
    </p:spTree>
    <p:extLst>
      <p:ext uri="{BB962C8B-B14F-4D97-AF65-F5344CB8AC3E}">
        <p14:creationId xmlns:p14="http://schemas.microsoft.com/office/powerpoint/2010/main" val="4043672827"/>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685800"/>
          </a:xfrm>
        </p:spPr>
        <p:txBody>
          <a:bodyPr>
            <a:normAutofit/>
          </a:bodyPr>
          <a:lstStyle/>
          <a:p>
            <a:r>
              <a:rPr lang="en-US" dirty="0"/>
              <a:t>Timing of the cash flows</a:t>
            </a:r>
          </a:p>
        </p:txBody>
      </p:sp>
      <p:sp>
        <p:nvSpPr>
          <p:cNvPr id="3" name="Content Placeholder 2"/>
          <p:cNvSpPr>
            <a:spLocks noGrp="1"/>
          </p:cNvSpPr>
          <p:nvPr>
            <p:ph idx="1"/>
          </p:nvPr>
        </p:nvSpPr>
        <p:spPr>
          <a:xfrm>
            <a:off x="440961" y="1257560"/>
            <a:ext cx="8474440" cy="5098790"/>
          </a:xfrm>
        </p:spPr>
        <p:txBody>
          <a:bodyPr>
            <a:noAutofit/>
          </a:bodyPr>
          <a:lstStyle/>
          <a:p>
            <a:pPr marL="0" indent="0" algn="just">
              <a:buNone/>
            </a:pPr>
            <a:r>
              <a:rPr lang="en-US" dirty="0"/>
              <a:t>The analysis assumes that the cash flows take place at the start of each period, so that the discount factor for year 0 is 1, or the first payments are at the start of the project so that their NPV is their actual monetary value.</a:t>
            </a:r>
          </a:p>
          <a:p>
            <a:pPr marL="0" indent="0" algn="just">
              <a:buNone/>
            </a:pPr>
            <a:endParaRPr lang="en-US" sz="600" dirty="0"/>
          </a:p>
          <a:p>
            <a:pPr marL="0" indent="0" algn="just">
              <a:buNone/>
            </a:pPr>
            <a:r>
              <a:rPr lang="en-US" dirty="0"/>
              <a:t>This is realistic for the costs involved in buying the van; the cost of the van itself is due when it is bought, which is effectively the start of the project, while the insurance and the road tax are both due at that point and on the same date in succeeding years. </a:t>
            </a:r>
          </a:p>
          <a:p>
            <a:pPr marL="0" indent="0" algn="just">
              <a:buNone/>
            </a:pPr>
            <a:endParaRPr lang="en-US" sz="100" dirty="0"/>
          </a:p>
          <a:p>
            <a:pPr marL="0" indent="0" algn="just">
              <a:buNone/>
            </a:pPr>
            <a:r>
              <a:rPr lang="en-US" dirty="0"/>
              <a:t>Only the comparatively small maintenance costs occur at different points during the year.</a:t>
            </a:r>
          </a:p>
        </p:txBody>
      </p:sp>
      <p:sp>
        <p:nvSpPr>
          <p:cNvPr id="4" name="Date Placeholder 3"/>
          <p:cNvSpPr>
            <a:spLocks noGrp="1"/>
          </p:cNvSpPr>
          <p:nvPr>
            <p:ph type="dt" sz="half" idx="10"/>
          </p:nvPr>
        </p:nvSpPr>
        <p:spPr/>
        <p:txBody>
          <a:bodyPr/>
          <a:lstStyle/>
          <a:p>
            <a:pPr>
              <a:defRPr/>
            </a:pPr>
            <a:fld id="{B96544D3-608D-422F-9218-750CB2F7A23D}" type="datetime1">
              <a:rPr lang="en-US" smtClean="0"/>
              <a:t>17-Oct-18</a:t>
            </a:fld>
            <a:endParaRPr lang="en-GB" dirty="0"/>
          </a:p>
        </p:txBody>
      </p:sp>
      <p:sp>
        <p:nvSpPr>
          <p:cNvPr id="5" name="Footer Placeholder 4"/>
          <p:cNvSpPr>
            <a:spLocks noGrp="1"/>
          </p:cNvSpPr>
          <p:nvPr>
            <p:ph type="ftr" sz="quarter" idx="11"/>
          </p:nvPr>
        </p:nvSpPr>
        <p:spPr/>
        <p:txBody>
          <a:bodyPr/>
          <a:lstStyle/>
          <a:p>
            <a:pPr>
              <a:defRPr/>
            </a:pPr>
            <a:r>
              <a:rPr lang="en-US"/>
              <a:t>FAST-NUCES CS449-PIT [Fall-2018]</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17</a:t>
            </a:fld>
            <a:endParaRPr lang="en-GB" dirty="0"/>
          </a:p>
        </p:txBody>
      </p:sp>
    </p:spTree>
    <p:extLst>
      <p:ext uri="{BB962C8B-B14F-4D97-AF65-F5344CB8AC3E}">
        <p14:creationId xmlns:p14="http://schemas.microsoft.com/office/powerpoint/2010/main" val="3210421833"/>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685800"/>
          </a:xfrm>
        </p:spPr>
        <p:txBody>
          <a:bodyPr>
            <a:normAutofit/>
          </a:bodyPr>
          <a:lstStyle/>
          <a:p>
            <a:r>
              <a:rPr lang="en-US" dirty="0"/>
              <a:t>Timing of the cash flows…..</a:t>
            </a:r>
          </a:p>
        </p:txBody>
      </p:sp>
      <p:sp>
        <p:nvSpPr>
          <p:cNvPr id="3" name="Content Placeholder 2"/>
          <p:cNvSpPr>
            <a:spLocks noGrp="1"/>
          </p:cNvSpPr>
          <p:nvPr>
            <p:ph idx="1"/>
          </p:nvPr>
        </p:nvSpPr>
        <p:spPr>
          <a:xfrm>
            <a:off x="440961" y="1257560"/>
            <a:ext cx="8474440" cy="5098790"/>
          </a:xfrm>
        </p:spPr>
        <p:txBody>
          <a:bodyPr>
            <a:noAutofit/>
          </a:bodyPr>
          <a:lstStyle/>
          <a:p>
            <a:pPr marL="0" indent="0" algn="just">
              <a:buNone/>
            </a:pPr>
            <a:r>
              <a:rPr lang="en-US" dirty="0"/>
              <a:t>This assumption about the timing of the cash flows is not, however, valid for the rental option. </a:t>
            </a:r>
          </a:p>
          <a:p>
            <a:pPr marL="0" indent="0" algn="just">
              <a:buNone/>
            </a:pPr>
            <a:endParaRPr lang="en-US" sz="700" dirty="0"/>
          </a:p>
          <a:p>
            <a:pPr marL="0" indent="0" algn="just">
              <a:buNone/>
            </a:pPr>
            <a:r>
              <a:rPr lang="en-US" dirty="0"/>
              <a:t>The company is likely to have an account with the rental company so that it receives monthly invoices for the rentals in the previous month and the cash flows are distributed throughout the year. </a:t>
            </a:r>
          </a:p>
          <a:p>
            <a:pPr marL="0" indent="0" algn="just">
              <a:buNone/>
            </a:pPr>
            <a:endParaRPr lang="en-US" sz="900" dirty="0"/>
          </a:p>
          <a:p>
            <a:pPr marL="0" indent="0" algn="just">
              <a:buNone/>
            </a:pPr>
            <a:r>
              <a:rPr lang="en-US" dirty="0"/>
              <a:t>If we assume that ‘on average’ the rental costs are paid half way through the year, we can correct for the result of assuming that the cash flows  take place at the beginning of the period by applying a further six-month discount factor to the NPV</a:t>
            </a:r>
          </a:p>
        </p:txBody>
      </p:sp>
      <p:sp>
        <p:nvSpPr>
          <p:cNvPr id="4" name="Date Placeholder 3"/>
          <p:cNvSpPr>
            <a:spLocks noGrp="1"/>
          </p:cNvSpPr>
          <p:nvPr>
            <p:ph type="dt" sz="half" idx="10"/>
          </p:nvPr>
        </p:nvSpPr>
        <p:spPr/>
        <p:txBody>
          <a:bodyPr/>
          <a:lstStyle/>
          <a:p>
            <a:pPr>
              <a:defRPr/>
            </a:pPr>
            <a:fld id="{6541F7B7-58A1-43D6-8B84-22FED582B58E}" type="datetime1">
              <a:rPr lang="en-US" smtClean="0"/>
              <a:t>17-Oct-18</a:t>
            </a:fld>
            <a:endParaRPr lang="en-GB" dirty="0"/>
          </a:p>
        </p:txBody>
      </p:sp>
      <p:sp>
        <p:nvSpPr>
          <p:cNvPr id="5" name="Footer Placeholder 4"/>
          <p:cNvSpPr>
            <a:spLocks noGrp="1"/>
          </p:cNvSpPr>
          <p:nvPr>
            <p:ph type="ftr" sz="quarter" idx="11"/>
          </p:nvPr>
        </p:nvSpPr>
        <p:spPr/>
        <p:txBody>
          <a:bodyPr/>
          <a:lstStyle/>
          <a:p>
            <a:pPr>
              <a:defRPr/>
            </a:pPr>
            <a:r>
              <a:rPr lang="en-US"/>
              <a:t>FAST-NUCES CS449-PIT [Fall-2018]</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18</a:t>
            </a:fld>
            <a:endParaRPr lang="en-GB" dirty="0"/>
          </a:p>
        </p:txBody>
      </p:sp>
    </p:spTree>
    <p:extLst>
      <p:ext uri="{BB962C8B-B14F-4D97-AF65-F5344CB8AC3E}">
        <p14:creationId xmlns:p14="http://schemas.microsoft.com/office/powerpoint/2010/main" val="3138353428"/>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685800"/>
          </a:xfrm>
        </p:spPr>
        <p:txBody>
          <a:bodyPr>
            <a:normAutofit/>
          </a:bodyPr>
          <a:lstStyle/>
          <a:p>
            <a:r>
              <a:rPr lang="en-US" dirty="0"/>
              <a:t>Timing of the cash flows…..</a:t>
            </a:r>
          </a:p>
        </p:txBody>
      </p:sp>
      <p:sp>
        <p:nvSpPr>
          <p:cNvPr id="3" name="Content Placeholder 2"/>
          <p:cNvSpPr>
            <a:spLocks noGrp="1"/>
          </p:cNvSpPr>
          <p:nvPr>
            <p:ph idx="1"/>
          </p:nvPr>
        </p:nvSpPr>
        <p:spPr>
          <a:xfrm>
            <a:off x="440961" y="1257560"/>
            <a:ext cx="8474440" cy="5098790"/>
          </a:xfrm>
        </p:spPr>
        <p:txBody>
          <a:bodyPr>
            <a:noAutofit/>
          </a:bodyPr>
          <a:lstStyle/>
          <a:p>
            <a:pPr marL="0" indent="0" algn="just">
              <a:buNone/>
            </a:pPr>
            <a:r>
              <a:rPr lang="en-US" dirty="0"/>
              <a:t>This factor is the square root of the annual discount factor, 0.9091, that is, 0.9535. </a:t>
            </a:r>
          </a:p>
          <a:p>
            <a:pPr marL="0" indent="0" algn="just">
              <a:buNone/>
            </a:pPr>
            <a:endParaRPr lang="en-US" sz="1600" dirty="0"/>
          </a:p>
          <a:p>
            <a:pPr marL="0" indent="0" algn="just">
              <a:buNone/>
            </a:pPr>
            <a:r>
              <a:rPr lang="en-US" dirty="0"/>
              <a:t>The resulting NPV is £15,237. The advantage of buying the van is thus slightly less than in the original calculation but is still significant.</a:t>
            </a:r>
          </a:p>
        </p:txBody>
      </p:sp>
      <p:sp>
        <p:nvSpPr>
          <p:cNvPr id="4" name="Date Placeholder 3"/>
          <p:cNvSpPr>
            <a:spLocks noGrp="1"/>
          </p:cNvSpPr>
          <p:nvPr>
            <p:ph type="dt" sz="half" idx="10"/>
          </p:nvPr>
        </p:nvSpPr>
        <p:spPr/>
        <p:txBody>
          <a:bodyPr/>
          <a:lstStyle/>
          <a:p>
            <a:pPr>
              <a:defRPr/>
            </a:pPr>
            <a:fld id="{29CEE325-AA78-440C-8AE5-42C61F9DED5F}" type="datetime1">
              <a:rPr lang="en-US" smtClean="0"/>
              <a:t>17-Oct-18</a:t>
            </a:fld>
            <a:endParaRPr lang="en-GB" dirty="0"/>
          </a:p>
        </p:txBody>
      </p:sp>
      <p:sp>
        <p:nvSpPr>
          <p:cNvPr id="5" name="Footer Placeholder 4"/>
          <p:cNvSpPr>
            <a:spLocks noGrp="1"/>
          </p:cNvSpPr>
          <p:nvPr>
            <p:ph type="ftr" sz="quarter" idx="11"/>
          </p:nvPr>
        </p:nvSpPr>
        <p:spPr/>
        <p:txBody>
          <a:bodyPr/>
          <a:lstStyle/>
          <a:p>
            <a:pPr>
              <a:defRPr/>
            </a:pPr>
            <a:r>
              <a:rPr lang="en-US"/>
              <a:t>FAST-NUCES CS449-PIT [Fall-2018]</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19</a:t>
            </a:fld>
            <a:endParaRPr lang="en-GB" dirty="0"/>
          </a:p>
        </p:txBody>
      </p:sp>
    </p:spTree>
    <p:extLst>
      <p:ext uri="{BB962C8B-B14F-4D97-AF65-F5344CB8AC3E}">
        <p14:creationId xmlns:p14="http://schemas.microsoft.com/office/powerpoint/2010/main" val="1285263037"/>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685800"/>
          </a:xfrm>
        </p:spPr>
        <p:txBody>
          <a:bodyPr/>
          <a:lstStyle/>
          <a:p>
            <a:r>
              <a:rPr lang="en-US" dirty="0"/>
              <a:t>Chapter Outcome</a:t>
            </a:r>
          </a:p>
        </p:txBody>
      </p:sp>
      <p:sp>
        <p:nvSpPr>
          <p:cNvPr id="3" name="Content Placeholder 2"/>
          <p:cNvSpPr>
            <a:spLocks noGrp="1"/>
          </p:cNvSpPr>
          <p:nvPr>
            <p:ph idx="1"/>
          </p:nvPr>
        </p:nvSpPr>
        <p:spPr>
          <a:xfrm>
            <a:off x="457200" y="1371600"/>
            <a:ext cx="8534400" cy="5181600"/>
          </a:xfrm>
        </p:spPr>
        <p:txBody>
          <a:bodyPr>
            <a:normAutofit/>
          </a:bodyPr>
          <a:lstStyle/>
          <a:p>
            <a:pPr marL="0" indent="0">
              <a:buNone/>
            </a:pPr>
            <a:r>
              <a:rPr lang="en-US" i="1" dirty="0"/>
              <a:t>After reading the chapter, you should:</a:t>
            </a:r>
          </a:p>
          <a:p>
            <a:pPr marL="0" indent="0">
              <a:buNone/>
            </a:pPr>
            <a:endParaRPr lang="en-US" sz="1400" i="1" dirty="0"/>
          </a:p>
          <a:p>
            <a:r>
              <a:rPr lang="en-US" dirty="0"/>
              <a:t> </a:t>
            </a:r>
            <a:r>
              <a:rPr lang="en-US" i="1" dirty="0"/>
              <a:t>understand what is meant by the </a:t>
            </a:r>
            <a:r>
              <a:rPr lang="en-US" dirty="0"/>
              <a:t>time value of money</a:t>
            </a:r>
            <a:r>
              <a:rPr lang="en-US" i="1" dirty="0"/>
              <a:t>;</a:t>
            </a:r>
          </a:p>
          <a:p>
            <a:endParaRPr lang="en-US" sz="1800" i="1" dirty="0"/>
          </a:p>
          <a:p>
            <a:r>
              <a:rPr lang="en-US" dirty="0"/>
              <a:t> </a:t>
            </a:r>
            <a:r>
              <a:rPr lang="en-US" i="1" dirty="0"/>
              <a:t>be able to carry out a discounted cash flow analysis to assess the viability of a proposed investment proposal;</a:t>
            </a:r>
          </a:p>
          <a:p>
            <a:endParaRPr lang="en-US" sz="1600" i="1" dirty="0"/>
          </a:p>
          <a:p>
            <a:r>
              <a:rPr lang="en-US" dirty="0"/>
              <a:t> </a:t>
            </a:r>
            <a:r>
              <a:rPr lang="en-US" i="1" dirty="0"/>
              <a:t>be able to interpret a discounted cash flow analysis in commercial terms.</a:t>
            </a:r>
            <a:endParaRPr lang="en-US" dirty="0"/>
          </a:p>
        </p:txBody>
      </p:sp>
      <p:sp>
        <p:nvSpPr>
          <p:cNvPr id="4" name="Date Placeholder 3"/>
          <p:cNvSpPr>
            <a:spLocks noGrp="1"/>
          </p:cNvSpPr>
          <p:nvPr>
            <p:ph type="dt" sz="half" idx="10"/>
          </p:nvPr>
        </p:nvSpPr>
        <p:spPr/>
        <p:txBody>
          <a:bodyPr/>
          <a:lstStyle/>
          <a:p>
            <a:pPr>
              <a:defRPr/>
            </a:pPr>
            <a:fld id="{07DBC3D0-4917-48A7-BA7C-F6BDCBCB9C00}" type="datetime1">
              <a:rPr lang="en-US" smtClean="0"/>
              <a:t>17-Oct-18</a:t>
            </a:fld>
            <a:endParaRPr lang="en-GB" dirty="0"/>
          </a:p>
        </p:txBody>
      </p:sp>
      <p:sp>
        <p:nvSpPr>
          <p:cNvPr id="5" name="Footer Placeholder 4"/>
          <p:cNvSpPr>
            <a:spLocks noGrp="1"/>
          </p:cNvSpPr>
          <p:nvPr>
            <p:ph type="ftr" sz="quarter" idx="11"/>
          </p:nvPr>
        </p:nvSpPr>
        <p:spPr/>
        <p:txBody>
          <a:bodyPr/>
          <a:lstStyle/>
          <a:p>
            <a:pPr>
              <a:defRPr/>
            </a:pPr>
            <a:r>
              <a:rPr lang="en-US"/>
              <a:t>FAST-NUCES CS449-PIT [Fall-2018]</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2</a:t>
            </a:fld>
            <a:endParaRPr lang="en-GB" dirty="0"/>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fade">
                                      <p:cBhvr>
                                        <p:cTn id="1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685800"/>
          </a:xfrm>
        </p:spPr>
        <p:txBody>
          <a:bodyPr>
            <a:normAutofit/>
          </a:bodyPr>
          <a:lstStyle/>
          <a:p>
            <a:r>
              <a:rPr lang="en-US" dirty="0"/>
              <a:t>Cost of capital</a:t>
            </a:r>
          </a:p>
        </p:txBody>
      </p:sp>
      <p:sp>
        <p:nvSpPr>
          <p:cNvPr id="3" name="Content Placeholder 2"/>
          <p:cNvSpPr>
            <a:spLocks noGrp="1"/>
          </p:cNvSpPr>
          <p:nvPr>
            <p:ph idx="1"/>
          </p:nvPr>
        </p:nvSpPr>
        <p:spPr>
          <a:xfrm>
            <a:off x="440961" y="1257560"/>
            <a:ext cx="8474440" cy="5098790"/>
          </a:xfrm>
        </p:spPr>
        <p:txBody>
          <a:bodyPr>
            <a:noAutofit/>
          </a:bodyPr>
          <a:lstStyle/>
          <a:p>
            <a:pPr marL="0" indent="0" algn="just">
              <a:buNone/>
            </a:pPr>
            <a:r>
              <a:rPr lang="en-US" dirty="0"/>
              <a:t>The company pays 10% interest on its borrowings and we assumed that it would have to borrow the money to buy the van. </a:t>
            </a:r>
          </a:p>
          <a:p>
            <a:pPr marL="0" indent="0" algn="just">
              <a:buNone/>
            </a:pPr>
            <a:endParaRPr lang="en-US" sz="500" dirty="0"/>
          </a:p>
          <a:p>
            <a:pPr marL="0" indent="0" algn="just">
              <a:buNone/>
            </a:pPr>
            <a:r>
              <a:rPr lang="en-US" dirty="0"/>
              <a:t>This is an over-simplification. Even if the company has the cash available to buy the van outright, there is still a cost because the company will lose the income it could have received by investing the money somewhere else, in a suitable interest bearing account for example. </a:t>
            </a:r>
          </a:p>
          <a:p>
            <a:pPr marL="0" indent="0" algn="just">
              <a:buNone/>
            </a:pPr>
            <a:endParaRPr lang="en-US" sz="600" dirty="0"/>
          </a:p>
          <a:p>
            <a:pPr marL="0" indent="0" algn="just">
              <a:buNone/>
            </a:pPr>
            <a:r>
              <a:rPr lang="en-US" dirty="0"/>
              <a:t>This cost is known as an </a:t>
            </a:r>
            <a:r>
              <a:rPr lang="en-US" i="1" dirty="0">
                <a:solidFill>
                  <a:srgbClr val="00B0F0"/>
                </a:solidFill>
              </a:rPr>
              <a:t>opportunity cost</a:t>
            </a:r>
            <a:r>
              <a:rPr lang="en-US" dirty="0"/>
              <a:t>. If the company is able to pay cash for the van, this is the interest rate it would be appropriate to use in the DCF analysis.</a:t>
            </a:r>
          </a:p>
        </p:txBody>
      </p:sp>
      <p:sp>
        <p:nvSpPr>
          <p:cNvPr id="4" name="Date Placeholder 3"/>
          <p:cNvSpPr>
            <a:spLocks noGrp="1"/>
          </p:cNvSpPr>
          <p:nvPr>
            <p:ph type="dt" sz="half" idx="10"/>
          </p:nvPr>
        </p:nvSpPr>
        <p:spPr/>
        <p:txBody>
          <a:bodyPr/>
          <a:lstStyle/>
          <a:p>
            <a:pPr>
              <a:defRPr/>
            </a:pPr>
            <a:fld id="{8887C5CF-6782-417D-8111-5B4C2BD6C7DF}" type="datetime1">
              <a:rPr lang="en-US" smtClean="0"/>
              <a:t>17-Oct-18</a:t>
            </a:fld>
            <a:endParaRPr lang="en-GB" dirty="0"/>
          </a:p>
        </p:txBody>
      </p:sp>
      <p:sp>
        <p:nvSpPr>
          <p:cNvPr id="5" name="Footer Placeholder 4"/>
          <p:cNvSpPr>
            <a:spLocks noGrp="1"/>
          </p:cNvSpPr>
          <p:nvPr>
            <p:ph type="ftr" sz="quarter" idx="11"/>
          </p:nvPr>
        </p:nvSpPr>
        <p:spPr/>
        <p:txBody>
          <a:bodyPr/>
          <a:lstStyle/>
          <a:p>
            <a:pPr>
              <a:defRPr/>
            </a:pPr>
            <a:r>
              <a:rPr lang="en-US"/>
              <a:t>FAST-NUCES CS449-PIT [Fall-2018]</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20</a:t>
            </a:fld>
            <a:endParaRPr lang="en-GB" dirty="0"/>
          </a:p>
        </p:txBody>
      </p:sp>
    </p:spTree>
    <p:extLst>
      <p:ext uri="{BB962C8B-B14F-4D97-AF65-F5344CB8AC3E}">
        <p14:creationId xmlns:p14="http://schemas.microsoft.com/office/powerpoint/2010/main" val="1850689433"/>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685800"/>
          </a:xfrm>
        </p:spPr>
        <p:txBody>
          <a:bodyPr>
            <a:normAutofit/>
          </a:bodyPr>
          <a:lstStyle/>
          <a:p>
            <a:r>
              <a:rPr lang="en-US" dirty="0"/>
              <a:t>Cost of capital…..</a:t>
            </a:r>
          </a:p>
        </p:txBody>
      </p:sp>
      <p:sp>
        <p:nvSpPr>
          <p:cNvPr id="3" name="Content Placeholder 2"/>
          <p:cNvSpPr>
            <a:spLocks noGrp="1"/>
          </p:cNvSpPr>
          <p:nvPr>
            <p:ph idx="1"/>
          </p:nvPr>
        </p:nvSpPr>
        <p:spPr>
          <a:xfrm>
            <a:off x="440961" y="1257560"/>
            <a:ext cx="8474440" cy="5098790"/>
          </a:xfrm>
        </p:spPr>
        <p:txBody>
          <a:bodyPr>
            <a:noAutofit/>
          </a:bodyPr>
          <a:lstStyle/>
          <a:p>
            <a:pPr marL="0" indent="0" algn="just">
              <a:buNone/>
            </a:pPr>
            <a:r>
              <a:rPr lang="en-US" dirty="0"/>
              <a:t>As we know, large companies raise money by taking loans (the rate of interest maybe fixed or variable), by the issue of shares (on which dividends may be paid), or by retaining profits.</a:t>
            </a:r>
          </a:p>
          <a:p>
            <a:pPr marL="0" indent="0" algn="just">
              <a:buNone/>
            </a:pPr>
            <a:endParaRPr lang="en-US" sz="1050" dirty="0"/>
          </a:p>
          <a:p>
            <a:pPr marL="0" indent="0" algn="just">
              <a:buNone/>
            </a:pPr>
            <a:r>
              <a:rPr lang="en-US" dirty="0"/>
              <a:t>When a large company invests in new projects, the money required is likely to come from a combination of these. The company’s financial director is expected to carry out complex calculations to balance the cost of money from these different sources and come out with a single figure for the cost of capital, which the company will use in appraising all investment proposals.</a:t>
            </a:r>
          </a:p>
        </p:txBody>
      </p:sp>
      <p:sp>
        <p:nvSpPr>
          <p:cNvPr id="4" name="Date Placeholder 3"/>
          <p:cNvSpPr>
            <a:spLocks noGrp="1"/>
          </p:cNvSpPr>
          <p:nvPr>
            <p:ph type="dt" sz="half" idx="10"/>
          </p:nvPr>
        </p:nvSpPr>
        <p:spPr/>
        <p:txBody>
          <a:bodyPr/>
          <a:lstStyle/>
          <a:p>
            <a:pPr>
              <a:defRPr/>
            </a:pPr>
            <a:fld id="{0DE690BF-3CE7-4E0A-AD5A-515EA1AA5095}" type="datetime1">
              <a:rPr lang="en-US" smtClean="0"/>
              <a:t>17-Oct-18</a:t>
            </a:fld>
            <a:endParaRPr lang="en-GB" dirty="0"/>
          </a:p>
        </p:txBody>
      </p:sp>
      <p:sp>
        <p:nvSpPr>
          <p:cNvPr id="5" name="Footer Placeholder 4"/>
          <p:cNvSpPr>
            <a:spLocks noGrp="1"/>
          </p:cNvSpPr>
          <p:nvPr>
            <p:ph type="ftr" sz="quarter" idx="11"/>
          </p:nvPr>
        </p:nvSpPr>
        <p:spPr/>
        <p:txBody>
          <a:bodyPr/>
          <a:lstStyle/>
          <a:p>
            <a:pPr>
              <a:defRPr/>
            </a:pPr>
            <a:r>
              <a:rPr lang="en-US"/>
              <a:t>FAST-NUCES CS449-PIT [Fall-2018]</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21</a:t>
            </a:fld>
            <a:endParaRPr lang="en-GB" dirty="0"/>
          </a:p>
        </p:txBody>
      </p:sp>
    </p:spTree>
    <p:extLst>
      <p:ext uri="{BB962C8B-B14F-4D97-AF65-F5344CB8AC3E}">
        <p14:creationId xmlns:p14="http://schemas.microsoft.com/office/powerpoint/2010/main" val="4251266747"/>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685800"/>
          </a:xfrm>
        </p:spPr>
        <p:txBody>
          <a:bodyPr>
            <a:normAutofit/>
          </a:bodyPr>
          <a:lstStyle/>
          <a:p>
            <a:r>
              <a:rPr lang="en-US" dirty="0"/>
              <a:t>Handling inflation</a:t>
            </a:r>
          </a:p>
        </p:txBody>
      </p:sp>
      <p:sp>
        <p:nvSpPr>
          <p:cNvPr id="3" name="Content Placeholder 2"/>
          <p:cNvSpPr>
            <a:spLocks noGrp="1"/>
          </p:cNvSpPr>
          <p:nvPr>
            <p:ph idx="1"/>
          </p:nvPr>
        </p:nvSpPr>
        <p:spPr>
          <a:xfrm>
            <a:off x="440961" y="1257560"/>
            <a:ext cx="8474440" cy="5098790"/>
          </a:xfrm>
        </p:spPr>
        <p:txBody>
          <a:bodyPr>
            <a:noAutofit/>
          </a:bodyPr>
          <a:lstStyle/>
          <a:p>
            <a:pPr marL="0" indent="0" algn="just">
              <a:buNone/>
            </a:pPr>
            <a:r>
              <a:rPr lang="en-US" dirty="0"/>
              <a:t>Inflation in a financial context means the fall in the value of money over time. It is usually an annual percentage.</a:t>
            </a:r>
          </a:p>
          <a:p>
            <a:pPr marL="0" indent="0" algn="just">
              <a:buNone/>
            </a:pPr>
            <a:endParaRPr lang="en-US" sz="1200" dirty="0"/>
          </a:p>
          <a:p>
            <a:pPr marL="0" indent="0" algn="just">
              <a:buNone/>
            </a:pPr>
            <a:r>
              <a:rPr lang="en-US" dirty="0"/>
              <a:t>Thus, for example, an inflation rate of 5% means that in one  year goods that today cost £100 will cost £105. In two years, they will cost £100 × 1.05 × 1.05 = £110.25.</a:t>
            </a:r>
          </a:p>
          <a:p>
            <a:pPr marL="0" indent="0" algn="just">
              <a:buNone/>
            </a:pPr>
            <a:endParaRPr lang="en-US" sz="1100" dirty="0"/>
          </a:p>
          <a:p>
            <a:pPr marL="0" indent="0" algn="just">
              <a:buNone/>
            </a:pPr>
            <a:r>
              <a:rPr lang="en-US" dirty="0"/>
              <a:t>The inflation rate can vary from time to time and from country to country. Typically, in countries with a stable economy, it will be under 5%, while in countries where the economy is weak and out of control, it can rise to several thousand percent.</a:t>
            </a:r>
          </a:p>
        </p:txBody>
      </p:sp>
      <p:sp>
        <p:nvSpPr>
          <p:cNvPr id="4" name="Date Placeholder 3"/>
          <p:cNvSpPr>
            <a:spLocks noGrp="1"/>
          </p:cNvSpPr>
          <p:nvPr>
            <p:ph type="dt" sz="half" idx="10"/>
          </p:nvPr>
        </p:nvSpPr>
        <p:spPr/>
        <p:txBody>
          <a:bodyPr/>
          <a:lstStyle/>
          <a:p>
            <a:pPr>
              <a:defRPr/>
            </a:pPr>
            <a:fld id="{387A2225-F6BD-4D69-A33E-7D84B287640A}" type="datetime1">
              <a:rPr lang="en-US" smtClean="0"/>
              <a:t>17-Oct-18</a:t>
            </a:fld>
            <a:endParaRPr lang="en-GB" dirty="0"/>
          </a:p>
        </p:txBody>
      </p:sp>
      <p:sp>
        <p:nvSpPr>
          <p:cNvPr id="5" name="Footer Placeholder 4"/>
          <p:cNvSpPr>
            <a:spLocks noGrp="1"/>
          </p:cNvSpPr>
          <p:nvPr>
            <p:ph type="ftr" sz="quarter" idx="11"/>
          </p:nvPr>
        </p:nvSpPr>
        <p:spPr/>
        <p:txBody>
          <a:bodyPr/>
          <a:lstStyle/>
          <a:p>
            <a:pPr>
              <a:defRPr/>
            </a:pPr>
            <a:r>
              <a:rPr lang="en-US"/>
              <a:t>FAST-NUCES CS449-PIT [Fall-2018]</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22</a:t>
            </a:fld>
            <a:endParaRPr lang="en-GB" dirty="0"/>
          </a:p>
        </p:txBody>
      </p:sp>
    </p:spTree>
    <p:extLst>
      <p:ext uri="{BB962C8B-B14F-4D97-AF65-F5344CB8AC3E}">
        <p14:creationId xmlns:p14="http://schemas.microsoft.com/office/powerpoint/2010/main" val="2103928233"/>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685800"/>
          </a:xfrm>
        </p:spPr>
        <p:txBody>
          <a:bodyPr>
            <a:normAutofit/>
          </a:bodyPr>
          <a:lstStyle/>
          <a:p>
            <a:r>
              <a:rPr lang="en-US" dirty="0"/>
              <a:t>Handling inflation…..</a:t>
            </a:r>
          </a:p>
        </p:txBody>
      </p:sp>
      <p:sp>
        <p:nvSpPr>
          <p:cNvPr id="3" name="Content Placeholder 2"/>
          <p:cNvSpPr>
            <a:spLocks noGrp="1"/>
          </p:cNvSpPr>
          <p:nvPr>
            <p:ph idx="1"/>
          </p:nvPr>
        </p:nvSpPr>
        <p:spPr>
          <a:xfrm>
            <a:off x="440961" y="1257560"/>
            <a:ext cx="8474440" cy="5098790"/>
          </a:xfrm>
        </p:spPr>
        <p:txBody>
          <a:bodyPr>
            <a:noAutofit/>
          </a:bodyPr>
          <a:lstStyle/>
          <a:p>
            <a:pPr marL="0" indent="0" algn="just">
              <a:buNone/>
            </a:pPr>
            <a:r>
              <a:rPr lang="en-US" dirty="0"/>
              <a:t>The presence of inflation means that the ‘monetary’ rate of interest, that is, the rate that is normally quoted is actually false.</a:t>
            </a:r>
          </a:p>
          <a:p>
            <a:pPr marL="0" indent="0" algn="just">
              <a:buNone/>
            </a:pPr>
            <a:endParaRPr lang="en-US" sz="900" dirty="0"/>
          </a:p>
          <a:p>
            <a:pPr marL="0" indent="0" algn="just">
              <a:buNone/>
            </a:pPr>
            <a:r>
              <a:rPr lang="en-US" dirty="0"/>
              <a:t>£100 invested at a quoted interest rate of 10% will be worth £110 in money in a years’ time. </a:t>
            </a:r>
          </a:p>
          <a:p>
            <a:pPr marL="0" indent="0" algn="just">
              <a:buNone/>
            </a:pPr>
            <a:endParaRPr lang="en-US" sz="1200" dirty="0"/>
          </a:p>
          <a:p>
            <a:pPr marL="0" indent="0" algn="just">
              <a:buNone/>
            </a:pPr>
            <a:r>
              <a:rPr lang="en-US" dirty="0"/>
              <a:t>However, if the rate of inflation is 5% this £110 will only buy as much as £110/1.05 = £104.76 would buy today. </a:t>
            </a:r>
          </a:p>
          <a:p>
            <a:pPr marL="0" indent="0" algn="just">
              <a:buNone/>
            </a:pPr>
            <a:endParaRPr lang="en-US" sz="1400" dirty="0"/>
          </a:p>
          <a:p>
            <a:pPr marL="0" indent="0" algn="just">
              <a:buNone/>
            </a:pPr>
            <a:r>
              <a:rPr lang="en-US" dirty="0"/>
              <a:t>Thus the real rate of interest is only 4.76%.</a:t>
            </a:r>
          </a:p>
        </p:txBody>
      </p:sp>
      <p:sp>
        <p:nvSpPr>
          <p:cNvPr id="4" name="Date Placeholder 3"/>
          <p:cNvSpPr>
            <a:spLocks noGrp="1"/>
          </p:cNvSpPr>
          <p:nvPr>
            <p:ph type="dt" sz="half" idx="10"/>
          </p:nvPr>
        </p:nvSpPr>
        <p:spPr/>
        <p:txBody>
          <a:bodyPr/>
          <a:lstStyle/>
          <a:p>
            <a:pPr>
              <a:defRPr/>
            </a:pPr>
            <a:fld id="{D98F44FD-78FB-40F5-82DC-A43AECF9F8FB}" type="datetime1">
              <a:rPr lang="en-US" smtClean="0"/>
              <a:t>17-Oct-18</a:t>
            </a:fld>
            <a:endParaRPr lang="en-GB" dirty="0"/>
          </a:p>
        </p:txBody>
      </p:sp>
      <p:sp>
        <p:nvSpPr>
          <p:cNvPr id="5" name="Footer Placeholder 4"/>
          <p:cNvSpPr>
            <a:spLocks noGrp="1"/>
          </p:cNvSpPr>
          <p:nvPr>
            <p:ph type="ftr" sz="quarter" idx="11"/>
          </p:nvPr>
        </p:nvSpPr>
        <p:spPr/>
        <p:txBody>
          <a:bodyPr/>
          <a:lstStyle/>
          <a:p>
            <a:pPr>
              <a:defRPr/>
            </a:pPr>
            <a:r>
              <a:rPr lang="en-US"/>
              <a:t>FAST-NUCES CS449-PIT [Fall-2018]</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23</a:t>
            </a:fld>
            <a:endParaRPr lang="en-GB" dirty="0"/>
          </a:p>
        </p:txBody>
      </p:sp>
    </p:spTree>
    <p:extLst>
      <p:ext uri="{BB962C8B-B14F-4D97-AF65-F5344CB8AC3E}">
        <p14:creationId xmlns:p14="http://schemas.microsoft.com/office/powerpoint/2010/main" val="837406813"/>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fade">
                                      <p:cBhvr>
                                        <p:cTn id="1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685800"/>
          </a:xfrm>
        </p:spPr>
        <p:txBody>
          <a:bodyPr>
            <a:normAutofit/>
          </a:bodyPr>
          <a:lstStyle/>
          <a:p>
            <a:r>
              <a:rPr lang="en-US" dirty="0"/>
              <a:t>Financial cash flows</a:t>
            </a:r>
          </a:p>
        </p:txBody>
      </p:sp>
      <p:sp>
        <p:nvSpPr>
          <p:cNvPr id="3" name="Content Placeholder 2"/>
          <p:cNvSpPr>
            <a:spLocks noGrp="1"/>
          </p:cNvSpPr>
          <p:nvPr>
            <p:ph idx="1"/>
          </p:nvPr>
        </p:nvSpPr>
        <p:spPr>
          <a:xfrm>
            <a:off x="440961" y="1257560"/>
            <a:ext cx="8474440" cy="5098790"/>
          </a:xfrm>
        </p:spPr>
        <p:txBody>
          <a:bodyPr>
            <a:noAutofit/>
          </a:bodyPr>
          <a:lstStyle/>
          <a:p>
            <a:pPr marL="0" indent="0" algn="just">
              <a:buNone/>
            </a:pPr>
            <a:r>
              <a:rPr lang="en-US" dirty="0"/>
              <a:t>It is not necessary to include the cash flows associated with borrowing the money to buy the van, that is, the cash inflow when the bank loan is received and the interest payments made to the bank. </a:t>
            </a:r>
          </a:p>
          <a:p>
            <a:pPr marL="0" indent="0" algn="just">
              <a:buNone/>
            </a:pPr>
            <a:endParaRPr lang="en-US" dirty="0"/>
          </a:p>
          <a:p>
            <a:pPr marL="0" indent="0" algn="just">
              <a:buNone/>
            </a:pPr>
            <a:r>
              <a:rPr lang="en-US" dirty="0"/>
              <a:t>The DCF analysis automatically takes these into account so that the same result is obtained whether or not they are included or not.</a:t>
            </a:r>
          </a:p>
        </p:txBody>
      </p:sp>
      <p:sp>
        <p:nvSpPr>
          <p:cNvPr id="4" name="Date Placeholder 3"/>
          <p:cNvSpPr>
            <a:spLocks noGrp="1"/>
          </p:cNvSpPr>
          <p:nvPr>
            <p:ph type="dt" sz="half" idx="10"/>
          </p:nvPr>
        </p:nvSpPr>
        <p:spPr/>
        <p:txBody>
          <a:bodyPr/>
          <a:lstStyle/>
          <a:p>
            <a:pPr>
              <a:defRPr/>
            </a:pPr>
            <a:fld id="{E0D7B829-C93C-46F7-ABE1-621EEA1C753B}" type="datetime1">
              <a:rPr lang="en-US" smtClean="0"/>
              <a:t>17-Oct-18</a:t>
            </a:fld>
            <a:endParaRPr lang="en-GB" dirty="0"/>
          </a:p>
        </p:txBody>
      </p:sp>
      <p:sp>
        <p:nvSpPr>
          <p:cNvPr id="5" name="Footer Placeholder 4"/>
          <p:cNvSpPr>
            <a:spLocks noGrp="1"/>
          </p:cNvSpPr>
          <p:nvPr>
            <p:ph type="ftr" sz="quarter" idx="11"/>
          </p:nvPr>
        </p:nvSpPr>
        <p:spPr/>
        <p:txBody>
          <a:bodyPr/>
          <a:lstStyle/>
          <a:p>
            <a:pPr>
              <a:defRPr/>
            </a:pPr>
            <a:r>
              <a:rPr lang="en-US"/>
              <a:t>FAST-NUCES CS449-PIT [Fall-2018]</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24</a:t>
            </a:fld>
            <a:r>
              <a:rPr lang="en-GB" dirty="0"/>
              <a:t>[E-2]</a:t>
            </a:r>
          </a:p>
        </p:txBody>
      </p:sp>
    </p:spTree>
    <p:extLst>
      <p:ext uri="{BB962C8B-B14F-4D97-AF65-F5344CB8AC3E}">
        <p14:creationId xmlns:p14="http://schemas.microsoft.com/office/powerpoint/2010/main" val="1998567378"/>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685800"/>
          </a:xfrm>
        </p:spPr>
        <p:txBody>
          <a:bodyPr>
            <a:normAutofit/>
          </a:bodyPr>
          <a:lstStyle/>
          <a:p>
            <a:r>
              <a:rPr lang="en-US" dirty="0"/>
              <a:t>Assessment of a Software Product Proposal</a:t>
            </a:r>
          </a:p>
        </p:txBody>
      </p:sp>
      <p:sp>
        <p:nvSpPr>
          <p:cNvPr id="3" name="Content Placeholder 2"/>
          <p:cNvSpPr>
            <a:spLocks noGrp="1"/>
          </p:cNvSpPr>
          <p:nvPr>
            <p:ph idx="1"/>
          </p:nvPr>
        </p:nvSpPr>
        <p:spPr>
          <a:xfrm>
            <a:off x="440961" y="1257560"/>
            <a:ext cx="8474440" cy="5098790"/>
          </a:xfrm>
        </p:spPr>
        <p:txBody>
          <a:bodyPr>
            <a:noAutofit/>
          </a:bodyPr>
          <a:lstStyle/>
          <a:p>
            <a:pPr marL="0" indent="0" algn="just">
              <a:buNone/>
            </a:pPr>
            <a:r>
              <a:rPr lang="en-US" dirty="0"/>
              <a:t>Let’s consider a company that is assessing a proposal for the development of a software product. </a:t>
            </a:r>
          </a:p>
          <a:p>
            <a:pPr marL="0" indent="0" algn="just">
              <a:buNone/>
            </a:pPr>
            <a:endParaRPr lang="en-US" sz="1000" dirty="0"/>
          </a:p>
          <a:p>
            <a:pPr marL="0" indent="0" algn="just">
              <a:buNone/>
            </a:pPr>
            <a:r>
              <a:rPr lang="en-US" dirty="0"/>
              <a:t>It is estimated that three people will be required for development in the first year and a further person and a half in the second year. </a:t>
            </a:r>
          </a:p>
          <a:p>
            <a:pPr marL="0" indent="0" algn="just">
              <a:buNone/>
            </a:pPr>
            <a:endParaRPr lang="en-US" sz="1600" dirty="0"/>
          </a:p>
          <a:p>
            <a:pPr marL="0" indent="0" algn="just">
              <a:buNone/>
            </a:pPr>
            <a:r>
              <a:rPr lang="en-US" dirty="0"/>
              <a:t>suitable staff cost £35,000/year, including the employer’s pension and national insurance costs. </a:t>
            </a:r>
          </a:p>
          <a:p>
            <a:pPr marL="0" indent="0" algn="just">
              <a:buNone/>
            </a:pPr>
            <a:endParaRPr lang="en-US" sz="1400" dirty="0"/>
          </a:p>
          <a:p>
            <a:pPr marL="0" indent="0" algn="just">
              <a:buNone/>
            </a:pPr>
            <a:r>
              <a:rPr lang="en-US" dirty="0"/>
              <a:t>The product will be released in the second year.</a:t>
            </a:r>
          </a:p>
        </p:txBody>
      </p:sp>
      <p:sp>
        <p:nvSpPr>
          <p:cNvPr id="4" name="Date Placeholder 3"/>
          <p:cNvSpPr>
            <a:spLocks noGrp="1"/>
          </p:cNvSpPr>
          <p:nvPr>
            <p:ph type="dt" sz="half" idx="10"/>
          </p:nvPr>
        </p:nvSpPr>
        <p:spPr/>
        <p:txBody>
          <a:bodyPr/>
          <a:lstStyle/>
          <a:p>
            <a:pPr>
              <a:defRPr/>
            </a:pPr>
            <a:fld id="{B6CFF744-DA7B-46AA-A13D-E1E54DD01FC3}" type="datetime1">
              <a:rPr lang="en-US" smtClean="0"/>
              <a:t>17-Oct-18</a:t>
            </a:fld>
            <a:endParaRPr lang="en-GB" dirty="0"/>
          </a:p>
        </p:txBody>
      </p:sp>
      <p:sp>
        <p:nvSpPr>
          <p:cNvPr id="5" name="Footer Placeholder 4"/>
          <p:cNvSpPr>
            <a:spLocks noGrp="1"/>
          </p:cNvSpPr>
          <p:nvPr>
            <p:ph type="ftr" sz="quarter" idx="11"/>
          </p:nvPr>
        </p:nvSpPr>
        <p:spPr/>
        <p:txBody>
          <a:bodyPr/>
          <a:lstStyle/>
          <a:p>
            <a:pPr>
              <a:defRPr/>
            </a:pPr>
            <a:r>
              <a:rPr lang="en-US"/>
              <a:t>FAST-NUCES CS449-PIT [Fall-2018]</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25</a:t>
            </a:fld>
            <a:endParaRPr lang="en-GB" dirty="0"/>
          </a:p>
        </p:txBody>
      </p:sp>
    </p:spTree>
    <p:extLst>
      <p:ext uri="{BB962C8B-B14F-4D97-AF65-F5344CB8AC3E}">
        <p14:creationId xmlns:p14="http://schemas.microsoft.com/office/powerpoint/2010/main" val="2782964298"/>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fade">
                                      <p:cBhvr>
                                        <p:cTn id="1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685800"/>
          </a:xfrm>
        </p:spPr>
        <p:txBody>
          <a:bodyPr>
            <a:normAutofit fontScale="90000"/>
          </a:bodyPr>
          <a:lstStyle/>
          <a:p>
            <a:r>
              <a:rPr lang="en-US" dirty="0"/>
              <a:t>Assessment of a Software Product Proposal…..</a:t>
            </a:r>
          </a:p>
        </p:txBody>
      </p:sp>
      <p:sp>
        <p:nvSpPr>
          <p:cNvPr id="3" name="Content Placeholder 2"/>
          <p:cNvSpPr>
            <a:spLocks noGrp="1"/>
          </p:cNvSpPr>
          <p:nvPr>
            <p:ph idx="1"/>
          </p:nvPr>
        </p:nvSpPr>
        <p:spPr>
          <a:xfrm>
            <a:off x="440960" y="1257560"/>
            <a:ext cx="8550639" cy="5098790"/>
          </a:xfrm>
        </p:spPr>
        <p:txBody>
          <a:bodyPr>
            <a:noAutofit/>
          </a:bodyPr>
          <a:lstStyle/>
          <a:p>
            <a:pPr marL="0" indent="0" algn="just">
              <a:buNone/>
            </a:pPr>
            <a:r>
              <a:rPr lang="en-US" dirty="0"/>
              <a:t>After the second year, maintenance is expected to need one person, full-time. </a:t>
            </a:r>
          </a:p>
          <a:p>
            <a:pPr marL="0" indent="0" algn="just">
              <a:buNone/>
            </a:pPr>
            <a:endParaRPr lang="en-US" sz="900" dirty="0"/>
          </a:p>
          <a:p>
            <a:pPr marL="0" indent="0" algn="just">
              <a:buNone/>
            </a:pPr>
            <a:r>
              <a:rPr lang="en-US" dirty="0"/>
              <a:t>Sales and marketing costs are estimated to be £10,000 in the first year, rising to more than £20,000, for each of the next 4 years.</a:t>
            </a:r>
          </a:p>
          <a:p>
            <a:pPr marL="0" indent="0" algn="just">
              <a:buNone/>
            </a:pPr>
            <a:endParaRPr lang="en-US" sz="1100" dirty="0"/>
          </a:p>
          <a:p>
            <a:pPr marL="0" indent="0" algn="just">
              <a:buNone/>
            </a:pPr>
            <a:r>
              <a:rPr lang="en-US" dirty="0"/>
              <a:t>The product itself is a fairly high-value. It is expected that about 100 copies will be sold over this period, at around £5,000 a copy.</a:t>
            </a:r>
          </a:p>
          <a:p>
            <a:pPr marL="0" indent="0" algn="just">
              <a:buNone/>
            </a:pPr>
            <a:endParaRPr lang="en-US" sz="1200" dirty="0"/>
          </a:p>
          <a:p>
            <a:pPr marL="0" indent="0" algn="just">
              <a:buNone/>
            </a:pPr>
            <a:r>
              <a:rPr lang="en-US" dirty="0"/>
              <a:t>Table 8.3 shows the DCF analysis of the project over a </a:t>
            </a:r>
            <a:br>
              <a:rPr lang="en-US" dirty="0"/>
            </a:br>
            <a:r>
              <a:rPr lang="en-US" dirty="0"/>
              <a:t>5-year period, using 10% as the (monetary)cost of capital.</a:t>
            </a:r>
          </a:p>
        </p:txBody>
      </p:sp>
      <p:sp>
        <p:nvSpPr>
          <p:cNvPr id="4" name="Date Placeholder 3"/>
          <p:cNvSpPr>
            <a:spLocks noGrp="1"/>
          </p:cNvSpPr>
          <p:nvPr>
            <p:ph type="dt" sz="half" idx="10"/>
          </p:nvPr>
        </p:nvSpPr>
        <p:spPr/>
        <p:txBody>
          <a:bodyPr/>
          <a:lstStyle/>
          <a:p>
            <a:pPr>
              <a:defRPr/>
            </a:pPr>
            <a:fld id="{082BCA6D-AB31-4FE4-BC7E-F6A3248F0CB0}" type="datetime1">
              <a:rPr lang="en-US" smtClean="0"/>
              <a:t>17-Oct-18</a:t>
            </a:fld>
            <a:endParaRPr lang="en-GB" dirty="0"/>
          </a:p>
        </p:txBody>
      </p:sp>
      <p:sp>
        <p:nvSpPr>
          <p:cNvPr id="5" name="Footer Placeholder 4"/>
          <p:cNvSpPr>
            <a:spLocks noGrp="1"/>
          </p:cNvSpPr>
          <p:nvPr>
            <p:ph type="ftr" sz="quarter" idx="11"/>
          </p:nvPr>
        </p:nvSpPr>
        <p:spPr/>
        <p:txBody>
          <a:bodyPr/>
          <a:lstStyle/>
          <a:p>
            <a:pPr>
              <a:defRPr/>
            </a:pPr>
            <a:r>
              <a:rPr lang="en-US"/>
              <a:t>FAST-NUCES CS449-PIT [Fall-2018]</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26</a:t>
            </a:fld>
            <a:endParaRPr lang="en-GB" dirty="0"/>
          </a:p>
        </p:txBody>
      </p:sp>
    </p:spTree>
    <p:extLst>
      <p:ext uri="{BB962C8B-B14F-4D97-AF65-F5344CB8AC3E}">
        <p14:creationId xmlns:p14="http://schemas.microsoft.com/office/powerpoint/2010/main" val="2333973851"/>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Effect transition="in" filter="fade">
                                      <p:cBhvr>
                                        <p:cTn id="11" dur="500"/>
                                        <p:tgtEl>
                                          <p:spTgt spid="3">
                                            <p:txEl>
                                              <p:pRg st="4" end="4"/>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fade">
                                      <p:cBhvr>
                                        <p:cTn id="16"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685800"/>
          </a:xfrm>
        </p:spPr>
        <p:txBody>
          <a:bodyPr>
            <a:normAutofit fontScale="90000"/>
          </a:bodyPr>
          <a:lstStyle/>
          <a:p>
            <a:r>
              <a:rPr lang="en-US" dirty="0"/>
              <a:t>Assessment of a Software Product Proposal…..</a:t>
            </a:r>
          </a:p>
        </p:txBody>
      </p:sp>
      <p:sp>
        <p:nvSpPr>
          <p:cNvPr id="4" name="Date Placeholder 3"/>
          <p:cNvSpPr>
            <a:spLocks noGrp="1"/>
          </p:cNvSpPr>
          <p:nvPr>
            <p:ph type="dt" sz="half" idx="10"/>
          </p:nvPr>
        </p:nvSpPr>
        <p:spPr/>
        <p:txBody>
          <a:bodyPr/>
          <a:lstStyle/>
          <a:p>
            <a:pPr>
              <a:defRPr/>
            </a:pPr>
            <a:fld id="{49FD0DA7-E95C-40F4-BA61-0D9791913566}" type="datetime1">
              <a:rPr lang="en-US" smtClean="0"/>
              <a:t>17-Oct-18</a:t>
            </a:fld>
            <a:endParaRPr lang="en-GB" dirty="0"/>
          </a:p>
        </p:txBody>
      </p:sp>
      <p:sp>
        <p:nvSpPr>
          <p:cNvPr id="5" name="Footer Placeholder 4"/>
          <p:cNvSpPr>
            <a:spLocks noGrp="1"/>
          </p:cNvSpPr>
          <p:nvPr>
            <p:ph type="ftr" sz="quarter" idx="11"/>
          </p:nvPr>
        </p:nvSpPr>
        <p:spPr/>
        <p:txBody>
          <a:bodyPr/>
          <a:lstStyle/>
          <a:p>
            <a:pPr>
              <a:defRPr/>
            </a:pPr>
            <a:r>
              <a:rPr lang="en-US"/>
              <a:t>FAST-NUCES CS449-PIT [Fall-2018]</a:t>
            </a:r>
            <a:endParaRPr lang="en-GB" dirty="0"/>
          </a:p>
        </p:txBody>
      </p:sp>
      <p:pic>
        <p:nvPicPr>
          <p:cNvPr id="8" name="Picture 7"/>
          <p:cNvPicPr>
            <a:picLocks noChangeAspect="1"/>
          </p:cNvPicPr>
          <p:nvPr/>
        </p:nvPicPr>
        <p:blipFill>
          <a:blip r:embed="rId4"/>
          <a:stretch>
            <a:fillRect/>
          </a:stretch>
        </p:blipFill>
        <p:spPr>
          <a:xfrm>
            <a:off x="-1" y="0"/>
            <a:ext cx="9144001" cy="6858000"/>
          </a:xfrm>
          <a:prstGeom prst="rect">
            <a:avLst/>
          </a:prstGeom>
        </p:spPr>
      </p:pic>
      <p:sp>
        <p:nvSpPr>
          <p:cNvPr id="3" name="Slide Number Placeholder 2"/>
          <p:cNvSpPr>
            <a:spLocks noGrp="1"/>
          </p:cNvSpPr>
          <p:nvPr>
            <p:ph type="sldNum" sz="quarter" idx="12"/>
          </p:nvPr>
        </p:nvSpPr>
        <p:spPr/>
        <p:txBody>
          <a:bodyPr/>
          <a:lstStyle/>
          <a:p>
            <a:pPr>
              <a:defRPr/>
            </a:pPr>
            <a:fld id="{7C3995B0-1D2E-4DDC-BC34-E94122BB0B4E}" type="slidenum">
              <a:rPr lang="en-GB" smtClean="0"/>
              <a:pPr>
                <a:defRPr/>
              </a:pPr>
              <a:t>27</a:t>
            </a:fld>
            <a:endParaRPr lang="en-GB" dirty="0"/>
          </a:p>
        </p:txBody>
      </p:sp>
      <p:graphicFrame>
        <p:nvGraphicFramePr>
          <p:cNvPr id="6" name="Object 5">
            <a:extLst>
              <a:ext uri="{FF2B5EF4-FFF2-40B4-BE49-F238E27FC236}">
                <a16:creationId xmlns:a16="http://schemas.microsoft.com/office/drawing/2014/main" id="{D49585F6-757B-4574-A3F5-A229DC43CB19}"/>
              </a:ext>
            </a:extLst>
          </p:cNvPr>
          <p:cNvGraphicFramePr>
            <a:graphicFrameLocks noChangeAspect="1"/>
          </p:cNvGraphicFramePr>
          <p:nvPr>
            <p:extLst>
              <p:ext uri="{D42A27DB-BD31-4B8C-83A1-F6EECF244321}">
                <p14:modId xmlns:p14="http://schemas.microsoft.com/office/powerpoint/2010/main" val="1494073877"/>
              </p:ext>
            </p:extLst>
          </p:nvPr>
        </p:nvGraphicFramePr>
        <p:xfrm>
          <a:off x="8039100" y="35011"/>
          <a:ext cx="914400" cy="574589"/>
        </p:xfrm>
        <a:graphic>
          <a:graphicData uri="http://schemas.openxmlformats.org/presentationml/2006/ole">
            <mc:AlternateContent xmlns:mc="http://schemas.openxmlformats.org/markup-compatibility/2006">
              <mc:Choice xmlns:v="urn:schemas-microsoft-com:vml" Requires="v">
                <p:oleObj spid="_x0000_s1028" name="Worksheet" showAsIcon="1" r:id="rId5" imgW="914400" imgH="771480" progId="Excel.Sheet.12">
                  <p:embed/>
                </p:oleObj>
              </mc:Choice>
              <mc:Fallback>
                <p:oleObj name="Worksheet" showAsIcon="1" r:id="rId5" imgW="914400" imgH="771480" progId="Excel.Sheet.12">
                  <p:embed/>
                  <p:pic>
                    <p:nvPicPr>
                      <p:cNvPr id="0" name=""/>
                      <p:cNvPicPr/>
                      <p:nvPr/>
                    </p:nvPicPr>
                    <p:blipFill>
                      <a:blip r:embed="rId6"/>
                      <a:stretch>
                        <a:fillRect/>
                      </a:stretch>
                    </p:blipFill>
                    <p:spPr>
                      <a:xfrm>
                        <a:off x="8039100" y="35011"/>
                        <a:ext cx="914400" cy="574589"/>
                      </a:xfrm>
                      <a:prstGeom prst="rect">
                        <a:avLst/>
                      </a:prstGeom>
                    </p:spPr>
                  </p:pic>
                </p:oleObj>
              </mc:Fallback>
            </mc:AlternateContent>
          </a:graphicData>
        </a:graphic>
      </p:graphicFrame>
    </p:spTree>
    <p:extLst>
      <p:ext uri="{BB962C8B-B14F-4D97-AF65-F5344CB8AC3E}">
        <p14:creationId xmlns:p14="http://schemas.microsoft.com/office/powerpoint/2010/main" val="3420784633"/>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685800"/>
          </a:xfrm>
        </p:spPr>
        <p:txBody>
          <a:bodyPr>
            <a:normAutofit fontScale="90000"/>
          </a:bodyPr>
          <a:lstStyle/>
          <a:p>
            <a:r>
              <a:rPr lang="en-US" dirty="0"/>
              <a:t>Assessment of a Software Product Proposal…..</a:t>
            </a:r>
          </a:p>
        </p:txBody>
      </p:sp>
      <p:sp>
        <p:nvSpPr>
          <p:cNvPr id="3" name="Content Placeholder 2"/>
          <p:cNvSpPr>
            <a:spLocks noGrp="1"/>
          </p:cNvSpPr>
          <p:nvPr>
            <p:ph idx="1"/>
          </p:nvPr>
        </p:nvSpPr>
        <p:spPr>
          <a:xfrm>
            <a:off x="220480" y="1143000"/>
            <a:ext cx="8703040" cy="5098790"/>
          </a:xfrm>
        </p:spPr>
        <p:txBody>
          <a:bodyPr>
            <a:noAutofit/>
          </a:bodyPr>
          <a:lstStyle/>
          <a:p>
            <a:pPr marL="0" indent="0" algn="just">
              <a:buNone/>
            </a:pPr>
            <a:r>
              <a:rPr lang="en-US" dirty="0"/>
              <a:t>After the second year, maintenance is required. In this table, we have shown additional entries for the cumulative present value. </a:t>
            </a:r>
          </a:p>
          <a:p>
            <a:pPr marL="0" indent="0" algn="just">
              <a:buNone/>
            </a:pPr>
            <a:endParaRPr lang="en-US" sz="400" dirty="0"/>
          </a:p>
          <a:p>
            <a:pPr marL="0" indent="0" algn="just">
              <a:buNone/>
            </a:pPr>
            <a:r>
              <a:rPr lang="en-US" dirty="0"/>
              <a:t>This is the NPV at the end of the first year, the NPV at the end of the second year, and so on. </a:t>
            </a:r>
          </a:p>
          <a:p>
            <a:pPr marL="0" indent="0" algn="just">
              <a:buNone/>
            </a:pPr>
            <a:endParaRPr lang="en-US" sz="500" dirty="0"/>
          </a:p>
          <a:p>
            <a:pPr marL="0" indent="0" algn="just">
              <a:buNone/>
            </a:pPr>
            <a:r>
              <a:rPr lang="en-US" dirty="0"/>
              <a:t>The NPV of the project over 5-year life is the cumulative present value at the end of year 4, shown as, £52,993.</a:t>
            </a:r>
          </a:p>
          <a:p>
            <a:pPr marL="0" indent="0" algn="just">
              <a:buNone/>
            </a:pPr>
            <a:endParaRPr lang="en-US" sz="200" dirty="0"/>
          </a:p>
          <a:p>
            <a:pPr marL="0" indent="0" algn="just">
              <a:buNone/>
            </a:pPr>
            <a:r>
              <a:rPr lang="en-US" dirty="0"/>
              <a:t>There are other factors of a project’s  attractiveness that can be deduced from this table. It is the time required for the project to achieve a positive net cash flow called </a:t>
            </a:r>
            <a:r>
              <a:rPr lang="en-US" i="1" dirty="0">
                <a:solidFill>
                  <a:srgbClr val="00B0F0"/>
                </a:solidFill>
              </a:rPr>
              <a:t>pay-back.</a:t>
            </a:r>
          </a:p>
        </p:txBody>
      </p:sp>
      <p:sp>
        <p:nvSpPr>
          <p:cNvPr id="4" name="Date Placeholder 3"/>
          <p:cNvSpPr>
            <a:spLocks noGrp="1"/>
          </p:cNvSpPr>
          <p:nvPr>
            <p:ph type="dt" sz="half" idx="10"/>
          </p:nvPr>
        </p:nvSpPr>
        <p:spPr/>
        <p:txBody>
          <a:bodyPr/>
          <a:lstStyle/>
          <a:p>
            <a:pPr>
              <a:defRPr/>
            </a:pPr>
            <a:fld id="{1A220201-3D32-4D6B-B829-AD19C73E377F}" type="datetime1">
              <a:rPr lang="en-US" smtClean="0"/>
              <a:t>17-Oct-18</a:t>
            </a:fld>
            <a:endParaRPr lang="en-GB" dirty="0"/>
          </a:p>
        </p:txBody>
      </p:sp>
      <p:sp>
        <p:nvSpPr>
          <p:cNvPr id="5" name="Footer Placeholder 4"/>
          <p:cNvSpPr>
            <a:spLocks noGrp="1"/>
          </p:cNvSpPr>
          <p:nvPr>
            <p:ph type="ftr" sz="quarter" idx="11"/>
          </p:nvPr>
        </p:nvSpPr>
        <p:spPr/>
        <p:txBody>
          <a:bodyPr/>
          <a:lstStyle/>
          <a:p>
            <a:pPr>
              <a:defRPr/>
            </a:pPr>
            <a:r>
              <a:rPr lang="en-US"/>
              <a:t>FAST-NUCES CS449-PIT [Fall-2018]</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28</a:t>
            </a:fld>
            <a:endParaRPr lang="en-GB" dirty="0"/>
          </a:p>
        </p:txBody>
      </p:sp>
    </p:spTree>
    <p:extLst>
      <p:ext uri="{BB962C8B-B14F-4D97-AF65-F5344CB8AC3E}">
        <p14:creationId xmlns:p14="http://schemas.microsoft.com/office/powerpoint/2010/main" val="2256395215"/>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fade">
                                      <p:cBhvr>
                                        <p:cTn id="1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685800"/>
          </a:xfrm>
        </p:spPr>
        <p:txBody>
          <a:bodyPr>
            <a:normAutofit fontScale="90000"/>
          </a:bodyPr>
          <a:lstStyle/>
          <a:p>
            <a:r>
              <a:rPr lang="en-US" dirty="0"/>
              <a:t>Assessment of a Software Product Proposal…..</a:t>
            </a:r>
          </a:p>
        </p:txBody>
      </p:sp>
      <p:sp>
        <p:nvSpPr>
          <p:cNvPr id="3" name="Content Placeholder 2"/>
          <p:cNvSpPr>
            <a:spLocks noGrp="1"/>
          </p:cNvSpPr>
          <p:nvPr>
            <p:ph idx="1"/>
          </p:nvPr>
        </p:nvSpPr>
        <p:spPr>
          <a:xfrm>
            <a:off x="440961" y="1257560"/>
            <a:ext cx="8474440" cy="5098790"/>
          </a:xfrm>
        </p:spPr>
        <p:txBody>
          <a:bodyPr>
            <a:noAutofit/>
          </a:bodyPr>
          <a:lstStyle/>
          <a:p>
            <a:pPr marL="0" indent="0" algn="just">
              <a:buNone/>
            </a:pPr>
            <a:r>
              <a:rPr lang="en-US" dirty="0"/>
              <a:t>For the project in the table, it is little over four years, since the cumulative cash flow at the end of year 3 is (£3796), and the cumulative cash flow is firmly positive by the end of the year 4. </a:t>
            </a:r>
          </a:p>
          <a:p>
            <a:pPr marL="0" indent="0" algn="just">
              <a:buNone/>
            </a:pPr>
            <a:endParaRPr lang="en-US" sz="1000" dirty="0"/>
          </a:p>
          <a:p>
            <a:pPr marL="0" indent="0" algn="just">
              <a:buNone/>
            </a:pPr>
            <a:r>
              <a:rPr lang="en-US" dirty="0"/>
              <a:t>(The term </a:t>
            </a:r>
            <a:r>
              <a:rPr lang="en-US" i="1" dirty="0">
                <a:solidFill>
                  <a:srgbClr val="00B0F0"/>
                </a:solidFill>
              </a:rPr>
              <a:t>simple pay-back period</a:t>
            </a:r>
            <a:r>
              <a:rPr lang="en-US" dirty="0"/>
              <a:t> is sometimes used to refer to the payback period calculated without taking into account the time value of money.)</a:t>
            </a:r>
          </a:p>
          <a:p>
            <a:pPr marL="0" indent="0" algn="just">
              <a:buNone/>
            </a:pPr>
            <a:endParaRPr lang="en-US" sz="1000" dirty="0"/>
          </a:p>
          <a:p>
            <a:pPr marL="0" indent="0" algn="just">
              <a:buNone/>
            </a:pPr>
            <a:r>
              <a:rPr lang="en-US" dirty="0"/>
              <a:t>The pay-back period is important in a project like this one because predicting the sales of a software product three or four years ahead is very uncertain.</a:t>
            </a:r>
          </a:p>
        </p:txBody>
      </p:sp>
      <p:sp>
        <p:nvSpPr>
          <p:cNvPr id="4" name="Date Placeholder 3"/>
          <p:cNvSpPr>
            <a:spLocks noGrp="1"/>
          </p:cNvSpPr>
          <p:nvPr>
            <p:ph type="dt" sz="half" idx="10"/>
          </p:nvPr>
        </p:nvSpPr>
        <p:spPr/>
        <p:txBody>
          <a:bodyPr/>
          <a:lstStyle/>
          <a:p>
            <a:pPr>
              <a:defRPr/>
            </a:pPr>
            <a:fld id="{2B7D3ADF-B0A8-4F47-A0FF-FFC6A29728BB}" type="datetime1">
              <a:rPr lang="en-US" smtClean="0"/>
              <a:t>17-Oct-18</a:t>
            </a:fld>
            <a:endParaRPr lang="en-GB" dirty="0"/>
          </a:p>
        </p:txBody>
      </p:sp>
      <p:sp>
        <p:nvSpPr>
          <p:cNvPr id="5" name="Footer Placeholder 4"/>
          <p:cNvSpPr>
            <a:spLocks noGrp="1"/>
          </p:cNvSpPr>
          <p:nvPr>
            <p:ph type="ftr" sz="quarter" idx="11"/>
          </p:nvPr>
        </p:nvSpPr>
        <p:spPr/>
        <p:txBody>
          <a:bodyPr/>
          <a:lstStyle/>
          <a:p>
            <a:pPr>
              <a:defRPr/>
            </a:pPr>
            <a:r>
              <a:rPr lang="en-US"/>
              <a:t>FAST-NUCES CS449-PIT [Fall-2018]</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29</a:t>
            </a:fld>
            <a:endParaRPr lang="en-GB" dirty="0"/>
          </a:p>
        </p:txBody>
      </p:sp>
    </p:spTree>
    <p:extLst>
      <p:ext uri="{BB962C8B-B14F-4D97-AF65-F5344CB8AC3E}">
        <p14:creationId xmlns:p14="http://schemas.microsoft.com/office/powerpoint/2010/main" val="2485463084"/>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685800"/>
          </a:xfrm>
        </p:spPr>
        <p:txBody>
          <a:bodyPr/>
          <a:lstStyle/>
          <a:p>
            <a:r>
              <a:rPr lang="en-US" dirty="0"/>
              <a:t>Introduction</a:t>
            </a:r>
          </a:p>
        </p:txBody>
      </p:sp>
      <p:sp>
        <p:nvSpPr>
          <p:cNvPr id="3" name="Content Placeholder 2"/>
          <p:cNvSpPr>
            <a:spLocks noGrp="1"/>
          </p:cNvSpPr>
          <p:nvPr>
            <p:ph idx="1"/>
          </p:nvPr>
        </p:nvSpPr>
        <p:spPr>
          <a:xfrm>
            <a:off x="457200" y="1182499"/>
            <a:ext cx="8458200" cy="5181600"/>
          </a:xfrm>
        </p:spPr>
        <p:txBody>
          <a:bodyPr>
            <a:noAutofit/>
          </a:bodyPr>
          <a:lstStyle/>
          <a:p>
            <a:pPr marL="0" indent="0" algn="just">
              <a:buNone/>
            </a:pPr>
            <a:r>
              <a:rPr lang="en-US" i="1" dirty="0">
                <a:solidFill>
                  <a:srgbClr val="00B0F0"/>
                </a:solidFill>
              </a:rPr>
              <a:t>Investment appraisal</a:t>
            </a:r>
            <a:r>
              <a:rPr lang="en-US" dirty="0"/>
              <a:t>, is the planning process used to determine whether an organization's long term investments such as:</a:t>
            </a:r>
          </a:p>
          <a:p>
            <a:pPr algn="just"/>
            <a:r>
              <a:rPr lang="en-US" dirty="0"/>
              <a:t>New machinery,</a:t>
            </a:r>
          </a:p>
          <a:p>
            <a:pPr algn="just"/>
            <a:r>
              <a:rPr lang="en-US" dirty="0"/>
              <a:t>Replacement of machinery, New plants,</a:t>
            </a:r>
          </a:p>
          <a:p>
            <a:pPr algn="just"/>
            <a:r>
              <a:rPr lang="en-US" dirty="0"/>
              <a:t>New products, and research &amp; development projects are worth the funding.</a:t>
            </a:r>
          </a:p>
          <a:p>
            <a:pPr marL="0" indent="0" algn="just">
              <a:buNone/>
            </a:pPr>
            <a:r>
              <a:rPr lang="en-US" dirty="0"/>
              <a:t>It is the process of allocating resources for major capital investment, or expenditures. </a:t>
            </a:r>
          </a:p>
          <a:p>
            <a:pPr marL="0" indent="0" algn="just">
              <a:buNone/>
            </a:pPr>
            <a:r>
              <a:rPr lang="en-US" dirty="0"/>
              <a:t>The primary goals of investments is to increase the value of the firm to the shareholders.</a:t>
            </a:r>
          </a:p>
        </p:txBody>
      </p:sp>
      <p:sp>
        <p:nvSpPr>
          <p:cNvPr id="4" name="Date Placeholder 3"/>
          <p:cNvSpPr>
            <a:spLocks noGrp="1"/>
          </p:cNvSpPr>
          <p:nvPr>
            <p:ph type="dt" sz="half" idx="10"/>
          </p:nvPr>
        </p:nvSpPr>
        <p:spPr/>
        <p:txBody>
          <a:bodyPr/>
          <a:lstStyle/>
          <a:p>
            <a:pPr>
              <a:defRPr/>
            </a:pPr>
            <a:fld id="{7F25FF45-2605-46EB-92F2-DA108B92AA0B}" type="datetime1">
              <a:rPr lang="en-US" smtClean="0"/>
              <a:t>17-Oct-18</a:t>
            </a:fld>
            <a:endParaRPr lang="en-GB" dirty="0"/>
          </a:p>
        </p:txBody>
      </p:sp>
      <p:sp>
        <p:nvSpPr>
          <p:cNvPr id="5" name="Footer Placeholder 4"/>
          <p:cNvSpPr>
            <a:spLocks noGrp="1"/>
          </p:cNvSpPr>
          <p:nvPr>
            <p:ph type="ftr" sz="quarter" idx="11"/>
          </p:nvPr>
        </p:nvSpPr>
        <p:spPr/>
        <p:txBody>
          <a:bodyPr/>
          <a:lstStyle/>
          <a:p>
            <a:pPr>
              <a:defRPr/>
            </a:pPr>
            <a:r>
              <a:rPr lang="en-US"/>
              <a:t>FAST-NUCES CS449-PIT [Fall-2018]</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3</a:t>
            </a:fld>
            <a:endParaRPr lang="en-GB" dirty="0"/>
          </a:p>
        </p:txBody>
      </p:sp>
    </p:spTree>
    <p:extLst>
      <p:ext uri="{BB962C8B-B14F-4D97-AF65-F5344CB8AC3E}">
        <p14:creationId xmlns:p14="http://schemas.microsoft.com/office/powerpoint/2010/main" val="3817780215"/>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685800"/>
          </a:xfrm>
        </p:spPr>
        <p:txBody>
          <a:bodyPr>
            <a:normAutofit fontScale="90000"/>
          </a:bodyPr>
          <a:lstStyle/>
          <a:p>
            <a:r>
              <a:rPr lang="en-US" dirty="0"/>
              <a:t>Assessment of a Software Product Proposal…..</a:t>
            </a:r>
          </a:p>
        </p:txBody>
      </p:sp>
      <p:sp>
        <p:nvSpPr>
          <p:cNvPr id="3" name="Content Placeholder 2"/>
          <p:cNvSpPr>
            <a:spLocks noGrp="1"/>
          </p:cNvSpPr>
          <p:nvPr>
            <p:ph idx="1"/>
          </p:nvPr>
        </p:nvSpPr>
        <p:spPr>
          <a:xfrm>
            <a:off x="440961" y="1257560"/>
            <a:ext cx="8474440" cy="5098790"/>
          </a:xfrm>
        </p:spPr>
        <p:txBody>
          <a:bodyPr>
            <a:noAutofit/>
          </a:bodyPr>
          <a:lstStyle/>
          <a:p>
            <a:pPr marL="0" indent="0" algn="just">
              <a:buNone/>
            </a:pPr>
            <a:r>
              <a:rPr lang="en-US" dirty="0"/>
              <a:t>A project that promises a pay-back within two years will therefore usually be preferred to one whose pay-back period is four or five years. </a:t>
            </a:r>
          </a:p>
          <a:p>
            <a:pPr marL="0" indent="0" algn="just">
              <a:buNone/>
            </a:pPr>
            <a:endParaRPr lang="en-US" sz="1050" dirty="0"/>
          </a:p>
          <a:p>
            <a:pPr marL="0" indent="0" algn="just">
              <a:buNone/>
            </a:pPr>
            <a:r>
              <a:rPr lang="en-US" dirty="0"/>
              <a:t>The same thing would not necessarily be true of a project in a more stable industry such as electricity generation, where it is quite normal to look 20 years ahead and to accept projects whose pay-back periods are 10 years.</a:t>
            </a:r>
          </a:p>
          <a:p>
            <a:pPr marL="0" indent="0" algn="just">
              <a:buNone/>
            </a:pPr>
            <a:endParaRPr lang="en-US" sz="1400" dirty="0"/>
          </a:p>
          <a:p>
            <a:pPr marL="0" indent="0" algn="just">
              <a:buNone/>
            </a:pPr>
            <a:r>
              <a:rPr lang="en-US" dirty="0"/>
              <a:t>It is also possible to calculate the internal rate of return (IRR) on the project. This is the cost of capital which would lead to the NPV being precisely zero.</a:t>
            </a:r>
          </a:p>
        </p:txBody>
      </p:sp>
      <p:sp>
        <p:nvSpPr>
          <p:cNvPr id="4" name="Date Placeholder 3"/>
          <p:cNvSpPr>
            <a:spLocks noGrp="1"/>
          </p:cNvSpPr>
          <p:nvPr>
            <p:ph type="dt" sz="half" idx="10"/>
          </p:nvPr>
        </p:nvSpPr>
        <p:spPr/>
        <p:txBody>
          <a:bodyPr/>
          <a:lstStyle/>
          <a:p>
            <a:pPr>
              <a:defRPr/>
            </a:pPr>
            <a:fld id="{D6B2D88B-D123-4FEB-9B5B-77236EA7C5C3}" type="datetime1">
              <a:rPr lang="en-US" smtClean="0"/>
              <a:t>17-Oct-18</a:t>
            </a:fld>
            <a:endParaRPr lang="en-GB" dirty="0"/>
          </a:p>
        </p:txBody>
      </p:sp>
      <p:sp>
        <p:nvSpPr>
          <p:cNvPr id="5" name="Footer Placeholder 4"/>
          <p:cNvSpPr>
            <a:spLocks noGrp="1"/>
          </p:cNvSpPr>
          <p:nvPr>
            <p:ph type="ftr" sz="quarter" idx="11"/>
          </p:nvPr>
        </p:nvSpPr>
        <p:spPr/>
        <p:txBody>
          <a:bodyPr/>
          <a:lstStyle/>
          <a:p>
            <a:pPr>
              <a:defRPr/>
            </a:pPr>
            <a:r>
              <a:rPr lang="en-US"/>
              <a:t>FAST-NUCES CS449-PIT [Fall-2018]</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30</a:t>
            </a:fld>
            <a:endParaRPr lang="en-GB" dirty="0"/>
          </a:p>
        </p:txBody>
      </p:sp>
    </p:spTree>
    <p:extLst>
      <p:ext uri="{BB962C8B-B14F-4D97-AF65-F5344CB8AC3E}">
        <p14:creationId xmlns:p14="http://schemas.microsoft.com/office/powerpoint/2010/main" val="44238888"/>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685800"/>
          </a:xfrm>
        </p:spPr>
        <p:txBody>
          <a:bodyPr>
            <a:normAutofit fontScale="90000"/>
          </a:bodyPr>
          <a:lstStyle/>
          <a:p>
            <a:r>
              <a:rPr lang="en-US" dirty="0"/>
              <a:t>Assessment of a Software Product Proposal…..</a:t>
            </a:r>
          </a:p>
        </p:txBody>
      </p:sp>
      <p:sp>
        <p:nvSpPr>
          <p:cNvPr id="3" name="Content Placeholder 2"/>
          <p:cNvSpPr>
            <a:spLocks noGrp="1"/>
          </p:cNvSpPr>
          <p:nvPr>
            <p:ph idx="1"/>
          </p:nvPr>
        </p:nvSpPr>
        <p:spPr>
          <a:xfrm>
            <a:off x="440961" y="1371600"/>
            <a:ext cx="8474439" cy="4984750"/>
          </a:xfrm>
        </p:spPr>
        <p:txBody>
          <a:bodyPr>
            <a:noAutofit/>
          </a:bodyPr>
          <a:lstStyle/>
          <a:p>
            <a:pPr marL="0" indent="0" algn="just">
              <a:buNone/>
            </a:pPr>
            <a:r>
              <a:rPr lang="en-US" dirty="0"/>
              <a:t>This is little difficult to calculate, fortunately, most spreadsheets provide a function for it. </a:t>
            </a:r>
          </a:p>
          <a:p>
            <a:pPr marL="0" indent="0" algn="just">
              <a:buNone/>
            </a:pPr>
            <a:endParaRPr lang="en-US" sz="1200" dirty="0"/>
          </a:p>
          <a:p>
            <a:pPr marL="0" indent="0" algn="just">
              <a:buNone/>
            </a:pPr>
            <a:r>
              <a:rPr lang="en-US" dirty="0"/>
              <a:t>The </a:t>
            </a:r>
            <a:r>
              <a:rPr lang="en-US" i="1" dirty="0">
                <a:solidFill>
                  <a:srgbClr val="00B0F0"/>
                </a:solidFill>
              </a:rPr>
              <a:t>IRR</a:t>
            </a:r>
            <a:r>
              <a:rPr lang="en-US" dirty="0"/>
              <a:t> is the maximum cost of capital at which the project would be viable.  For the figures in the table it is 23% (on simple rate of return).</a:t>
            </a:r>
          </a:p>
          <a:p>
            <a:pPr marL="0" indent="0" algn="just">
              <a:buNone/>
            </a:pPr>
            <a:endParaRPr lang="en-US" sz="1000" dirty="0"/>
          </a:p>
          <a:p>
            <a:pPr marL="0" indent="0" algn="just">
              <a:buNone/>
            </a:pPr>
            <a:endParaRPr lang="en-US" sz="200" dirty="0"/>
          </a:p>
          <a:p>
            <a:pPr marL="0" indent="0" algn="just">
              <a:buNone/>
            </a:pPr>
            <a:r>
              <a:rPr lang="en-US" dirty="0"/>
              <a:t>There are times when interest rates can fluctuate quite violently, even in basically stable economies.</a:t>
            </a:r>
          </a:p>
          <a:p>
            <a:pPr marL="0" indent="0" algn="just">
              <a:buNone/>
            </a:pPr>
            <a:endParaRPr lang="en-US" sz="1000" dirty="0"/>
          </a:p>
          <a:p>
            <a:pPr marL="0" indent="0" algn="just">
              <a:buNone/>
            </a:pPr>
            <a:r>
              <a:rPr lang="en-US" dirty="0"/>
              <a:t>This happened in the UK in the mid-1970s and again in the late 1980s.</a:t>
            </a:r>
          </a:p>
        </p:txBody>
      </p:sp>
      <p:sp>
        <p:nvSpPr>
          <p:cNvPr id="4" name="Date Placeholder 3"/>
          <p:cNvSpPr>
            <a:spLocks noGrp="1"/>
          </p:cNvSpPr>
          <p:nvPr>
            <p:ph type="dt" sz="half" idx="10"/>
          </p:nvPr>
        </p:nvSpPr>
        <p:spPr/>
        <p:txBody>
          <a:bodyPr/>
          <a:lstStyle/>
          <a:p>
            <a:pPr>
              <a:defRPr/>
            </a:pPr>
            <a:fld id="{2961BDD9-E95A-4868-BCD6-8C221556EFC1}" type="datetime1">
              <a:rPr lang="en-US" smtClean="0"/>
              <a:t>17-Oct-18</a:t>
            </a:fld>
            <a:endParaRPr lang="en-GB" dirty="0"/>
          </a:p>
        </p:txBody>
      </p:sp>
      <p:sp>
        <p:nvSpPr>
          <p:cNvPr id="5" name="Footer Placeholder 4"/>
          <p:cNvSpPr>
            <a:spLocks noGrp="1"/>
          </p:cNvSpPr>
          <p:nvPr>
            <p:ph type="ftr" sz="quarter" idx="11"/>
          </p:nvPr>
        </p:nvSpPr>
        <p:spPr/>
        <p:txBody>
          <a:bodyPr/>
          <a:lstStyle/>
          <a:p>
            <a:pPr>
              <a:defRPr/>
            </a:pPr>
            <a:r>
              <a:rPr lang="en-US"/>
              <a:t>FAST-NUCES CS449-PIT [Fall-2018]</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31</a:t>
            </a:fld>
            <a:endParaRPr lang="en-GB" dirty="0"/>
          </a:p>
        </p:txBody>
      </p:sp>
    </p:spTree>
    <p:extLst>
      <p:ext uri="{BB962C8B-B14F-4D97-AF65-F5344CB8AC3E}">
        <p14:creationId xmlns:p14="http://schemas.microsoft.com/office/powerpoint/2010/main" val="1291833392"/>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animEffect transition="in" filter="fade">
                                      <p:cBhvr>
                                        <p:cTn id="11" dur="500"/>
                                        <p:tgtEl>
                                          <p:spTgt spid="3">
                                            <p:txEl>
                                              <p:pRg st="5" end="5"/>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7" end="7"/>
                                            </p:txEl>
                                          </p:spTgt>
                                        </p:tgtEl>
                                        <p:attrNameLst>
                                          <p:attrName>style.visibility</p:attrName>
                                        </p:attrNameLst>
                                      </p:cBhvr>
                                      <p:to>
                                        <p:strVal val="visible"/>
                                      </p:to>
                                    </p:set>
                                    <p:animEffect transition="in" filter="fade">
                                      <p:cBhvr>
                                        <p:cTn id="16"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685800"/>
          </a:xfrm>
        </p:spPr>
        <p:txBody>
          <a:bodyPr>
            <a:normAutofit fontScale="90000"/>
          </a:bodyPr>
          <a:lstStyle/>
          <a:p>
            <a:r>
              <a:rPr lang="en-US" dirty="0"/>
              <a:t>Assessment of a Software Product Proposal…..</a:t>
            </a:r>
          </a:p>
        </p:txBody>
      </p:sp>
      <p:sp>
        <p:nvSpPr>
          <p:cNvPr id="3" name="Content Placeholder 2"/>
          <p:cNvSpPr>
            <a:spLocks noGrp="1"/>
          </p:cNvSpPr>
          <p:nvPr>
            <p:ph idx="1"/>
          </p:nvPr>
        </p:nvSpPr>
        <p:spPr>
          <a:xfrm>
            <a:off x="440961" y="1257560"/>
            <a:ext cx="8474440" cy="5098790"/>
          </a:xfrm>
        </p:spPr>
        <p:txBody>
          <a:bodyPr>
            <a:noAutofit/>
          </a:bodyPr>
          <a:lstStyle/>
          <a:p>
            <a:pPr marL="0" indent="0" algn="just">
              <a:buNone/>
            </a:pPr>
            <a:r>
              <a:rPr lang="en-US" dirty="0"/>
              <a:t>The IRR is a useful guide to the viability of a project. An IRR of 23% at a time when the company’s cost of capital is 10% means that the viability of the project will not be affected by any likely increase in interest rates.</a:t>
            </a:r>
          </a:p>
          <a:p>
            <a:pPr marL="0" indent="0" algn="just">
              <a:buNone/>
            </a:pPr>
            <a:endParaRPr lang="en-US" sz="700" dirty="0"/>
          </a:p>
          <a:p>
            <a:pPr marL="0" indent="0" algn="just">
              <a:buNone/>
            </a:pPr>
            <a:r>
              <a:rPr lang="en-US" dirty="0"/>
              <a:t>A proposal will normally be rejected if its NPV is not positive, if its pay-back period is greater than some pre-set threshold, or if its IRR is less than the current cost of capital. </a:t>
            </a:r>
          </a:p>
          <a:p>
            <a:pPr marL="0" indent="0" algn="just">
              <a:buNone/>
            </a:pPr>
            <a:endParaRPr lang="en-US" sz="700" dirty="0"/>
          </a:p>
          <a:p>
            <a:pPr marL="0" indent="0" algn="just">
              <a:buNone/>
            </a:pPr>
            <a:r>
              <a:rPr lang="en-US" dirty="0"/>
              <a:t>If a choice must be made, it should probably be those that have the highest positive NPV, that is of the highest </a:t>
            </a:r>
            <a:r>
              <a:rPr lang="en-US" dirty="0" err="1"/>
              <a:t>IRRs</a:t>
            </a:r>
            <a:r>
              <a:rPr lang="en-US" dirty="0"/>
              <a:t> or the shortest pay-back periods.</a:t>
            </a:r>
          </a:p>
        </p:txBody>
      </p:sp>
      <p:sp>
        <p:nvSpPr>
          <p:cNvPr id="4" name="Date Placeholder 3"/>
          <p:cNvSpPr>
            <a:spLocks noGrp="1"/>
          </p:cNvSpPr>
          <p:nvPr>
            <p:ph type="dt" sz="half" idx="10"/>
          </p:nvPr>
        </p:nvSpPr>
        <p:spPr/>
        <p:txBody>
          <a:bodyPr/>
          <a:lstStyle/>
          <a:p>
            <a:pPr>
              <a:defRPr/>
            </a:pPr>
            <a:fld id="{9E33BA41-7E76-4BCF-A1BB-18EA2EBC26E9}" type="datetime1">
              <a:rPr lang="en-US" smtClean="0"/>
              <a:t>17-Oct-18</a:t>
            </a:fld>
            <a:endParaRPr lang="en-GB" dirty="0"/>
          </a:p>
        </p:txBody>
      </p:sp>
      <p:sp>
        <p:nvSpPr>
          <p:cNvPr id="5" name="Footer Placeholder 4"/>
          <p:cNvSpPr>
            <a:spLocks noGrp="1"/>
          </p:cNvSpPr>
          <p:nvPr>
            <p:ph type="ftr" sz="quarter" idx="11"/>
          </p:nvPr>
        </p:nvSpPr>
        <p:spPr/>
        <p:txBody>
          <a:bodyPr/>
          <a:lstStyle/>
          <a:p>
            <a:pPr>
              <a:defRPr/>
            </a:pPr>
            <a:r>
              <a:rPr lang="en-US"/>
              <a:t>FAST-NUCES CS449-PIT [Fall-2018]</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32</a:t>
            </a:fld>
            <a:endParaRPr lang="en-GB" dirty="0"/>
          </a:p>
        </p:txBody>
      </p:sp>
    </p:spTree>
    <p:extLst>
      <p:ext uri="{BB962C8B-B14F-4D97-AF65-F5344CB8AC3E}">
        <p14:creationId xmlns:p14="http://schemas.microsoft.com/office/powerpoint/2010/main" val="1570314729"/>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685800"/>
          </a:xfrm>
        </p:spPr>
        <p:txBody>
          <a:bodyPr>
            <a:normAutofit/>
          </a:bodyPr>
          <a:lstStyle/>
          <a:p>
            <a:r>
              <a:rPr lang="en-US" dirty="0"/>
              <a:t>Pitfalls of DCF</a:t>
            </a:r>
          </a:p>
        </p:txBody>
      </p:sp>
      <p:sp>
        <p:nvSpPr>
          <p:cNvPr id="3" name="Content Placeholder 2"/>
          <p:cNvSpPr>
            <a:spLocks noGrp="1"/>
          </p:cNvSpPr>
          <p:nvPr>
            <p:ph idx="1"/>
          </p:nvPr>
        </p:nvSpPr>
        <p:spPr>
          <a:xfrm>
            <a:off x="440960" y="1257560"/>
            <a:ext cx="8550639" cy="5098790"/>
          </a:xfrm>
        </p:spPr>
        <p:txBody>
          <a:bodyPr>
            <a:noAutofit/>
          </a:bodyPr>
          <a:lstStyle/>
          <a:p>
            <a:pPr marL="0" indent="0" algn="just">
              <a:buNone/>
            </a:pPr>
            <a:r>
              <a:rPr lang="en-US" dirty="0"/>
              <a:t>If we use DCF analysis to assess a proposal for developing a software product, then the uncertainty are very much greater. Although an NPV of £52,993 and an IRR of 23% look attractive, we must take into account that:</a:t>
            </a:r>
          </a:p>
          <a:p>
            <a:pPr algn="just"/>
            <a:r>
              <a:rPr lang="en-US" dirty="0"/>
              <a:t>most software projects take more effort than expected;</a:t>
            </a:r>
          </a:p>
          <a:p>
            <a:pPr algn="just"/>
            <a:r>
              <a:rPr lang="en-US" dirty="0"/>
              <a:t>most software doesn’t work very well when it’s first released;</a:t>
            </a:r>
          </a:p>
          <a:p>
            <a:pPr algn="just"/>
            <a:r>
              <a:rPr lang="en-US" dirty="0"/>
              <a:t>we may not manage to sell as many copies as we expected; </a:t>
            </a:r>
          </a:p>
          <a:p>
            <a:pPr algn="just"/>
            <a:r>
              <a:rPr lang="en-US" dirty="0"/>
              <a:t>there is a considerable risk that a competitor will launch a similar product before ours is ready.</a:t>
            </a:r>
          </a:p>
        </p:txBody>
      </p:sp>
      <p:sp>
        <p:nvSpPr>
          <p:cNvPr id="4" name="Date Placeholder 3"/>
          <p:cNvSpPr>
            <a:spLocks noGrp="1"/>
          </p:cNvSpPr>
          <p:nvPr>
            <p:ph type="dt" sz="half" idx="10"/>
          </p:nvPr>
        </p:nvSpPr>
        <p:spPr/>
        <p:txBody>
          <a:bodyPr/>
          <a:lstStyle/>
          <a:p>
            <a:pPr>
              <a:defRPr/>
            </a:pPr>
            <a:fld id="{532B1116-BFE1-40E9-95ED-57526B1B5CCA}" type="datetime1">
              <a:rPr lang="en-US" smtClean="0"/>
              <a:t>17-Oct-18</a:t>
            </a:fld>
            <a:endParaRPr lang="en-GB" dirty="0"/>
          </a:p>
        </p:txBody>
      </p:sp>
      <p:sp>
        <p:nvSpPr>
          <p:cNvPr id="5" name="Footer Placeholder 4"/>
          <p:cNvSpPr>
            <a:spLocks noGrp="1"/>
          </p:cNvSpPr>
          <p:nvPr>
            <p:ph type="ftr" sz="quarter" idx="11"/>
          </p:nvPr>
        </p:nvSpPr>
        <p:spPr/>
        <p:txBody>
          <a:bodyPr/>
          <a:lstStyle/>
          <a:p>
            <a:pPr>
              <a:defRPr/>
            </a:pPr>
            <a:r>
              <a:rPr lang="en-US"/>
              <a:t>FAST-NUCES CS449-PIT [Fall-2018]</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33</a:t>
            </a:fld>
            <a:endParaRPr lang="en-GB" dirty="0"/>
          </a:p>
        </p:txBody>
      </p:sp>
    </p:spTree>
    <p:extLst>
      <p:ext uri="{BB962C8B-B14F-4D97-AF65-F5344CB8AC3E}">
        <p14:creationId xmlns:p14="http://schemas.microsoft.com/office/powerpoint/2010/main" val="3152626188"/>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685800"/>
          </a:xfrm>
        </p:spPr>
        <p:txBody>
          <a:bodyPr>
            <a:normAutofit/>
          </a:bodyPr>
          <a:lstStyle/>
          <a:p>
            <a:r>
              <a:rPr lang="en-US" dirty="0"/>
              <a:t>Pitfalls of DCF…..</a:t>
            </a:r>
          </a:p>
        </p:txBody>
      </p:sp>
      <p:sp>
        <p:nvSpPr>
          <p:cNvPr id="3" name="Content Placeholder 2"/>
          <p:cNvSpPr>
            <a:spLocks noGrp="1"/>
          </p:cNvSpPr>
          <p:nvPr>
            <p:ph idx="1"/>
          </p:nvPr>
        </p:nvSpPr>
        <p:spPr>
          <a:xfrm>
            <a:off x="440961" y="1257560"/>
            <a:ext cx="8474440" cy="5098790"/>
          </a:xfrm>
        </p:spPr>
        <p:txBody>
          <a:bodyPr>
            <a:noAutofit/>
          </a:bodyPr>
          <a:lstStyle/>
          <a:p>
            <a:pPr marL="0" indent="0" algn="just">
              <a:buNone/>
            </a:pPr>
            <a:r>
              <a:rPr lang="en-US" dirty="0"/>
              <a:t>We need to assess how sensitive the project is to such risks. </a:t>
            </a:r>
          </a:p>
          <a:p>
            <a:pPr marL="0" indent="0" algn="just">
              <a:buNone/>
            </a:pPr>
            <a:endParaRPr lang="en-US" sz="1400" dirty="0"/>
          </a:p>
          <a:p>
            <a:pPr marL="0" indent="0" algn="just">
              <a:buNone/>
            </a:pPr>
            <a:r>
              <a:rPr lang="en-US" dirty="0"/>
              <a:t>The way to do this is to carry out a series of DCF analyses with different estimates of the cash flows and the discount rate and see how the results change. </a:t>
            </a:r>
          </a:p>
          <a:p>
            <a:pPr marL="0" indent="0" algn="just">
              <a:buNone/>
            </a:pPr>
            <a:endParaRPr lang="en-US" sz="1200" dirty="0"/>
          </a:p>
          <a:p>
            <a:pPr marL="0" indent="0" algn="just">
              <a:buNone/>
            </a:pPr>
            <a:r>
              <a:rPr lang="en-US" dirty="0"/>
              <a:t>If the project remains attractive under the different sets of assumptions, it is comparatively low risk; if it becomes unattractive under small changes, then it is high risk and should probably be re-thought. </a:t>
            </a:r>
          </a:p>
          <a:p>
            <a:pPr marL="0" indent="0">
              <a:buNone/>
            </a:pPr>
            <a:endParaRPr lang="en-US" sz="1050" dirty="0"/>
          </a:p>
        </p:txBody>
      </p:sp>
      <p:sp>
        <p:nvSpPr>
          <p:cNvPr id="4" name="Date Placeholder 3"/>
          <p:cNvSpPr>
            <a:spLocks noGrp="1"/>
          </p:cNvSpPr>
          <p:nvPr>
            <p:ph type="dt" sz="half" idx="10"/>
          </p:nvPr>
        </p:nvSpPr>
        <p:spPr/>
        <p:txBody>
          <a:bodyPr/>
          <a:lstStyle/>
          <a:p>
            <a:pPr>
              <a:defRPr/>
            </a:pPr>
            <a:fld id="{EA727920-46ED-4748-BFC6-E8EC72655C72}" type="datetime1">
              <a:rPr lang="en-US" smtClean="0"/>
              <a:t>17-Oct-18</a:t>
            </a:fld>
            <a:endParaRPr lang="en-GB" dirty="0"/>
          </a:p>
        </p:txBody>
      </p:sp>
      <p:sp>
        <p:nvSpPr>
          <p:cNvPr id="5" name="Footer Placeholder 4"/>
          <p:cNvSpPr>
            <a:spLocks noGrp="1"/>
          </p:cNvSpPr>
          <p:nvPr>
            <p:ph type="ftr" sz="quarter" idx="11"/>
          </p:nvPr>
        </p:nvSpPr>
        <p:spPr/>
        <p:txBody>
          <a:bodyPr/>
          <a:lstStyle/>
          <a:p>
            <a:pPr>
              <a:defRPr/>
            </a:pPr>
            <a:r>
              <a:rPr lang="en-US"/>
              <a:t>FAST-NUCES CS449-PIT [Fall-2018]</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34</a:t>
            </a:fld>
            <a:endParaRPr lang="en-GB" dirty="0"/>
          </a:p>
        </p:txBody>
      </p:sp>
    </p:spTree>
    <p:extLst>
      <p:ext uri="{BB962C8B-B14F-4D97-AF65-F5344CB8AC3E}">
        <p14:creationId xmlns:p14="http://schemas.microsoft.com/office/powerpoint/2010/main" val="2488576071"/>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685800"/>
          </a:xfrm>
        </p:spPr>
        <p:txBody>
          <a:bodyPr>
            <a:normAutofit/>
          </a:bodyPr>
          <a:lstStyle/>
          <a:p>
            <a:r>
              <a:rPr lang="en-US" dirty="0"/>
              <a:t>Pitfalls of DCF …..</a:t>
            </a:r>
          </a:p>
        </p:txBody>
      </p:sp>
      <p:sp>
        <p:nvSpPr>
          <p:cNvPr id="3" name="Content Placeholder 2"/>
          <p:cNvSpPr>
            <a:spLocks noGrp="1"/>
          </p:cNvSpPr>
          <p:nvPr>
            <p:ph idx="1"/>
          </p:nvPr>
        </p:nvSpPr>
        <p:spPr>
          <a:xfrm>
            <a:off x="440961" y="1257560"/>
            <a:ext cx="8474440" cy="5098790"/>
          </a:xfrm>
        </p:spPr>
        <p:txBody>
          <a:bodyPr>
            <a:noAutofit/>
          </a:bodyPr>
          <a:lstStyle/>
          <a:p>
            <a:pPr marL="0" indent="0">
              <a:buNone/>
            </a:pPr>
            <a:endParaRPr lang="en-US" sz="600" dirty="0"/>
          </a:p>
          <a:p>
            <a:pPr marL="0" indent="0" algn="just">
              <a:buNone/>
            </a:pPr>
            <a:r>
              <a:rPr lang="en-US" dirty="0"/>
              <a:t>In the given example, if the sales in year 3 drop from 40 to 20, the cash flow never becomes positive. </a:t>
            </a:r>
          </a:p>
          <a:p>
            <a:pPr marL="0" indent="0" algn="just">
              <a:buNone/>
            </a:pPr>
            <a:endParaRPr lang="en-US" sz="1200" dirty="0"/>
          </a:p>
          <a:p>
            <a:pPr marL="0" indent="0" algn="just">
              <a:buNone/>
            </a:pPr>
            <a:r>
              <a:rPr lang="en-US" dirty="0"/>
              <a:t>Predicting sales this far ahead is very uncertain, so the project should be regarded as high risk. </a:t>
            </a:r>
          </a:p>
          <a:p>
            <a:pPr marL="0" indent="0" algn="just">
              <a:buNone/>
            </a:pPr>
            <a:endParaRPr lang="en-US" sz="1050" dirty="0"/>
          </a:p>
          <a:p>
            <a:pPr marL="0" indent="0" algn="just">
              <a:buNone/>
            </a:pPr>
            <a:r>
              <a:rPr lang="en-US" dirty="0"/>
              <a:t>On the other hand, if the price is increased to £6,000, the NPV rises to £117,420 and the pay-back period falls to two years. </a:t>
            </a:r>
          </a:p>
          <a:p>
            <a:pPr marL="0" indent="0" algn="just">
              <a:buNone/>
            </a:pPr>
            <a:endParaRPr lang="en-US" sz="1200" dirty="0"/>
          </a:p>
          <a:p>
            <a:pPr marL="0" indent="0" algn="just">
              <a:buNone/>
            </a:pPr>
            <a:r>
              <a:rPr lang="en-US" dirty="0"/>
              <a:t>This sensitivity to changes in sales volumes and selling price is characteristic of software product developments.</a:t>
            </a:r>
          </a:p>
        </p:txBody>
      </p:sp>
      <p:sp>
        <p:nvSpPr>
          <p:cNvPr id="4" name="Date Placeholder 3"/>
          <p:cNvSpPr>
            <a:spLocks noGrp="1"/>
          </p:cNvSpPr>
          <p:nvPr>
            <p:ph type="dt" sz="half" idx="10"/>
          </p:nvPr>
        </p:nvSpPr>
        <p:spPr/>
        <p:txBody>
          <a:bodyPr/>
          <a:lstStyle/>
          <a:p>
            <a:pPr>
              <a:defRPr/>
            </a:pPr>
            <a:fld id="{0CD9A2B0-5167-4272-8D62-753427AAF6B0}" type="datetime1">
              <a:rPr lang="en-US" smtClean="0"/>
              <a:t>17-Oct-18</a:t>
            </a:fld>
            <a:endParaRPr lang="en-GB" dirty="0"/>
          </a:p>
        </p:txBody>
      </p:sp>
      <p:sp>
        <p:nvSpPr>
          <p:cNvPr id="5" name="Footer Placeholder 4"/>
          <p:cNvSpPr>
            <a:spLocks noGrp="1"/>
          </p:cNvSpPr>
          <p:nvPr>
            <p:ph type="ftr" sz="quarter" idx="11"/>
          </p:nvPr>
        </p:nvSpPr>
        <p:spPr/>
        <p:txBody>
          <a:bodyPr/>
          <a:lstStyle/>
          <a:p>
            <a:pPr>
              <a:defRPr/>
            </a:pPr>
            <a:r>
              <a:rPr lang="en-US"/>
              <a:t>FAST-NUCES CS449-PIT [Fall-2018]</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35</a:t>
            </a:fld>
            <a:endParaRPr lang="en-GB" dirty="0"/>
          </a:p>
        </p:txBody>
      </p:sp>
    </p:spTree>
    <p:extLst>
      <p:ext uri="{BB962C8B-B14F-4D97-AF65-F5344CB8AC3E}">
        <p14:creationId xmlns:p14="http://schemas.microsoft.com/office/powerpoint/2010/main" val="2052625849"/>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fade">
                                      <p:cBhvr>
                                        <p:cTn id="12" dur="500"/>
                                        <p:tgtEl>
                                          <p:spTgt spid="3">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animEffect transition="in" filter="fade">
                                      <p:cBhvr>
                                        <p:cTn id="1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685800"/>
          </a:xfrm>
        </p:spPr>
        <p:txBody>
          <a:bodyPr>
            <a:normAutofit/>
          </a:bodyPr>
          <a:lstStyle/>
          <a:p>
            <a:r>
              <a:rPr lang="en-US" dirty="0">
                <a:solidFill>
                  <a:srgbClr val="FFFF00"/>
                </a:solidFill>
              </a:rPr>
              <a:t>IRR </a:t>
            </a:r>
          </a:p>
        </p:txBody>
      </p:sp>
      <p:sp>
        <p:nvSpPr>
          <p:cNvPr id="3" name="Content Placeholder 2"/>
          <p:cNvSpPr>
            <a:spLocks noGrp="1"/>
          </p:cNvSpPr>
          <p:nvPr>
            <p:ph idx="1"/>
          </p:nvPr>
        </p:nvSpPr>
        <p:spPr>
          <a:xfrm>
            <a:off x="410980" y="982012"/>
            <a:ext cx="8474440" cy="5098790"/>
          </a:xfrm>
        </p:spPr>
        <p:txBody>
          <a:bodyPr>
            <a:noAutofit/>
          </a:bodyPr>
          <a:lstStyle/>
          <a:p>
            <a:pPr marL="0" indent="0">
              <a:buNone/>
            </a:pPr>
            <a:endParaRPr lang="en-US" sz="600" dirty="0"/>
          </a:p>
          <a:p>
            <a:pPr marL="0" indent="0" algn="just">
              <a:buNone/>
            </a:pPr>
            <a:r>
              <a:rPr lang="en-US" dirty="0"/>
              <a:t>Internal rate of return (IRR) is the minimum discount rate that management uses to identify what capital investments or future projects will yield an acceptable return and be worth pursuing. </a:t>
            </a:r>
          </a:p>
          <a:p>
            <a:pPr marL="0" indent="0" algn="just">
              <a:buNone/>
            </a:pPr>
            <a:r>
              <a:rPr lang="en-US" dirty="0"/>
              <a:t>The IRR for a specific project is the rate that equates the net present value of future cash flows from the project to zero. </a:t>
            </a:r>
          </a:p>
          <a:p>
            <a:pPr marL="0" indent="0" algn="just">
              <a:buNone/>
            </a:pPr>
            <a:r>
              <a:rPr lang="en-US" dirty="0"/>
              <a:t>In other words, if we computed the present value of future cash flows from a potential project using the internal rate as the discount rate and subtracted out the original investment, our net present value of the project would be zero.</a:t>
            </a:r>
          </a:p>
        </p:txBody>
      </p:sp>
      <p:sp>
        <p:nvSpPr>
          <p:cNvPr id="4" name="Date Placeholder 3"/>
          <p:cNvSpPr>
            <a:spLocks noGrp="1"/>
          </p:cNvSpPr>
          <p:nvPr>
            <p:ph type="dt" sz="half" idx="10"/>
          </p:nvPr>
        </p:nvSpPr>
        <p:spPr/>
        <p:txBody>
          <a:bodyPr/>
          <a:lstStyle/>
          <a:p>
            <a:pPr>
              <a:defRPr/>
            </a:pPr>
            <a:fld id="{62E51DD4-F895-4339-8744-9FDDF660CB51}" type="datetime1">
              <a:rPr lang="en-US" smtClean="0"/>
              <a:t>17-Oct-18</a:t>
            </a:fld>
            <a:endParaRPr lang="en-GB" dirty="0"/>
          </a:p>
        </p:txBody>
      </p:sp>
      <p:sp>
        <p:nvSpPr>
          <p:cNvPr id="5" name="Footer Placeholder 4"/>
          <p:cNvSpPr>
            <a:spLocks noGrp="1"/>
          </p:cNvSpPr>
          <p:nvPr>
            <p:ph type="ftr" sz="quarter" idx="11"/>
          </p:nvPr>
        </p:nvSpPr>
        <p:spPr/>
        <p:txBody>
          <a:bodyPr/>
          <a:lstStyle/>
          <a:p>
            <a:pPr>
              <a:defRPr/>
            </a:pPr>
            <a:r>
              <a:rPr lang="en-US"/>
              <a:t>FAST-NUCES CS449-PIT [Fall-2018]</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36</a:t>
            </a:fld>
            <a:endParaRPr lang="en-GB" dirty="0"/>
          </a:p>
        </p:txBody>
      </p:sp>
    </p:spTree>
    <p:extLst>
      <p:ext uri="{BB962C8B-B14F-4D97-AF65-F5344CB8AC3E}">
        <p14:creationId xmlns:p14="http://schemas.microsoft.com/office/powerpoint/2010/main" val="1810671586"/>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1000"/>
                                        <p:tgtEl>
                                          <p:spTgt spid="3">
                                            <p:txEl>
                                              <p:pRg st="3" end="3"/>
                                            </p:txEl>
                                          </p:spTgt>
                                        </p:tgtEl>
                                      </p:cBhvr>
                                    </p:animEffect>
                                    <p:anim calcmode="lin" valueType="num">
                                      <p:cBhvr>
                                        <p:cTn id="1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685800"/>
          </a:xfrm>
        </p:spPr>
        <p:txBody>
          <a:bodyPr>
            <a:normAutofit/>
          </a:bodyPr>
          <a:lstStyle/>
          <a:p>
            <a:r>
              <a:rPr lang="en-US" dirty="0">
                <a:solidFill>
                  <a:srgbClr val="FFFF00"/>
                </a:solidFill>
              </a:rPr>
              <a:t>IRR - Definition</a:t>
            </a:r>
          </a:p>
        </p:txBody>
      </p:sp>
      <p:sp>
        <p:nvSpPr>
          <p:cNvPr id="3" name="Content Placeholder 2"/>
          <p:cNvSpPr>
            <a:spLocks noGrp="1"/>
          </p:cNvSpPr>
          <p:nvPr>
            <p:ph idx="1"/>
          </p:nvPr>
        </p:nvSpPr>
        <p:spPr>
          <a:xfrm>
            <a:off x="410980" y="982012"/>
            <a:ext cx="8474440" cy="5098790"/>
          </a:xfrm>
        </p:spPr>
        <p:txBody>
          <a:bodyPr>
            <a:noAutofit/>
          </a:bodyPr>
          <a:lstStyle/>
          <a:p>
            <a:pPr marL="0" indent="0">
              <a:buNone/>
            </a:pPr>
            <a:endParaRPr lang="en-US" sz="600" dirty="0"/>
          </a:p>
          <a:p>
            <a:pPr marL="0" indent="0" algn="just">
              <a:buNone/>
            </a:pPr>
            <a:r>
              <a:rPr lang="en-US" dirty="0"/>
              <a:t>This sounds confusing, but it’s pretty simple. Think of it in terms of capital investing like the company’s management would. They want to calculate what percentage </a:t>
            </a:r>
            <a:r>
              <a:rPr lang="en-US" i="1" dirty="0">
                <a:solidFill>
                  <a:srgbClr val="00B0F0"/>
                </a:solidFill>
              </a:rPr>
              <a:t>return</a:t>
            </a:r>
            <a:r>
              <a:rPr lang="en-US" dirty="0"/>
              <a:t> is required to break even on an investment adjusted for the time value of money. </a:t>
            </a:r>
          </a:p>
          <a:p>
            <a:pPr marL="0" indent="0" algn="just">
              <a:buNone/>
            </a:pPr>
            <a:endParaRPr lang="en-US" sz="1600" dirty="0"/>
          </a:p>
          <a:p>
            <a:pPr marL="0" indent="0" algn="just">
              <a:buNone/>
            </a:pPr>
            <a:r>
              <a:rPr lang="en-US" dirty="0"/>
              <a:t>You can think of the internal rate of return as the interest percentage that company has to achieve in order to break even on its investment in new capital. Since management wants to do better than </a:t>
            </a:r>
            <a:r>
              <a:rPr lang="en-US" i="1" dirty="0">
                <a:solidFill>
                  <a:srgbClr val="00B0F0"/>
                </a:solidFill>
              </a:rPr>
              <a:t>break even</a:t>
            </a:r>
            <a:r>
              <a:rPr lang="en-US" dirty="0"/>
              <a:t>, they consider this the minimum acceptable return on an investment.</a:t>
            </a:r>
          </a:p>
        </p:txBody>
      </p:sp>
      <p:sp>
        <p:nvSpPr>
          <p:cNvPr id="4" name="Date Placeholder 3"/>
          <p:cNvSpPr>
            <a:spLocks noGrp="1"/>
          </p:cNvSpPr>
          <p:nvPr>
            <p:ph type="dt" sz="half" idx="10"/>
          </p:nvPr>
        </p:nvSpPr>
        <p:spPr/>
        <p:txBody>
          <a:bodyPr/>
          <a:lstStyle/>
          <a:p>
            <a:pPr>
              <a:defRPr/>
            </a:pPr>
            <a:fld id="{57A90A85-C352-4E40-837F-77058F22BA1B}" type="datetime1">
              <a:rPr lang="en-US" smtClean="0"/>
              <a:t>17-Oct-18</a:t>
            </a:fld>
            <a:endParaRPr lang="en-GB" dirty="0"/>
          </a:p>
        </p:txBody>
      </p:sp>
      <p:sp>
        <p:nvSpPr>
          <p:cNvPr id="5" name="Footer Placeholder 4"/>
          <p:cNvSpPr>
            <a:spLocks noGrp="1"/>
          </p:cNvSpPr>
          <p:nvPr>
            <p:ph type="ftr" sz="quarter" idx="11"/>
          </p:nvPr>
        </p:nvSpPr>
        <p:spPr/>
        <p:txBody>
          <a:bodyPr/>
          <a:lstStyle/>
          <a:p>
            <a:pPr>
              <a:defRPr/>
            </a:pPr>
            <a:r>
              <a:rPr lang="en-US"/>
              <a:t>FAST-NUCES CS449-PIT [Fall-2018]</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37</a:t>
            </a:fld>
            <a:endParaRPr lang="en-GB" dirty="0"/>
          </a:p>
        </p:txBody>
      </p:sp>
    </p:spTree>
    <p:extLst>
      <p:ext uri="{BB962C8B-B14F-4D97-AF65-F5344CB8AC3E}">
        <p14:creationId xmlns:p14="http://schemas.microsoft.com/office/powerpoint/2010/main" val="579499039"/>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685800"/>
          </a:xfrm>
        </p:spPr>
        <p:txBody>
          <a:bodyPr>
            <a:normAutofit/>
          </a:bodyPr>
          <a:lstStyle/>
          <a:p>
            <a:r>
              <a:rPr lang="en-US" dirty="0">
                <a:solidFill>
                  <a:srgbClr val="FFFF00"/>
                </a:solidFill>
              </a:rPr>
              <a:t>IRR - Formula</a:t>
            </a:r>
          </a:p>
        </p:txBody>
      </p:sp>
      <p:sp>
        <p:nvSpPr>
          <p:cNvPr id="3" name="Content Placeholder 2"/>
          <p:cNvSpPr>
            <a:spLocks noGrp="1"/>
          </p:cNvSpPr>
          <p:nvPr>
            <p:ph idx="1"/>
          </p:nvPr>
        </p:nvSpPr>
        <p:spPr>
          <a:xfrm>
            <a:off x="267897" y="1066800"/>
            <a:ext cx="8474440" cy="5289550"/>
          </a:xfrm>
        </p:spPr>
        <p:txBody>
          <a:bodyPr>
            <a:noAutofit/>
          </a:bodyPr>
          <a:lstStyle/>
          <a:p>
            <a:pPr marL="0" indent="0">
              <a:buNone/>
            </a:pPr>
            <a:endParaRPr lang="en-US" sz="600" dirty="0"/>
          </a:p>
          <a:p>
            <a:pPr marL="0" indent="0" algn="just">
              <a:buNone/>
            </a:pPr>
            <a:r>
              <a:rPr lang="en-US" sz="2500" dirty="0"/>
              <a:t>The IRR formula is calculated by equating the sum of the present value of future cash flow less the initial investment to zero. Since we are dealing with an unknown variable, this is a bit of an algebraic equation. Here’s what it looks like:</a:t>
            </a:r>
          </a:p>
          <a:p>
            <a:pPr marL="0" indent="0" algn="just">
              <a:buNone/>
            </a:pPr>
            <a:endParaRPr lang="en-US" dirty="0"/>
          </a:p>
          <a:p>
            <a:pPr marL="0" indent="0" algn="just">
              <a:buNone/>
            </a:pPr>
            <a:endParaRPr lang="en-US" dirty="0"/>
          </a:p>
          <a:p>
            <a:pPr marL="0" indent="0" algn="just">
              <a:buNone/>
            </a:pPr>
            <a:r>
              <a:rPr lang="en-US" sz="2500" dirty="0"/>
              <a:t>As you can see, the only variable in the internal rate of return equation that management won’t know is the IRR. They will know how much capital is required to start the project and they will have a reasonable estimate of the future income of the investment. This means we will have solve for the discount rate that will make the NPV equal to zero.</a:t>
            </a:r>
          </a:p>
          <a:p>
            <a:pPr marL="0" indent="0" algn="justLow">
              <a:buNone/>
            </a:pPr>
            <a:endParaRPr lang="en-US" sz="1600" dirty="0"/>
          </a:p>
        </p:txBody>
      </p:sp>
      <p:sp>
        <p:nvSpPr>
          <p:cNvPr id="4" name="Date Placeholder 3"/>
          <p:cNvSpPr>
            <a:spLocks noGrp="1"/>
          </p:cNvSpPr>
          <p:nvPr>
            <p:ph type="dt" sz="half" idx="10"/>
          </p:nvPr>
        </p:nvSpPr>
        <p:spPr/>
        <p:txBody>
          <a:bodyPr/>
          <a:lstStyle/>
          <a:p>
            <a:pPr>
              <a:defRPr/>
            </a:pPr>
            <a:fld id="{C2837788-3C9C-44A5-A7F3-8AA9FA3BB0A7}" type="datetime1">
              <a:rPr lang="en-US" smtClean="0"/>
              <a:t>17-Oct-18</a:t>
            </a:fld>
            <a:endParaRPr lang="en-GB" dirty="0"/>
          </a:p>
        </p:txBody>
      </p:sp>
      <p:sp>
        <p:nvSpPr>
          <p:cNvPr id="5" name="Footer Placeholder 4"/>
          <p:cNvSpPr>
            <a:spLocks noGrp="1"/>
          </p:cNvSpPr>
          <p:nvPr>
            <p:ph type="ftr" sz="quarter" idx="11"/>
          </p:nvPr>
        </p:nvSpPr>
        <p:spPr/>
        <p:txBody>
          <a:bodyPr/>
          <a:lstStyle/>
          <a:p>
            <a:pPr>
              <a:defRPr/>
            </a:pPr>
            <a:r>
              <a:rPr lang="en-US"/>
              <a:t>FAST-NUCES CS449-PIT [Fall-2018]</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38</a:t>
            </a:fld>
            <a:endParaRPr lang="en-GB" dirty="0"/>
          </a:p>
        </p:txBody>
      </p:sp>
      <p:pic>
        <p:nvPicPr>
          <p:cNvPr id="1026" name="Picture 2" descr="Internal Rate of Return Example">
            <a:extLst>
              <a:ext uri="{FF2B5EF4-FFF2-40B4-BE49-F238E27FC236}">
                <a16:creationId xmlns:a16="http://schemas.microsoft.com/office/drawing/2014/main" id="{83FF1286-D3F8-4D7C-8056-475E4AD2AB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816" y="2819400"/>
            <a:ext cx="8723704" cy="9962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2686427"/>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1000"/>
                                        <p:tgtEl>
                                          <p:spTgt spid="1026"/>
                                        </p:tgtEl>
                                      </p:cBhvr>
                                    </p:animEffect>
                                    <p:anim calcmode="lin" valueType="num">
                                      <p:cBhvr>
                                        <p:cTn id="8" dur="1000" fill="hold"/>
                                        <p:tgtEl>
                                          <p:spTgt spid="1026"/>
                                        </p:tgtEl>
                                        <p:attrNameLst>
                                          <p:attrName>ppt_x</p:attrName>
                                        </p:attrNameLst>
                                      </p:cBhvr>
                                      <p:tavLst>
                                        <p:tav tm="0">
                                          <p:val>
                                            <p:strVal val="#ppt_x"/>
                                          </p:val>
                                        </p:tav>
                                        <p:tav tm="100000">
                                          <p:val>
                                            <p:strVal val="#ppt_x"/>
                                          </p:val>
                                        </p:tav>
                                      </p:tavLst>
                                    </p:anim>
                                    <p:anim calcmode="lin" valueType="num">
                                      <p:cBhvr>
                                        <p:cTn id="9"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3">
                                            <p:txEl>
                                              <p:pRg st="4" end="4"/>
                                            </p:txEl>
                                          </p:spTgt>
                                        </p:tgtEl>
                                        <p:attrNameLst>
                                          <p:attrName>style.visibility</p:attrName>
                                        </p:attrNameLst>
                                      </p:cBhvr>
                                      <p:to>
                                        <p:strVal val="visible"/>
                                      </p:to>
                                    </p:set>
                                    <p:animEffect transition="in" filter="fade">
                                      <p:cBhvr>
                                        <p:cTn id="14"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685800"/>
          </a:xfrm>
        </p:spPr>
        <p:txBody>
          <a:bodyPr>
            <a:normAutofit/>
          </a:bodyPr>
          <a:lstStyle/>
          <a:p>
            <a:r>
              <a:rPr lang="en-US" dirty="0">
                <a:solidFill>
                  <a:srgbClr val="FFFF00"/>
                </a:solidFill>
              </a:rPr>
              <a:t>IRR - Example</a:t>
            </a:r>
          </a:p>
        </p:txBody>
      </p:sp>
      <p:sp>
        <p:nvSpPr>
          <p:cNvPr id="3" name="Content Placeholder 2"/>
          <p:cNvSpPr>
            <a:spLocks noGrp="1"/>
          </p:cNvSpPr>
          <p:nvPr>
            <p:ph idx="1"/>
          </p:nvPr>
        </p:nvSpPr>
        <p:spPr>
          <a:xfrm>
            <a:off x="410980" y="982012"/>
            <a:ext cx="8474440" cy="5098790"/>
          </a:xfrm>
        </p:spPr>
        <p:txBody>
          <a:bodyPr>
            <a:noAutofit/>
          </a:bodyPr>
          <a:lstStyle/>
          <a:p>
            <a:pPr marL="0" indent="0">
              <a:buNone/>
            </a:pPr>
            <a:endParaRPr lang="en-US" sz="600" dirty="0"/>
          </a:p>
          <a:p>
            <a:pPr marL="0" indent="0" algn="justLow">
              <a:buNone/>
            </a:pPr>
            <a:r>
              <a:rPr lang="en-US" dirty="0"/>
              <a:t>Let’s look at Tom’s Machine Shop. Tom is considering purchasing a new machine, but he is unsure if it’s the best use of company funds at this point in time. With the new $100,000 machine, Tom will be able to take on a new order that will pay $20,000, $30,000, $40,000, and $40,000 in revenue.</a:t>
            </a:r>
            <a:endParaRPr lang="en-US" sz="1600" dirty="0"/>
          </a:p>
          <a:p>
            <a:pPr marL="0" indent="0" algn="justLow">
              <a:buNone/>
            </a:pPr>
            <a:endParaRPr lang="en-US" sz="1200" dirty="0"/>
          </a:p>
          <a:p>
            <a:pPr marL="0" indent="0" algn="justLow">
              <a:buNone/>
            </a:pPr>
            <a:r>
              <a:rPr lang="en-US" dirty="0"/>
              <a:t>Let’s calculate Tom’s minimum rate. Since it’s difficult to isolate the discount rate unless you use an excel IRR calculator. You can start with an approximate rate and adjust from there. Let’s start with 8 percent.</a:t>
            </a:r>
          </a:p>
        </p:txBody>
      </p:sp>
      <p:sp>
        <p:nvSpPr>
          <p:cNvPr id="4" name="Date Placeholder 3"/>
          <p:cNvSpPr>
            <a:spLocks noGrp="1"/>
          </p:cNvSpPr>
          <p:nvPr>
            <p:ph type="dt" sz="half" idx="10"/>
          </p:nvPr>
        </p:nvSpPr>
        <p:spPr/>
        <p:txBody>
          <a:bodyPr/>
          <a:lstStyle/>
          <a:p>
            <a:pPr>
              <a:defRPr/>
            </a:pPr>
            <a:fld id="{C5A09791-C664-402F-AD0A-4B27D88E854D}" type="datetime1">
              <a:rPr lang="en-US" smtClean="0"/>
              <a:t>17-Oct-18</a:t>
            </a:fld>
            <a:endParaRPr lang="en-GB" dirty="0"/>
          </a:p>
        </p:txBody>
      </p:sp>
      <p:sp>
        <p:nvSpPr>
          <p:cNvPr id="5" name="Footer Placeholder 4"/>
          <p:cNvSpPr>
            <a:spLocks noGrp="1"/>
          </p:cNvSpPr>
          <p:nvPr>
            <p:ph type="ftr" sz="quarter" idx="11"/>
          </p:nvPr>
        </p:nvSpPr>
        <p:spPr/>
        <p:txBody>
          <a:bodyPr/>
          <a:lstStyle/>
          <a:p>
            <a:pPr>
              <a:defRPr/>
            </a:pPr>
            <a:r>
              <a:rPr lang="en-US"/>
              <a:t>FAST-NUCES CS449-PIT [Fall-2018]</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39</a:t>
            </a:fld>
            <a:endParaRPr lang="en-GB" dirty="0"/>
          </a:p>
        </p:txBody>
      </p:sp>
    </p:spTree>
    <p:extLst>
      <p:ext uri="{BB962C8B-B14F-4D97-AF65-F5344CB8AC3E}">
        <p14:creationId xmlns:p14="http://schemas.microsoft.com/office/powerpoint/2010/main" val="2602502020"/>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685800"/>
          </a:xfrm>
        </p:spPr>
        <p:txBody>
          <a:bodyPr/>
          <a:lstStyle/>
          <a:p>
            <a:r>
              <a:rPr lang="en-US" dirty="0"/>
              <a:t>Introduction</a:t>
            </a:r>
          </a:p>
        </p:txBody>
      </p:sp>
      <p:sp>
        <p:nvSpPr>
          <p:cNvPr id="3" name="Content Placeholder 2"/>
          <p:cNvSpPr>
            <a:spLocks noGrp="1"/>
          </p:cNvSpPr>
          <p:nvPr>
            <p:ph idx="1"/>
          </p:nvPr>
        </p:nvSpPr>
        <p:spPr>
          <a:xfrm>
            <a:off x="457200" y="1371600"/>
            <a:ext cx="8458200" cy="5181600"/>
          </a:xfrm>
        </p:spPr>
        <p:txBody>
          <a:bodyPr>
            <a:noAutofit/>
          </a:bodyPr>
          <a:lstStyle/>
          <a:p>
            <a:pPr marL="0" indent="0" algn="just">
              <a:buNone/>
            </a:pPr>
            <a:r>
              <a:rPr lang="en-US" dirty="0"/>
              <a:t>Successful companies are always looking at ways in which they can change, develop and grow.</a:t>
            </a:r>
            <a:endParaRPr lang="en-US" sz="1200" dirty="0"/>
          </a:p>
          <a:p>
            <a:pPr marL="0" indent="0" algn="just">
              <a:buNone/>
            </a:pPr>
            <a:endParaRPr lang="en-US" sz="800" dirty="0"/>
          </a:p>
          <a:p>
            <a:pPr marL="0" indent="0" algn="just">
              <a:buNone/>
            </a:pPr>
            <a:r>
              <a:rPr lang="en-US" dirty="0"/>
              <a:t>The senior management has to consider different proposals, like the development of a new product or establishing new branch somewhere else.</a:t>
            </a:r>
            <a:endParaRPr lang="en-US" sz="1200" dirty="0"/>
          </a:p>
          <a:p>
            <a:pPr marL="0" indent="0" algn="just">
              <a:buNone/>
            </a:pPr>
            <a:endParaRPr lang="en-US" sz="900" dirty="0"/>
          </a:p>
          <a:p>
            <a:pPr marL="0" indent="0" algn="just">
              <a:buNone/>
            </a:pPr>
            <a:r>
              <a:rPr lang="en-US" dirty="0"/>
              <a:t>Factors that must be taken into consideration include:</a:t>
            </a:r>
          </a:p>
          <a:p>
            <a:pPr algn="just"/>
            <a:r>
              <a:rPr lang="en-US" dirty="0"/>
              <a:t>the extent to which the proposals are consistent with the company’s long-term plans,</a:t>
            </a:r>
          </a:p>
          <a:p>
            <a:pPr algn="just"/>
            <a:r>
              <a:rPr lang="en-US" dirty="0"/>
              <a:t>the risk attached to the proposals,</a:t>
            </a:r>
          </a:p>
          <a:p>
            <a:pPr algn="just"/>
            <a:r>
              <a:rPr lang="en-US" dirty="0"/>
              <a:t>the availability of the necessary funds.</a:t>
            </a:r>
          </a:p>
        </p:txBody>
      </p:sp>
      <p:sp>
        <p:nvSpPr>
          <p:cNvPr id="4" name="Date Placeholder 3"/>
          <p:cNvSpPr>
            <a:spLocks noGrp="1"/>
          </p:cNvSpPr>
          <p:nvPr>
            <p:ph type="dt" sz="half" idx="10"/>
          </p:nvPr>
        </p:nvSpPr>
        <p:spPr/>
        <p:txBody>
          <a:bodyPr/>
          <a:lstStyle/>
          <a:p>
            <a:pPr>
              <a:defRPr/>
            </a:pPr>
            <a:fld id="{97197A85-8310-4F11-ABC4-7A68AA5DD96A}" type="datetime1">
              <a:rPr lang="en-US" smtClean="0"/>
              <a:t>17-Oct-18</a:t>
            </a:fld>
            <a:endParaRPr lang="en-GB" dirty="0"/>
          </a:p>
        </p:txBody>
      </p:sp>
      <p:sp>
        <p:nvSpPr>
          <p:cNvPr id="5" name="Footer Placeholder 4"/>
          <p:cNvSpPr>
            <a:spLocks noGrp="1"/>
          </p:cNvSpPr>
          <p:nvPr>
            <p:ph type="ftr" sz="quarter" idx="11"/>
          </p:nvPr>
        </p:nvSpPr>
        <p:spPr/>
        <p:txBody>
          <a:bodyPr/>
          <a:lstStyle/>
          <a:p>
            <a:pPr>
              <a:defRPr/>
            </a:pPr>
            <a:r>
              <a:rPr lang="en-US"/>
              <a:t>FAST-NUCES CS449-PIT [Fall-2018]</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4</a:t>
            </a:fld>
            <a:endParaRPr lang="en-GB" dirty="0"/>
          </a:p>
        </p:txBody>
      </p:sp>
    </p:spTree>
    <p:extLst>
      <p:ext uri="{BB962C8B-B14F-4D97-AF65-F5344CB8AC3E}">
        <p14:creationId xmlns:p14="http://schemas.microsoft.com/office/powerpoint/2010/main" val="3459243680"/>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685800"/>
          </a:xfrm>
        </p:spPr>
        <p:txBody>
          <a:bodyPr>
            <a:normAutofit/>
          </a:bodyPr>
          <a:lstStyle/>
          <a:p>
            <a:r>
              <a:rPr lang="en-US" dirty="0">
                <a:solidFill>
                  <a:srgbClr val="FFFF00"/>
                </a:solidFill>
              </a:rPr>
              <a:t>IRR – Example</a:t>
            </a:r>
            <a:r>
              <a:rPr lang="en-US" dirty="0"/>
              <a:t>….</a:t>
            </a:r>
          </a:p>
        </p:txBody>
      </p:sp>
      <p:sp>
        <p:nvSpPr>
          <p:cNvPr id="3" name="Content Placeholder 2"/>
          <p:cNvSpPr>
            <a:spLocks noGrp="1"/>
          </p:cNvSpPr>
          <p:nvPr>
            <p:ph idx="1"/>
          </p:nvPr>
        </p:nvSpPr>
        <p:spPr>
          <a:xfrm>
            <a:off x="410980" y="982012"/>
            <a:ext cx="8474440" cy="5098790"/>
          </a:xfrm>
        </p:spPr>
        <p:txBody>
          <a:bodyPr>
            <a:noAutofit/>
          </a:bodyPr>
          <a:lstStyle/>
          <a:p>
            <a:pPr marL="0" indent="0">
              <a:buNone/>
            </a:pPr>
            <a:endParaRPr lang="en-US" sz="600" dirty="0"/>
          </a:p>
          <a:p>
            <a:pPr marL="0" indent="0" algn="justLow">
              <a:buNone/>
            </a:pPr>
            <a:endParaRPr lang="en-US" sz="1200" dirty="0"/>
          </a:p>
          <a:p>
            <a:pPr marL="0" indent="0" algn="justLow">
              <a:buNone/>
            </a:pPr>
            <a:endParaRPr lang="en-US" sz="1200" dirty="0"/>
          </a:p>
          <a:p>
            <a:pPr marL="0" indent="0" algn="justLow">
              <a:buNone/>
            </a:pPr>
            <a:endParaRPr lang="en-US" sz="1200" dirty="0"/>
          </a:p>
          <a:p>
            <a:pPr marL="0" indent="0" algn="justLow">
              <a:buNone/>
            </a:pPr>
            <a:endParaRPr lang="en-US" sz="1200" dirty="0"/>
          </a:p>
          <a:p>
            <a:pPr marL="0" indent="0" algn="justLow">
              <a:buNone/>
            </a:pPr>
            <a:endParaRPr lang="en-US" sz="1200" dirty="0"/>
          </a:p>
          <a:p>
            <a:pPr marL="0" indent="0" algn="justLow">
              <a:buNone/>
            </a:pPr>
            <a:endParaRPr lang="en-US" sz="1200" dirty="0"/>
          </a:p>
          <a:p>
            <a:pPr marL="0" indent="0" algn="justLow">
              <a:buNone/>
            </a:pPr>
            <a:r>
              <a:rPr lang="en-US" sz="2400" dirty="0"/>
              <a:t>As you can see, our ending NPV is not equal to zero. Since it’s a positive number, we need to increase the estimated internal rate. Let’s increase it to 10 percent and recalculate.</a:t>
            </a:r>
          </a:p>
          <a:p>
            <a:pPr marL="0" indent="0" algn="justLow">
              <a:buNone/>
            </a:pPr>
            <a:endParaRPr lang="en-US" sz="1200" dirty="0"/>
          </a:p>
          <a:p>
            <a:pPr marL="0" indent="0" algn="justLow">
              <a:buNone/>
            </a:pPr>
            <a:endParaRPr lang="en-US" dirty="0"/>
          </a:p>
        </p:txBody>
      </p:sp>
      <p:sp>
        <p:nvSpPr>
          <p:cNvPr id="4" name="Date Placeholder 3"/>
          <p:cNvSpPr>
            <a:spLocks noGrp="1"/>
          </p:cNvSpPr>
          <p:nvPr>
            <p:ph type="dt" sz="half" idx="10"/>
          </p:nvPr>
        </p:nvSpPr>
        <p:spPr/>
        <p:txBody>
          <a:bodyPr/>
          <a:lstStyle/>
          <a:p>
            <a:pPr>
              <a:defRPr/>
            </a:pPr>
            <a:fld id="{A8517AC6-7130-46E4-A504-4927016A0C24}" type="datetime1">
              <a:rPr lang="en-US" smtClean="0"/>
              <a:t>17-Oct-18</a:t>
            </a:fld>
            <a:endParaRPr lang="en-GB" dirty="0"/>
          </a:p>
        </p:txBody>
      </p:sp>
      <p:sp>
        <p:nvSpPr>
          <p:cNvPr id="5" name="Footer Placeholder 4"/>
          <p:cNvSpPr>
            <a:spLocks noGrp="1"/>
          </p:cNvSpPr>
          <p:nvPr>
            <p:ph type="ftr" sz="quarter" idx="11"/>
          </p:nvPr>
        </p:nvSpPr>
        <p:spPr/>
        <p:txBody>
          <a:bodyPr/>
          <a:lstStyle/>
          <a:p>
            <a:pPr>
              <a:defRPr/>
            </a:pPr>
            <a:r>
              <a:rPr lang="en-US"/>
              <a:t>FAST-NUCES CS449-PIT [Fall-2018]</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40</a:t>
            </a:fld>
            <a:endParaRPr lang="en-GB" dirty="0"/>
          </a:p>
        </p:txBody>
      </p:sp>
      <p:pic>
        <p:nvPicPr>
          <p:cNvPr id="2050" name="Picture 2" descr="Internal Rate of Return IRR Formula">
            <a:extLst>
              <a:ext uri="{FF2B5EF4-FFF2-40B4-BE49-F238E27FC236}">
                <a16:creationId xmlns:a16="http://schemas.microsoft.com/office/drawing/2014/main" id="{3CB6BAF4-A192-45BA-8654-985AD6CDE5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524000"/>
            <a:ext cx="8839200" cy="77785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RR Calculator">
            <a:extLst>
              <a:ext uri="{FF2B5EF4-FFF2-40B4-BE49-F238E27FC236}">
                <a16:creationId xmlns:a16="http://schemas.microsoft.com/office/drawing/2014/main" id="{8720E5B8-013C-40CD-8E17-B14597A47BC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148" y="3736085"/>
            <a:ext cx="8673272" cy="763248"/>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C4FE8A99-9C19-47C8-B410-976EF44E2F41}"/>
              </a:ext>
            </a:extLst>
          </p:cNvPr>
          <p:cNvSpPr/>
          <p:nvPr/>
        </p:nvSpPr>
        <p:spPr>
          <a:xfrm>
            <a:off x="289302" y="4599920"/>
            <a:ext cx="8473698" cy="1569660"/>
          </a:xfrm>
          <a:prstGeom prst="rect">
            <a:avLst/>
          </a:prstGeom>
        </p:spPr>
        <p:txBody>
          <a:bodyPr wrap="square">
            <a:spAutoFit/>
          </a:bodyPr>
          <a:lstStyle/>
          <a:p>
            <a:r>
              <a:rPr lang="en-US" sz="2400" dirty="0">
                <a:solidFill>
                  <a:schemeClr val="bg1">
                    <a:lumMod val="75000"/>
                  </a:schemeClr>
                </a:solidFill>
              </a:rPr>
              <a:t>As you can see, Tom’s internal return rate on this project is 10 percent. He can compare this to other investing opportunities to see if it makes sense to spend $100,000 on this piece of equipment or investment the money in another venture.</a:t>
            </a:r>
          </a:p>
        </p:txBody>
      </p:sp>
    </p:spTree>
    <p:extLst>
      <p:ext uri="{BB962C8B-B14F-4D97-AF65-F5344CB8AC3E}">
        <p14:creationId xmlns:p14="http://schemas.microsoft.com/office/powerpoint/2010/main" val="837496213"/>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Effect transition="in" filter="fade">
                                      <p:cBhvr>
                                        <p:cTn id="7" dur="500"/>
                                        <p:tgtEl>
                                          <p:spTgt spid="3">
                                            <p:txEl>
                                              <p:pRg st="7" end="7"/>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2052"/>
                                        </p:tgtEl>
                                        <p:attrNameLst>
                                          <p:attrName>style.visibility</p:attrName>
                                        </p:attrNameLst>
                                      </p:cBhvr>
                                      <p:to>
                                        <p:strVal val="visible"/>
                                      </p:to>
                                    </p:set>
                                    <p:animEffect transition="in" filter="fade">
                                      <p:cBhvr>
                                        <p:cTn id="12" dur="1000"/>
                                        <p:tgtEl>
                                          <p:spTgt spid="2052"/>
                                        </p:tgtEl>
                                      </p:cBhvr>
                                    </p:animEffect>
                                    <p:anim calcmode="lin" valueType="num">
                                      <p:cBhvr>
                                        <p:cTn id="13" dur="1000" fill="hold"/>
                                        <p:tgtEl>
                                          <p:spTgt spid="2052"/>
                                        </p:tgtEl>
                                        <p:attrNameLst>
                                          <p:attrName>ppt_x</p:attrName>
                                        </p:attrNameLst>
                                      </p:cBhvr>
                                      <p:tavLst>
                                        <p:tav tm="0">
                                          <p:val>
                                            <p:strVal val="#ppt_x"/>
                                          </p:val>
                                        </p:tav>
                                        <p:tav tm="100000">
                                          <p:val>
                                            <p:strVal val="#ppt_x"/>
                                          </p:val>
                                        </p:tav>
                                      </p:tavLst>
                                    </p:anim>
                                    <p:anim calcmode="lin" valueType="num">
                                      <p:cBhvr>
                                        <p:cTn id="14" dur="1000" fill="hold"/>
                                        <p:tgtEl>
                                          <p:spTgt spid="205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animEffect transition="in" filter="fade">
                                      <p:cBhvr>
                                        <p:cTn id="19"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685800"/>
          </a:xfrm>
        </p:spPr>
        <p:txBody>
          <a:bodyPr>
            <a:normAutofit/>
          </a:bodyPr>
          <a:lstStyle/>
          <a:p>
            <a:r>
              <a:rPr lang="en-US" dirty="0">
                <a:solidFill>
                  <a:srgbClr val="FFFF00"/>
                </a:solidFill>
              </a:rPr>
              <a:t>IRR – Analysis</a:t>
            </a:r>
          </a:p>
        </p:txBody>
      </p:sp>
      <p:sp>
        <p:nvSpPr>
          <p:cNvPr id="3" name="Content Placeholder 2"/>
          <p:cNvSpPr>
            <a:spLocks noGrp="1"/>
          </p:cNvSpPr>
          <p:nvPr>
            <p:ph idx="1"/>
          </p:nvPr>
        </p:nvSpPr>
        <p:spPr>
          <a:xfrm>
            <a:off x="288560" y="985887"/>
            <a:ext cx="8474440" cy="5098790"/>
          </a:xfrm>
        </p:spPr>
        <p:txBody>
          <a:bodyPr>
            <a:noAutofit/>
          </a:bodyPr>
          <a:lstStyle/>
          <a:p>
            <a:pPr marL="0" indent="0">
              <a:buNone/>
            </a:pPr>
            <a:endParaRPr lang="en-US" sz="600" dirty="0"/>
          </a:p>
          <a:p>
            <a:pPr marL="0" indent="0" algn="justLow">
              <a:buNone/>
            </a:pPr>
            <a:endParaRPr lang="en-US" dirty="0"/>
          </a:p>
          <a:p>
            <a:pPr marL="0" indent="0" algn="just">
              <a:buNone/>
            </a:pPr>
            <a:r>
              <a:rPr lang="en-US" dirty="0"/>
              <a:t>IRR is the rate at which the net present value of the costs of an investment equals the net present value of the expected future revenues of the investment. </a:t>
            </a:r>
          </a:p>
          <a:p>
            <a:pPr marL="0" indent="0" algn="just">
              <a:buNone/>
            </a:pPr>
            <a:endParaRPr lang="en-US" dirty="0"/>
          </a:p>
          <a:p>
            <a:pPr marL="0" indent="0" algn="just">
              <a:buNone/>
            </a:pPr>
            <a:r>
              <a:rPr lang="en-US" dirty="0"/>
              <a:t>Management can use this return rate to compare other investments and decide what capital projects should be funded and what ones should be scrapped.</a:t>
            </a:r>
            <a:endParaRPr lang="en-US" sz="1400" dirty="0"/>
          </a:p>
          <a:p>
            <a:pPr marL="0" indent="0" algn="justLow">
              <a:buNone/>
            </a:pPr>
            <a:endParaRPr lang="en-US" dirty="0"/>
          </a:p>
        </p:txBody>
      </p:sp>
      <p:sp>
        <p:nvSpPr>
          <p:cNvPr id="4" name="Date Placeholder 3"/>
          <p:cNvSpPr>
            <a:spLocks noGrp="1"/>
          </p:cNvSpPr>
          <p:nvPr>
            <p:ph type="dt" sz="half" idx="10"/>
          </p:nvPr>
        </p:nvSpPr>
        <p:spPr/>
        <p:txBody>
          <a:bodyPr/>
          <a:lstStyle/>
          <a:p>
            <a:pPr>
              <a:defRPr/>
            </a:pPr>
            <a:fld id="{CFA54C09-15B0-49CD-AC4F-9BE904F4C045}" type="datetime1">
              <a:rPr lang="en-US" smtClean="0"/>
              <a:t>17-Oct-18</a:t>
            </a:fld>
            <a:endParaRPr lang="en-GB" dirty="0"/>
          </a:p>
        </p:txBody>
      </p:sp>
      <p:sp>
        <p:nvSpPr>
          <p:cNvPr id="5" name="Footer Placeholder 4"/>
          <p:cNvSpPr>
            <a:spLocks noGrp="1"/>
          </p:cNvSpPr>
          <p:nvPr>
            <p:ph type="ftr" sz="quarter" idx="11"/>
          </p:nvPr>
        </p:nvSpPr>
        <p:spPr/>
        <p:txBody>
          <a:bodyPr/>
          <a:lstStyle/>
          <a:p>
            <a:pPr>
              <a:defRPr/>
            </a:pPr>
            <a:r>
              <a:rPr lang="en-US"/>
              <a:t>FAST-NUCES CS449-PIT [Fall-2018]</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41</a:t>
            </a:fld>
            <a:endParaRPr lang="en-GB" dirty="0"/>
          </a:p>
        </p:txBody>
      </p:sp>
    </p:spTree>
    <p:extLst>
      <p:ext uri="{BB962C8B-B14F-4D97-AF65-F5344CB8AC3E}">
        <p14:creationId xmlns:p14="http://schemas.microsoft.com/office/powerpoint/2010/main" val="1307579085"/>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685800"/>
          </a:xfrm>
        </p:spPr>
        <p:txBody>
          <a:bodyPr/>
          <a:lstStyle/>
          <a:p>
            <a:r>
              <a:rPr lang="en-US" dirty="0"/>
              <a:t>Introduction….</a:t>
            </a:r>
          </a:p>
        </p:txBody>
      </p:sp>
      <p:sp>
        <p:nvSpPr>
          <p:cNvPr id="3" name="Content Placeholder 2"/>
          <p:cNvSpPr>
            <a:spLocks noGrp="1"/>
          </p:cNvSpPr>
          <p:nvPr>
            <p:ph idx="1"/>
          </p:nvPr>
        </p:nvSpPr>
        <p:spPr>
          <a:xfrm>
            <a:off x="457200" y="1371600"/>
            <a:ext cx="8458200" cy="5181600"/>
          </a:xfrm>
        </p:spPr>
        <p:txBody>
          <a:bodyPr>
            <a:noAutofit/>
          </a:bodyPr>
          <a:lstStyle/>
          <a:p>
            <a:pPr marL="0" indent="0" algn="just">
              <a:buNone/>
            </a:pPr>
            <a:r>
              <a:rPr lang="en-US" dirty="0"/>
              <a:t>One important criterion is the financial one: which of the proposals will give the best return on the investment? Usually it is determined by the method known as discounted cash flow (DCF). It is used for example:</a:t>
            </a:r>
          </a:p>
          <a:p>
            <a:pPr algn="just"/>
            <a:r>
              <a:rPr lang="en-US" dirty="0"/>
              <a:t> by investors on the stock market to assess whether</a:t>
            </a:r>
            <a:br>
              <a:rPr lang="en-US" dirty="0"/>
            </a:br>
            <a:r>
              <a:rPr lang="en-US" dirty="0"/>
              <a:t> the share price of a company is accurately reflected ;</a:t>
            </a:r>
          </a:p>
          <a:p>
            <a:pPr algn="just"/>
            <a:r>
              <a:rPr lang="en-US" dirty="0"/>
              <a:t> to decide whether to purchase capital equipment or</a:t>
            </a:r>
            <a:br>
              <a:rPr lang="en-US" dirty="0"/>
            </a:br>
            <a:r>
              <a:rPr lang="en-US" dirty="0"/>
              <a:t> to lease it; to assess which of several possible projects</a:t>
            </a:r>
            <a:br>
              <a:rPr lang="en-US" dirty="0"/>
            </a:br>
            <a:r>
              <a:rPr lang="en-US" dirty="0"/>
              <a:t> is the most financially appealing;</a:t>
            </a:r>
          </a:p>
          <a:p>
            <a:pPr algn="just"/>
            <a:r>
              <a:rPr lang="en-US" dirty="0"/>
              <a:t> to decide whether a proposed capital project will be</a:t>
            </a:r>
            <a:br>
              <a:rPr lang="en-US" dirty="0"/>
            </a:br>
            <a:r>
              <a:rPr lang="en-US" dirty="0"/>
              <a:t> worthwhile.</a:t>
            </a:r>
          </a:p>
        </p:txBody>
      </p:sp>
      <p:sp>
        <p:nvSpPr>
          <p:cNvPr id="4" name="Date Placeholder 3"/>
          <p:cNvSpPr>
            <a:spLocks noGrp="1"/>
          </p:cNvSpPr>
          <p:nvPr>
            <p:ph type="dt" sz="half" idx="10"/>
          </p:nvPr>
        </p:nvSpPr>
        <p:spPr/>
        <p:txBody>
          <a:bodyPr/>
          <a:lstStyle/>
          <a:p>
            <a:pPr>
              <a:defRPr/>
            </a:pPr>
            <a:fld id="{94AA39A9-E75D-4092-99AA-9A8F95412A0E}" type="datetime1">
              <a:rPr lang="en-US" smtClean="0"/>
              <a:t>17-Oct-18</a:t>
            </a:fld>
            <a:endParaRPr lang="en-GB" dirty="0"/>
          </a:p>
        </p:txBody>
      </p:sp>
      <p:sp>
        <p:nvSpPr>
          <p:cNvPr id="5" name="Footer Placeholder 4"/>
          <p:cNvSpPr>
            <a:spLocks noGrp="1"/>
          </p:cNvSpPr>
          <p:nvPr>
            <p:ph type="ftr" sz="quarter" idx="11"/>
          </p:nvPr>
        </p:nvSpPr>
        <p:spPr/>
        <p:txBody>
          <a:bodyPr/>
          <a:lstStyle/>
          <a:p>
            <a:pPr>
              <a:defRPr/>
            </a:pPr>
            <a:r>
              <a:rPr lang="en-US"/>
              <a:t>FAST-NUCES CS449-PIT [Fall-2018]</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5</a:t>
            </a:fld>
            <a:endParaRPr lang="en-GB" dirty="0"/>
          </a:p>
        </p:txBody>
      </p:sp>
    </p:spTree>
    <p:extLst>
      <p:ext uri="{BB962C8B-B14F-4D97-AF65-F5344CB8AC3E}">
        <p14:creationId xmlns:p14="http://schemas.microsoft.com/office/powerpoint/2010/main" val="1007604687"/>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685800"/>
          </a:xfrm>
        </p:spPr>
        <p:txBody>
          <a:bodyPr/>
          <a:lstStyle/>
          <a:p>
            <a:r>
              <a:rPr lang="en-US" dirty="0"/>
              <a:t>The Time value of Money</a:t>
            </a:r>
          </a:p>
        </p:txBody>
      </p:sp>
      <p:sp>
        <p:nvSpPr>
          <p:cNvPr id="3" name="Content Placeholder 2"/>
          <p:cNvSpPr>
            <a:spLocks noGrp="1"/>
          </p:cNvSpPr>
          <p:nvPr>
            <p:ph idx="1"/>
          </p:nvPr>
        </p:nvSpPr>
        <p:spPr>
          <a:xfrm>
            <a:off x="457200" y="1371600"/>
            <a:ext cx="8458200" cy="5181600"/>
          </a:xfrm>
        </p:spPr>
        <p:txBody>
          <a:bodyPr>
            <a:normAutofit/>
          </a:bodyPr>
          <a:lstStyle/>
          <a:p>
            <a:pPr marL="0" indent="0" algn="just">
              <a:buNone/>
            </a:pPr>
            <a:r>
              <a:rPr lang="en-US" sz="3000" dirty="0"/>
              <a:t>A typical Car Sale Advertisement looks like this:</a:t>
            </a:r>
          </a:p>
          <a:p>
            <a:pPr marL="0" indent="0" algn="just">
              <a:buNone/>
            </a:pPr>
            <a:endParaRPr lang="en-US" dirty="0"/>
          </a:p>
          <a:p>
            <a:pPr algn="just"/>
            <a:endParaRPr lang="en-US" dirty="0"/>
          </a:p>
          <a:p>
            <a:pPr algn="just"/>
            <a:endParaRPr lang="en-US" dirty="0"/>
          </a:p>
          <a:p>
            <a:pPr algn="just"/>
            <a:endParaRPr lang="en-US" dirty="0"/>
          </a:p>
          <a:p>
            <a:pPr algn="just"/>
            <a:endParaRPr lang="en-US" sz="100" dirty="0"/>
          </a:p>
          <a:p>
            <a:pPr marL="0" indent="0" algn="just">
              <a:buNone/>
            </a:pPr>
            <a:r>
              <a:rPr lang="en-US" dirty="0"/>
              <a:t>Suppose If you have to pay £8,995 cash. Would you be better off at the end of two years paying cash, or at the beginning, or taking the easy payment terms? </a:t>
            </a:r>
          </a:p>
          <a:p>
            <a:pPr marL="0" indent="0" algn="just">
              <a:buNone/>
            </a:pPr>
            <a:endParaRPr lang="en-US" sz="500" dirty="0"/>
          </a:p>
          <a:p>
            <a:pPr marL="0" indent="0" algn="just">
              <a:buNone/>
            </a:pPr>
            <a:r>
              <a:rPr lang="en-US" dirty="0"/>
              <a:t>We show how to answer this question a little later. For the moment, we consider a simpler situation.</a:t>
            </a:r>
          </a:p>
        </p:txBody>
      </p:sp>
      <p:sp>
        <p:nvSpPr>
          <p:cNvPr id="4" name="Date Placeholder 3"/>
          <p:cNvSpPr>
            <a:spLocks noGrp="1"/>
          </p:cNvSpPr>
          <p:nvPr>
            <p:ph type="dt" sz="half" idx="10"/>
          </p:nvPr>
        </p:nvSpPr>
        <p:spPr/>
        <p:txBody>
          <a:bodyPr/>
          <a:lstStyle/>
          <a:p>
            <a:pPr>
              <a:defRPr/>
            </a:pPr>
            <a:fld id="{24BFF6B6-1266-4777-9A48-3D0D29C633F3}" type="datetime1">
              <a:rPr lang="en-US" smtClean="0"/>
              <a:t>17-Oct-18</a:t>
            </a:fld>
            <a:endParaRPr lang="en-GB" dirty="0"/>
          </a:p>
        </p:txBody>
      </p:sp>
      <p:sp>
        <p:nvSpPr>
          <p:cNvPr id="5" name="Footer Placeholder 4"/>
          <p:cNvSpPr>
            <a:spLocks noGrp="1"/>
          </p:cNvSpPr>
          <p:nvPr>
            <p:ph type="ftr" sz="quarter" idx="11"/>
          </p:nvPr>
        </p:nvSpPr>
        <p:spPr/>
        <p:txBody>
          <a:bodyPr/>
          <a:lstStyle/>
          <a:p>
            <a:pPr>
              <a:defRPr/>
            </a:pPr>
            <a:r>
              <a:rPr lang="en-US"/>
              <a:t>FAST-NUCES CS449-PIT [Fall-2018]</a:t>
            </a:r>
            <a:endParaRPr lang="en-GB" dirty="0"/>
          </a:p>
        </p:txBody>
      </p:sp>
      <p:pic>
        <p:nvPicPr>
          <p:cNvPr id="7" name="Picture 6"/>
          <p:cNvPicPr>
            <a:picLocks noChangeAspect="1"/>
          </p:cNvPicPr>
          <p:nvPr/>
        </p:nvPicPr>
        <p:blipFill>
          <a:blip r:embed="rId3"/>
          <a:stretch>
            <a:fillRect/>
          </a:stretch>
        </p:blipFill>
        <p:spPr>
          <a:xfrm>
            <a:off x="119984" y="1958975"/>
            <a:ext cx="8904031" cy="1905000"/>
          </a:xfrm>
          <a:prstGeom prst="rect">
            <a:avLst/>
          </a:prstGeom>
        </p:spPr>
      </p:pic>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6</a:t>
            </a:fld>
            <a:endParaRPr lang="en-GB" dirty="0"/>
          </a:p>
        </p:txBody>
      </p:sp>
    </p:spTree>
    <p:extLst>
      <p:ext uri="{BB962C8B-B14F-4D97-AF65-F5344CB8AC3E}">
        <p14:creationId xmlns:p14="http://schemas.microsoft.com/office/powerpoint/2010/main" val="3364138010"/>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3">
                                            <p:txEl>
                                              <p:pRg st="6" end="6"/>
                                            </p:txEl>
                                          </p:spTgt>
                                        </p:tgtEl>
                                        <p:attrNameLst>
                                          <p:attrName>style.visibility</p:attrName>
                                        </p:attrNameLst>
                                      </p:cBhvr>
                                      <p:to>
                                        <p:strVal val="visible"/>
                                      </p:to>
                                    </p:set>
                                    <p:animEffect transition="in" filter="fade">
                                      <p:cBhvr>
                                        <p:cTn id="14" dur="500"/>
                                        <p:tgtEl>
                                          <p:spTgt spid="3">
                                            <p:txEl>
                                              <p:pRg st="6" end="6"/>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animEffect transition="in" filter="fade">
                                      <p:cBhvr>
                                        <p:cTn id="19"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685800"/>
          </a:xfrm>
        </p:spPr>
        <p:txBody>
          <a:bodyPr/>
          <a:lstStyle/>
          <a:p>
            <a:r>
              <a:rPr lang="en-US" dirty="0"/>
              <a:t>The Time value of Money….</a:t>
            </a:r>
          </a:p>
        </p:txBody>
      </p:sp>
      <p:sp>
        <p:nvSpPr>
          <p:cNvPr id="3" name="Content Placeholder 2"/>
          <p:cNvSpPr>
            <a:spLocks noGrp="1"/>
          </p:cNvSpPr>
          <p:nvPr>
            <p:ph idx="1"/>
          </p:nvPr>
        </p:nvSpPr>
        <p:spPr>
          <a:xfrm>
            <a:off x="304800" y="1357312"/>
            <a:ext cx="8686800" cy="5181600"/>
          </a:xfrm>
        </p:spPr>
        <p:txBody>
          <a:bodyPr>
            <a:noAutofit/>
          </a:bodyPr>
          <a:lstStyle/>
          <a:p>
            <a:pPr marL="0" indent="0" algn="just">
              <a:buNone/>
            </a:pPr>
            <a:r>
              <a:rPr lang="en-US" sz="2600" dirty="0"/>
              <a:t>Suppose you have £100. You can choose to deposit it with a bank or some other savings organization.</a:t>
            </a:r>
          </a:p>
          <a:p>
            <a:pPr marL="0" indent="0" algn="just">
              <a:buNone/>
            </a:pPr>
            <a:endParaRPr lang="en-US" sz="100" dirty="0"/>
          </a:p>
          <a:p>
            <a:pPr marL="0" indent="0" algn="just">
              <a:buNone/>
            </a:pPr>
            <a:r>
              <a:rPr lang="en-US" sz="2600" dirty="0"/>
              <a:t>If the rate of interest is 3%, then in a year’s time you will have £103. In other words, the promise of £103 in a year’s time is worth the same as £100 now. This simple example illustrates what is known as the </a:t>
            </a:r>
            <a:r>
              <a:rPr lang="en-US" sz="2600" i="1" dirty="0">
                <a:solidFill>
                  <a:srgbClr val="FFC000"/>
                </a:solidFill>
              </a:rPr>
              <a:t>time value of money</a:t>
            </a:r>
            <a:r>
              <a:rPr lang="en-US" sz="2600" dirty="0"/>
              <a:t>. It forms the basis of </a:t>
            </a:r>
            <a:r>
              <a:rPr lang="en-US" sz="2600" i="1" dirty="0">
                <a:solidFill>
                  <a:srgbClr val="00B0F0"/>
                </a:solidFill>
              </a:rPr>
              <a:t>discounted cash flow analysis</a:t>
            </a:r>
            <a:r>
              <a:rPr lang="en-US" sz="2600" dirty="0"/>
              <a:t>.</a:t>
            </a:r>
          </a:p>
          <a:p>
            <a:pPr marL="0" indent="0" algn="just">
              <a:buNone/>
            </a:pPr>
            <a:endParaRPr lang="en-US" sz="300" dirty="0"/>
          </a:p>
          <a:p>
            <a:pPr marL="0" indent="0" algn="just">
              <a:buNone/>
            </a:pPr>
            <a:r>
              <a:rPr lang="en-US" sz="2600" dirty="0"/>
              <a:t>In general, if the interest rate is </a:t>
            </a:r>
            <a:r>
              <a:rPr lang="en-US" sz="2600" i="1" dirty="0">
                <a:solidFill>
                  <a:srgbClr val="FFC000"/>
                </a:solidFill>
              </a:rPr>
              <a:t>r</a:t>
            </a:r>
            <a:r>
              <a:rPr lang="en-US" sz="2600" dirty="0"/>
              <a:t> (expressed as a fraction such as 0.03, not a percentage), then the present value of a sum of money </a:t>
            </a:r>
            <a:r>
              <a:rPr lang="en-US" sz="2600" i="1" dirty="0">
                <a:solidFill>
                  <a:srgbClr val="FFC000"/>
                </a:solidFill>
              </a:rPr>
              <a:t>X</a:t>
            </a:r>
            <a:r>
              <a:rPr lang="en-US" sz="2600" dirty="0"/>
              <a:t> due in </a:t>
            </a:r>
            <a:r>
              <a:rPr lang="en-US" sz="2600" i="1" dirty="0">
                <a:solidFill>
                  <a:srgbClr val="FFC000"/>
                </a:solidFill>
              </a:rPr>
              <a:t>t</a:t>
            </a:r>
            <a:r>
              <a:rPr lang="en-US" sz="2600" dirty="0"/>
              <a:t> years time is:</a:t>
            </a:r>
            <a:endParaRPr lang="en-US" sz="3600" dirty="0"/>
          </a:p>
          <a:p>
            <a:pPr marL="0" indent="0" algn="just">
              <a:buNone/>
            </a:pPr>
            <a:endParaRPr lang="en-US" sz="2000" dirty="0"/>
          </a:p>
          <a:p>
            <a:pPr marL="0" indent="0" algn="just">
              <a:buNone/>
            </a:pPr>
            <a:endParaRPr lang="en-US" sz="100" dirty="0"/>
          </a:p>
          <a:p>
            <a:pPr marL="0" indent="0" algn="just">
              <a:buNone/>
            </a:pPr>
            <a:r>
              <a:rPr lang="en-US" sz="2400" dirty="0"/>
              <a:t>The quantity </a:t>
            </a:r>
            <a:r>
              <a:rPr lang="en-US" sz="2400" i="1" dirty="0">
                <a:solidFill>
                  <a:srgbClr val="FFC000"/>
                </a:solidFill>
              </a:rPr>
              <a:t>1 ÷ (1 + r)</a:t>
            </a:r>
            <a:r>
              <a:rPr lang="en-US" sz="2400" i="1" baseline="30000" dirty="0">
                <a:solidFill>
                  <a:srgbClr val="FFC000"/>
                </a:solidFill>
              </a:rPr>
              <a:t>t</a:t>
            </a:r>
            <a:r>
              <a:rPr lang="en-US" sz="2400" i="1" dirty="0">
                <a:solidFill>
                  <a:srgbClr val="FFC000"/>
                </a:solidFill>
              </a:rPr>
              <a:t> </a:t>
            </a:r>
            <a:r>
              <a:rPr lang="en-US" sz="2400" dirty="0"/>
              <a:t>is known as the </a:t>
            </a:r>
            <a:r>
              <a:rPr lang="en-US" sz="2400" i="1" dirty="0">
                <a:solidFill>
                  <a:srgbClr val="00B0F0"/>
                </a:solidFill>
              </a:rPr>
              <a:t>discount factor</a:t>
            </a:r>
            <a:r>
              <a:rPr lang="en-US" sz="2400" dirty="0"/>
              <a:t>.</a:t>
            </a:r>
          </a:p>
        </p:txBody>
      </p:sp>
      <p:sp>
        <p:nvSpPr>
          <p:cNvPr id="4" name="Date Placeholder 3"/>
          <p:cNvSpPr>
            <a:spLocks noGrp="1"/>
          </p:cNvSpPr>
          <p:nvPr>
            <p:ph type="dt" sz="half" idx="10"/>
          </p:nvPr>
        </p:nvSpPr>
        <p:spPr/>
        <p:txBody>
          <a:bodyPr/>
          <a:lstStyle/>
          <a:p>
            <a:pPr>
              <a:defRPr/>
            </a:pPr>
            <a:fld id="{0859CCB8-5565-4228-9AC5-5B424128AD42}" type="datetime1">
              <a:rPr lang="en-US" smtClean="0"/>
              <a:t>17-Oct-18</a:t>
            </a:fld>
            <a:endParaRPr lang="en-GB" dirty="0"/>
          </a:p>
        </p:txBody>
      </p:sp>
      <p:sp>
        <p:nvSpPr>
          <p:cNvPr id="5" name="Footer Placeholder 4"/>
          <p:cNvSpPr>
            <a:spLocks noGrp="1"/>
          </p:cNvSpPr>
          <p:nvPr>
            <p:ph type="ftr" sz="quarter" idx="11"/>
          </p:nvPr>
        </p:nvSpPr>
        <p:spPr/>
        <p:txBody>
          <a:bodyPr/>
          <a:lstStyle/>
          <a:p>
            <a:pPr>
              <a:defRPr/>
            </a:pPr>
            <a:r>
              <a:rPr lang="en-US"/>
              <a:t>FAST-NUCES CS449-PIT [Fall-2018]</a:t>
            </a:r>
            <a:endParaRPr lang="en-GB" dirty="0"/>
          </a:p>
        </p:txBody>
      </p:sp>
      <p:pic>
        <p:nvPicPr>
          <p:cNvPr id="8" name="Picture 7"/>
          <p:cNvPicPr>
            <a:picLocks noChangeAspect="1"/>
          </p:cNvPicPr>
          <p:nvPr/>
        </p:nvPicPr>
        <p:blipFill>
          <a:blip r:embed="rId3"/>
          <a:stretch>
            <a:fillRect/>
          </a:stretch>
        </p:blipFill>
        <p:spPr>
          <a:xfrm>
            <a:off x="5105400" y="5286303"/>
            <a:ext cx="1117778" cy="768494"/>
          </a:xfrm>
          <a:prstGeom prst="rect">
            <a:avLst/>
          </a:prstGeom>
        </p:spPr>
      </p:pic>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7</a:t>
            </a:fld>
            <a:endParaRPr lang="en-GB" dirty="0"/>
          </a:p>
        </p:txBody>
      </p:sp>
    </p:spTree>
    <p:extLst>
      <p:ext uri="{BB962C8B-B14F-4D97-AF65-F5344CB8AC3E}">
        <p14:creationId xmlns:p14="http://schemas.microsoft.com/office/powerpoint/2010/main" val="3718938745"/>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anim calcmode="lin" valueType="num">
                                      <p:cBhvr>
                                        <p:cTn id="18" dur="1000" fill="hold"/>
                                        <p:tgtEl>
                                          <p:spTgt spid="8"/>
                                        </p:tgtEl>
                                        <p:attrNameLst>
                                          <p:attrName>ppt_x</p:attrName>
                                        </p:attrNameLst>
                                      </p:cBhvr>
                                      <p:tavLst>
                                        <p:tav tm="0">
                                          <p:val>
                                            <p:strVal val="#ppt_x"/>
                                          </p:val>
                                        </p:tav>
                                        <p:tav tm="100000">
                                          <p:val>
                                            <p:strVal val="#ppt_x"/>
                                          </p:val>
                                        </p:tav>
                                      </p:tavLst>
                                    </p:anim>
                                    <p:anim calcmode="lin" valueType="num">
                                      <p:cBhvr>
                                        <p:cTn id="1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xEl>
                                              <p:pRg st="7" end="7"/>
                                            </p:txEl>
                                          </p:spTgt>
                                        </p:tgtEl>
                                        <p:attrNameLst>
                                          <p:attrName>style.visibility</p:attrName>
                                        </p:attrNameLst>
                                      </p:cBhvr>
                                      <p:to>
                                        <p:strVal val="visible"/>
                                      </p:to>
                                    </p:set>
                                    <p:animEffect transition="in" filter="fade">
                                      <p:cBhvr>
                                        <p:cTn id="24"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685800"/>
          </a:xfrm>
        </p:spPr>
        <p:txBody>
          <a:bodyPr/>
          <a:lstStyle/>
          <a:p>
            <a:r>
              <a:rPr lang="en-US" dirty="0"/>
              <a:t>The Time value of Money….</a:t>
            </a:r>
          </a:p>
        </p:txBody>
      </p:sp>
      <p:pic>
        <p:nvPicPr>
          <p:cNvPr id="7" name="Content Placeholder 6"/>
          <p:cNvPicPr>
            <a:picLocks noGrp="1" noChangeAspect="1"/>
          </p:cNvPicPr>
          <p:nvPr>
            <p:ph idx="1"/>
          </p:nvPr>
        </p:nvPicPr>
        <p:blipFill>
          <a:blip r:embed="rId3"/>
          <a:stretch>
            <a:fillRect/>
          </a:stretch>
        </p:blipFill>
        <p:spPr>
          <a:xfrm>
            <a:off x="0" y="0"/>
            <a:ext cx="9143999" cy="6858000"/>
          </a:xfrm>
          <a:prstGeom prst="rect">
            <a:avLst/>
          </a:prstGeom>
        </p:spPr>
      </p:pic>
      <p:sp>
        <p:nvSpPr>
          <p:cNvPr id="4" name="Date Placeholder 3"/>
          <p:cNvSpPr>
            <a:spLocks noGrp="1"/>
          </p:cNvSpPr>
          <p:nvPr>
            <p:ph type="dt" sz="half" idx="10"/>
          </p:nvPr>
        </p:nvSpPr>
        <p:spPr/>
        <p:txBody>
          <a:bodyPr/>
          <a:lstStyle/>
          <a:p>
            <a:pPr>
              <a:defRPr/>
            </a:pPr>
            <a:fld id="{0C09FE33-0B8E-45BA-80CA-B10E557D0890}" type="datetime1">
              <a:rPr lang="en-US" smtClean="0"/>
              <a:t>17-Oct-18</a:t>
            </a:fld>
            <a:endParaRPr lang="en-GB" dirty="0"/>
          </a:p>
        </p:txBody>
      </p:sp>
      <p:sp>
        <p:nvSpPr>
          <p:cNvPr id="5" name="Footer Placeholder 4"/>
          <p:cNvSpPr>
            <a:spLocks noGrp="1"/>
          </p:cNvSpPr>
          <p:nvPr>
            <p:ph type="ftr" sz="quarter" idx="11"/>
          </p:nvPr>
        </p:nvSpPr>
        <p:spPr/>
        <p:txBody>
          <a:bodyPr/>
          <a:lstStyle/>
          <a:p>
            <a:pPr>
              <a:defRPr/>
            </a:pPr>
            <a:r>
              <a:rPr lang="en-US"/>
              <a:t>FAST-NUCES CS449-PIT [Fall-2018]</a:t>
            </a:r>
            <a:endParaRPr lang="en-GB" dirty="0"/>
          </a:p>
        </p:txBody>
      </p:sp>
      <p:sp>
        <p:nvSpPr>
          <p:cNvPr id="3" name="Slide Number Placeholder 2"/>
          <p:cNvSpPr>
            <a:spLocks noGrp="1"/>
          </p:cNvSpPr>
          <p:nvPr>
            <p:ph type="sldNum" sz="quarter" idx="12"/>
          </p:nvPr>
        </p:nvSpPr>
        <p:spPr/>
        <p:txBody>
          <a:bodyPr/>
          <a:lstStyle/>
          <a:p>
            <a:pPr>
              <a:defRPr/>
            </a:pPr>
            <a:fld id="{7C3995B0-1D2E-4DDC-BC34-E94122BB0B4E}" type="slidenum">
              <a:rPr lang="en-GB" smtClean="0"/>
              <a:pPr>
                <a:defRPr/>
              </a:pPr>
              <a:t>8</a:t>
            </a:fld>
            <a:endParaRPr lang="en-GB" dirty="0"/>
          </a:p>
        </p:txBody>
      </p:sp>
    </p:spTree>
    <p:extLst>
      <p:ext uri="{BB962C8B-B14F-4D97-AF65-F5344CB8AC3E}">
        <p14:creationId xmlns:p14="http://schemas.microsoft.com/office/powerpoint/2010/main" val="2796581838"/>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685800"/>
          </a:xfrm>
        </p:spPr>
        <p:txBody>
          <a:bodyPr/>
          <a:lstStyle/>
          <a:p>
            <a:r>
              <a:rPr lang="en-US" dirty="0"/>
              <a:t>The Time value of Money….</a:t>
            </a:r>
          </a:p>
        </p:txBody>
      </p:sp>
      <p:sp>
        <p:nvSpPr>
          <p:cNvPr id="4" name="Date Placeholder 3"/>
          <p:cNvSpPr>
            <a:spLocks noGrp="1"/>
          </p:cNvSpPr>
          <p:nvPr>
            <p:ph type="dt" sz="half" idx="10"/>
          </p:nvPr>
        </p:nvSpPr>
        <p:spPr/>
        <p:txBody>
          <a:bodyPr/>
          <a:lstStyle/>
          <a:p>
            <a:pPr>
              <a:defRPr/>
            </a:pPr>
            <a:fld id="{8E27446A-E566-442A-AEF8-5BB4D9C114F6}" type="datetime1">
              <a:rPr lang="en-US" smtClean="0"/>
              <a:t>17-Oct-18</a:t>
            </a:fld>
            <a:endParaRPr lang="en-GB" dirty="0"/>
          </a:p>
        </p:txBody>
      </p:sp>
      <p:sp>
        <p:nvSpPr>
          <p:cNvPr id="5" name="Footer Placeholder 4"/>
          <p:cNvSpPr>
            <a:spLocks noGrp="1"/>
          </p:cNvSpPr>
          <p:nvPr>
            <p:ph type="ftr" sz="quarter" idx="11"/>
          </p:nvPr>
        </p:nvSpPr>
        <p:spPr/>
        <p:txBody>
          <a:bodyPr/>
          <a:lstStyle/>
          <a:p>
            <a:pPr>
              <a:defRPr/>
            </a:pPr>
            <a:r>
              <a:rPr lang="en-US"/>
              <a:t>FAST-NUCES CS449-PIT [Fall-2018]</a:t>
            </a:r>
            <a:endParaRPr lang="en-GB" dirty="0"/>
          </a:p>
        </p:txBody>
      </p:sp>
      <p:sp>
        <p:nvSpPr>
          <p:cNvPr id="3" name="Content Placeholder 2"/>
          <p:cNvSpPr>
            <a:spLocks noGrp="1"/>
          </p:cNvSpPr>
          <p:nvPr>
            <p:ph idx="1"/>
          </p:nvPr>
        </p:nvSpPr>
        <p:spPr>
          <a:xfrm>
            <a:off x="300682" y="1363852"/>
            <a:ext cx="8695036" cy="4984749"/>
          </a:xfrm>
        </p:spPr>
        <p:txBody>
          <a:bodyPr/>
          <a:lstStyle/>
          <a:p>
            <a:pPr marL="0" indent="0" algn="just">
              <a:buNone/>
            </a:pPr>
            <a:r>
              <a:rPr lang="en-US" dirty="0"/>
              <a:t>To use Table 8.1, we look for the cell in the row for the discount (interest) rate &amp; the column for the time period. </a:t>
            </a:r>
          </a:p>
          <a:p>
            <a:pPr marL="0" indent="0" algn="just">
              <a:buNone/>
            </a:pPr>
            <a:endParaRPr lang="en-US" sz="900" dirty="0"/>
          </a:p>
          <a:p>
            <a:pPr marL="0" indent="0" algn="just">
              <a:buNone/>
            </a:pPr>
            <a:r>
              <a:rPr lang="en-US" dirty="0"/>
              <a:t>The value in this cell gives the discount factor. Thus the discount factor for a discount rate of 8 per cent over a period of four years is 0.7350. </a:t>
            </a:r>
          </a:p>
          <a:p>
            <a:pPr algn="just"/>
            <a:endParaRPr lang="en-US" sz="1800" dirty="0"/>
          </a:p>
          <a:p>
            <a:pPr marL="0" indent="0" algn="just">
              <a:buNone/>
            </a:pPr>
            <a:r>
              <a:rPr lang="en-US" dirty="0"/>
              <a:t>This means that, if the discount rate is 8 per cent, the present value of a sum of £1,000 payable in four years time is £1000 × 0.7350 = £735.</a:t>
            </a:r>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9</a:t>
            </a:fld>
            <a:endParaRPr lang="en-GB" dirty="0"/>
          </a:p>
        </p:txBody>
      </p:sp>
    </p:spTree>
    <p:extLst>
      <p:ext uri="{BB962C8B-B14F-4D97-AF65-F5344CB8AC3E}">
        <p14:creationId xmlns:p14="http://schemas.microsoft.com/office/powerpoint/2010/main" val="635607458"/>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Theme85">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heme85" id="{E1834D89-AE77-44D4-BE76-2040C0794B8D}" vid="{6147BA70-6DCC-4E22-94C4-6AEC65AC2628}"/>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3007">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Theme85</Template>
  <TotalTime>6938</TotalTime>
  <Words>4110</Words>
  <Application>Microsoft Office PowerPoint</Application>
  <PresentationFormat>On-screen Show (4:3)</PresentationFormat>
  <Paragraphs>415</Paragraphs>
  <Slides>41</Slides>
  <Notes>40</Notes>
  <HiddenSlides>0</HiddenSlides>
  <MMClips>0</MMClips>
  <ScaleCrop>false</ScaleCrop>
  <HeadingPairs>
    <vt:vector size="8" baseType="variant">
      <vt:variant>
        <vt:lpstr>Fonts Used</vt:lpstr>
      </vt:variant>
      <vt:variant>
        <vt:i4>4</vt:i4>
      </vt:variant>
      <vt:variant>
        <vt:lpstr>Theme</vt:lpstr>
      </vt:variant>
      <vt:variant>
        <vt:i4>3</vt:i4>
      </vt:variant>
      <vt:variant>
        <vt:lpstr>Embedded OLE Servers</vt:lpstr>
      </vt:variant>
      <vt:variant>
        <vt:i4>1</vt:i4>
      </vt:variant>
      <vt:variant>
        <vt:lpstr>Slide Titles</vt:lpstr>
      </vt:variant>
      <vt:variant>
        <vt:i4>41</vt:i4>
      </vt:variant>
    </vt:vector>
  </HeadingPairs>
  <TitlesOfParts>
    <vt:vector size="49" baseType="lpstr">
      <vt:lpstr>Arial</vt:lpstr>
      <vt:lpstr>Calibri</vt:lpstr>
      <vt:lpstr>Utopia-Regular</vt:lpstr>
      <vt:lpstr>Verdana</vt:lpstr>
      <vt:lpstr>Theme85</vt:lpstr>
      <vt:lpstr>Custom Design</vt:lpstr>
      <vt:lpstr>3007</vt:lpstr>
      <vt:lpstr>Microsoft Excel Worksheet</vt:lpstr>
      <vt:lpstr>Investment Appraisal</vt:lpstr>
      <vt:lpstr>Chapter Outcome</vt:lpstr>
      <vt:lpstr>Introduction</vt:lpstr>
      <vt:lpstr>Introduction</vt:lpstr>
      <vt:lpstr>Introduction….</vt:lpstr>
      <vt:lpstr>The Time value of Money</vt:lpstr>
      <vt:lpstr>The Time value of Money….</vt:lpstr>
      <vt:lpstr>The Time value of Money….</vt:lpstr>
      <vt:lpstr>The Time value of Money….</vt:lpstr>
      <vt:lpstr>The Time value of Money….</vt:lpstr>
      <vt:lpstr>The Time value of Money….</vt:lpstr>
      <vt:lpstr>The Time value of Money….</vt:lpstr>
      <vt:lpstr>Applying DCF to a simple Investment  Project</vt:lpstr>
      <vt:lpstr>Applying DCF to a simple Investment  Project…..</vt:lpstr>
      <vt:lpstr>Applying DCF to a simple Investment  Project…..</vt:lpstr>
      <vt:lpstr>Applying DCF to a simple Investment  Project…..</vt:lpstr>
      <vt:lpstr>Timing of the cash flows</vt:lpstr>
      <vt:lpstr>Timing of the cash flows…..</vt:lpstr>
      <vt:lpstr>Timing of the cash flows…..</vt:lpstr>
      <vt:lpstr>Cost of capital</vt:lpstr>
      <vt:lpstr>Cost of capital…..</vt:lpstr>
      <vt:lpstr>Handling inflation</vt:lpstr>
      <vt:lpstr>Handling inflation…..</vt:lpstr>
      <vt:lpstr>Financial cash flows</vt:lpstr>
      <vt:lpstr>Assessment of a Software Product Proposal</vt:lpstr>
      <vt:lpstr>Assessment of a Software Product Proposal…..</vt:lpstr>
      <vt:lpstr>Assessment of a Software Product Proposal…..</vt:lpstr>
      <vt:lpstr>Assessment of a Software Product Proposal…..</vt:lpstr>
      <vt:lpstr>Assessment of a Software Product Proposal…..</vt:lpstr>
      <vt:lpstr>Assessment of a Software Product Proposal…..</vt:lpstr>
      <vt:lpstr>Assessment of a Software Product Proposal…..</vt:lpstr>
      <vt:lpstr>Assessment of a Software Product Proposal…..</vt:lpstr>
      <vt:lpstr>Pitfalls of DCF</vt:lpstr>
      <vt:lpstr>Pitfalls of DCF…..</vt:lpstr>
      <vt:lpstr>Pitfalls of DCF …..</vt:lpstr>
      <vt:lpstr>IRR </vt:lpstr>
      <vt:lpstr>IRR - Definition</vt:lpstr>
      <vt:lpstr>IRR - Formula</vt:lpstr>
      <vt:lpstr>IRR - Example</vt:lpstr>
      <vt:lpstr>IRR – Example….</vt:lpstr>
      <vt:lpstr>IRR – Analysis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Khalid Iqbal Soomro</dc:creator>
  <cp:lastModifiedBy>Khalid Iqbal Soomro</cp:lastModifiedBy>
  <cp:revision>539</cp:revision>
  <dcterms:created xsi:type="dcterms:W3CDTF">2014-08-27T10:12:45Z</dcterms:created>
  <dcterms:modified xsi:type="dcterms:W3CDTF">2018-10-17T17:07:51Z</dcterms:modified>
</cp:coreProperties>
</file>