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handoutMasterIdLst>
    <p:handoutMasterId r:id="rId46"/>
  </p:handoutMasterIdLst>
  <p:sldIdLst>
    <p:sldId id="256" r:id="rId2"/>
    <p:sldId id="309" r:id="rId3"/>
    <p:sldId id="272" r:id="rId4"/>
    <p:sldId id="334" r:id="rId5"/>
    <p:sldId id="311" r:id="rId6"/>
    <p:sldId id="312" r:id="rId7"/>
    <p:sldId id="313" r:id="rId8"/>
    <p:sldId id="399" r:id="rId9"/>
    <p:sldId id="410" r:id="rId10"/>
    <p:sldId id="409" r:id="rId11"/>
    <p:sldId id="400" r:id="rId12"/>
    <p:sldId id="394" r:id="rId13"/>
    <p:sldId id="391" r:id="rId14"/>
    <p:sldId id="402" r:id="rId15"/>
    <p:sldId id="403" r:id="rId16"/>
    <p:sldId id="390" r:id="rId17"/>
    <p:sldId id="389" r:id="rId18"/>
    <p:sldId id="314" r:id="rId19"/>
    <p:sldId id="315" r:id="rId20"/>
    <p:sldId id="316" r:id="rId21"/>
    <p:sldId id="317" r:id="rId22"/>
    <p:sldId id="341" r:id="rId23"/>
    <p:sldId id="378" r:id="rId24"/>
    <p:sldId id="319" r:id="rId25"/>
    <p:sldId id="322" r:id="rId26"/>
    <p:sldId id="398" r:id="rId27"/>
    <p:sldId id="395" r:id="rId28"/>
    <p:sldId id="335" r:id="rId29"/>
    <p:sldId id="379" r:id="rId30"/>
    <p:sldId id="386" r:id="rId31"/>
    <p:sldId id="387" r:id="rId32"/>
    <p:sldId id="397" r:id="rId33"/>
    <p:sldId id="401" r:id="rId34"/>
    <p:sldId id="324" r:id="rId35"/>
    <p:sldId id="325" r:id="rId36"/>
    <p:sldId id="328" r:id="rId37"/>
    <p:sldId id="329" r:id="rId38"/>
    <p:sldId id="330" r:id="rId39"/>
    <p:sldId id="331" r:id="rId40"/>
    <p:sldId id="332" r:id="rId41"/>
    <p:sldId id="333" r:id="rId42"/>
    <p:sldId id="351" r:id="rId43"/>
    <p:sldId id="310"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Samantha Robertson" initials="SR"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B83B1D"/>
    <a:srgbClr val="D83B01"/>
    <a:srgbClr val="D7D7D7"/>
    <a:srgbClr val="C8C8C8"/>
    <a:srgbClr val="DD462F"/>
    <a:srgbClr val="9BC9EF"/>
    <a:srgbClr val="898E8C"/>
    <a:srgbClr val="DFCCBE"/>
    <a:srgbClr val="D247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050" autoAdjust="0"/>
  </p:normalViewPr>
  <p:slideViewPr>
    <p:cSldViewPr snapToGrid="0">
      <p:cViewPr varScale="1">
        <p:scale>
          <a:sx n="107" d="100"/>
          <a:sy n="107" d="100"/>
        </p:scale>
        <p:origin x="750"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12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B95E28-3D8F-446A-8EFB-E6C9B9F8FD5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PK"/>
        </a:p>
      </dgm:t>
    </dgm:pt>
    <dgm:pt modelId="{B864C04A-03EB-4FF9-B99B-D9EE504A89C1}">
      <dgm:prSet phldrT="[Text]"/>
      <dgm:spPr/>
      <dgm:t>
        <a:bodyPr/>
        <a:lstStyle/>
        <a:p>
          <a:endParaRPr lang="en-US" b="1" dirty="0">
            <a:solidFill>
              <a:schemeClr val="bg1"/>
            </a:solidFill>
          </a:endParaRPr>
        </a:p>
        <a:p>
          <a:endParaRPr lang="en-US" b="1" dirty="0">
            <a:solidFill>
              <a:schemeClr val="bg1"/>
            </a:solidFill>
          </a:endParaRPr>
        </a:p>
        <a:p>
          <a:r>
            <a:rPr lang="en-US" b="1" dirty="0">
              <a:solidFill>
                <a:schemeClr val="bg1"/>
              </a:solidFill>
            </a:rPr>
            <a:t>Cost of Quality</a:t>
          </a:r>
          <a:endParaRPr lang="en-PK" b="1" dirty="0">
            <a:solidFill>
              <a:schemeClr val="bg1"/>
            </a:solidFill>
          </a:endParaRPr>
        </a:p>
      </dgm:t>
    </dgm:pt>
    <dgm:pt modelId="{65875FC2-8EEE-4A8F-B66D-F40A2AB90E07}" type="parTrans" cxnId="{E121CB41-A6DB-4271-9BD1-2152DAC348AA}">
      <dgm:prSet/>
      <dgm:spPr/>
      <dgm:t>
        <a:bodyPr/>
        <a:lstStyle/>
        <a:p>
          <a:endParaRPr lang="en-PK">
            <a:solidFill>
              <a:schemeClr val="bg1"/>
            </a:solidFill>
          </a:endParaRPr>
        </a:p>
      </dgm:t>
    </dgm:pt>
    <dgm:pt modelId="{E8521D67-5AA6-405A-8207-CDD88CE56065}" type="sibTrans" cxnId="{E121CB41-A6DB-4271-9BD1-2152DAC348AA}">
      <dgm:prSet/>
      <dgm:spPr/>
      <dgm:t>
        <a:bodyPr/>
        <a:lstStyle/>
        <a:p>
          <a:endParaRPr lang="en-PK">
            <a:solidFill>
              <a:schemeClr val="bg1"/>
            </a:solidFill>
          </a:endParaRPr>
        </a:p>
      </dgm:t>
    </dgm:pt>
    <dgm:pt modelId="{0312852B-BF96-466E-BDA5-8EE89AE4C4B8}">
      <dgm:prSet custT="1"/>
      <dgm:spPr/>
      <dgm:t>
        <a:bodyPr/>
        <a:lstStyle/>
        <a:p>
          <a:r>
            <a:rPr lang="en-US" sz="2800" dirty="0">
              <a:solidFill>
                <a:schemeClr val="accent1">
                  <a:lumMod val="40000"/>
                  <a:lumOff val="60000"/>
                </a:schemeClr>
              </a:solidFill>
            </a:rPr>
            <a:t>Cost of Conformance</a:t>
          </a:r>
        </a:p>
        <a:p>
          <a:r>
            <a:rPr lang="en-US" sz="2800" b="0" i="0" dirty="0">
              <a:solidFill>
                <a:schemeClr val="bg1"/>
              </a:solidFill>
            </a:rPr>
            <a:t>(Good Quality)</a:t>
          </a:r>
          <a:endParaRPr lang="en-PK" sz="2800" b="0" i="0" dirty="0">
            <a:solidFill>
              <a:schemeClr val="bg1"/>
            </a:solidFill>
          </a:endParaRPr>
        </a:p>
      </dgm:t>
    </dgm:pt>
    <dgm:pt modelId="{9AA7FB53-AE2F-48FC-8D89-452D19EE4871}" type="parTrans" cxnId="{881767F0-BC9D-4941-ACDF-600335818393}">
      <dgm:prSet/>
      <dgm:spPr/>
      <dgm:t>
        <a:bodyPr/>
        <a:lstStyle/>
        <a:p>
          <a:endParaRPr lang="en-PK">
            <a:solidFill>
              <a:schemeClr val="bg1"/>
            </a:solidFill>
          </a:endParaRPr>
        </a:p>
      </dgm:t>
    </dgm:pt>
    <dgm:pt modelId="{189B1A7C-4DDB-46CB-8585-5C3D37007BC8}" type="sibTrans" cxnId="{881767F0-BC9D-4941-ACDF-600335818393}">
      <dgm:prSet/>
      <dgm:spPr/>
      <dgm:t>
        <a:bodyPr/>
        <a:lstStyle/>
        <a:p>
          <a:endParaRPr lang="en-PK">
            <a:solidFill>
              <a:schemeClr val="bg1"/>
            </a:solidFill>
          </a:endParaRPr>
        </a:p>
      </dgm:t>
    </dgm:pt>
    <dgm:pt modelId="{403B9BEA-7ADA-4C94-AED6-D7A9B8F04114}">
      <dgm:prSet custT="1"/>
      <dgm:spPr/>
      <dgm:t>
        <a:bodyPr/>
        <a:lstStyle/>
        <a:p>
          <a:r>
            <a:rPr lang="en-US" sz="2100" kern="1200" dirty="0">
              <a:solidFill>
                <a:schemeClr val="accent1">
                  <a:lumMod val="40000"/>
                  <a:lumOff val="60000"/>
                </a:schemeClr>
              </a:solidFill>
              <a:latin typeface="Calibri" panose="020F0502020204030204"/>
              <a:ea typeface="+mn-ea"/>
              <a:cs typeface="+mn-cs"/>
            </a:rPr>
            <a:t>Appraisal Cost</a:t>
          </a:r>
        </a:p>
        <a:p>
          <a:r>
            <a:rPr lang="en-US" sz="1200" kern="1200" dirty="0">
              <a:solidFill>
                <a:schemeClr val="accent1">
                  <a:lumMod val="40000"/>
                  <a:lumOff val="60000"/>
                </a:schemeClr>
              </a:solidFill>
              <a:latin typeface="Calibri" panose="020F0502020204030204"/>
              <a:ea typeface="+mn-ea"/>
              <a:cs typeface="+mn-cs"/>
            </a:rPr>
            <a:t>(assess a quality product)</a:t>
          </a:r>
          <a:endParaRPr lang="en-PK" sz="1200" kern="1200" dirty="0">
            <a:solidFill>
              <a:schemeClr val="accent1">
                <a:lumMod val="40000"/>
                <a:lumOff val="60000"/>
              </a:schemeClr>
            </a:solidFill>
            <a:latin typeface="Calibri" panose="020F0502020204030204"/>
            <a:ea typeface="+mn-ea"/>
            <a:cs typeface="+mn-cs"/>
          </a:endParaRPr>
        </a:p>
      </dgm:t>
    </dgm:pt>
    <dgm:pt modelId="{AD9E2503-6CC4-4E87-AEEC-F9035DB639D4}" type="parTrans" cxnId="{5EEB4C37-66EA-4685-95BA-EC8F86D2485E}">
      <dgm:prSet/>
      <dgm:spPr/>
      <dgm:t>
        <a:bodyPr/>
        <a:lstStyle/>
        <a:p>
          <a:endParaRPr lang="en-PK">
            <a:solidFill>
              <a:schemeClr val="bg1"/>
            </a:solidFill>
          </a:endParaRPr>
        </a:p>
      </dgm:t>
    </dgm:pt>
    <dgm:pt modelId="{9C584666-1E09-4148-AA8C-FB2D66DFB81A}" type="sibTrans" cxnId="{5EEB4C37-66EA-4685-95BA-EC8F86D2485E}">
      <dgm:prSet/>
      <dgm:spPr/>
      <dgm:t>
        <a:bodyPr/>
        <a:lstStyle/>
        <a:p>
          <a:endParaRPr lang="en-PK">
            <a:solidFill>
              <a:schemeClr val="bg1"/>
            </a:solidFill>
          </a:endParaRPr>
        </a:p>
      </dgm:t>
    </dgm:pt>
    <dgm:pt modelId="{B07825B4-5020-4A20-A663-C043371D6925}">
      <dgm:prSet custT="1"/>
      <dgm:spPr/>
      <dgm:t>
        <a:bodyPr/>
        <a:lstStyle/>
        <a:p>
          <a:r>
            <a:rPr lang="en-US" sz="2800" dirty="0">
              <a:solidFill>
                <a:schemeClr val="accent2">
                  <a:lumMod val="40000"/>
                  <a:lumOff val="60000"/>
                </a:schemeClr>
              </a:solidFill>
            </a:rPr>
            <a:t>Cost of Non Conformance</a:t>
          </a:r>
        </a:p>
        <a:p>
          <a:r>
            <a:rPr lang="en-US" sz="2800" dirty="0">
              <a:solidFill>
                <a:schemeClr val="bg1"/>
              </a:solidFill>
            </a:rPr>
            <a:t>(Bad Quality)</a:t>
          </a:r>
          <a:endParaRPr lang="en-PK" sz="2800" dirty="0">
            <a:solidFill>
              <a:schemeClr val="bg1"/>
            </a:solidFill>
          </a:endParaRPr>
        </a:p>
      </dgm:t>
    </dgm:pt>
    <dgm:pt modelId="{5FE86AE7-589E-4876-9528-DF5131DCD2A3}" type="parTrans" cxnId="{5026E7D4-D4B6-4EEB-97D8-1FA177E575C7}">
      <dgm:prSet/>
      <dgm:spPr/>
      <dgm:t>
        <a:bodyPr/>
        <a:lstStyle/>
        <a:p>
          <a:endParaRPr lang="en-PK">
            <a:solidFill>
              <a:schemeClr val="bg1"/>
            </a:solidFill>
          </a:endParaRPr>
        </a:p>
      </dgm:t>
    </dgm:pt>
    <dgm:pt modelId="{E91B3393-BAD5-4A07-8935-6AC0EB0EDD69}" type="sibTrans" cxnId="{5026E7D4-D4B6-4EEB-97D8-1FA177E575C7}">
      <dgm:prSet/>
      <dgm:spPr/>
      <dgm:t>
        <a:bodyPr/>
        <a:lstStyle/>
        <a:p>
          <a:endParaRPr lang="en-PK">
            <a:solidFill>
              <a:schemeClr val="bg1"/>
            </a:solidFill>
          </a:endParaRPr>
        </a:p>
      </dgm:t>
    </dgm:pt>
    <dgm:pt modelId="{EDB41783-EDFC-4C82-8B86-1050DE2E00F1}">
      <dgm:prSet custT="1"/>
      <dgm:spPr/>
      <dgm:t>
        <a:bodyPr/>
        <a:lstStyle/>
        <a:p>
          <a:r>
            <a:rPr lang="en-US" sz="2200" kern="1200" dirty="0">
              <a:solidFill>
                <a:schemeClr val="accent2">
                  <a:lumMod val="40000"/>
                  <a:lumOff val="60000"/>
                </a:schemeClr>
              </a:solidFill>
            </a:rPr>
            <a:t>Internal Failure Cost</a:t>
          </a:r>
        </a:p>
        <a:p>
          <a:r>
            <a:rPr lang="en-US" sz="1200" kern="1200" dirty="0">
              <a:solidFill>
                <a:schemeClr val="accent2">
                  <a:lumMod val="40000"/>
                  <a:lumOff val="60000"/>
                </a:schemeClr>
              </a:solidFill>
              <a:latin typeface="Calibri" panose="020F0502020204030204"/>
              <a:ea typeface="+mn-ea"/>
              <a:cs typeface="+mn-cs"/>
            </a:rPr>
            <a:t>(failure found by the project)</a:t>
          </a:r>
          <a:endParaRPr lang="en-PK" sz="1200" kern="1200" dirty="0">
            <a:solidFill>
              <a:schemeClr val="accent2">
                <a:lumMod val="40000"/>
                <a:lumOff val="60000"/>
              </a:schemeClr>
            </a:solidFill>
            <a:latin typeface="Calibri" panose="020F0502020204030204"/>
            <a:ea typeface="+mn-ea"/>
            <a:cs typeface="+mn-cs"/>
          </a:endParaRPr>
        </a:p>
      </dgm:t>
    </dgm:pt>
    <dgm:pt modelId="{F7E1DD3A-F5B1-4A4B-AB11-814ADA835D72}" type="parTrans" cxnId="{2FC929A7-6074-4A6E-AC58-F389D55DA8BB}">
      <dgm:prSet/>
      <dgm:spPr/>
      <dgm:t>
        <a:bodyPr/>
        <a:lstStyle/>
        <a:p>
          <a:endParaRPr lang="en-PK">
            <a:solidFill>
              <a:schemeClr val="bg1"/>
            </a:solidFill>
          </a:endParaRPr>
        </a:p>
      </dgm:t>
    </dgm:pt>
    <dgm:pt modelId="{219BBCD9-3011-43FE-A83A-71CF285E5A81}" type="sibTrans" cxnId="{2FC929A7-6074-4A6E-AC58-F389D55DA8BB}">
      <dgm:prSet/>
      <dgm:spPr/>
      <dgm:t>
        <a:bodyPr/>
        <a:lstStyle/>
        <a:p>
          <a:endParaRPr lang="en-PK">
            <a:solidFill>
              <a:schemeClr val="bg1"/>
            </a:solidFill>
          </a:endParaRPr>
        </a:p>
      </dgm:t>
    </dgm:pt>
    <dgm:pt modelId="{5504062D-76F0-4EEF-A44A-64DAE321AD8F}">
      <dgm:prSet custT="1"/>
      <dgm:spPr/>
      <dgm:t>
        <a:bodyPr/>
        <a:lstStyle/>
        <a:p>
          <a:pPr marL="0" lvl="0" algn="l" defTabSz="1022350">
            <a:lnSpc>
              <a:spcPct val="90000"/>
            </a:lnSpc>
            <a:spcBef>
              <a:spcPct val="0"/>
            </a:spcBef>
            <a:spcAft>
              <a:spcPct val="35000"/>
            </a:spcAft>
            <a:buNone/>
          </a:pPr>
          <a:r>
            <a:rPr lang="en-US" sz="2200" kern="1200" dirty="0">
              <a:solidFill>
                <a:schemeClr val="accent2">
                  <a:lumMod val="40000"/>
                  <a:lumOff val="60000"/>
                </a:schemeClr>
              </a:solidFill>
              <a:latin typeface="Calibri" panose="020F0502020204030204"/>
              <a:ea typeface="+mn-ea"/>
              <a:cs typeface="+mn-cs"/>
            </a:rPr>
            <a:t>External Failure Cost</a:t>
          </a:r>
        </a:p>
        <a:p>
          <a:pPr marL="0" lvl="0" algn="ctr" defTabSz="977900">
            <a:lnSpc>
              <a:spcPct val="90000"/>
            </a:lnSpc>
            <a:spcBef>
              <a:spcPct val="0"/>
            </a:spcBef>
            <a:spcAft>
              <a:spcPct val="35000"/>
            </a:spcAft>
            <a:buNone/>
          </a:pPr>
          <a:r>
            <a:rPr lang="en-US" sz="1200" kern="1200" dirty="0">
              <a:solidFill>
                <a:schemeClr val="accent2">
                  <a:lumMod val="40000"/>
                  <a:lumOff val="60000"/>
                </a:schemeClr>
              </a:solidFill>
              <a:latin typeface="Calibri" panose="020F0502020204030204"/>
              <a:ea typeface="+mn-ea"/>
              <a:cs typeface="+mn-cs"/>
            </a:rPr>
            <a:t>(failure found by customer)</a:t>
          </a:r>
          <a:endParaRPr lang="en-PK" sz="1200" kern="1200" dirty="0">
            <a:solidFill>
              <a:schemeClr val="accent2">
                <a:lumMod val="40000"/>
                <a:lumOff val="60000"/>
              </a:schemeClr>
            </a:solidFill>
            <a:latin typeface="Calibri" panose="020F0502020204030204"/>
            <a:ea typeface="+mn-ea"/>
            <a:cs typeface="+mn-cs"/>
          </a:endParaRPr>
        </a:p>
      </dgm:t>
    </dgm:pt>
    <dgm:pt modelId="{44B3BD21-C787-49B1-8320-328A2B7F82E2}" type="parTrans" cxnId="{4319F5C0-AFF1-435E-B4C2-02BB5E84CA62}">
      <dgm:prSet/>
      <dgm:spPr/>
      <dgm:t>
        <a:bodyPr/>
        <a:lstStyle/>
        <a:p>
          <a:endParaRPr lang="en-PK">
            <a:solidFill>
              <a:schemeClr val="bg1"/>
            </a:solidFill>
          </a:endParaRPr>
        </a:p>
      </dgm:t>
    </dgm:pt>
    <dgm:pt modelId="{C7041B1F-1738-4496-AC1F-968AAB3A95FE}" type="sibTrans" cxnId="{4319F5C0-AFF1-435E-B4C2-02BB5E84CA62}">
      <dgm:prSet/>
      <dgm:spPr/>
      <dgm:t>
        <a:bodyPr/>
        <a:lstStyle/>
        <a:p>
          <a:endParaRPr lang="en-PK">
            <a:solidFill>
              <a:schemeClr val="bg1"/>
            </a:solidFill>
          </a:endParaRPr>
        </a:p>
      </dgm:t>
    </dgm:pt>
    <dgm:pt modelId="{E0CF8F21-24F0-47E6-9299-6A2C9E750E7A}">
      <dgm:prSet custT="1"/>
      <dgm:spPr/>
      <dgm:t>
        <a:bodyPr/>
        <a:lstStyle/>
        <a:p>
          <a:pPr>
            <a:lnSpc>
              <a:spcPct val="100000"/>
            </a:lnSpc>
          </a:pPr>
          <a:r>
            <a:rPr lang="en-US" sz="1200" dirty="0">
              <a:solidFill>
                <a:schemeClr val="accent1">
                  <a:lumMod val="40000"/>
                  <a:lumOff val="60000"/>
                </a:schemeClr>
              </a:solidFill>
            </a:rPr>
            <a:t>Training QC staff</a:t>
          </a:r>
          <a:endParaRPr lang="en-PK" sz="1200" dirty="0">
            <a:solidFill>
              <a:schemeClr val="accent1">
                <a:lumMod val="40000"/>
                <a:lumOff val="60000"/>
              </a:schemeClr>
            </a:solidFill>
          </a:endParaRPr>
        </a:p>
        <a:p>
          <a:pPr>
            <a:lnSpc>
              <a:spcPct val="100000"/>
            </a:lnSpc>
          </a:pPr>
          <a:r>
            <a:rPr lang="en-US" sz="1200" dirty="0">
              <a:solidFill>
                <a:schemeClr val="accent1">
                  <a:lumMod val="40000"/>
                  <a:lumOff val="60000"/>
                </a:schemeClr>
              </a:solidFill>
            </a:rPr>
            <a:t>Document the process</a:t>
          </a:r>
          <a:endParaRPr lang="en-PK" sz="1200" dirty="0">
            <a:solidFill>
              <a:schemeClr val="accent1">
                <a:lumMod val="40000"/>
                <a:lumOff val="60000"/>
              </a:schemeClr>
            </a:solidFill>
          </a:endParaRPr>
        </a:p>
        <a:p>
          <a:pPr>
            <a:lnSpc>
              <a:spcPct val="100000"/>
            </a:lnSpc>
          </a:pPr>
          <a:r>
            <a:rPr lang="en-US" sz="1200" dirty="0">
              <a:solidFill>
                <a:schemeClr val="accent1">
                  <a:lumMod val="40000"/>
                  <a:lumOff val="60000"/>
                </a:schemeClr>
              </a:solidFill>
            </a:rPr>
            <a:t>Testing Equipment</a:t>
          </a:r>
          <a:endParaRPr lang="en-PK" sz="1200" dirty="0">
            <a:solidFill>
              <a:schemeClr val="accent1">
                <a:lumMod val="40000"/>
                <a:lumOff val="60000"/>
              </a:schemeClr>
            </a:solidFill>
          </a:endParaRPr>
        </a:p>
        <a:p>
          <a:pPr>
            <a:lnSpc>
              <a:spcPct val="100000"/>
            </a:lnSpc>
          </a:pPr>
          <a:r>
            <a:rPr lang="en-US" sz="1200" dirty="0">
              <a:solidFill>
                <a:schemeClr val="accent1">
                  <a:lumMod val="40000"/>
                  <a:lumOff val="60000"/>
                </a:schemeClr>
              </a:solidFill>
            </a:rPr>
            <a:t>Time required to do it right</a:t>
          </a:r>
          <a:endParaRPr lang="en-PK" sz="1200" dirty="0">
            <a:solidFill>
              <a:schemeClr val="accent1">
                <a:lumMod val="40000"/>
                <a:lumOff val="60000"/>
              </a:schemeClr>
            </a:solidFill>
          </a:endParaRPr>
        </a:p>
      </dgm:t>
    </dgm:pt>
    <dgm:pt modelId="{2BF7520E-AC4A-4ED6-85EB-2BA975C8CD96}" type="parTrans" cxnId="{A762F7F1-EF73-4AD9-90CD-D5DF0247F9D2}">
      <dgm:prSet/>
      <dgm:spPr/>
      <dgm:t>
        <a:bodyPr/>
        <a:lstStyle/>
        <a:p>
          <a:endParaRPr lang="en-PK">
            <a:solidFill>
              <a:schemeClr val="bg1"/>
            </a:solidFill>
          </a:endParaRPr>
        </a:p>
      </dgm:t>
    </dgm:pt>
    <dgm:pt modelId="{0AF636C2-AD84-49A4-BD27-A61C0CF0C1E9}" type="sibTrans" cxnId="{A762F7F1-EF73-4AD9-90CD-D5DF0247F9D2}">
      <dgm:prSet/>
      <dgm:spPr/>
      <dgm:t>
        <a:bodyPr/>
        <a:lstStyle/>
        <a:p>
          <a:endParaRPr lang="en-PK">
            <a:solidFill>
              <a:schemeClr val="bg1"/>
            </a:solidFill>
          </a:endParaRPr>
        </a:p>
      </dgm:t>
    </dgm:pt>
    <dgm:pt modelId="{BA02475E-EEE9-40FE-A39E-129607ECA5B4}">
      <dgm:prSet custT="1"/>
      <dgm:spPr/>
      <dgm:t>
        <a:bodyPr/>
        <a:lstStyle/>
        <a:p>
          <a:pPr>
            <a:lnSpc>
              <a:spcPct val="100000"/>
            </a:lnSpc>
          </a:pPr>
          <a:r>
            <a:rPr lang="en-US" sz="1200" kern="1200" dirty="0">
              <a:solidFill>
                <a:schemeClr val="accent1">
                  <a:lumMod val="40000"/>
                  <a:lumOff val="60000"/>
                </a:schemeClr>
              </a:solidFill>
              <a:latin typeface="Calibri" panose="020F0502020204030204"/>
              <a:ea typeface="+mn-ea"/>
              <a:cs typeface="+mn-cs"/>
            </a:rPr>
            <a:t>Running the Test</a:t>
          </a:r>
          <a:endParaRPr lang="en-PK" sz="1200" kern="1200" dirty="0">
            <a:solidFill>
              <a:schemeClr val="accent1">
                <a:lumMod val="40000"/>
                <a:lumOff val="60000"/>
              </a:schemeClr>
            </a:solidFill>
            <a:latin typeface="Calibri" panose="020F0502020204030204"/>
            <a:ea typeface="+mn-ea"/>
            <a:cs typeface="+mn-cs"/>
          </a:endParaRPr>
        </a:p>
        <a:p>
          <a:pPr>
            <a:lnSpc>
              <a:spcPct val="100000"/>
            </a:lnSpc>
          </a:pPr>
          <a:r>
            <a:rPr lang="en-US" sz="1200" kern="1200" dirty="0">
              <a:solidFill>
                <a:schemeClr val="accent1">
                  <a:lumMod val="40000"/>
                  <a:lumOff val="60000"/>
                </a:schemeClr>
              </a:solidFill>
              <a:latin typeface="Calibri" panose="020F0502020204030204"/>
              <a:ea typeface="+mn-ea"/>
              <a:cs typeface="+mn-cs"/>
            </a:rPr>
            <a:t>Destructive Testing Loss</a:t>
          </a:r>
          <a:endParaRPr lang="en-PK" sz="1200" kern="1200" dirty="0">
            <a:solidFill>
              <a:schemeClr val="accent1">
                <a:lumMod val="40000"/>
                <a:lumOff val="60000"/>
              </a:schemeClr>
            </a:solidFill>
            <a:latin typeface="Calibri" panose="020F0502020204030204"/>
            <a:ea typeface="+mn-ea"/>
            <a:cs typeface="+mn-cs"/>
          </a:endParaRPr>
        </a:p>
        <a:p>
          <a:pPr>
            <a:lnSpc>
              <a:spcPct val="100000"/>
            </a:lnSpc>
          </a:pPr>
          <a:r>
            <a:rPr lang="en-US" sz="1200" kern="1200" dirty="0">
              <a:solidFill>
                <a:schemeClr val="accent1">
                  <a:lumMod val="40000"/>
                  <a:lumOff val="60000"/>
                </a:schemeClr>
              </a:solidFill>
              <a:latin typeface="Calibri" panose="020F0502020204030204"/>
              <a:ea typeface="+mn-ea"/>
              <a:cs typeface="+mn-cs"/>
            </a:rPr>
            <a:t>Inspecting Deliverables</a:t>
          </a:r>
          <a:endParaRPr lang="en-PK" sz="1200" kern="1200" dirty="0">
            <a:solidFill>
              <a:schemeClr val="accent1">
                <a:lumMod val="40000"/>
                <a:lumOff val="60000"/>
              </a:schemeClr>
            </a:solidFill>
            <a:latin typeface="Calibri" panose="020F0502020204030204"/>
            <a:ea typeface="+mn-ea"/>
            <a:cs typeface="+mn-cs"/>
          </a:endParaRPr>
        </a:p>
      </dgm:t>
    </dgm:pt>
    <dgm:pt modelId="{4AD659F0-80E2-4C4A-89B2-CE2F962340B0}" type="parTrans" cxnId="{764CB164-B733-45F7-BBFF-E01A6F2EDB83}">
      <dgm:prSet/>
      <dgm:spPr/>
      <dgm:t>
        <a:bodyPr/>
        <a:lstStyle/>
        <a:p>
          <a:endParaRPr lang="en-PK">
            <a:solidFill>
              <a:schemeClr val="bg1"/>
            </a:solidFill>
          </a:endParaRPr>
        </a:p>
      </dgm:t>
    </dgm:pt>
    <dgm:pt modelId="{4B24D0BA-B044-44E2-964A-272FC041FB90}" type="sibTrans" cxnId="{764CB164-B733-45F7-BBFF-E01A6F2EDB83}">
      <dgm:prSet/>
      <dgm:spPr/>
      <dgm:t>
        <a:bodyPr/>
        <a:lstStyle/>
        <a:p>
          <a:endParaRPr lang="en-PK">
            <a:solidFill>
              <a:schemeClr val="bg1"/>
            </a:solidFill>
          </a:endParaRPr>
        </a:p>
      </dgm:t>
    </dgm:pt>
    <dgm:pt modelId="{0EF2FB27-9B58-49DC-AD56-A4280A2D2334}">
      <dgm:prSet custT="1"/>
      <dgm:spPr/>
      <dgm:t>
        <a:bodyPr/>
        <a:lstStyle/>
        <a:p>
          <a:r>
            <a:rPr lang="en-US" sz="1200" kern="1200" dirty="0">
              <a:solidFill>
                <a:schemeClr val="accent2">
                  <a:lumMod val="40000"/>
                  <a:lumOff val="60000"/>
                </a:schemeClr>
              </a:solidFill>
              <a:latin typeface="Calibri" panose="020F0502020204030204"/>
              <a:ea typeface="+mn-ea"/>
              <a:cs typeface="+mn-cs"/>
            </a:rPr>
            <a:t>Rework</a:t>
          </a:r>
        </a:p>
        <a:p>
          <a:r>
            <a:rPr lang="en-US" sz="1200" kern="1200" dirty="0">
              <a:solidFill>
                <a:schemeClr val="accent2">
                  <a:lumMod val="40000"/>
                  <a:lumOff val="60000"/>
                </a:schemeClr>
              </a:solidFill>
              <a:latin typeface="Calibri" panose="020F0502020204030204"/>
              <a:ea typeface="+mn-ea"/>
              <a:cs typeface="+mn-cs"/>
            </a:rPr>
            <a:t>Scrap</a:t>
          </a:r>
          <a:endParaRPr lang="en-PK" sz="1200" kern="1200" dirty="0">
            <a:solidFill>
              <a:schemeClr val="accent2">
                <a:lumMod val="40000"/>
                <a:lumOff val="60000"/>
              </a:schemeClr>
            </a:solidFill>
            <a:latin typeface="Calibri" panose="020F0502020204030204"/>
            <a:ea typeface="+mn-ea"/>
            <a:cs typeface="+mn-cs"/>
          </a:endParaRPr>
        </a:p>
      </dgm:t>
    </dgm:pt>
    <dgm:pt modelId="{1AADB0DD-BAAF-4C96-80DB-8474C57E6B48}" type="parTrans" cxnId="{66553CE4-05D9-41FC-9B40-875CDC1B4D97}">
      <dgm:prSet/>
      <dgm:spPr/>
      <dgm:t>
        <a:bodyPr/>
        <a:lstStyle/>
        <a:p>
          <a:endParaRPr lang="en-PK">
            <a:solidFill>
              <a:schemeClr val="bg1"/>
            </a:solidFill>
          </a:endParaRPr>
        </a:p>
      </dgm:t>
    </dgm:pt>
    <dgm:pt modelId="{8425FA70-5E87-4C9A-A512-03D903DA4FFA}" type="sibTrans" cxnId="{66553CE4-05D9-41FC-9B40-875CDC1B4D97}">
      <dgm:prSet/>
      <dgm:spPr/>
      <dgm:t>
        <a:bodyPr/>
        <a:lstStyle/>
        <a:p>
          <a:endParaRPr lang="en-PK">
            <a:solidFill>
              <a:schemeClr val="bg1"/>
            </a:solidFill>
          </a:endParaRPr>
        </a:p>
      </dgm:t>
    </dgm:pt>
    <dgm:pt modelId="{EE017099-4ECE-44B7-AD52-3CB8EFA7E54C}">
      <dgm:prSet custT="1"/>
      <dgm:spPr/>
      <dgm:t>
        <a:bodyPr/>
        <a:lstStyle/>
        <a:p>
          <a:pPr marL="0" lvl="0" algn="l" defTabSz="1022350">
            <a:lnSpc>
              <a:spcPct val="90000"/>
            </a:lnSpc>
            <a:spcBef>
              <a:spcPct val="0"/>
            </a:spcBef>
            <a:spcAft>
              <a:spcPct val="35000"/>
            </a:spcAft>
            <a:buNone/>
          </a:pPr>
          <a:r>
            <a:rPr lang="en-US" sz="1200" kern="1200" dirty="0">
              <a:solidFill>
                <a:schemeClr val="accent2">
                  <a:lumMod val="40000"/>
                  <a:lumOff val="60000"/>
                </a:schemeClr>
              </a:solidFill>
              <a:latin typeface="Calibri" panose="020F0502020204030204"/>
              <a:ea typeface="+mn-ea"/>
              <a:cs typeface="+mn-cs"/>
            </a:rPr>
            <a:t>Liabilities, Law Suites, Product recalls</a:t>
          </a:r>
          <a:endParaRPr lang="en-PK" sz="1200" kern="1200" dirty="0">
            <a:solidFill>
              <a:schemeClr val="accent2">
                <a:lumMod val="40000"/>
                <a:lumOff val="60000"/>
              </a:schemeClr>
            </a:solidFill>
            <a:latin typeface="Calibri" panose="020F0502020204030204"/>
            <a:ea typeface="+mn-ea"/>
            <a:cs typeface="+mn-cs"/>
          </a:endParaRPr>
        </a:p>
        <a:p>
          <a:r>
            <a:rPr lang="en-US" sz="1200" kern="1200" dirty="0">
              <a:solidFill>
                <a:schemeClr val="accent2">
                  <a:lumMod val="40000"/>
                  <a:lumOff val="60000"/>
                </a:schemeClr>
              </a:solidFill>
              <a:latin typeface="Calibri" panose="020F0502020204030204"/>
              <a:ea typeface="+mn-ea"/>
              <a:cs typeface="+mn-cs"/>
            </a:rPr>
            <a:t>Warranty Work</a:t>
          </a:r>
          <a:endParaRPr lang="en-PK" sz="1200" kern="1200" dirty="0">
            <a:solidFill>
              <a:schemeClr val="accent2">
                <a:lumMod val="40000"/>
                <a:lumOff val="60000"/>
              </a:schemeClr>
            </a:solidFill>
            <a:latin typeface="Calibri" panose="020F0502020204030204"/>
            <a:ea typeface="+mn-ea"/>
            <a:cs typeface="+mn-cs"/>
          </a:endParaRPr>
        </a:p>
        <a:p>
          <a:r>
            <a:rPr lang="en-US" sz="1200" kern="1200" dirty="0">
              <a:solidFill>
                <a:schemeClr val="accent2">
                  <a:lumMod val="40000"/>
                  <a:lumOff val="60000"/>
                </a:schemeClr>
              </a:solidFill>
              <a:latin typeface="Calibri" panose="020F0502020204030204"/>
              <a:ea typeface="+mn-ea"/>
              <a:cs typeface="+mn-cs"/>
            </a:rPr>
            <a:t>Lost Business or Credibility</a:t>
          </a:r>
          <a:endParaRPr lang="en-PK" sz="1200" kern="1200" dirty="0">
            <a:solidFill>
              <a:schemeClr val="accent2">
                <a:lumMod val="40000"/>
                <a:lumOff val="60000"/>
              </a:schemeClr>
            </a:solidFill>
            <a:latin typeface="Calibri" panose="020F0502020204030204"/>
            <a:ea typeface="+mn-ea"/>
            <a:cs typeface="+mn-cs"/>
          </a:endParaRPr>
        </a:p>
      </dgm:t>
    </dgm:pt>
    <dgm:pt modelId="{2CEA4F93-9C78-498E-909A-EF427184247B}" type="parTrans" cxnId="{F79DE9B3-A059-4C09-9846-5CB8C062F412}">
      <dgm:prSet/>
      <dgm:spPr/>
      <dgm:t>
        <a:bodyPr/>
        <a:lstStyle/>
        <a:p>
          <a:endParaRPr lang="en-PK">
            <a:solidFill>
              <a:schemeClr val="bg1"/>
            </a:solidFill>
          </a:endParaRPr>
        </a:p>
      </dgm:t>
    </dgm:pt>
    <dgm:pt modelId="{D7906D65-F1CA-417B-9491-3AAFD2F70394}" type="sibTrans" cxnId="{F79DE9B3-A059-4C09-9846-5CB8C062F412}">
      <dgm:prSet/>
      <dgm:spPr/>
      <dgm:t>
        <a:bodyPr/>
        <a:lstStyle/>
        <a:p>
          <a:endParaRPr lang="en-PK">
            <a:solidFill>
              <a:schemeClr val="bg1"/>
            </a:solidFill>
          </a:endParaRPr>
        </a:p>
      </dgm:t>
    </dgm:pt>
    <dgm:pt modelId="{638786E9-6F4A-4FFE-BFD6-E553BE07B145}">
      <dgm:prSet custT="1"/>
      <dgm:spPr>
        <a:noFill/>
      </dgm:spPr>
      <dgm:t>
        <a:bodyPr/>
        <a:lstStyle/>
        <a:p>
          <a:r>
            <a:rPr lang="en-US" sz="2100" dirty="0">
              <a:solidFill>
                <a:schemeClr val="accent1">
                  <a:lumMod val="40000"/>
                  <a:lumOff val="60000"/>
                </a:schemeClr>
              </a:solidFill>
            </a:rPr>
            <a:t>Prevention Cost</a:t>
          </a:r>
        </a:p>
        <a:p>
          <a:r>
            <a:rPr lang="en-US" sz="1200" dirty="0">
              <a:solidFill>
                <a:schemeClr val="accent1">
                  <a:lumMod val="40000"/>
                  <a:lumOff val="60000"/>
                </a:schemeClr>
              </a:solidFill>
            </a:rPr>
            <a:t>(build a quality product)</a:t>
          </a:r>
          <a:endParaRPr lang="en-PK" sz="2100" dirty="0">
            <a:solidFill>
              <a:schemeClr val="accent1">
                <a:lumMod val="40000"/>
                <a:lumOff val="60000"/>
              </a:schemeClr>
            </a:solidFill>
          </a:endParaRPr>
        </a:p>
      </dgm:t>
    </dgm:pt>
    <dgm:pt modelId="{126D070A-3649-412C-BAD5-6C86979B3A79}" type="sibTrans" cxnId="{13DE51F0-0FAB-48DB-A2FD-07BB25DCE7A8}">
      <dgm:prSet/>
      <dgm:spPr/>
      <dgm:t>
        <a:bodyPr/>
        <a:lstStyle/>
        <a:p>
          <a:endParaRPr lang="en-PK">
            <a:solidFill>
              <a:schemeClr val="bg1"/>
            </a:solidFill>
          </a:endParaRPr>
        </a:p>
      </dgm:t>
    </dgm:pt>
    <dgm:pt modelId="{92D72D24-C8B3-4B49-AB5E-46AE9C64CB07}" type="parTrans" cxnId="{13DE51F0-0FAB-48DB-A2FD-07BB25DCE7A8}">
      <dgm:prSet/>
      <dgm:spPr/>
      <dgm:t>
        <a:bodyPr/>
        <a:lstStyle/>
        <a:p>
          <a:endParaRPr lang="en-PK">
            <a:solidFill>
              <a:schemeClr val="bg1"/>
            </a:solidFill>
          </a:endParaRPr>
        </a:p>
      </dgm:t>
    </dgm:pt>
    <dgm:pt modelId="{61650E0D-0122-44F7-8519-F20A0B5F1A52}" type="pres">
      <dgm:prSet presAssocID="{9DB95E28-3D8F-446A-8EFB-E6C9B9F8FD58}" presName="vert0" presStyleCnt="0">
        <dgm:presLayoutVars>
          <dgm:dir/>
          <dgm:animOne val="branch"/>
          <dgm:animLvl val="lvl"/>
        </dgm:presLayoutVars>
      </dgm:prSet>
      <dgm:spPr/>
    </dgm:pt>
    <dgm:pt modelId="{341C4908-C4E3-4A4D-8361-60520F395B34}" type="pres">
      <dgm:prSet presAssocID="{B864C04A-03EB-4FF9-B99B-D9EE504A89C1}" presName="thickLine" presStyleLbl="alignNode1" presStyleIdx="0" presStyleCnt="1"/>
      <dgm:spPr/>
    </dgm:pt>
    <dgm:pt modelId="{028AB8B5-AA15-4114-8783-5721C6D8DD12}" type="pres">
      <dgm:prSet presAssocID="{B864C04A-03EB-4FF9-B99B-D9EE504A89C1}" presName="horz1" presStyleCnt="0"/>
      <dgm:spPr/>
    </dgm:pt>
    <dgm:pt modelId="{2658830E-2370-4E09-981D-945DA73604B8}" type="pres">
      <dgm:prSet presAssocID="{B864C04A-03EB-4FF9-B99B-D9EE504A89C1}" presName="tx1" presStyleLbl="revTx" presStyleIdx="0" presStyleCnt="11"/>
      <dgm:spPr/>
    </dgm:pt>
    <dgm:pt modelId="{4C1670F0-3C35-4F35-8203-A5F7E6051BA6}" type="pres">
      <dgm:prSet presAssocID="{B864C04A-03EB-4FF9-B99B-D9EE504A89C1}" presName="vert1" presStyleCnt="0"/>
      <dgm:spPr/>
    </dgm:pt>
    <dgm:pt modelId="{4670415B-D61B-4498-860E-176B4323AF6D}" type="pres">
      <dgm:prSet presAssocID="{0312852B-BF96-466E-BDA5-8EE89AE4C4B8}" presName="vertSpace2a" presStyleCnt="0"/>
      <dgm:spPr/>
    </dgm:pt>
    <dgm:pt modelId="{6B5E6092-59E0-43FD-9C9E-F08D874043D1}" type="pres">
      <dgm:prSet presAssocID="{0312852B-BF96-466E-BDA5-8EE89AE4C4B8}" presName="horz2" presStyleCnt="0"/>
      <dgm:spPr/>
    </dgm:pt>
    <dgm:pt modelId="{8AA7F21C-9788-4AEA-A568-6A3B856C8432}" type="pres">
      <dgm:prSet presAssocID="{0312852B-BF96-466E-BDA5-8EE89AE4C4B8}" presName="horzSpace2" presStyleCnt="0"/>
      <dgm:spPr/>
    </dgm:pt>
    <dgm:pt modelId="{FEED5C54-917D-4076-B956-831291D84B57}" type="pres">
      <dgm:prSet presAssocID="{0312852B-BF96-466E-BDA5-8EE89AE4C4B8}" presName="tx2" presStyleLbl="revTx" presStyleIdx="1" presStyleCnt="11"/>
      <dgm:spPr/>
    </dgm:pt>
    <dgm:pt modelId="{11F4D68E-878A-4785-864C-CDE0B3AC1152}" type="pres">
      <dgm:prSet presAssocID="{0312852B-BF96-466E-BDA5-8EE89AE4C4B8}" presName="vert2" presStyleCnt="0"/>
      <dgm:spPr/>
    </dgm:pt>
    <dgm:pt modelId="{58CEAF0A-EFE6-434D-8FF1-08BB6E8EA3D0}" type="pres">
      <dgm:prSet presAssocID="{638786E9-6F4A-4FFE-BFD6-E553BE07B145}" presName="horz3" presStyleCnt="0"/>
      <dgm:spPr/>
    </dgm:pt>
    <dgm:pt modelId="{493CB4FF-782B-4460-AFBD-BFB69A19DD03}" type="pres">
      <dgm:prSet presAssocID="{638786E9-6F4A-4FFE-BFD6-E553BE07B145}" presName="horzSpace3" presStyleCnt="0"/>
      <dgm:spPr/>
    </dgm:pt>
    <dgm:pt modelId="{9D603D1A-7DDF-428E-A83B-6ABEE04AE812}" type="pres">
      <dgm:prSet presAssocID="{638786E9-6F4A-4FFE-BFD6-E553BE07B145}" presName="tx3" presStyleLbl="revTx" presStyleIdx="2" presStyleCnt="11"/>
      <dgm:spPr/>
    </dgm:pt>
    <dgm:pt modelId="{63E68187-AEFC-4710-B968-74A5E0895BD3}" type="pres">
      <dgm:prSet presAssocID="{638786E9-6F4A-4FFE-BFD6-E553BE07B145}" presName="vert3" presStyleCnt="0"/>
      <dgm:spPr/>
    </dgm:pt>
    <dgm:pt modelId="{9F9AF9A7-52A4-4E85-8D88-DF08172886F0}" type="pres">
      <dgm:prSet presAssocID="{E0CF8F21-24F0-47E6-9299-6A2C9E750E7A}" presName="horz4" presStyleCnt="0"/>
      <dgm:spPr/>
    </dgm:pt>
    <dgm:pt modelId="{9B5700A1-2BB4-4787-8D60-E38A663F00F6}" type="pres">
      <dgm:prSet presAssocID="{E0CF8F21-24F0-47E6-9299-6A2C9E750E7A}" presName="horzSpace4" presStyleCnt="0"/>
      <dgm:spPr/>
    </dgm:pt>
    <dgm:pt modelId="{CF6D234A-5C97-4D86-9FC7-93312D74C476}" type="pres">
      <dgm:prSet presAssocID="{E0CF8F21-24F0-47E6-9299-6A2C9E750E7A}" presName="tx4" presStyleLbl="revTx" presStyleIdx="3" presStyleCnt="11" custLinFactNeighborX="-5702" custLinFactNeighborY="5774">
        <dgm:presLayoutVars>
          <dgm:bulletEnabled val="1"/>
        </dgm:presLayoutVars>
      </dgm:prSet>
      <dgm:spPr/>
    </dgm:pt>
    <dgm:pt modelId="{5D55ABE9-4D8D-4FB5-AFC5-06829CAECF83}" type="pres">
      <dgm:prSet presAssocID="{126D070A-3649-412C-BAD5-6C86979B3A79}" presName="thinLine3" presStyleLbl="callout" presStyleIdx="0" presStyleCnt="4"/>
      <dgm:spPr/>
    </dgm:pt>
    <dgm:pt modelId="{21EDE935-F285-47E0-A013-08EE8D40ACA6}" type="pres">
      <dgm:prSet presAssocID="{403B9BEA-7ADA-4C94-AED6-D7A9B8F04114}" presName="horz3" presStyleCnt="0"/>
      <dgm:spPr/>
    </dgm:pt>
    <dgm:pt modelId="{E1FF2823-D244-4818-8826-A3841A5FD094}" type="pres">
      <dgm:prSet presAssocID="{403B9BEA-7ADA-4C94-AED6-D7A9B8F04114}" presName="horzSpace3" presStyleCnt="0"/>
      <dgm:spPr/>
    </dgm:pt>
    <dgm:pt modelId="{40EB934D-C8BC-467D-A020-B1877E9A8F53}" type="pres">
      <dgm:prSet presAssocID="{403B9BEA-7ADA-4C94-AED6-D7A9B8F04114}" presName="tx3" presStyleLbl="revTx" presStyleIdx="4" presStyleCnt="11"/>
      <dgm:spPr/>
    </dgm:pt>
    <dgm:pt modelId="{02E27587-FE07-4723-93DB-599C569A10C8}" type="pres">
      <dgm:prSet presAssocID="{403B9BEA-7ADA-4C94-AED6-D7A9B8F04114}" presName="vert3" presStyleCnt="0"/>
      <dgm:spPr/>
    </dgm:pt>
    <dgm:pt modelId="{A975DA6B-6D87-459A-BD5D-A362B0D3378C}" type="pres">
      <dgm:prSet presAssocID="{BA02475E-EEE9-40FE-A39E-129607ECA5B4}" presName="horz4" presStyleCnt="0"/>
      <dgm:spPr/>
    </dgm:pt>
    <dgm:pt modelId="{458805F2-6E5A-4F7A-A663-24D9845186BF}" type="pres">
      <dgm:prSet presAssocID="{BA02475E-EEE9-40FE-A39E-129607ECA5B4}" presName="horzSpace4" presStyleCnt="0"/>
      <dgm:spPr/>
    </dgm:pt>
    <dgm:pt modelId="{0602B8E5-6B4A-4325-96BE-7FCC325790FE}" type="pres">
      <dgm:prSet presAssocID="{BA02475E-EEE9-40FE-A39E-129607ECA5B4}" presName="tx4" presStyleLbl="revTx" presStyleIdx="5" presStyleCnt="11" custLinFactNeighborY="13039">
        <dgm:presLayoutVars>
          <dgm:bulletEnabled val="1"/>
        </dgm:presLayoutVars>
      </dgm:prSet>
      <dgm:spPr/>
    </dgm:pt>
    <dgm:pt modelId="{7F386F34-9280-4932-AE28-803D9A063204}" type="pres">
      <dgm:prSet presAssocID="{0312852B-BF96-466E-BDA5-8EE89AE4C4B8}" presName="thinLine2b" presStyleLbl="callout" presStyleIdx="1" presStyleCnt="4"/>
      <dgm:spPr/>
    </dgm:pt>
    <dgm:pt modelId="{A3DD0A76-9954-4C7D-B0B1-DF2E0B326DC9}" type="pres">
      <dgm:prSet presAssocID="{0312852B-BF96-466E-BDA5-8EE89AE4C4B8}" presName="vertSpace2b" presStyleCnt="0"/>
      <dgm:spPr/>
    </dgm:pt>
    <dgm:pt modelId="{FC57DB0A-3D32-4145-A928-BC699073D0D3}" type="pres">
      <dgm:prSet presAssocID="{B07825B4-5020-4A20-A663-C043371D6925}" presName="horz2" presStyleCnt="0"/>
      <dgm:spPr/>
    </dgm:pt>
    <dgm:pt modelId="{56A6EFC6-FB84-482F-8DCA-11B70E908C8F}" type="pres">
      <dgm:prSet presAssocID="{B07825B4-5020-4A20-A663-C043371D6925}" presName="horzSpace2" presStyleCnt="0"/>
      <dgm:spPr/>
    </dgm:pt>
    <dgm:pt modelId="{212C51C1-3370-4AF8-8720-162ECE212258}" type="pres">
      <dgm:prSet presAssocID="{B07825B4-5020-4A20-A663-C043371D6925}" presName="tx2" presStyleLbl="revTx" presStyleIdx="6" presStyleCnt="11"/>
      <dgm:spPr/>
    </dgm:pt>
    <dgm:pt modelId="{F66D816A-7F1D-4065-9050-B0C1E311B277}" type="pres">
      <dgm:prSet presAssocID="{B07825B4-5020-4A20-A663-C043371D6925}" presName="vert2" presStyleCnt="0"/>
      <dgm:spPr/>
    </dgm:pt>
    <dgm:pt modelId="{0D323764-F979-488B-AD9F-C7CA9A0D547C}" type="pres">
      <dgm:prSet presAssocID="{EDB41783-EDFC-4C82-8B86-1050DE2E00F1}" presName="horz3" presStyleCnt="0"/>
      <dgm:spPr/>
    </dgm:pt>
    <dgm:pt modelId="{9D88AF63-EC50-43AA-B126-FDFE960761BA}" type="pres">
      <dgm:prSet presAssocID="{EDB41783-EDFC-4C82-8B86-1050DE2E00F1}" presName="horzSpace3" presStyleCnt="0"/>
      <dgm:spPr/>
    </dgm:pt>
    <dgm:pt modelId="{21A2735B-7572-42E5-83DA-EE77C0520AC0}" type="pres">
      <dgm:prSet presAssocID="{EDB41783-EDFC-4C82-8B86-1050DE2E00F1}" presName="tx3" presStyleLbl="revTx" presStyleIdx="7" presStyleCnt="11"/>
      <dgm:spPr/>
    </dgm:pt>
    <dgm:pt modelId="{C5C71420-BDA0-484A-85B9-9E95028A7D3E}" type="pres">
      <dgm:prSet presAssocID="{EDB41783-EDFC-4C82-8B86-1050DE2E00F1}" presName="vert3" presStyleCnt="0"/>
      <dgm:spPr/>
    </dgm:pt>
    <dgm:pt modelId="{D6907BF3-1806-4023-9739-CD0E4B6B9B51}" type="pres">
      <dgm:prSet presAssocID="{0EF2FB27-9B58-49DC-AD56-A4280A2D2334}" presName="horz4" presStyleCnt="0"/>
      <dgm:spPr/>
    </dgm:pt>
    <dgm:pt modelId="{153975EF-FBB9-4DFA-96E4-09B889044D95}" type="pres">
      <dgm:prSet presAssocID="{0EF2FB27-9B58-49DC-AD56-A4280A2D2334}" presName="horzSpace4" presStyleCnt="0"/>
      <dgm:spPr/>
    </dgm:pt>
    <dgm:pt modelId="{FC0C1519-BEF8-4845-A7B4-C3500A3E7C01}" type="pres">
      <dgm:prSet presAssocID="{0EF2FB27-9B58-49DC-AD56-A4280A2D2334}" presName="tx4" presStyleLbl="revTx" presStyleIdx="8" presStyleCnt="11" custScaleY="52971" custLinFactNeighborX="11403" custLinFactNeighborY="6858">
        <dgm:presLayoutVars>
          <dgm:bulletEnabled val="1"/>
        </dgm:presLayoutVars>
      </dgm:prSet>
      <dgm:spPr/>
    </dgm:pt>
    <dgm:pt modelId="{34CECD1D-E876-4299-9D06-F5E013608D68}" type="pres">
      <dgm:prSet presAssocID="{219BBCD9-3011-43FE-A83A-71CF285E5A81}" presName="thinLine3" presStyleLbl="callout" presStyleIdx="2" presStyleCnt="4"/>
      <dgm:spPr/>
    </dgm:pt>
    <dgm:pt modelId="{8B45A625-EC0C-4B9B-B24B-14F562B4D96B}" type="pres">
      <dgm:prSet presAssocID="{5504062D-76F0-4EEF-A44A-64DAE321AD8F}" presName="horz3" presStyleCnt="0"/>
      <dgm:spPr/>
    </dgm:pt>
    <dgm:pt modelId="{04F9B1DD-AD42-4A66-8C6B-1B696133AEEF}" type="pres">
      <dgm:prSet presAssocID="{5504062D-76F0-4EEF-A44A-64DAE321AD8F}" presName="horzSpace3" presStyleCnt="0"/>
      <dgm:spPr/>
    </dgm:pt>
    <dgm:pt modelId="{CC5A8659-769C-40D6-B932-F807EC7DF022}" type="pres">
      <dgm:prSet presAssocID="{5504062D-76F0-4EEF-A44A-64DAE321AD8F}" presName="tx3" presStyleLbl="revTx" presStyleIdx="9" presStyleCnt="11"/>
      <dgm:spPr/>
    </dgm:pt>
    <dgm:pt modelId="{7A9B4432-F5DA-4E63-B06A-4441A96BC199}" type="pres">
      <dgm:prSet presAssocID="{5504062D-76F0-4EEF-A44A-64DAE321AD8F}" presName="vert3" presStyleCnt="0"/>
      <dgm:spPr/>
    </dgm:pt>
    <dgm:pt modelId="{D23E46F5-16EA-4D09-B97E-7A6AF9FF3184}" type="pres">
      <dgm:prSet presAssocID="{EE017099-4ECE-44B7-AD52-3CB8EFA7E54C}" presName="horz4" presStyleCnt="0"/>
      <dgm:spPr/>
    </dgm:pt>
    <dgm:pt modelId="{B2A1101C-7F3C-4564-9A21-924E6C1D70D7}" type="pres">
      <dgm:prSet presAssocID="{EE017099-4ECE-44B7-AD52-3CB8EFA7E54C}" presName="horzSpace4" presStyleCnt="0"/>
      <dgm:spPr/>
    </dgm:pt>
    <dgm:pt modelId="{992AB01A-9814-4035-9A64-9DECD498E1EF}" type="pres">
      <dgm:prSet presAssocID="{EE017099-4ECE-44B7-AD52-3CB8EFA7E54C}" presName="tx4" presStyleLbl="revTx" presStyleIdx="10" presStyleCnt="11" custScaleY="58398" custLinFactNeighborY="15473">
        <dgm:presLayoutVars>
          <dgm:bulletEnabled val="1"/>
        </dgm:presLayoutVars>
      </dgm:prSet>
      <dgm:spPr/>
    </dgm:pt>
    <dgm:pt modelId="{540531C8-DB2F-4C31-BB95-0230E76C5983}" type="pres">
      <dgm:prSet presAssocID="{B07825B4-5020-4A20-A663-C043371D6925}" presName="thinLine2b" presStyleLbl="callout" presStyleIdx="3" presStyleCnt="4"/>
      <dgm:spPr/>
    </dgm:pt>
    <dgm:pt modelId="{E70E771D-5F26-40B7-9B06-A2DC8C679156}" type="pres">
      <dgm:prSet presAssocID="{B07825B4-5020-4A20-A663-C043371D6925}" presName="vertSpace2b" presStyleCnt="0"/>
      <dgm:spPr/>
    </dgm:pt>
  </dgm:ptLst>
  <dgm:cxnLst>
    <dgm:cxn modelId="{A2569B1D-9715-420A-91DB-EA45278A54F7}" type="presOf" srcId="{B07825B4-5020-4A20-A663-C043371D6925}" destId="{212C51C1-3370-4AF8-8720-162ECE212258}" srcOrd="0" destOrd="0" presId="urn:microsoft.com/office/officeart/2008/layout/LinedList"/>
    <dgm:cxn modelId="{B5D1F620-4725-420A-9F01-B51E83B82F66}" type="presOf" srcId="{0EF2FB27-9B58-49DC-AD56-A4280A2D2334}" destId="{FC0C1519-BEF8-4845-A7B4-C3500A3E7C01}" srcOrd="0" destOrd="0" presId="urn:microsoft.com/office/officeart/2008/layout/LinedList"/>
    <dgm:cxn modelId="{2313DD28-77BD-4900-9EEE-5B05C2D93E08}" type="presOf" srcId="{BA02475E-EEE9-40FE-A39E-129607ECA5B4}" destId="{0602B8E5-6B4A-4325-96BE-7FCC325790FE}" srcOrd="0" destOrd="0" presId="urn:microsoft.com/office/officeart/2008/layout/LinedList"/>
    <dgm:cxn modelId="{5EEB4C37-66EA-4685-95BA-EC8F86D2485E}" srcId="{0312852B-BF96-466E-BDA5-8EE89AE4C4B8}" destId="{403B9BEA-7ADA-4C94-AED6-D7A9B8F04114}" srcOrd="1" destOrd="0" parTransId="{AD9E2503-6CC4-4E87-AEEC-F9035DB639D4}" sibTransId="{9C584666-1E09-4148-AA8C-FB2D66DFB81A}"/>
    <dgm:cxn modelId="{B4B4FA3B-4F14-47F1-A383-7A8090FDBB7E}" type="presOf" srcId="{5504062D-76F0-4EEF-A44A-64DAE321AD8F}" destId="{CC5A8659-769C-40D6-B932-F807EC7DF022}" srcOrd="0" destOrd="0" presId="urn:microsoft.com/office/officeart/2008/layout/LinedList"/>
    <dgm:cxn modelId="{F303E13F-41BF-4389-8F5C-2884C9B9F3C5}" type="presOf" srcId="{B864C04A-03EB-4FF9-B99B-D9EE504A89C1}" destId="{2658830E-2370-4E09-981D-945DA73604B8}" srcOrd="0" destOrd="0" presId="urn:microsoft.com/office/officeart/2008/layout/LinedList"/>
    <dgm:cxn modelId="{A275F95D-3B69-4A70-9CAE-AEA4117D29C9}" type="presOf" srcId="{638786E9-6F4A-4FFE-BFD6-E553BE07B145}" destId="{9D603D1A-7DDF-428E-A83B-6ABEE04AE812}" srcOrd="0" destOrd="0" presId="urn:microsoft.com/office/officeart/2008/layout/LinedList"/>
    <dgm:cxn modelId="{E121CB41-A6DB-4271-9BD1-2152DAC348AA}" srcId="{9DB95E28-3D8F-446A-8EFB-E6C9B9F8FD58}" destId="{B864C04A-03EB-4FF9-B99B-D9EE504A89C1}" srcOrd="0" destOrd="0" parTransId="{65875FC2-8EEE-4A8F-B66D-F40A2AB90E07}" sibTransId="{E8521D67-5AA6-405A-8207-CDD88CE56065}"/>
    <dgm:cxn modelId="{764CB164-B733-45F7-BBFF-E01A6F2EDB83}" srcId="{403B9BEA-7ADA-4C94-AED6-D7A9B8F04114}" destId="{BA02475E-EEE9-40FE-A39E-129607ECA5B4}" srcOrd="0" destOrd="0" parTransId="{4AD659F0-80E2-4C4A-89B2-CE2F962340B0}" sibTransId="{4B24D0BA-B044-44E2-964A-272FC041FB90}"/>
    <dgm:cxn modelId="{B7A23057-C43A-42A6-A274-A9E46648CBC3}" type="presOf" srcId="{EE017099-4ECE-44B7-AD52-3CB8EFA7E54C}" destId="{992AB01A-9814-4035-9A64-9DECD498E1EF}" srcOrd="0" destOrd="0" presId="urn:microsoft.com/office/officeart/2008/layout/LinedList"/>
    <dgm:cxn modelId="{751BF690-7260-43AB-A854-C12889867FDF}" type="presOf" srcId="{0312852B-BF96-466E-BDA5-8EE89AE4C4B8}" destId="{FEED5C54-917D-4076-B956-831291D84B57}" srcOrd="0" destOrd="0" presId="urn:microsoft.com/office/officeart/2008/layout/LinedList"/>
    <dgm:cxn modelId="{7A6394A1-882B-4200-A3FE-9DC7AA490F53}" type="presOf" srcId="{9DB95E28-3D8F-446A-8EFB-E6C9B9F8FD58}" destId="{61650E0D-0122-44F7-8519-F20A0B5F1A52}" srcOrd="0" destOrd="0" presId="urn:microsoft.com/office/officeart/2008/layout/LinedList"/>
    <dgm:cxn modelId="{4D55DAA2-9BBD-442A-BE76-8143FA669A1B}" type="presOf" srcId="{403B9BEA-7ADA-4C94-AED6-D7A9B8F04114}" destId="{40EB934D-C8BC-467D-A020-B1877E9A8F53}" srcOrd="0" destOrd="0" presId="urn:microsoft.com/office/officeart/2008/layout/LinedList"/>
    <dgm:cxn modelId="{2FC929A7-6074-4A6E-AC58-F389D55DA8BB}" srcId="{B07825B4-5020-4A20-A663-C043371D6925}" destId="{EDB41783-EDFC-4C82-8B86-1050DE2E00F1}" srcOrd="0" destOrd="0" parTransId="{F7E1DD3A-F5B1-4A4B-AB11-814ADA835D72}" sibTransId="{219BBCD9-3011-43FE-A83A-71CF285E5A81}"/>
    <dgm:cxn modelId="{F79DE9B3-A059-4C09-9846-5CB8C062F412}" srcId="{5504062D-76F0-4EEF-A44A-64DAE321AD8F}" destId="{EE017099-4ECE-44B7-AD52-3CB8EFA7E54C}" srcOrd="0" destOrd="0" parTransId="{2CEA4F93-9C78-498E-909A-EF427184247B}" sibTransId="{D7906D65-F1CA-417B-9491-3AAFD2F70394}"/>
    <dgm:cxn modelId="{4319F5C0-AFF1-435E-B4C2-02BB5E84CA62}" srcId="{B07825B4-5020-4A20-A663-C043371D6925}" destId="{5504062D-76F0-4EEF-A44A-64DAE321AD8F}" srcOrd="1" destOrd="0" parTransId="{44B3BD21-C787-49B1-8320-328A2B7F82E2}" sibTransId="{C7041B1F-1738-4496-AC1F-968AAB3A95FE}"/>
    <dgm:cxn modelId="{5026E7D4-D4B6-4EEB-97D8-1FA177E575C7}" srcId="{B864C04A-03EB-4FF9-B99B-D9EE504A89C1}" destId="{B07825B4-5020-4A20-A663-C043371D6925}" srcOrd="1" destOrd="0" parTransId="{5FE86AE7-589E-4876-9528-DF5131DCD2A3}" sibTransId="{E91B3393-BAD5-4A07-8935-6AC0EB0EDD69}"/>
    <dgm:cxn modelId="{66553CE4-05D9-41FC-9B40-875CDC1B4D97}" srcId="{EDB41783-EDFC-4C82-8B86-1050DE2E00F1}" destId="{0EF2FB27-9B58-49DC-AD56-A4280A2D2334}" srcOrd="0" destOrd="0" parTransId="{1AADB0DD-BAAF-4C96-80DB-8474C57E6B48}" sibTransId="{8425FA70-5E87-4C9A-A512-03D903DA4FFA}"/>
    <dgm:cxn modelId="{419A1DF0-9174-4AA6-9542-669975F94ECB}" type="presOf" srcId="{EDB41783-EDFC-4C82-8B86-1050DE2E00F1}" destId="{21A2735B-7572-42E5-83DA-EE77C0520AC0}" srcOrd="0" destOrd="0" presId="urn:microsoft.com/office/officeart/2008/layout/LinedList"/>
    <dgm:cxn modelId="{881767F0-BC9D-4941-ACDF-600335818393}" srcId="{B864C04A-03EB-4FF9-B99B-D9EE504A89C1}" destId="{0312852B-BF96-466E-BDA5-8EE89AE4C4B8}" srcOrd="0" destOrd="0" parTransId="{9AA7FB53-AE2F-48FC-8D89-452D19EE4871}" sibTransId="{189B1A7C-4DDB-46CB-8585-5C3D37007BC8}"/>
    <dgm:cxn modelId="{13DE51F0-0FAB-48DB-A2FD-07BB25DCE7A8}" srcId="{0312852B-BF96-466E-BDA5-8EE89AE4C4B8}" destId="{638786E9-6F4A-4FFE-BFD6-E553BE07B145}" srcOrd="0" destOrd="0" parTransId="{92D72D24-C8B3-4B49-AB5E-46AE9C64CB07}" sibTransId="{126D070A-3649-412C-BAD5-6C86979B3A79}"/>
    <dgm:cxn modelId="{A762F7F1-EF73-4AD9-90CD-D5DF0247F9D2}" srcId="{638786E9-6F4A-4FFE-BFD6-E553BE07B145}" destId="{E0CF8F21-24F0-47E6-9299-6A2C9E750E7A}" srcOrd="0" destOrd="0" parTransId="{2BF7520E-AC4A-4ED6-85EB-2BA975C8CD96}" sibTransId="{0AF636C2-AD84-49A4-BD27-A61C0CF0C1E9}"/>
    <dgm:cxn modelId="{A34A75FE-EB61-44C2-84F4-447A06460A18}" type="presOf" srcId="{E0CF8F21-24F0-47E6-9299-6A2C9E750E7A}" destId="{CF6D234A-5C97-4D86-9FC7-93312D74C476}" srcOrd="0" destOrd="0" presId="urn:microsoft.com/office/officeart/2008/layout/LinedList"/>
    <dgm:cxn modelId="{23AE16B7-5752-40F5-BB0C-0D41CBE20CD3}" type="presParOf" srcId="{61650E0D-0122-44F7-8519-F20A0B5F1A52}" destId="{341C4908-C4E3-4A4D-8361-60520F395B34}" srcOrd="0" destOrd="0" presId="urn:microsoft.com/office/officeart/2008/layout/LinedList"/>
    <dgm:cxn modelId="{7FE9B9CD-4855-4773-A24E-AA2BDFABC210}" type="presParOf" srcId="{61650E0D-0122-44F7-8519-F20A0B5F1A52}" destId="{028AB8B5-AA15-4114-8783-5721C6D8DD12}" srcOrd="1" destOrd="0" presId="urn:microsoft.com/office/officeart/2008/layout/LinedList"/>
    <dgm:cxn modelId="{EE76C571-E6BB-4B48-BCBA-1C9BA243F4E0}" type="presParOf" srcId="{028AB8B5-AA15-4114-8783-5721C6D8DD12}" destId="{2658830E-2370-4E09-981D-945DA73604B8}" srcOrd="0" destOrd="0" presId="urn:microsoft.com/office/officeart/2008/layout/LinedList"/>
    <dgm:cxn modelId="{4DA206A7-1616-4543-AE2E-8BEB5A2D666B}" type="presParOf" srcId="{028AB8B5-AA15-4114-8783-5721C6D8DD12}" destId="{4C1670F0-3C35-4F35-8203-A5F7E6051BA6}" srcOrd="1" destOrd="0" presId="urn:microsoft.com/office/officeart/2008/layout/LinedList"/>
    <dgm:cxn modelId="{B44E7C66-7B30-444F-A92C-E50049288287}" type="presParOf" srcId="{4C1670F0-3C35-4F35-8203-A5F7E6051BA6}" destId="{4670415B-D61B-4498-860E-176B4323AF6D}" srcOrd="0" destOrd="0" presId="urn:microsoft.com/office/officeart/2008/layout/LinedList"/>
    <dgm:cxn modelId="{15A489CE-BC6E-4FBF-AE27-1FD0E0C6E8A8}" type="presParOf" srcId="{4C1670F0-3C35-4F35-8203-A5F7E6051BA6}" destId="{6B5E6092-59E0-43FD-9C9E-F08D874043D1}" srcOrd="1" destOrd="0" presId="urn:microsoft.com/office/officeart/2008/layout/LinedList"/>
    <dgm:cxn modelId="{6F6B6E1F-0527-4058-AB0D-18577CE45E64}" type="presParOf" srcId="{6B5E6092-59E0-43FD-9C9E-F08D874043D1}" destId="{8AA7F21C-9788-4AEA-A568-6A3B856C8432}" srcOrd="0" destOrd="0" presId="urn:microsoft.com/office/officeart/2008/layout/LinedList"/>
    <dgm:cxn modelId="{D5B56DD5-A6AF-465A-83BB-999379EB8868}" type="presParOf" srcId="{6B5E6092-59E0-43FD-9C9E-F08D874043D1}" destId="{FEED5C54-917D-4076-B956-831291D84B57}" srcOrd="1" destOrd="0" presId="urn:microsoft.com/office/officeart/2008/layout/LinedList"/>
    <dgm:cxn modelId="{08ECB350-C659-4DDE-B957-4E3A4793DEFD}" type="presParOf" srcId="{6B5E6092-59E0-43FD-9C9E-F08D874043D1}" destId="{11F4D68E-878A-4785-864C-CDE0B3AC1152}" srcOrd="2" destOrd="0" presId="urn:microsoft.com/office/officeart/2008/layout/LinedList"/>
    <dgm:cxn modelId="{0DD5CACE-5BA3-4ABD-B8B2-EB443D05B1C8}" type="presParOf" srcId="{11F4D68E-878A-4785-864C-CDE0B3AC1152}" destId="{58CEAF0A-EFE6-434D-8FF1-08BB6E8EA3D0}" srcOrd="0" destOrd="0" presId="urn:microsoft.com/office/officeart/2008/layout/LinedList"/>
    <dgm:cxn modelId="{F15A720E-3E85-40E2-AD48-027885D70188}" type="presParOf" srcId="{58CEAF0A-EFE6-434D-8FF1-08BB6E8EA3D0}" destId="{493CB4FF-782B-4460-AFBD-BFB69A19DD03}" srcOrd="0" destOrd="0" presId="urn:microsoft.com/office/officeart/2008/layout/LinedList"/>
    <dgm:cxn modelId="{96937926-46B5-4871-BA6A-3A05F84D5512}" type="presParOf" srcId="{58CEAF0A-EFE6-434D-8FF1-08BB6E8EA3D0}" destId="{9D603D1A-7DDF-428E-A83B-6ABEE04AE812}" srcOrd="1" destOrd="0" presId="urn:microsoft.com/office/officeart/2008/layout/LinedList"/>
    <dgm:cxn modelId="{6E19C18C-8C96-42E5-84BB-A6EF44B9D76C}" type="presParOf" srcId="{58CEAF0A-EFE6-434D-8FF1-08BB6E8EA3D0}" destId="{63E68187-AEFC-4710-B968-74A5E0895BD3}" srcOrd="2" destOrd="0" presId="urn:microsoft.com/office/officeart/2008/layout/LinedList"/>
    <dgm:cxn modelId="{EBCEB3DD-3DF5-461A-BD87-10637982037E}" type="presParOf" srcId="{63E68187-AEFC-4710-B968-74A5E0895BD3}" destId="{9F9AF9A7-52A4-4E85-8D88-DF08172886F0}" srcOrd="0" destOrd="0" presId="urn:microsoft.com/office/officeart/2008/layout/LinedList"/>
    <dgm:cxn modelId="{99AAA88A-1B0B-4B65-A921-AAFCA742FBC1}" type="presParOf" srcId="{9F9AF9A7-52A4-4E85-8D88-DF08172886F0}" destId="{9B5700A1-2BB4-4787-8D60-E38A663F00F6}" srcOrd="0" destOrd="0" presId="urn:microsoft.com/office/officeart/2008/layout/LinedList"/>
    <dgm:cxn modelId="{EB23452B-9C03-46C5-B28B-320371E8775B}" type="presParOf" srcId="{9F9AF9A7-52A4-4E85-8D88-DF08172886F0}" destId="{CF6D234A-5C97-4D86-9FC7-93312D74C476}" srcOrd="1" destOrd="0" presId="urn:microsoft.com/office/officeart/2008/layout/LinedList"/>
    <dgm:cxn modelId="{4735C9F7-3183-422C-ACCD-F8A9665C93A4}" type="presParOf" srcId="{11F4D68E-878A-4785-864C-CDE0B3AC1152}" destId="{5D55ABE9-4D8D-4FB5-AFC5-06829CAECF83}" srcOrd="1" destOrd="0" presId="urn:microsoft.com/office/officeart/2008/layout/LinedList"/>
    <dgm:cxn modelId="{E33B9272-6AF2-408B-A6C8-14BEA988AE19}" type="presParOf" srcId="{11F4D68E-878A-4785-864C-CDE0B3AC1152}" destId="{21EDE935-F285-47E0-A013-08EE8D40ACA6}" srcOrd="2" destOrd="0" presId="urn:microsoft.com/office/officeart/2008/layout/LinedList"/>
    <dgm:cxn modelId="{4AE11C58-9612-45B0-A292-0A1C9E8C627A}" type="presParOf" srcId="{21EDE935-F285-47E0-A013-08EE8D40ACA6}" destId="{E1FF2823-D244-4818-8826-A3841A5FD094}" srcOrd="0" destOrd="0" presId="urn:microsoft.com/office/officeart/2008/layout/LinedList"/>
    <dgm:cxn modelId="{43C2CB18-14D7-4CAB-80D5-C8DAAF395529}" type="presParOf" srcId="{21EDE935-F285-47E0-A013-08EE8D40ACA6}" destId="{40EB934D-C8BC-467D-A020-B1877E9A8F53}" srcOrd="1" destOrd="0" presId="urn:microsoft.com/office/officeart/2008/layout/LinedList"/>
    <dgm:cxn modelId="{4F619221-C775-4C5D-83BF-C7E287FE4D38}" type="presParOf" srcId="{21EDE935-F285-47E0-A013-08EE8D40ACA6}" destId="{02E27587-FE07-4723-93DB-599C569A10C8}" srcOrd="2" destOrd="0" presId="urn:microsoft.com/office/officeart/2008/layout/LinedList"/>
    <dgm:cxn modelId="{B6A655BB-48AE-4729-B646-9B6EA96C14DB}" type="presParOf" srcId="{02E27587-FE07-4723-93DB-599C569A10C8}" destId="{A975DA6B-6D87-459A-BD5D-A362B0D3378C}" srcOrd="0" destOrd="0" presId="urn:microsoft.com/office/officeart/2008/layout/LinedList"/>
    <dgm:cxn modelId="{1CBBC094-9A26-4CB4-A4B8-708F59E6242D}" type="presParOf" srcId="{A975DA6B-6D87-459A-BD5D-A362B0D3378C}" destId="{458805F2-6E5A-4F7A-A663-24D9845186BF}" srcOrd="0" destOrd="0" presId="urn:microsoft.com/office/officeart/2008/layout/LinedList"/>
    <dgm:cxn modelId="{B0677C85-10F3-4503-B1BF-D799C5EB4FA6}" type="presParOf" srcId="{A975DA6B-6D87-459A-BD5D-A362B0D3378C}" destId="{0602B8E5-6B4A-4325-96BE-7FCC325790FE}" srcOrd="1" destOrd="0" presId="urn:microsoft.com/office/officeart/2008/layout/LinedList"/>
    <dgm:cxn modelId="{116BB24D-711E-4012-98F9-FF3069A641E0}" type="presParOf" srcId="{4C1670F0-3C35-4F35-8203-A5F7E6051BA6}" destId="{7F386F34-9280-4932-AE28-803D9A063204}" srcOrd="2" destOrd="0" presId="urn:microsoft.com/office/officeart/2008/layout/LinedList"/>
    <dgm:cxn modelId="{27B46EFB-0F4A-488F-AC99-B22F68DE4DCA}" type="presParOf" srcId="{4C1670F0-3C35-4F35-8203-A5F7E6051BA6}" destId="{A3DD0A76-9954-4C7D-B0B1-DF2E0B326DC9}" srcOrd="3" destOrd="0" presId="urn:microsoft.com/office/officeart/2008/layout/LinedList"/>
    <dgm:cxn modelId="{00172CBF-0EE9-486D-9BA5-107BB892BE57}" type="presParOf" srcId="{4C1670F0-3C35-4F35-8203-A5F7E6051BA6}" destId="{FC57DB0A-3D32-4145-A928-BC699073D0D3}" srcOrd="4" destOrd="0" presId="urn:microsoft.com/office/officeart/2008/layout/LinedList"/>
    <dgm:cxn modelId="{EA078AD3-FE76-4BAD-83C7-734E83C6B92B}" type="presParOf" srcId="{FC57DB0A-3D32-4145-A928-BC699073D0D3}" destId="{56A6EFC6-FB84-482F-8DCA-11B70E908C8F}" srcOrd="0" destOrd="0" presId="urn:microsoft.com/office/officeart/2008/layout/LinedList"/>
    <dgm:cxn modelId="{A309D81F-1FFF-4A7D-AA75-57484088A926}" type="presParOf" srcId="{FC57DB0A-3D32-4145-A928-BC699073D0D3}" destId="{212C51C1-3370-4AF8-8720-162ECE212258}" srcOrd="1" destOrd="0" presId="urn:microsoft.com/office/officeart/2008/layout/LinedList"/>
    <dgm:cxn modelId="{BCF0C57B-CAA3-4874-9DA1-7C5C6C52868C}" type="presParOf" srcId="{FC57DB0A-3D32-4145-A928-BC699073D0D3}" destId="{F66D816A-7F1D-4065-9050-B0C1E311B277}" srcOrd="2" destOrd="0" presId="urn:microsoft.com/office/officeart/2008/layout/LinedList"/>
    <dgm:cxn modelId="{1E98F5A0-3695-458A-8D9E-01FDA5DD592E}" type="presParOf" srcId="{F66D816A-7F1D-4065-9050-B0C1E311B277}" destId="{0D323764-F979-488B-AD9F-C7CA9A0D547C}" srcOrd="0" destOrd="0" presId="urn:microsoft.com/office/officeart/2008/layout/LinedList"/>
    <dgm:cxn modelId="{A6348E55-BFEB-4A8B-93AA-7BC818CB2B2E}" type="presParOf" srcId="{0D323764-F979-488B-AD9F-C7CA9A0D547C}" destId="{9D88AF63-EC50-43AA-B126-FDFE960761BA}" srcOrd="0" destOrd="0" presId="urn:microsoft.com/office/officeart/2008/layout/LinedList"/>
    <dgm:cxn modelId="{6AC56E9E-DD7B-4C7E-818A-62F23A5EF9C3}" type="presParOf" srcId="{0D323764-F979-488B-AD9F-C7CA9A0D547C}" destId="{21A2735B-7572-42E5-83DA-EE77C0520AC0}" srcOrd="1" destOrd="0" presId="urn:microsoft.com/office/officeart/2008/layout/LinedList"/>
    <dgm:cxn modelId="{4ED70F21-C67F-4E53-BB2B-0BF355291DA9}" type="presParOf" srcId="{0D323764-F979-488B-AD9F-C7CA9A0D547C}" destId="{C5C71420-BDA0-484A-85B9-9E95028A7D3E}" srcOrd="2" destOrd="0" presId="urn:microsoft.com/office/officeart/2008/layout/LinedList"/>
    <dgm:cxn modelId="{A1AE3326-B8AA-4662-96D3-87715EB63B5C}" type="presParOf" srcId="{C5C71420-BDA0-484A-85B9-9E95028A7D3E}" destId="{D6907BF3-1806-4023-9739-CD0E4B6B9B51}" srcOrd="0" destOrd="0" presId="urn:microsoft.com/office/officeart/2008/layout/LinedList"/>
    <dgm:cxn modelId="{C6E58122-D449-4FB5-8EFE-CCC9B501BE19}" type="presParOf" srcId="{D6907BF3-1806-4023-9739-CD0E4B6B9B51}" destId="{153975EF-FBB9-4DFA-96E4-09B889044D95}" srcOrd="0" destOrd="0" presId="urn:microsoft.com/office/officeart/2008/layout/LinedList"/>
    <dgm:cxn modelId="{18BDC7EC-C640-4738-B058-B4B6E8624A3B}" type="presParOf" srcId="{D6907BF3-1806-4023-9739-CD0E4B6B9B51}" destId="{FC0C1519-BEF8-4845-A7B4-C3500A3E7C01}" srcOrd="1" destOrd="0" presId="urn:microsoft.com/office/officeart/2008/layout/LinedList"/>
    <dgm:cxn modelId="{FAA1FDA1-206E-4569-91C4-32AED0F573D2}" type="presParOf" srcId="{F66D816A-7F1D-4065-9050-B0C1E311B277}" destId="{34CECD1D-E876-4299-9D06-F5E013608D68}" srcOrd="1" destOrd="0" presId="urn:microsoft.com/office/officeart/2008/layout/LinedList"/>
    <dgm:cxn modelId="{08861E09-5E8A-49F3-AD91-91353F43F9F5}" type="presParOf" srcId="{F66D816A-7F1D-4065-9050-B0C1E311B277}" destId="{8B45A625-EC0C-4B9B-B24B-14F562B4D96B}" srcOrd="2" destOrd="0" presId="urn:microsoft.com/office/officeart/2008/layout/LinedList"/>
    <dgm:cxn modelId="{52F78C90-7E98-4DAF-8ECE-058403D7261A}" type="presParOf" srcId="{8B45A625-EC0C-4B9B-B24B-14F562B4D96B}" destId="{04F9B1DD-AD42-4A66-8C6B-1B696133AEEF}" srcOrd="0" destOrd="0" presId="urn:microsoft.com/office/officeart/2008/layout/LinedList"/>
    <dgm:cxn modelId="{CBA0EF30-0E6C-47A9-9A61-285DD74D554F}" type="presParOf" srcId="{8B45A625-EC0C-4B9B-B24B-14F562B4D96B}" destId="{CC5A8659-769C-40D6-B932-F807EC7DF022}" srcOrd="1" destOrd="0" presId="urn:microsoft.com/office/officeart/2008/layout/LinedList"/>
    <dgm:cxn modelId="{4A894606-7867-413D-9BD9-1FB8B105794E}" type="presParOf" srcId="{8B45A625-EC0C-4B9B-B24B-14F562B4D96B}" destId="{7A9B4432-F5DA-4E63-B06A-4441A96BC199}" srcOrd="2" destOrd="0" presId="urn:microsoft.com/office/officeart/2008/layout/LinedList"/>
    <dgm:cxn modelId="{89062BE3-2E7A-4E80-8383-F8572B5D0BDC}" type="presParOf" srcId="{7A9B4432-F5DA-4E63-B06A-4441A96BC199}" destId="{D23E46F5-16EA-4D09-B97E-7A6AF9FF3184}" srcOrd="0" destOrd="0" presId="urn:microsoft.com/office/officeart/2008/layout/LinedList"/>
    <dgm:cxn modelId="{8C0FF900-2E69-4862-B749-16116FE471DB}" type="presParOf" srcId="{D23E46F5-16EA-4D09-B97E-7A6AF9FF3184}" destId="{B2A1101C-7F3C-4564-9A21-924E6C1D70D7}" srcOrd="0" destOrd="0" presId="urn:microsoft.com/office/officeart/2008/layout/LinedList"/>
    <dgm:cxn modelId="{C9441401-D259-4FBE-B145-C72A463D9CF7}" type="presParOf" srcId="{D23E46F5-16EA-4D09-B97E-7A6AF9FF3184}" destId="{992AB01A-9814-4035-9A64-9DECD498E1EF}" srcOrd="1" destOrd="0" presId="urn:microsoft.com/office/officeart/2008/layout/LinedList"/>
    <dgm:cxn modelId="{0CF2B4BC-757C-4B91-8B5E-AF983E3A1785}" type="presParOf" srcId="{4C1670F0-3C35-4F35-8203-A5F7E6051BA6}" destId="{540531C8-DB2F-4C31-BB95-0230E76C5983}" srcOrd="5" destOrd="0" presId="urn:microsoft.com/office/officeart/2008/layout/LinedList"/>
    <dgm:cxn modelId="{2F7AD627-0936-415B-B4E8-BA62B3062B20}" type="presParOf" srcId="{4C1670F0-3C35-4F35-8203-A5F7E6051BA6}" destId="{E70E771D-5F26-40B7-9B06-A2DC8C679156}"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1C4908-C4E3-4A4D-8361-60520F395B34}">
      <dsp:nvSpPr>
        <dsp:cNvPr id="0" name=""/>
        <dsp:cNvSpPr/>
      </dsp:nvSpPr>
      <dsp:spPr>
        <a:xfrm>
          <a:off x="0" y="0"/>
          <a:ext cx="1018322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58830E-2370-4E09-981D-945DA73604B8}">
      <dsp:nvSpPr>
        <dsp:cNvPr id="0" name=""/>
        <dsp:cNvSpPr/>
      </dsp:nvSpPr>
      <dsp:spPr>
        <a:xfrm>
          <a:off x="0" y="0"/>
          <a:ext cx="2036644" cy="5463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endParaRPr lang="en-US" sz="4000" b="1" kern="1200" dirty="0">
            <a:solidFill>
              <a:schemeClr val="bg1"/>
            </a:solidFill>
          </a:endParaRPr>
        </a:p>
        <a:p>
          <a:pPr marL="0" lvl="0" indent="0" algn="l" defTabSz="1778000">
            <a:lnSpc>
              <a:spcPct val="90000"/>
            </a:lnSpc>
            <a:spcBef>
              <a:spcPct val="0"/>
            </a:spcBef>
            <a:spcAft>
              <a:spcPct val="35000"/>
            </a:spcAft>
            <a:buNone/>
          </a:pPr>
          <a:endParaRPr lang="en-US" sz="4000" b="1" kern="1200" dirty="0">
            <a:solidFill>
              <a:schemeClr val="bg1"/>
            </a:solidFill>
          </a:endParaRPr>
        </a:p>
        <a:p>
          <a:pPr marL="0" lvl="0" indent="0" algn="l" defTabSz="1778000">
            <a:lnSpc>
              <a:spcPct val="90000"/>
            </a:lnSpc>
            <a:spcBef>
              <a:spcPct val="0"/>
            </a:spcBef>
            <a:spcAft>
              <a:spcPct val="35000"/>
            </a:spcAft>
            <a:buNone/>
          </a:pPr>
          <a:r>
            <a:rPr lang="en-US" sz="4000" b="1" kern="1200" dirty="0">
              <a:solidFill>
                <a:schemeClr val="bg1"/>
              </a:solidFill>
            </a:rPr>
            <a:t>Cost of Quality</a:t>
          </a:r>
          <a:endParaRPr lang="en-PK" sz="4000" b="1" kern="1200" dirty="0">
            <a:solidFill>
              <a:schemeClr val="bg1"/>
            </a:solidFill>
          </a:endParaRPr>
        </a:p>
      </dsp:txBody>
      <dsp:txXfrm>
        <a:off x="0" y="0"/>
        <a:ext cx="2036644" cy="5463419"/>
      </dsp:txXfrm>
    </dsp:sp>
    <dsp:sp modelId="{FEED5C54-917D-4076-B956-831291D84B57}">
      <dsp:nvSpPr>
        <dsp:cNvPr id="0" name=""/>
        <dsp:cNvSpPr/>
      </dsp:nvSpPr>
      <dsp:spPr>
        <a:xfrm>
          <a:off x="2189393" y="126981"/>
          <a:ext cx="2562099" cy="2539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solidFill>
                <a:schemeClr val="accent1">
                  <a:lumMod val="40000"/>
                  <a:lumOff val="60000"/>
                </a:schemeClr>
              </a:solidFill>
            </a:rPr>
            <a:t>Cost of Conformance</a:t>
          </a:r>
        </a:p>
        <a:p>
          <a:pPr marL="0" lvl="0" indent="0" algn="l" defTabSz="1244600">
            <a:lnSpc>
              <a:spcPct val="90000"/>
            </a:lnSpc>
            <a:spcBef>
              <a:spcPct val="0"/>
            </a:spcBef>
            <a:spcAft>
              <a:spcPct val="35000"/>
            </a:spcAft>
            <a:buNone/>
          </a:pPr>
          <a:r>
            <a:rPr lang="en-US" sz="2800" b="0" i="0" kern="1200" dirty="0">
              <a:solidFill>
                <a:schemeClr val="bg1"/>
              </a:solidFill>
            </a:rPr>
            <a:t>(Good Quality)</a:t>
          </a:r>
          <a:endParaRPr lang="en-PK" sz="2800" b="0" i="0" kern="1200" dirty="0">
            <a:solidFill>
              <a:schemeClr val="bg1"/>
            </a:solidFill>
          </a:endParaRPr>
        </a:p>
      </dsp:txBody>
      <dsp:txXfrm>
        <a:off x="2189393" y="126981"/>
        <a:ext cx="2562099" cy="2539636"/>
      </dsp:txXfrm>
    </dsp:sp>
    <dsp:sp modelId="{9D603D1A-7DDF-428E-A83B-6ABEE04AE812}">
      <dsp:nvSpPr>
        <dsp:cNvPr id="0" name=""/>
        <dsp:cNvSpPr/>
      </dsp:nvSpPr>
      <dsp:spPr>
        <a:xfrm>
          <a:off x="4904240" y="126981"/>
          <a:ext cx="2562099" cy="12698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solidFill>
                <a:schemeClr val="accent1">
                  <a:lumMod val="40000"/>
                  <a:lumOff val="60000"/>
                </a:schemeClr>
              </a:solidFill>
            </a:rPr>
            <a:t>Prevention Cost</a:t>
          </a:r>
        </a:p>
        <a:p>
          <a:pPr marL="0" lvl="0" indent="0" algn="l" defTabSz="933450">
            <a:lnSpc>
              <a:spcPct val="90000"/>
            </a:lnSpc>
            <a:spcBef>
              <a:spcPct val="0"/>
            </a:spcBef>
            <a:spcAft>
              <a:spcPct val="35000"/>
            </a:spcAft>
            <a:buNone/>
          </a:pPr>
          <a:r>
            <a:rPr lang="en-US" sz="1200" kern="1200" dirty="0">
              <a:solidFill>
                <a:schemeClr val="accent1">
                  <a:lumMod val="40000"/>
                  <a:lumOff val="60000"/>
                </a:schemeClr>
              </a:solidFill>
            </a:rPr>
            <a:t>(build a quality product)</a:t>
          </a:r>
          <a:endParaRPr lang="en-PK" sz="2100" kern="1200" dirty="0">
            <a:solidFill>
              <a:schemeClr val="accent1">
                <a:lumMod val="40000"/>
                <a:lumOff val="60000"/>
              </a:schemeClr>
            </a:solidFill>
          </a:endParaRPr>
        </a:p>
      </dsp:txBody>
      <dsp:txXfrm>
        <a:off x="4904240" y="126981"/>
        <a:ext cx="2562099" cy="1269818"/>
      </dsp:txXfrm>
    </dsp:sp>
    <dsp:sp modelId="{CF6D234A-5C97-4D86-9FC7-93312D74C476}">
      <dsp:nvSpPr>
        <dsp:cNvPr id="0" name=""/>
        <dsp:cNvSpPr/>
      </dsp:nvSpPr>
      <dsp:spPr>
        <a:xfrm>
          <a:off x="7610378" y="200301"/>
          <a:ext cx="2562099" cy="12698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100000"/>
            </a:lnSpc>
            <a:spcBef>
              <a:spcPct val="0"/>
            </a:spcBef>
            <a:spcAft>
              <a:spcPct val="35000"/>
            </a:spcAft>
            <a:buNone/>
          </a:pPr>
          <a:r>
            <a:rPr lang="en-US" sz="1200" kern="1200" dirty="0">
              <a:solidFill>
                <a:schemeClr val="accent1">
                  <a:lumMod val="40000"/>
                  <a:lumOff val="60000"/>
                </a:schemeClr>
              </a:solidFill>
            </a:rPr>
            <a:t>Training QC staff</a:t>
          </a:r>
          <a:endParaRPr lang="en-PK" sz="1200" kern="1200" dirty="0">
            <a:solidFill>
              <a:schemeClr val="accent1">
                <a:lumMod val="40000"/>
                <a:lumOff val="60000"/>
              </a:schemeClr>
            </a:solidFill>
          </a:endParaRPr>
        </a:p>
        <a:p>
          <a:pPr marL="0" lvl="0" indent="0" algn="l" defTabSz="533400">
            <a:lnSpc>
              <a:spcPct val="100000"/>
            </a:lnSpc>
            <a:spcBef>
              <a:spcPct val="0"/>
            </a:spcBef>
            <a:spcAft>
              <a:spcPct val="35000"/>
            </a:spcAft>
            <a:buNone/>
          </a:pPr>
          <a:r>
            <a:rPr lang="en-US" sz="1200" kern="1200" dirty="0">
              <a:solidFill>
                <a:schemeClr val="accent1">
                  <a:lumMod val="40000"/>
                  <a:lumOff val="60000"/>
                </a:schemeClr>
              </a:solidFill>
            </a:rPr>
            <a:t>Document the process</a:t>
          </a:r>
          <a:endParaRPr lang="en-PK" sz="1200" kern="1200" dirty="0">
            <a:solidFill>
              <a:schemeClr val="accent1">
                <a:lumMod val="40000"/>
                <a:lumOff val="60000"/>
              </a:schemeClr>
            </a:solidFill>
          </a:endParaRPr>
        </a:p>
        <a:p>
          <a:pPr marL="0" lvl="0" indent="0" algn="l" defTabSz="533400">
            <a:lnSpc>
              <a:spcPct val="100000"/>
            </a:lnSpc>
            <a:spcBef>
              <a:spcPct val="0"/>
            </a:spcBef>
            <a:spcAft>
              <a:spcPct val="35000"/>
            </a:spcAft>
            <a:buNone/>
          </a:pPr>
          <a:r>
            <a:rPr lang="en-US" sz="1200" kern="1200" dirty="0">
              <a:solidFill>
                <a:schemeClr val="accent1">
                  <a:lumMod val="40000"/>
                  <a:lumOff val="60000"/>
                </a:schemeClr>
              </a:solidFill>
            </a:rPr>
            <a:t>Testing Equipment</a:t>
          </a:r>
          <a:endParaRPr lang="en-PK" sz="1200" kern="1200" dirty="0">
            <a:solidFill>
              <a:schemeClr val="accent1">
                <a:lumMod val="40000"/>
                <a:lumOff val="60000"/>
              </a:schemeClr>
            </a:solidFill>
          </a:endParaRPr>
        </a:p>
        <a:p>
          <a:pPr marL="0" lvl="0" indent="0" algn="l" defTabSz="533400">
            <a:lnSpc>
              <a:spcPct val="100000"/>
            </a:lnSpc>
            <a:spcBef>
              <a:spcPct val="0"/>
            </a:spcBef>
            <a:spcAft>
              <a:spcPct val="35000"/>
            </a:spcAft>
            <a:buNone/>
          </a:pPr>
          <a:r>
            <a:rPr lang="en-US" sz="1200" kern="1200" dirty="0">
              <a:solidFill>
                <a:schemeClr val="accent1">
                  <a:lumMod val="40000"/>
                  <a:lumOff val="60000"/>
                </a:schemeClr>
              </a:solidFill>
            </a:rPr>
            <a:t>Time required to do it right</a:t>
          </a:r>
          <a:endParaRPr lang="en-PK" sz="1200" kern="1200" dirty="0">
            <a:solidFill>
              <a:schemeClr val="accent1">
                <a:lumMod val="40000"/>
                <a:lumOff val="60000"/>
              </a:schemeClr>
            </a:solidFill>
          </a:endParaRPr>
        </a:p>
      </dsp:txBody>
      <dsp:txXfrm>
        <a:off x="7610378" y="200301"/>
        <a:ext cx="2562099" cy="1269818"/>
      </dsp:txXfrm>
    </dsp:sp>
    <dsp:sp modelId="{5D55ABE9-4D8D-4FB5-AFC5-06829CAECF83}">
      <dsp:nvSpPr>
        <dsp:cNvPr id="0" name=""/>
        <dsp:cNvSpPr/>
      </dsp:nvSpPr>
      <dsp:spPr>
        <a:xfrm>
          <a:off x="4751492" y="1396800"/>
          <a:ext cx="5429695"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0EB934D-C8BC-467D-A020-B1877E9A8F53}">
      <dsp:nvSpPr>
        <dsp:cNvPr id="0" name=""/>
        <dsp:cNvSpPr/>
      </dsp:nvSpPr>
      <dsp:spPr>
        <a:xfrm>
          <a:off x="4904240" y="1396800"/>
          <a:ext cx="2562099" cy="12698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solidFill>
                <a:schemeClr val="accent1">
                  <a:lumMod val="40000"/>
                  <a:lumOff val="60000"/>
                </a:schemeClr>
              </a:solidFill>
              <a:latin typeface="Calibri" panose="020F0502020204030204"/>
              <a:ea typeface="+mn-ea"/>
              <a:cs typeface="+mn-cs"/>
            </a:rPr>
            <a:t>Appraisal Cost</a:t>
          </a:r>
        </a:p>
        <a:p>
          <a:pPr marL="0" lvl="0" indent="0" algn="l" defTabSz="933450">
            <a:lnSpc>
              <a:spcPct val="90000"/>
            </a:lnSpc>
            <a:spcBef>
              <a:spcPct val="0"/>
            </a:spcBef>
            <a:spcAft>
              <a:spcPct val="35000"/>
            </a:spcAft>
            <a:buNone/>
          </a:pPr>
          <a:r>
            <a:rPr lang="en-US" sz="1200" kern="1200" dirty="0">
              <a:solidFill>
                <a:schemeClr val="accent1">
                  <a:lumMod val="40000"/>
                  <a:lumOff val="60000"/>
                </a:schemeClr>
              </a:solidFill>
              <a:latin typeface="Calibri" panose="020F0502020204030204"/>
              <a:ea typeface="+mn-ea"/>
              <a:cs typeface="+mn-cs"/>
            </a:rPr>
            <a:t>(assess a quality product)</a:t>
          </a:r>
          <a:endParaRPr lang="en-PK" sz="1200" kern="1200" dirty="0">
            <a:solidFill>
              <a:schemeClr val="accent1">
                <a:lumMod val="40000"/>
                <a:lumOff val="60000"/>
              </a:schemeClr>
            </a:solidFill>
            <a:latin typeface="Calibri" panose="020F0502020204030204"/>
            <a:ea typeface="+mn-ea"/>
            <a:cs typeface="+mn-cs"/>
          </a:endParaRPr>
        </a:p>
      </dsp:txBody>
      <dsp:txXfrm>
        <a:off x="4904240" y="1396800"/>
        <a:ext cx="2562099" cy="1269818"/>
      </dsp:txXfrm>
    </dsp:sp>
    <dsp:sp modelId="{0602B8E5-6B4A-4325-96BE-7FCC325790FE}">
      <dsp:nvSpPr>
        <dsp:cNvPr id="0" name=""/>
        <dsp:cNvSpPr/>
      </dsp:nvSpPr>
      <dsp:spPr>
        <a:xfrm>
          <a:off x="7619088" y="1562371"/>
          <a:ext cx="2562099" cy="12698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100000"/>
            </a:lnSpc>
            <a:spcBef>
              <a:spcPct val="0"/>
            </a:spcBef>
            <a:spcAft>
              <a:spcPct val="35000"/>
            </a:spcAft>
            <a:buNone/>
          </a:pPr>
          <a:r>
            <a:rPr lang="en-US" sz="1200" kern="1200" dirty="0">
              <a:solidFill>
                <a:schemeClr val="accent1">
                  <a:lumMod val="40000"/>
                  <a:lumOff val="60000"/>
                </a:schemeClr>
              </a:solidFill>
              <a:latin typeface="Calibri" panose="020F0502020204030204"/>
              <a:ea typeface="+mn-ea"/>
              <a:cs typeface="+mn-cs"/>
            </a:rPr>
            <a:t>Running the Test</a:t>
          </a:r>
          <a:endParaRPr lang="en-PK" sz="1200" kern="1200" dirty="0">
            <a:solidFill>
              <a:schemeClr val="accent1">
                <a:lumMod val="40000"/>
                <a:lumOff val="60000"/>
              </a:schemeClr>
            </a:solidFill>
            <a:latin typeface="Calibri" panose="020F0502020204030204"/>
            <a:ea typeface="+mn-ea"/>
            <a:cs typeface="+mn-cs"/>
          </a:endParaRPr>
        </a:p>
        <a:p>
          <a:pPr marL="0" lvl="0" indent="0" algn="l" defTabSz="533400">
            <a:lnSpc>
              <a:spcPct val="100000"/>
            </a:lnSpc>
            <a:spcBef>
              <a:spcPct val="0"/>
            </a:spcBef>
            <a:spcAft>
              <a:spcPct val="35000"/>
            </a:spcAft>
            <a:buNone/>
          </a:pPr>
          <a:r>
            <a:rPr lang="en-US" sz="1200" kern="1200" dirty="0">
              <a:solidFill>
                <a:schemeClr val="accent1">
                  <a:lumMod val="40000"/>
                  <a:lumOff val="60000"/>
                </a:schemeClr>
              </a:solidFill>
              <a:latin typeface="Calibri" panose="020F0502020204030204"/>
              <a:ea typeface="+mn-ea"/>
              <a:cs typeface="+mn-cs"/>
            </a:rPr>
            <a:t>Destructive Testing Loss</a:t>
          </a:r>
          <a:endParaRPr lang="en-PK" sz="1200" kern="1200" dirty="0">
            <a:solidFill>
              <a:schemeClr val="accent1">
                <a:lumMod val="40000"/>
                <a:lumOff val="60000"/>
              </a:schemeClr>
            </a:solidFill>
            <a:latin typeface="Calibri" panose="020F0502020204030204"/>
            <a:ea typeface="+mn-ea"/>
            <a:cs typeface="+mn-cs"/>
          </a:endParaRPr>
        </a:p>
        <a:p>
          <a:pPr marL="0" lvl="0" indent="0" algn="l" defTabSz="533400">
            <a:lnSpc>
              <a:spcPct val="100000"/>
            </a:lnSpc>
            <a:spcBef>
              <a:spcPct val="0"/>
            </a:spcBef>
            <a:spcAft>
              <a:spcPct val="35000"/>
            </a:spcAft>
            <a:buNone/>
          </a:pPr>
          <a:r>
            <a:rPr lang="en-US" sz="1200" kern="1200" dirty="0">
              <a:solidFill>
                <a:schemeClr val="accent1">
                  <a:lumMod val="40000"/>
                  <a:lumOff val="60000"/>
                </a:schemeClr>
              </a:solidFill>
              <a:latin typeface="Calibri" panose="020F0502020204030204"/>
              <a:ea typeface="+mn-ea"/>
              <a:cs typeface="+mn-cs"/>
            </a:rPr>
            <a:t>Inspecting Deliverables</a:t>
          </a:r>
          <a:endParaRPr lang="en-PK" sz="1200" kern="1200" dirty="0">
            <a:solidFill>
              <a:schemeClr val="accent1">
                <a:lumMod val="40000"/>
                <a:lumOff val="60000"/>
              </a:schemeClr>
            </a:solidFill>
            <a:latin typeface="Calibri" panose="020F0502020204030204"/>
            <a:ea typeface="+mn-ea"/>
            <a:cs typeface="+mn-cs"/>
          </a:endParaRPr>
        </a:p>
      </dsp:txBody>
      <dsp:txXfrm>
        <a:off x="7619088" y="1562371"/>
        <a:ext cx="2562099" cy="1269818"/>
      </dsp:txXfrm>
    </dsp:sp>
    <dsp:sp modelId="{7F386F34-9280-4932-AE28-803D9A063204}">
      <dsp:nvSpPr>
        <dsp:cNvPr id="0" name=""/>
        <dsp:cNvSpPr/>
      </dsp:nvSpPr>
      <dsp:spPr>
        <a:xfrm>
          <a:off x="2036644" y="2666618"/>
          <a:ext cx="814657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12C51C1-3370-4AF8-8720-162ECE212258}">
      <dsp:nvSpPr>
        <dsp:cNvPr id="0" name=""/>
        <dsp:cNvSpPr/>
      </dsp:nvSpPr>
      <dsp:spPr>
        <a:xfrm>
          <a:off x="2189393" y="2793600"/>
          <a:ext cx="2562099" cy="2539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solidFill>
                <a:schemeClr val="accent2">
                  <a:lumMod val="40000"/>
                  <a:lumOff val="60000"/>
                </a:schemeClr>
              </a:solidFill>
            </a:rPr>
            <a:t>Cost of Non Conformance</a:t>
          </a:r>
        </a:p>
        <a:p>
          <a:pPr marL="0" lvl="0" indent="0" algn="l" defTabSz="1244600">
            <a:lnSpc>
              <a:spcPct val="90000"/>
            </a:lnSpc>
            <a:spcBef>
              <a:spcPct val="0"/>
            </a:spcBef>
            <a:spcAft>
              <a:spcPct val="35000"/>
            </a:spcAft>
            <a:buNone/>
          </a:pPr>
          <a:r>
            <a:rPr lang="en-US" sz="2800" kern="1200" dirty="0">
              <a:solidFill>
                <a:schemeClr val="bg1"/>
              </a:solidFill>
            </a:rPr>
            <a:t>(Bad Quality)</a:t>
          </a:r>
          <a:endParaRPr lang="en-PK" sz="2800" kern="1200" dirty="0">
            <a:solidFill>
              <a:schemeClr val="bg1"/>
            </a:solidFill>
          </a:endParaRPr>
        </a:p>
      </dsp:txBody>
      <dsp:txXfrm>
        <a:off x="2189393" y="2793600"/>
        <a:ext cx="2562099" cy="2539636"/>
      </dsp:txXfrm>
    </dsp:sp>
    <dsp:sp modelId="{21A2735B-7572-42E5-83DA-EE77C0520AC0}">
      <dsp:nvSpPr>
        <dsp:cNvPr id="0" name=""/>
        <dsp:cNvSpPr/>
      </dsp:nvSpPr>
      <dsp:spPr>
        <a:xfrm>
          <a:off x="4904240" y="2793600"/>
          <a:ext cx="2562099" cy="12698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solidFill>
                <a:schemeClr val="accent2">
                  <a:lumMod val="40000"/>
                  <a:lumOff val="60000"/>
                </a:schemeClr>
              </a:solidFill>
            </a:rPr>
            <a:t>Internal Failure Cost</a:t>
          </a:r>
        </a:p>
        <a:p>
          <a:pPr marL="0" lvl="0" indent="0" algn="l" defTabSz="977900">
            <a:lnSpc>
              <a:spcPct val="90000"/>
            </a:lnSpc>
            <a:spcBef>
              <a:spcPct val="0"/>
            </a:spcBef>
            <a:spcAft>
              <a:spcPct val="35000"/>
            </a:spcAft>
            <a:buNone/>
          </a:pPr>
          <a:r>
            <a:rPr lang="en-US" sz="1200" kern="1200" dirty="0">
              <a:solidFill>
                <a:schemeClr val="accent2">
                  <a:lumMod val="40000"/>
                  <a:lumOff val="60000"/>
                </a:schemeClr>
              </a:solidFill>
              <a:latin typeface="Calibri" panose="020F0502020204030204"/>
              <a:ea typeface="+mn-ea"/>
              <a:cs typeface="+mn-cs"/>
            </a:rPr>
            <a:t>(failure found by the project)</a:t>
          </a:r>
          <a:endParaRPr lang="en-PK" sz="1200" kern="1200" dirty="0">
            <a:solidFill>
              <a:schemeClr val="accent2">
                <a:lumMod val="40000"/>
                <a:lumOff val="60000"/>
              </a:schemeClr>
            </a:solidFill>
            <a:latin typeface="Calibri" panose="020F0502020204030204"/>
            <a:ea typeface="+mn-ea"/>
            <a:cs typeface="+mn-cs"/>
          </a:endParaRPr>
        </a:p>
      </dsp:txBody>
      <dsp:txXfrm>
        <a:off x="4904240" y="2793600"/>
        <a:ext cx="2562099" cy="1269818"/>
      </dsp:txXfrm>
    </dsp:sp>
    <dsp:sp modelId="{FC0C1519-BEF8-4845-A7B4-C3500A3E7C01}">
      <dsp:nvSpPr>
        <dsp:cNvPr id="0" name=""/>
        <dsp:cNvSpPr/>
      </dsp:nvSpPr>
      <dsp:spPr>
        <a:xfrm>
          <a:off x="7621124" y="2880684"/>
          <a:ext cx="2562099" cy="672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solidFill>
                <a:schemeClr val="accent2">
                  <a:lumMod val="40000"/>
                  <a:lumOff val="60000"/>
                </a:schemeClr>
              </a:solidFill>
              <a:latin typeface="Calibri" panose="020F0502020204030204"/>
              <a:ea typeface="+mn-ea"/>
              <a:cs typeface="+mn-cs"/>
            </a:rPr>
            <a:t>Rework</a:t>
          </a:r>
        </a:p>
        <a:p>
          <a:pPr marL="0" lvl="0" indent="0" algn="l" defTabSz="533400">
            <a:lnSpc>
              <a:spcPct val="90000"/>
            </a:lnSpc>
            <a:spcBef>
              <a:spcPct val="0"/>
            </a:spcBef>
            <a:spcAft>
              <a:spcPct val="35000"/>
            </a:spcAft>
            <a:buNone/>
          </a:pPr>
          <a:r>
            <a:rPr lang="en-US" sz="1200" kern="1200" dirty="0">
              <a:solidFill>
                <a:schemeClr val="accent2">
                  <a:lumMod val="40000"/>
                  <a:lumOff val="60000"/>
                </a:schemeClr>
              </a:solidFill>
              <a:latin typeface="Calibri" panose="020F0502020204030204"/>
              <a:ea typeface="+mn-ea"/>
              <a:cs typeface="+mn-cs"/>
            </a:rPr>
            <a:t>Scrap</a:t>
          </a:r>
          <a:endParaRPr lang="en-PK" sz="1200" kern="1200" dirty="0">
            <a:solidFill>
              <a:schemeClr val="accent2">
                <a:lumMod val="40000"/>
                <a:lumOff val="60000"/>
              </a:schemeClr>
            </a:solidFill>
            <a:latin typeface="Calibri" panose="020F0502020204030204"/>
            <a:ea typeface="+mn-ea"/>
            <a:cs typeface="+mn-cs"/>
          </a:endParaRPr>
        </a:p>
      </dsp:txBody>
      <dsp:txXfrm>
        <a:off x="7621124" y="2880684"/>
        <a:ext cx="2562099" cy="672635"/>
      </dsp:txXfrm>
    </dsp:sp>
    <dsp:sp modelId="{34CECD1D-E876-4299-9D06-F5E013608D68}">
      <dsp:nvSpPr>
        <dsp:cNvPr id="0" name=""/>
        <dsp:cNvSpPr/>
      </dsp:nvSpPr>
      <dsp:spPr>
        <a:xfrm>
          <a:off x="4751492" y="4063418"/>
          <a:ext cx="5429695"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5A8659-769C-40D6-B932-F807EC7DF022}">
      <dsp:nvSpPr>
        <dsp:cNvPr id="0" name=""/>
        <dsp:cNvSpPr/>
      </dsp:nvSpPr>
      <dsp:spPr>
        <a:xfrm>
          <a:off x="4904240" y="4063418"/>
          <a:ext cx="2562099" cy="12698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1022350">
            <a:lnSpc>
              <a:spcPct val="90000"/>
            </a:lnSpc>
            <a:spcBef>
              <a:spcPct val="0"/>
            </a:spcBef>
            <a:spcAft>
              <a:spcPct val="35000"/>
            </a:spcAft>
            <a:buNone/>
          </a:pPr>
          <a:r>
            <a:rPr lang="en-US" sz="2200" kern="1200" dirty="0">
              <a:solidFill>
                <a:schemeClr val="accent2">
                  <a:lumMod val="40000"/>
                  <a:lumOff val="60000"/>
                </a:schemeClr>
              </a:solidFill>
              <a:latin typeface="Calibri" panose="020F0502020204030204"/>
              <a:ea typeface="+mn-ea"/>
              <a:cs typeface="+mn-cs"/>
            </a:rPr>
            <a:t>External Failure Cost</a:t>
          </a:r>
        </a:p>
        <a:p>
          <a:pPr marL="0" lvl="0" indent="0" algn="ctr" defTabSz="977900">
            <a:lnSpc>
              <a:spcPct val="90000"/>
            </a:lnSpc>
            <a:spcBef>
              <a:spcPct val="0"/>
            </a:spcBef>
            <a:spcAft>
              <a:spcPct val="35000"/>
            </a:spcAft>
            <a:buNone/>
          </a:pPr>
          <a:r>
            <a:rPr lang="en-US" sz="1200" kern="1200" dirty="0">
              <a:solidFill>
                <a:schemeClr val="accent2">
                  <a:lumMod val="40000"/>
                  <a:lumOff val="60000"/>
                </a:schemeClr>
              </a:solidFill>
              <a:latin typeface="Calibri" panose="020F0502020204030204"/>
              <a:ea typeface="+mn-ea"/>
              <a:cs typeface="+mn-cs"/>
            </a:rPr>
            <a:t>(failure found by customer)</a:t>
          </a:r>
          <a:endParaRPr lang="en-PK" sz="1200" kern="1200" dirty="0">
            <a:solidFill>
              <a:schemeClr val="accent2">
                <a:lumMod val="40000"/>
                <a:lumOff val="60000"/>
              </a:schemeClr>
            </a:solidFill>
            <a:latin typeface="Calibri" panose="020F0502020204030204"/>
            <a:ea typeface="+mn-ea"/>
            <a:cs typeface="+mn-cs"/>
          </a:endParaRPr>
        </a:p>
      </dsp:txBody>
      <dsp:txXfrm>
        <a:off x="4904240" y="4063418"/>
        <a:ext cx="2562099" cy="1269818"/>
      </dsp:txXfrm>
    </dsp:sp>
    <dsp:sp modelId="{992AB01A-9814-4035-9A64-9DECD498E1EF}">
      <dsp:nvSpPr>
        <dsp:cNvPr id="0" name=""/>
        <dsp:cNvSpPr/>
      </dsp:nvSpPr>
      <dsp:spPr>
        <a:xfrm>
          <a:off x="7619088" y="4259897"/>
          <a:ext cx="2562099" cy="741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1022350">
            <a:lnSpc>
              <a:spcPct val="90000"/>
            </a:lnSpc>
            <a:spcBef>
              <a:spcPct val="0"/>
            </a:spcBef>
            <a:spcAft>
              <a:spcPct val="35000"/>
            </a:spcAft>
            <a:buNone/>
          </a:pPr>
          <a:r>
            <a:rPr lang="en-US" sz="1200" kern="1200" dirty="0">
              <a:solidFill>
                <a:schemeClr val="accent2">
                  <a:lumMod val="40000"/>
                  <a:lumOff val="60000"/>
                </a:schemeClr>
              </a:solidFill>
              <a:latin typeface="Calibri" panose="020F0502020204030204"/>
              <a:ea typeface="+mn-ea"/>
              <a:cs typeface="+mn-cs"/>
            </a:rPr>
            <a:t>Liabilities, Law Suites, Product recalls</a:t>
          </a:r>
          <a:endParaRPr lang="en-PK" sz="1200" kern="1200" dirty="0">
            <a:solidFill>
              <a:schemeClr val="accent2">
                <a:lumMod val="40000"/>
                <a:lumOff val="60000"/>
              </a:schemeClr>
            </a:solidFill>
            <a:latin typeface="Calibri" panose="020F0502020204030204"/>
            <a:ea typeface="+mn-ea"/>
            <a:cs typeface="+mn-cs"/>
          </a:endParaRPr>
        </a:p>
        <a:p>
          <a:pPr indent="0">
            <a:spcBef>
              <a:spcPct val="0"/>
            </a:spcBef>
            <a:buNone/>
          </a:pPr>
          <a:r>
            <a:rPr lang="en-US" sz="1200" kern="1200" dirty="0">
              <a:solidFill>
                <a:schemeClr val="accent2">
                  <a:lumMod val="40000"/>
                  <a:lumOff val="60000"/>
                </a:schemeClr>
              </a:solidFill>
              <a:latin typeface="Calibri" panose="020F0502020204030204"/>
              <a:ea typeface="+mn-ea"/>
              <a:cs typeface="+mn-cs"/>
            </a:rPr>
            <a:t>Warranty Work</a:t>
          </a:r>
          <a:endParaRPr lang="en-PK" sz="1200" kern="1200" dirty="0">
            <a:solidFill>
              <a:schemeClr val="accent2">
                <a:lumMod val="40000"/>
                <a:lumOff val="60000"/>
              </a:schemeClr>
            </a:solidFill>
            <a:latin typeface="Calibri" panose="020F0502020204030204"/>
            <a:ea typeface="+mn-ea"/>
            <a:cs typeface="+mn-cs"/>
          </a:endParaRPr>
        </a:p>
        <a:p>
          <a:pPr indent="0">
            <a:spcBef>
              <a:spcPct val="0"/>
            </a:spcBef>
            <a:buNone/>
          </a:pPr>
          <a:r>
            <a:rPr lang="en-US" sz="1200" kern="1200" dirty="0">
              <a:solidFill>
                <a:schemeClr val="accent2">
                  <a:lumMod val="40000"/>
                  <a:lumOff val="60000"/>
                </a:schemeClr>
              </a:solidFill>
              <a:latin typeface="Calibri" panose="020F0502020204030204"/>
              <a:ea typeface="+mn-ea"/>
              <a:cs typeface="+mn-cs"/>
            </a:rPr>
            <a:t>Lost Business or Credibility</a:t>
          </a:r>
          <a:endParaRPr lang="en-PK" sz="1200" kern="1200" dirty="0">
            <a:solidFill>
              <a:schemeClr val="accent2">
                <a:lumMod val="40000"/>
                <a:lumOff val="60000"/>
              </a:schemeClr>
            </a:solidFill>
            <a:latin typeface="Calibri" panose="020F0502020204030204"/>
            <a:ea typeface="+mn-ea"/>
            <a:cs typeface="+mn-cs"/>
          </a:endParaRPr>
        </a:p>
      </dsp:txBody>
      <dsp:txXfrm>
        <a:off x="7619088" y="4259897"/>
        <a:ext cx="2562099" cy="741548"/>
      </dsp:txXfrm>
    </dsp:sp>
    <dsp:sp modelId="{540531C8-DB2F-4C31-BB95-0230E76C5983}">
      <dsp:nvSpPr>
        <dsp:cNvPr id="0" name=""/>
        <dsp:cNvSpPr/>
      </dsp:nvSpPr>
      <dsp:spPr>
        <a:xfrm>
          <a:off x="2036644" y="5333236"/>
          <a:ext cx="814657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9/8/2021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9/8/2021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descr="Office desk with laptop in the center surrounded by paper, pen, pencils, and other office items"/>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Rectangle 5"/>
          <p:cNvSpPr/>
          <p:nvPr userDrawn="1"/>
        </p:nvSpPr>
        <p:spPr bwMode="auto">
          <a:xfrm>
            <a:off x="2718924" y="3394610"/>
            <a:ext cx="9473076" cy="2023285"/>
          </a:xfrm>
          <a:prstGeom prst="rect">
            <a:avLst/>
          </a:prstGeom>
          <a:solidFill>
            <a:schemeClr val="accent2">
              <a:lumMod val="75000"/>
            </a:schemeClr>
          </a:solidFill>
          <a:ln>
            <a:noFill/>
          </a:ln>
        </p:spPr>
        <p:txBody>
          <a:bodyPr lIns="91425" tIns="91425" rIns="91425" bIns="91425" anchor="ctr" anchorCtr="0">
            <a:noAutofit/>
          </a:bodyPr>
          <a:lstStyle/>
          <a:p>
            <a:pPr lvl="0">
              <a:spcBef>
                <a:spcPts val="0"/>
              </a:spcBef>
              <a:buNone/>
            </a:pPr>
            <a:endParaRPr lang="en-US">
              <a:solidFill>
                <a:schemeClr val="tx1"/>
              </a:solidFill>
            </a:endParaRPr>
          </a:p>
        </p:txBody>
      </p:sp>
      <p:sp>
        <p:nvSpPr>
          <p:cNvPr id="8" name="Title 1"/>
          <p:cNvSpPr>
            <a:spLocks noGrp="1"/>
          </p:cNvSpPr>
          <p:nvPr>
            <p:ph type="title"/>
          </p:nvPr>
        </p:nvSpPr>
        <p:spPr>
          <a:xfrm>
            <a:off x="4539632" y="3850504"/>
            <a:ext cx="7611908" cy="1111495"/>
          </a:xfrm>
          <a:noFill/>
        </p:spPr>
        <p:txBody>
          <a:bodyPr>
            <a:normAutofit/>
          </a:bodyPr>
          <a:lstStyle>
            <a:lvl1pPr algn="l">
              <a:defRPr sz="44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D31A3-BB3E-4313-83C9-61296DA7E415}" type="datetimeFigureOut">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3873754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92256" y="365125"/>
            <a:ext cx="64008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52600" y="365125"/>
            <a:ext cx="916305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D31A3-BB3E-4313-83C9-61296DA7E415}" type="datetimeFigureOut">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4207076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8" name="Rectangle 7"/>
          <p:cNvSpPr/>
          <p:nvPr userDrawn="1"/>
        </p:nvSpPr>
        <p:spPr>
          <a:xfrm>
            <a:off x="1" y="0"/>
            <a:ext cx="144038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9" name="Rectangle 8"/>
          <p:cNvSpPr/>
          <p:nvPr userDrawn="1"/>
        </p:nvSpPr>
        <p:spPr>
          <a:xfrm>
            <a:off x="0" y="0"/>
            <a:ext cx="1440382"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1752600" y="1444752"/>
            <a:ext cx="10076688" cy="43891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BEEBAAA-29B5-4AF5-BC5F-7E580C29002D}" type="datetimeFigureOut">
              <a:rPr lang="en-US" smtClean="0"/>
              <a:pPr/>
              <a:t>9/8/2021</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512635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p:cNvSpPr/>
          <p:nvPr userDrawn="1"/>
        </p:nvSpPr>
        <p:spPr>
          <a:xfrm>
            <a:off x="1" y="0"/>
            <a:ext cx="144038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9" name="Rectangle 8"/>
          <p:cNvSpPr/>
          <p:nvPr userDrawn="1"/>
        </p:nvSpPr>
        <p:spPr>
          <a:xfrm>
            <a:off x="0" y="0"/>
            <a:ext cx="1440382"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1752600" y="1444752"/>
            <a:ext cx="10076688" cy="43891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BEEBAAA-29B5-4AF5-BC5F-7E580C29002D}" type="datetimeFigureOut">
              <a:rPr lang="en-US" smtClean="0"/>
              <a:pPr/>
              <a:t>9/8/2021</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2600" y="1709738"/>
            <a:ext cx="10079736" cy="2852737"/>
          </a:xfrm>
        </p:spPr>
        <p:txBody>
          <a:bodyPr anchor="b">
            <a:normAutofit/>
          </a:bodyPr>
          <a:lstStyle>
            <a:lvl1pPr>
              <a:defRPr sz="4400"/>
            </a:lvl1pPr>
          </a:lstStyle>
          <a:p>
            <a:r>
              <a:rPr lang="en-US"/>
              <a:t>Click to edit Master title style</a:t>
            </a:r>
            <a:endParaRPr lang="en-US" dirty="0"/>
          </a:p>
        </p:txBody>
      </p:sp>
      <p:sp>
        <p:nvSpPr>
          <p:cNvPr id="3" name="Text Placeholder 2"/>
          <p:cNvSpPr>
            <a:spLocks noGrp="1"/>
          </p:cNvSpPr>
          <p:nvPr>
            <p:ph type="body" idx="1"/>
          </p:nvPr>
        </p:nvSpPr>
        <p:spPr>
          <a:xfrm>
            <a:off x="1752600" y="4589463"/>
            <a:ext cx="10079736"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BD31A3-BB3E-4313-83C9-61296DA7E415}" type="datetimeFigureOut">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2109384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52600" y="1501775"/>
            <a:ext cx="47434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086600" y="1501775"/>
            <a:ext cx="47434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6BD31A3-BB3E-4313-83C9-61296DA7E415}" type="datetimeFigureOut">
              <a:rPr lang="en-US" smtClean="0"/>
              <a:t>9/8/2021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3519516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52600" y="1414463"/>
            <a:ext cx="47021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752600" y="2238375"/>
            <a:ext cx="4702175"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107004" y="1414463"/>
            <a:ext cx="47253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07004" y="2238375"/>
            <a:ext cx="4725332"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6BD31A3-BB3E-4313-83C9-61296DA7E415}" type="datetimeFigureOut">
              <a:rPr lang="en-US" smtClean="0"/>
              <a:t>9/8/2021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
        <p:nvSpPr>
          <p:cNvPr id="10" name="Title 9"/>
          <p:cNvSpPr>
            <a:spLocks noGrp="1"/>
          </p:cNvSpPr>
          <p:nvPr>
            <p:ph type="title"/>
          </p:nvPr>
        </p:nvSpPr>
        <p:spPr>
          <a:xfrm>
            <a:off x="521208" y="448056"/>
            <a:ext cx="11311128" cy="640080"/>
          </a:xfrm>
        </p:spPr>
        <p:txBody>
          <a:bodyPr/>
          <a:lstStyle/>
          <a:p>
            <a:r>
              <a:rPr lang="en-US"/>
              <a:t>Click to edit Master title style</a:t>
            </a:r>
          </a:p>
        </p:txBody>
      </p:sp>
    </p:spTree>
    <p:extLst>
      <p:ext uri="{BB962C8B-B14F-4D97-AF65-F5344CB8AC3E}">
        <p14:creationId xmlns:p14="http://schemas.microsoft.com/office/powerpoint/2010/main" val="1328740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8BEEBAAA-29B5-4AF5-BC5F-7E580C29002D}" type="datetimeFigureOut">
              <a:rPr lang="en-US" smtClean="0"/>
              <a:pPr/>
              <a:t>9/8/2021</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35744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BD31A3-BB3E-4313-83C9-61296DA7E415}" type="datetimeFigureOut">
              <a:rPr lang="en-US" smtClean="0"/>
              <a:t>9/8/2021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1930043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1650" y="457200"/>
            <a:ext cx="3943350"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6210300" y="987425"/>
            <a:ext cx="562203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71650" y="2171700"/>
            <a:ext cx="3943350" cy="3697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6BD31A3-BB3E-4313-83C9-61296DA7E415}" type="datetimeFigureOut">
              <a:rPr lang="en-US" smtClean="0"/>
              <a:t>9/8/2021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2709979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3936" y="457200"/>
            <a:ext cx="3941064" cy="1600200"/>
          </a:xfrm>
        </p:spPr>
        <p:txBody>
          <a:bodyPr anchor="b"/>
          <a:lstStyle>
            <a:lvl1pPr>
              <a:defRPr sz="32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6208776" y="987425"/>
            <a:ext cx="562356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73936" y="2176272"/>
            <a:ext cx="3941064" cy="369417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6BD31A3-BB3E-4313-83C9-61296DA7E415}" type="datetimeFigureOut">
              <a:rPr lang="en-US" smtClean="0"/>
              <a:t>9/8/2021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692984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440382"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2" name="Title Placeholder 1"/>
          <p:cNvSpPr>
            <a:spLocks noGrp="1"/>
          </p:cNvSpPr>
          <p:nvPr>
            <p:ph type="title"/>
          </p:nvPr>
        </p:nvSpPr>
        <p:spPr>
          <a:xfrm>
            <a:off x="521208" y="448056"/>
            <a:ext cx="11311128" cy="640080"/>
          </a:xfrm>
          <a:prstGeom prst="rect">
            <a:avLst/>
          </a:prstGeom>
          <a:solidFill>
            <a:schemeClr val="accent2">
              <a:lumMod val="75000"/>
            </a:schemeClr>
          </a:solidFill>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55648" y="1447800"/>
            <a:ext cx="10076688" cy="438607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p:txBody>
      </p:sp>
      <p:sp>
        <p:nvSpPr>
          <p:cNvPr id="4" name="Date Placeholder 3"/>
          <p:cNvSpPr>
            <a:spLocks noGrp="1"/>
          </p:cNvSpPr>
          <p:nvPr>
            <p:ph type="dt" sz="half" idx="2"/>
          </p:nvPr>
        </p:nvSpPr>
        <p:spPr>
          <a:xfrm>
            <a:off x="1755648" y="6356352"/>
            <a:ext cx="3276600" cy="365125"/>
          </a:xfrm>
          <a:prstGeom prst="rect">
            <a:avLst/>
          </a:prstGeom>
        </p:spPr>
        <p:txBody>
          <a:bodyPr vert="horz" lIns="91440" tIns="45720" rIns="91440" bIns="45720" rtlCol="0" anchor="ctr"/>
          <a:lstStyle>
            <a:lvl1pPr algn="l">
              <a:defRPr sz="1100">
                <a:solidFill>
                  <a:schemeClr val="tx1"/>
                </a:solidFill>
              </a:defRPr>
            </a:lvl1pPr>
          </a:lstStyle>
          <a:p>
            <a:fld id="{8BEEBAAA-29B5-4AF5-BC5F-7E580C29002D}" type="datetimeFigureOut">
              <a:rPr lang="en-US" smtClean="0"/>
              <a:pPr/>
              <a:t>9/8/2021</a:t>
            </a:fld>
            <a:endParaRPr lang="en-US" dirty="0"/>
          </a:p>
        </p:txBody>
      </p:sp>
      <p:sp>
        <p:nvSpPr>
          <p:cNvPr id="5" name="Footer Placeholder 4"/>
          <p:cNvSpPr>
            <a:spLocks noGrp="1"/>
          </p:cNvSpPr>
          <p:nvPr>
            <p:ph type="ftr" sz="quarter" idx="3"/>
          </p:nvPr>
        </p:nvSpPr>
        <p:spPr>
          <a:xfrm>
            <a:off x="5346192" y="6356352"/>
            <a:ext cx="2895600" cy="365125"/>
          </a:xfrm>
          <a:prstGeom prst="rect">
            <a:avLst/>
          </a:prstGeom>
        </p:spPr>
        <p:txBody>
          <a:bodyPr vert="horz" lIns="91440" tIns="45720" rIns="91440" bIns="45720" rtlCol="0" anchor="ctr"/>
          <a:lstStyle>
            <a:lvl1pPr algn="ctr">
              <a:defRPr sz="110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8555736" y="6356352"/>
            <a:ext cx="3276600" cy="365125"/>
          </a:xfrm>
          <a:prstGeom prst="rect">
            <a:avLst/>
          </a:prstGeom>
        </p:spPr>
        <p:txBody>
          <a:bodyPr vert="horz" lIns="91440" tIns="45720" rIns="91440" bIns="45720" rtlCol="0" anchor="ctr"/>
          <a:lstStyle>
            <a:lvl1pPr algn="r">
              <a:defRPr sz="1100">
                <a:solidFill>
                  <a:schemeClr val="tx1"/>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6" r:id="rId3"/>
    <p:sldLayoutId id="2147483677" r:id="rId4"/>
    <p:sldLayoutId id="2147483678" r:id="rId5"/>
    <p:sldLayoutId id="2147483672"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1pPr>
      <a:lvl2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2pPr>
      <a:lvl3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3pPr>
      <a:lvl4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4pPr>
      <a:lvl5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5pPr>
      <a:lvl6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6pPr>
      <a:lvl7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7pPr>
      <a:lvl8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baseline="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2698954" y="3384756"/>
            <a:ext cx="9493046" cy="2175386"/>
          </a:xfrm>
          <a:solidFill>
            <a:schemeClr val="accent6"/>
          </a:solidFill>
        </p:spPr>
        <p:txBody>
          <a:bodyPr>
            <a:normAutofit/>
          </a:bodyPr>
          <a:lstStyle/>
          <a:p>
            <a:pPr algn="ctr"/>
            <a:r>
              <a:rPr lang="en-US" sz="6000" dirty="0"/>
              <a:t>SOFTWARE TESTING</a:t>
            </a:r>
            <a:endParaRPr lang="en-US" sz="4800"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2DECE12C-3737-48ED-85CB-9CC7F7974506}"/>
              </a:ext>
            </a:extLst>
          </p:cNvPr>
          <p:cNvSpPr/>
          <p:nvPr/>
        </p:nvSpPr>
        <p:spPr>
          <a:xfrm>
            <a:off x="7502307" y="6396335"/>
            <a:ext cx="4689693" cy="461665"/>
          </a:xfrm>
          <a:prstGeom prst="rect">
            <a:avLst/>
          </a:prstGeom>
        </p:spPr>
        <p:txBody>
          <a:bodyPr wrap="square">
            <a:spAutoFit/>
          </a:bodyPr>
          <a:lstStyle/>
          <a:p>
            <a:pPr algn="ctr"/>
            <a:r>
              <a:rPr lang="en-US" sz="2400" dirty="0">
                <a:solidFill>
                  <a:schemeClr val="bg1"/>
                </a:solidFill>
              </a:rPr>
              <a:t> Course Instructor: </a:t>
            </a:r>
            <a:r>
              <a:rPr lang="en-US" sz="2400" b="1" dirty="0">
                <a:solidFill>
                  <a:schemeClr val="bg1"/>
                </a:solidFill>
              </a:rPr>
              <a:t>AMIR IMAM     </a:t>
            </a:r>
            <a:endParaRPr lang="en-US" b="1" dirty="0">
              <a:solidFill>
                <a:schemeClr val="bg1"/>
              </a:solidFill>
              <a:latin typeface="Calibri" panose="020F0502020204030204" pitchFamily="34" charset="0"/>
              <a:cs typeface="Calibri" panose="020F0502020204030204" pitchFamily="34" charset="0"/>
            </a:endParaRPr>
          </a:p>
        </p:txBody>
      </p:sp>
      <p:sp>
        <p:nvSpPr>
          <p:cNvPr id="13" name="Rectangle 12">
            <a:extLst>
              <a:ext uri="{FF2B5EF4-FFF2-40B4-BE49-F238E27FC236}">
                <a16:creationId xmlns:a16="http://schemas.microsoft.com/office/drawing/2014/main" id="{8A0FDA9F-B3DB-4073-B98C-FD2A778BBBB0}"/>
              </a:ext>
            </a:extLst>
          </p:cNvPr>
          <p:cNvSpPr/>
          <p:nvPr/>
        </p:nvSpPr>
        <p:spPr>
          <a:xfrm>
            <a:off x="3800173" y="4625598"/>
            <a:ext cx="8200103" cy="739241"/>
          </a:xfrm>
          <a:prstGeom prst="rect">
            <a:avLst/>
          </a:prstGeom>
        </p:spPr>
        <p:txBody>
          <a:bodyPr wrap="square">
            <a:spAutoFit/>
          </a:bodyPr>
          <a:lstStyle/>
          <a:p>
            <a:pPr lvl="0">
              <a:lnSpc>
                <a:spcPct val="150000"/>
              </a:lnSpc>
            </a:pPr>
            <a:r>
              <a:rPr lang="en-US" sz="3200" dirty="0">
                <a:solidFill>
                  <a:schemeClr val="accent6">
                    <a:lumMod val="40000"/>
                    <a:lumOff val="60000"/>
                  </a:schemeClr>
                </a:solidFill>
              </a:rPr>
              <a:t>CH01: Fundamentals of Software Testing</a:t>
            </a:r>
          </a:p>
        </p:txBody>
      </p:sp>
    </p:spTree>
    <p:extLst>
      <p:ext uri="{BB962C8B-B14F-4D97-AF65-F5344CB8AC3E}">
        <p14:creationId xmlns:p14="http://schemas.microsoft.com/office/powerpoint/2010/main" val="247180773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1" y="0"/>
            <a:ext cx="12192001" cy="640080"/>
          </a:xfrm>
          <a:solidFill>
            <a:schemeClr val="accent6"/>
          </a:solidFill>
        </p:spPr>
        <p:txBody>
          <a:bodyPr vert="horz" lIns="91440" tIns="45720" rIns="91440" bIns="45720" rtlCol="0" anchor="ctr">
            <a:normAutofit/>
          </a:bodyPr>
          <a:lstStyle/>
          <a:p>
            <a:r>
              <a:rPr lang="en-US" dirty="0"/>
              <a:t>Cognition in Testing</a:t>
            </a:r>
          </a:p>
        </p:txBody>
      </p:sp>
      <p:pic>
        <p:nvPicPr>
          <p:cNvPr id="4098" name="Picture 2">
            <a:extLst>
              <a:ext uri="{FF2B5EF4-FFF2-40B4-BE49-F238E27FC236}">
                <a16:creationId xmlns:a16="http://schemas.microsoft.com/office/drawing/2014/main" id="{9EFFCED8-74F2-483D-971B-E9F9FB63CD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1524" y="1259765"/>
            <a:ext cx="5170839" cy="378602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close up of a sign&#10;&#10;Description automatically generated">
            <a:extLst>
              <a:ext uri="{FF2B5EF4-FFF2-40B4-BE49-F238E27FC236}">
                <a16:creationId xmlns:a16="http://schemas.microsoft.com/office/drawing/2014/main" id="{AB27AE85-8D43-4F55-AD40-4E19749C236B}"/>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1093890" y="5858197"/>
            <a:ext cx="940991" cy="999803"/>
          </a:xfrm>
          <a:prstGeom prst="rect">
            <a:avLst/>
          </a:prstGeom>
        </p:spPr>
      </p:pic>
    </p:spTree>
    <p:extLst>
      <p:ext uri="{BB962C8B-B14F-4D97-AF65-F5344CB8AC3E}">
        <p14:creationId xmlns:p14="http://schemas.microsoft.com/office/powerpoint/2010/main" val="19905734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1" y="0"/>
            <a:ext cx="12192001" cy="640080"/>
          </a:xfrm>
          <a:solidFill>
            <a:schemeClr val="accent6"/>
          </a:solidFill>
        </p:spPr>
        <p:txBody>
          <a:bodyPr vert="horz" lIns="91440" tIns="45720" rIns="91440" bIns="45720" rtlCol="0" anchor="ctr">
            <a:normAutofit/>
          </a:bodyPr>
          <a:lstStyle/>
          <a:p>
            <a:r>
              <a:rPr lang="en-US" dirty="0"/>
              <a:t>Cognition in Testing</a:t>
            </a:r>
          </a:p>
        </p:txBody>
      </p:sp>
      <p:pic>
        <p:nvPicPr>
          <p:cNvPr id="4098" name="Picture 2">
            <a:extLst>
              <a:ext uri="{FF2B5EF4-FFF2-40B4-BE49-F238E27FC236}">
                <a16:creationId xmlns:a16="http://schemas.microsoft.com/office/drawing/2014/main" id="{9EFFCED8-74F2-483D-971B-E9F9FB63CD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1524" y="1259765"/>
            <a:ext cx="5170839" cy="3786020"/>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334E26B4-6030-49D5-BF1F-D6C30415822A}"/>
              </a:ext>
            </a:extLst>
          </p:cNvPr>
          <p:cNvSpPr/>
          <p:nvPr/>
        </p:nvSpPr>
        <p:spPr>
          <a:xfrm>
            <a:off x="5276849" y="2971800"/>
            <a:ext cx="533400" cy="533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pic>
        <p:nvPicPr>
          <p:cNvPr id="5" name="Picture 4" descr="A close up of a sign&#10;&#10;Description automatically generated">
            <a:extLst>
              <a:ext uri="{FF2B5EF4-FFF2-40B4-BE49-F238E27FC236}">
                <a16:creationId xmlns:a16="http://schemas.microsoft.com/office/drawing/2014/main" id="{E5F31338-F6C1-408E-BD09-D3A90E4FBA72}"/>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1093890" y="5858197"/>
            <a:ext cx="940991" cy="999803"/>
          </a:xfrm>
          <a:prstGeom prst="rect">
            <a:avLst/>
          </a:prstGeom>
        </p:spPr>
      </p:pic>
    </p:spTree>
    <p:extLst>
      <p:ext uri="{BB962C8B-B14F-4D97-AF65-F5344CB8AC3E}">
        <p14:creationId xmlns:p14="http://schemas.microsoft.com/office/powerpoint/2010/main" val="1485162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5E-6 -3.33333E-6 L 0.21094 -2.22222E-6 " pathEditMode="relative" rAng="0" ptsTypes="AA">
                                      <p:cBhvr>
                                        <p:cTn id="6" dur="2000" fill="hold"/>
                                        <p:tgtEl>
                                          <p:spTgt spid="3"/>
                                        </p:tgtEl>
                                        <p:attrNameLst>
                                          <p:attrName>ppt_x</p:attrName>
                                          <p:attrName>ppt_y</p:attrName>
                                        </p:attrNameLst>
                                      </p:cBhvr>
                                      <p:rCtr x="10547" y="69"/>
                                    </p:animMotion>
                                  </p:childTnLst>
                                </p:cTn>
                              </p:par>
                              <p:par>
                                <p:cTn id="7" presetID="10"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1" y="0"/>
            <a:ext cx="12192001" cy="640080"/>
          </a:xfrm>
          <a:solidFill>
            <a:schemeClr val="accent6"/>
          </a:solidFill>
        </p:spPr>
        <p:txBody>
          <a:bodyPr vert="horz" lIns="91440" tIns="45720" rIns="91440" bIns="45720" rtlCol="0" anchor="ctr">
            <a:normAutofit/>
          </a:bodyPr>
          <a:lstStyle/>
          <a:p>
            <a:r>
              <a:rPr lang="en-US" dirty="0"/>
              <a:t>Find N and E?</a:t>
            </a:r>
          </a:p>
        </p:txBody>
      </p:sp>
      <p:pic>
        <p:nvPicPr>
          <p:cNvPr id="6146" name="Picture 2">
            <a:extLst>
              <a:ext uri="{FF2B5EF4-FFF2-40B4-BE49-F238E27FC236}">
                <a16:creationId xmlns:a16="http://schemas.microsoft.com/office/drawing/2014/main" id="{0BD5E79D-73A9-40EB-BD5D-4D5634403D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49" y="2795155"/>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close up of a sign&#10;&#10;Description automatically generated">
            <a:extLst>
              <a:ext uri="{FF2B5EF4-FFF2-40B4-BE49-F238E27FC236}">
                <a16:creationId xmlns:a16="http://schemas.microsoft.com/office/drawing/2014/main" id="{37FDD231-750E-4490-98BA-1E0E478936CF}"/>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1093890" y="5858197"/>
            <a:ext cx="940991" cy="999803"/>
          </a:xfrm>
          <a:prstGeom prst="rect">
            <a:avLst/>
          </a:prstGeom>
        </p:spPr>
      </p:pic>
    </p:spTree>
    <p:extLst>
      <p:ext uri="{BB962C8B-B14F-4D97-AF65-F5344CB8AC3E}">
        <p14:creationId xmlns:p14="http://schemas.microsoft.com/office/powerpoint/2010/main" val="15294792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1" y="0"/>
            <a:ext cx="12192001" cy="640080"/>
          </a:xfrm>
          <a:solidFill>
            <a:schemeClr val="accent6"/>
          </a:solidFill>
        </p:spPr>
        <p:txBody>
          <a:bodyPr vert="horz" lIns="91440" tIns="45720" rIns="91440" bIns="45720" rtlCol="0" anchor="ctr">
            <a:normAutofit/>
          </a:bodyPr>
          <a:lstStyle/>
          <a:p>
            <a:r>
              <a:rPr lang="en-US" dirty="0"/>
              <a:t>Max Information Bad Design</a:t>
            </a:r>
          </a:p>
        </p:txBody>
      </p:sp>
      <p:pic>
        <p:nvPicPr>
          <p:cNvPr id="3088" name="Picture 16">
            <a:extLst>
              <a:ext uri="{FF2B5EF4-FFF2-40B4-BE49-F238E27FC236}">
                <a16:creationId xmlns:a16="http://schemas.microsoft.com/office/drawing/2014/main" id="{E6B1EDB2-7EB1-460B-9A5A-365E94DBDA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640080"/>
            <a:ext cx="12192001" cy="621792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close up of a sign&#10;&#10;Description automatically generated">
            <a:extLst>
              <a:ext uri="{FF2B5EF4-FFF2-40B4-BE49-F238E27FC236}">
                <a16:creationId xmlns:a16="http://schemas.microsoft.com/office/drawing/2014/main" id="{1BE71292-34F2-40B2-90F0-8E11F7B6CAA9}"/>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1093890" y="5858197"/>
            <a:ext cx="940991" cy="999803"/>
          </a:xfrm>
          <a:prstGeom prst="rect">
            <a:avLst/>
          </a:prstGeom>
        </p:spPr>
      </p:pic>
    </p:spTree>
    <p:extLst>
      <p:ext uri="{BB962C8B-B14F-4D97-AF65-F5344CB8AC3E}">
        <p14:creationId xmlns:p14="http://schemas.microsoft.com/office/powerpoint/2010/main" val="18531653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1" y="0"/>
            <a:ext cx="12192001" cy="640080"/>
          </a:xfrm>
          <a:solidFill>
            <a:schemeClr val="accent6"/>
          </a:solidFill>
        </p:spPr>
        <p:txBody>
          <a:bodyPr vert="horz" lIns="91440" tIns="45720" rIns="91440" bIns="45720" rtlCol="0" anchor="ctr">
            <a:normAutofit/>
          </a:bodyPr>
          <a:lstStyle/>
          <a:p>
            <a:r>
              <a:rPr lang="en-US" dirty="0"/>
              <a:t>Less Information Good Design</a:t>
            </a:r>
          </a:p>
        </p:txBody>
      </p:sp>
      <p:pic>
        <p:nvPicPr>
          <p:cNvPr id="3" name="Picture 2">
            <a:extLst>
              <a:ext uri="{FF2B5EF4-FFF2-40B4-BE49-F238E27FC236}">
                <a16:creationId xmlns:a16="http://schemas.microsoft.com/office/drawing/2014/main" id="{391CCC93-54D6-49FF-B96E-BB6212090A78}"/>
              </a:ext>
            </a:extLst>
          </p:cNvPr>
          <p:cNvPicPr>
            <a:picLocks noChangeAspect="1"/>
          </p:cNvPicPr>
          <p:nvPr/>
        </p:nvPicPr>
        <p:blipFill>
          <a:blip r:embed="rId2"/>
          <a:stretch>
            <a:fillRect/>
          </a:stretch>
        </p:blipFill>
        <p:spPr>
          <a:xfrm>
            <a:off x="0" y="992752"/>
            <a:ext cx="12192000" cy="4872495"/>
          </a:xfrm>
          <a:prstGeom prst="rect">
            <a:avLst/>
          </a:prstGeom>
        </p:spPr>
      </p:pic>
      <p:pic>
        <p:nvPicPr>
          <p:cNvPr id="4" name="Picture 3" descr="A close up of a sign&#10;&#10;Description automatically generated">
            <a:extLst>
              <a:ext uri="{FF2B5EF4-FFF2-40B4-BE49-F238E27FC236}">
                <a16:creationId xmlns:a16="http://schemas.microsoft.com/office/drawing/2014/main" id="{22BA649C-EC0B-4865-BE60-A3DCE82566A4}"/>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1093890" y="5858197"/>
            <a:ext cx="940991" cy="999803"/>
          </a:xfrm>
          <a:prstGeom prst="rect">
            <a:avLst/>
          </a:prstGeom>
        </p:spPr>
      </p:pic>
    </p:spTree>
    <p:extLst>
      <p:ext uri="{BB962C8B-B14F-4D97-AF65-F5344CB8AC3E}">
        <p14:creationId xmlns:p14="http://schemas.microsoft.com/office/powerpoint/2010/main" val="195198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1" y="0"/>
            <a:ext cx="12192001" cy="640080"/>
          </a:xfrm>
          <a:solidFill>
            <a:schemeClr val="accent6"/>
          </a:solidFill>
        </p:spPr>
        <p:txBody>
          <a:bodyPr vert="horz" lIns="91440" tIns="45720" rIns="91440" bIns="45720" rtlCol="0" anchor="ctr">
            <a:normAutofit/>
          </a:bodyPr>
          <a:lstStyle/>
          <a:p>
            <a:r>
              <a:rPr lang="en-US" dirty="0"/>
              <a:t>Less Information Good Design</a:t>
            </a:r>
          </a:p>
        </p:txBody>
      </p:sp>
      <p:pic>
        <p:nvPicPr>
          <p:cNvPr id="1026" name="Picture 2">
            <a:extLst>
              <a:ext uri="{FF2B5EF4-FFF2-40B4-BE49-F238E27FC236}">
                <a16:creationId xmlns:a16="http://schemas.microsoft.com/office/drawing/2014/main" id="{269BA180-27AA-4E6F-8A16-E9EA541AB6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1"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24034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1" y="0"/>
            <a:ext cx="12192001" cy="640080"/>
          </a:xfrm>
          <a:solidFill>
            <a:schemeClr val="accent6"/>
          </a:solidFill>
        </p:spPr>
        <p:txBody>
          <a:bodyPr vert="horz" lIns="91440" tIns="45720" rIns="91440" bIns="45720" rtlCol="0" anchor="ctr">
            <a:normAutofit/>
          </a:bodyPr>
          <a:lstStyle/>
          <a:p>
            <a:r>
              <a:rPr lang="en-US" dirty="0"/>
              <a:t>Find Lion?</a:t>
            </a:r>
          </a:p>
        </p:txBody>
      </p:sp>
      <p:pic>
        <p:nvPicPr>
          <p:cNvPr id="1026" name="Picture 2">
            <a:extLst>
              <a:ext uri="{FF2B5EF4-FFF2-40B4-BE49-F238E27FC236}">
                <a16:creationId xmlns:a16="http://schemas.microsoft.com/office/drawing/2014/main" id="{EA2C4920-6B33-4DF4-8A53-F0A15ABF0E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4" y="640080"/>
            <a:ext cx="12183036" cy="6217920"/>
          </a:xfrm>
          <a:prstGeom prst="rect">
            <a:avLst/>
          </a:prstGeom>
          <a:noFill/>
          <a:extLst>
            <a:ext uri="{909E8E84-426E-40DD-AFC4-6F175D3DCCD1}">
              <a14:hiddenFill xmlns:a14="http://schemas.microsoft.com/office/drawing/2010/main">
                <a:solidFill>
                  <a:srgbClr val="FFFFFF"/>
                </a:solidFill>
              </a14:hiddenFill>
            </a:ext>
          </a:extLst>
        </p:spPr>
      </p:pic>
      <p:sp>
        <p:nvSpPr>
          <p:cNvPr id="6" name="Thought Bubble: Cloud 5">
            <a:extLst>
              <a:ext uri="{FF2B5EF4-FFF2-40B4-BE49-F238E27FC236}">
                <a16:creationId xmlns:a16="http://schemas.microsoft.com/office/drawing/2014/main" id="{A24EF448-F4DA-4E06-A24D-C1069D91791C}"/>
              </a:ext>
            </a:extLst>
          </p:cNvPr>
          <p:cNvSpPr/>
          <p:nvPr/>
        </p:nvSpPr>
        <p:spPr>
          <a:xfrm>
            <a:off x="7637928" y="2114551"/>
            <a:ext cx="2372847" cy="1776132"/>
          </a:xfrm>
          <a:prstGeom prst="cloudCallou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Not me!!! Find </a:t>
            </a:r>
            <a:r>
              <a:rPr lang="en-US" sz="2400" b="1" dirty="0">
                <a:solidFill>
                  <a:schemeClr val="tx1"/>
                </a:solidFill>
              </a:rPr>
              <a:t>LION…</a:t>
            </a:r>
            <a:r>
              <a:rPr lang="en-US" sz="2400" dirty="0">
                <a:solidFill>
                  <a:schemeClr val="tx1"/>
                </a:solidFill>
                <a:sym typeface="Wingdings" panose="05000000000000000000" pitchFamily="2" charset="2"/>
              </a:rPr>
              <a:t> </a:t>
            </a:r>
            <a:endParaRPr lang="en-PK" sz="2400" dirty="0">
              <a:solidFill>
                <a:schemeClr val="tx1"/>
              </a:solidFill>
            </a:endParaRPr>
          </a:p>
        </p:txBody>
      </p:sp>
      <p:pic>
        <p:nvPicPr>
          <p:cNvPr id="5" name="Picture 4" descr="A close up of a sign&#10;&#10;Description automatically generated">
            <a:extLst>
              <a:ext uri="{FF2B5EF4-FFF2-40B4-BE49-F238E27FC236}">
                <a16:creationId xmlns:a16="http://schemas.microsoft.com/office/drawing/2014/main" id="{E6F7D44E-2792-4A34-97E4-9ACE92B53DA3}"/>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1093890" y="5858197"/>
            <a:ext cx="940991" cy="999803"/>
          </a:xfrm>
          <a:prstGeom prst="rect">
            <a:avLst/>
          </a:prstGeom>
        </p:spPr>
      </p:pic>
    </p:spTree>
    <p:extLst>
      <p:ext uri="{BB962C8B-B14F-4D97-AF65-F5344CB8AC3E}">
        <p14:creationId xmlns:p14="http://schemas.microsoft.com/office/powerpoint/2010/main" val="18046658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1" y="0"/>
            <a:ext cx="12192001" cy="640080"/>
          </a:xfrm>
          <a:solidFill>
            <a:schemeClr val="accent6"/>
          </a:solidFill>
        </p:spPr>
        <p:txBody>
          <a:bodyPr vert="horz" lIns="91440" tIns="45720" rIns="91440" bIns="45720" rtlCol="0" anchor="ctr">
            <a:normAutofit/>
          </a:bodyPr>
          <a:lstStyle/>
          <a:p>
            <a:r>
              <a:rPr lang="en-US" dirty="0"/>
              <a:t>Cognition in Testing</a:t>
            </a:r>
          </a:p>
        </p:txBody>
      </p:sp>
      <p:pic>
        <p:nvPicPr>
          <p:cNvPr id="1032" name="Picture 8">
            <a:extLst>
              <a:ext uri="{FF2B5EF4-FFF2-40B4-BE49-F238E27FC236}">
                <a16:creationId xmlns:a16="http://schemas.microsoft.com/office/drawing/2014/main" id="{8A9290C2-67E4-4E59-A986-2DA288ED22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907473"/>
            <a:ext cx="12192000" cy="4064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ECA4C60-C483-43BB-8206-7BBAD9C2C935}"/>
              </a:ext>
            </a:extLst>
          </p:cNvPr>
          <p:cNvSpPr/>
          <p:nvPr/>
        </p:nvSpPr>
        <p:spPr>
          <a:xfrm>
            <a:off x="277089" y="5396589"/>
            <a:ext cx="11637819" cy="923330"/>
          </a:xfrm>
          <a:prstGeom prst="rect">
            <a:avLst/>
          </a:prstGeom>
        </p:spPr>
        <p:txBody>
          <a:bodyPr wrap="square">
            <a:spAutoFit/>
          </a:bodyPr>
          <a:lstStyle/>
          <a:p>
            <a:r>
              <a:rPr lang="en-US" b="1" dirty="0">
                <a:solidFill>
                  <a:srgbClr val="222222"/>
                </a:solidFill>
                <a:latin typeface="arial" panose="020B0604020202020204" pitchFamily="34" charset="0"/>
              </a:rPr>
              <a:t>Cognitive QA</a:t>
            </a:r>
            <a:r>
              <a:rPr lang="en-US" dirty="0">
                <a:solidFill>
                  <a:srgbClr val="222222"/>
                </a:solidFill>
                <a:latin typeface="arial" panose="020B0604020202020204" pitchFamily="34" charset="0"/>
              </a:rPr>
              <a:t> connects quality to desired business outcomes; minimizing risk and rapidly delivering high quality software and products to market with optimal cost savings for an enhanced customer experience and a stronger brand reputation</a:t>
            </a:r>
            <a:endParaRPr lang="en-PK" dirty="0"/>
          </a:p>
        </p:txBody>
      </p:sp>
      <p:pic>
        <p:nvPicPr>
          <p:cNvPr id="5" name="Picture 4" descr="A close up of a sign&#10;&#10;Description automatically generated">
            <a:extLst>
              <a:ext uri="{FF2B5EF4-FFF2-40B4-BE49-F238E27FC236}">
                <a16:creationId xmlns:a16="http://schemas.microsoft.com/office/drawing/2014/main" id="{A2EF2256-2CB6-4137-9E02-308AA2DB16B3}"/>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1093890" y="5858197"/>
            <a:ext cx="940991" cy="999803"/>
          </a:xfrm>
          <a:prstGeom prst="rect">
            <a:avLst/>
          </a:prstGeom>
        </p:spPr>
      </p:pic>
    </p:spTree>
    <p:extLst>
      <p:ext uri="{BB962C8B-B14F-4D97-AF65-F5344CB8AC3E}">
        <p14:creationId xmlns:p14="http://schemas.microsoft.com/office/powerpoint/2010/main" val="6185426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DAD44-5EE7-4B44-93A2-5558CC82A4ED}"/>
              </a:ext>
            </a:extLst>
          </p:cNvPr>
          <p:cNvSpPr>
            <a:spLocks noGrp="1"/>
          </p:cNvSpPr>
          <p:nvPr>
            <p:ph type="title"/>
          </p:nvPr>
        </p:nvSpPr>
        <p:spPr>
          <a:solidFill>
            <a:srgbClr val="00B050"/>
          </a:solidFill>
        </p:spPr>
        <p:txBody>
          <a:bodyPr/>
          <a:lstStyle/>
          <a:p>
            <a:r>
              <a:rPr lang="en-US" dirty="0"/>
              <a:t>Quality VS Testing</a:t>
            </a:r>
          </a:p>
        </p:txBody>
      </p:sp>
      <p:sp>
        <p:nvSpPr>
          <p:cNvPr id="3" name="Content Placeholder 2">
            <a:extLst>
              <a:ext uri="{FF2B5EF4-FFF2-40B4-BE49-F238E27FC236}">
                <a16:creationId xmlns:a16="http://schemas.microsoft.com/office/drawing/2014/main" id="{866D2477-6A4B-4E4D-A1FE-F4407CEFF564}"/>
              </a:ext>
            </a:extLst>
          </p:cNvPr>
          <p:cNvSpPr>
            <a:spLocks noGrp="1"/>
          </p:cNvSpPr>
          <p:nvPr>
            <p:ph sz="quarter" idx="13"/>
          </p:nvPr>
        </p:nvSpPr>
        <p:spPr>
          <a:xfrm>
            <a:off x="1755648" y="1673575"/>
            <a:ext cx="10076688" cy="4389120"/>
          </a:xfrm>
        </p:spPr>
        <p:txBody>
          <a:bodyPr>
            <a:normAutofit fontScale="85000" lnSpcReduction="20000"/>
          </a:bodyPr>
          <a:lstStyle/>
          <a:p>
            <a:pPr marL="109728"/>
            <a:r>
              <a:rPr lang="en-US" sz="3200" b="1" dirty="0"/>
              <a:t>Key Aspects of Quality:</a:t>
            </a:r>
          </a:p>
          <a:p>
            <a:pPr marL="109728"/>
            <a:endParaRPr lang="en-US" sz="3200" dirty="0"/>
          </a:p>
          <a:p>
            <a:pPr marL="457200" indent="-457200">
              <a:buFont typeface="Arial" panose="020B0604020202020204" pitchFamily="34" charset="0"/>
              <a:buChar char="•"/>
            </a:pPr>
            <a:r>
              <a:rPr lang="en-US" sz="3200" b="1" dirty="0"/>
              <a:t>Good design </a:t>
            </a:r>
            <a:r>
              <a:rPr lang="en-US" sz="3200" dirty="0"/>
              <a:t>– looks and style</a:t>
            </a:r>
          </a:p>
          <a:p>
            <a:pPr marL="457200" indent="-457200">
              <a:buFont typeface="Arial" panose="020B0604020202020204" pitchFamily="34" charset="0"/>
              <a:buChar char="•"/>
            </a:pPr>
            <a:r>
              <a:rPr lang="en-US" sz="3200" b="1" dirty="0"/>
              <a:t>Good functionality </a:t>
            </a:r>
            <a:r>
              <a:rPr lang="en-US" sz="3200" dirty="0"/>
              <a:t>– it does the job well</a:t>
            </a:r>
          </a:p>
          <a:p>
            <a:pPr marL="457200" indent="-457200">
              <a:buFont typeface="Arial" panose="020B0604020202020204" pitchFamily="34" charset="0"/>
              <a:buChar char="•"/>
            </a:pPr>
            <a:r>
              <a:rPr lang="en-US" sz="3200" b="1" dirty="0"/>
              <a:t>Reliable</a:t>
            </a:r>
            <a:r>
              <a:rPr lang="en-US" sz="3200" dirty="0"/>
              <a:t> – acceptable level of breakdowns or failure</a:t>
            </a:r>
          </a:p>
          <a:p>
            <a:pPr marL="457200" indent="-457200">
              <a:buFont typeface="Arial" panose="020B0604020202020204" pitchFamily="34" charset="0"/>
              <a:buChar char="•"/>
            </a:pPr>
            <a:r>
              <a:rPr lang="en-US" sz="3200" b="1" dirty="0"/>
              <a:t>Consistent</a:t>
            </a:r>
          </a:p>
          <a:p>
            <a:pPr marL="457200" indent="-457200">
              <a:buFont typeface="Arial" panose="020B0604020202020204" pitchFamily="34" charset="0"/>
              <a:buChar char="•"/>
            </a:pPr>
            <a:r>
              <a:rPr lang="en-US" sz="3200" b="1" dirty="0"/>
              <a:t>Durable </a:t>
            </a:r>
            <a:r>
              <a:rPr lang="en-US" sz="3200" dirty="0"/>
              <a:t>– lasts as long as it should</a:t>
            </a:r>
          </a:p>
          <a:p>
            <a:pPr marL="457200" indent="-457200">
              <a:buFont typeface="Arial" panose="020B0604020202020204" pitchFamily="34" charset="0"/>
              <a:buChar char="•"/>
            </a:pPr>
            <a:r>
              <a:rPr lang="en-US" sz="3200" b="1" dirty="0"/>
              <a:t>Good after sales service</a:t>
            </a:r>
          </a:p>
          <a:p>
            <a:pPr marL="457200" indent="-457200">
              <a:buFont typeface="Arial" panose="020B0604020202020204" pitchFamily="34" charset="0"/>
              <a:buChar char="•"/>
            </a:pPr>
            <a:r>
              <a:rPr lang="en-US" sz="3200" b="1" dirty="0"/>
              <a:t>Value for money</a:t>
            </a:r>
          </a:p>
          <a:p>
            <a:pPr marL="109728"/>
            <a:endParaRPr lang="en-US" sz="2800" b="1" dirty="0"/>
          </a:p>
          <a:p>
            <a:endParaRPr lang="en-US" dirty="0"/>
          </a:p>
        </p:txBody>
      </p:sp>
    </p:spTree>
    <p:extLst>
      <p:ext uri="{BB962C8B-B14F-4D97-AF65-F5344CB8AC3E}">
        <p14:creationId xmlns:p14="http://schemas.microsoft.com/office/powerpoint/2010/main" val="27918548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CDC07-4EF7-4011-AFF2-C3095CC7B0EE}"/>
              </a:ext>
            </a:extLst>
          </p:cNvPr>
          <p:cNvSpPr>
            <a:spLocks noGrp="1"/>
          </p:cNvSpPr>
          <p:nvPr>
            <p:ph type="title"/>
          </p:nvPr>
        </p:nvSpPr>
        <p:spPr>
          <a:solidFill>
            <a:srgbClr val="00B050"/>
          </a:solidFill>
        </p:spPr>
        <p:txBody>
          <a:bodyPr/>
          <a:lstStyle/>
          <a:p>
            <a:r>
              <a:rPr lang="en-US" dirty="0"/>
              <a:t>Quality VS Testing</a:t>
            </a:r>
          </a:p>
        </p:txBody>
      </p:sp>
      <p:sp>
        <p:nvSpPr>
          <p:cNvPr id="3" name="Content Placeholder 2">
            <a:extLst>
              <a:ext uri="{FF2B5EF4-FFF2-40B4-BE49-F238E27FC236}">
                <a16:creationId xmlns:a16="http://schemas.microsoft.com/office/drawing/2014/main" id="{F12E2B00-11E1-443F-8E24-73324002753C}"/>
              </a:ext>
            </a:extLst>
          </p:cNvPr>
          <p:cNvSpPr>
            <a:spLocks noGrp="1"/>
          </p:cNvSpPr>
          <p:nvPr>
            <p:ph sz="quarter" idx="13"/>
          </p:nvPr>
        </p:nvSpPr>
        <p:spPr/>
        <p:txBody>
          <a:bodyPr/>
          <a:lstStyle/>
          <a:p>
            <a:pPr algn="ctr"/>
            <a:r>
              <a:rPr lang="en-US" sz="9600" dirty="0"/>
              <a:t>?</a:t>
            </a:r>
            <a:br>
              <a:rPr lang="en-US" sz="2800" b="1" dirty="0"/>
            </a:br>
            <a:r>
              <a:rPr lang="en-US" sz="4400" b="1" dirty="0"/>
              <a:t>GOOD QUALITY </a:t>
            </a:r>
          </a:p>
          <a:p>
            <a:pPr algn="ctr"/>
            <a:r>
              <a:rPr lang="en-US" sz="2800" b="1" dirty="0"/>
              <a:t>MERCEDES-BENZ</a:t>
            </a:r>
            <a:r>
              <a:rPr lang="en-US" sz="2800" dirty="0"/>
              <a:t> OR </a:t>
            </a:r>
            <a:r>
              <a:rPr lang="en-US" sz="2800" b="1" dirty="0"/>
              <a:t>SUZUKI MEHRAN</a:t>
            </a:r>
            <a:r>
              <a:rPr lang="en-US" sz="2800" dirty="0"/>
              <a:t> </a:t>
            </a:r>
            <a:br>
              <a:rPr lang="en-US" sz="2800" dirty="0"/>
            </a:br>
            <a:endParaRPr lang="en-US" dirty="0"/>
          </a:p>
        </p:txBody>
      </p:sp>
    </p:spTree>
    <p:extLst>
      <p:ext uri="{BB962C8B-B14F-4D97-AF65-F5344CB8AC3E}">
        <p14:creationId xmlns:p14="http://schemas.microsoft.com/office/powerpoint/2010/main" val="33836429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solidFill>
            <a:schemeClr val="accent6"/>
          </a:solidFill>
        </p:spPr>
        <p:txBody>
          <a:bodyPr vert="horz" lIns="91440" tIns="45720" rIns="91440" bIns="45720" rtlCol="0" anchor="ctr">
            <a:normAutofit/>
          </a:bodyPr>
          <a:lstStyle/>
          <a:p>
            <a:r>
              <a:rPr lang="en-US" dirty="0"/>
              <a:t>Content</a:t>
            </a:r>
          </a:p>
        </p:txBody>
      </p:sp>
      <p:sp>
        <p:nvSpPr>
          <p:cNvPr id="3" name="Content Placeholder 2">
            <a:extLst>
              <a:ext uri="{FF2B5EF4-FFF2-40B4-BE49-F238E27FC236}">
                <a16:creationId xmlns:a16="http://schemas.microsoft.com/office/drawing/2014/main" id="{F5D0B5F9-9212-47A1-89C9-D57C7E726191}"/>
              </a:ext>
            </a:extLst>
          </p:cNvPr>
          <p:cNvSpPr>
            <a:spLocks noGrp="1"/>
          </p:cNvSpPr>
          <p:nvPr>
            <p:ph sz="quarter" idx="13"/>
          </p:nvPr>
        </p:nvSpPr>
        <p:spPr>
          <a:xfrm>
            <a:off x="1755648" y="1592236"/>
            <a:ext cx="10279036" cy="4965192"/>
          </a:xfrm>
        </p:spPr>
        <p:txBody>
          <a:bodyPr>
            <a:normAutofit/>
          </a:bodyPr>
          <a:lstStyle/>
          <a:p>
            <a:pPr marL="342900" lvl="1" indent="-342900">
              <a:lnSpc>
                <a:spcPct val="150000"/>
              </a:lnSpc>
              <a:buFont typeface="Arial" panose="020B0604020202020204" pitchFamily="34" charset="0"/>
              <a:buChar char="•"/>
            </a:pPr>
            <a:r>
              <a:rPr lang="en-US" sz="2400" dirty="0"/>
              <a:t>What is Testing?</a:t>
            </a:r>
          </a:p>
          <a:p>
            <a:pPr marL="342900" lvl="1" indent="-342900">
              <a:lnSpc>
                <a:spcPct val="150000"/>
              </a:lnSpc>
              <a:buFont typeface="Arial" panose="020B0604020202020204" pitchFamily="34" charset="0"/>
              <a:buChar char="•"/>
            </a:pPr>
            <a:r>
              <a:rPr lang="en-US" sz="2400" dirty="0"/>
              <a:t>Why is Testing Necessary?</a:t>
            </a:r>
          </a:p>
          <a:p>
            <a:pPr marL="342900" lvl="1" indent="-342900">
              <a:lnSpc>
                <a:spcPct val="150000"/>
              </a:lnSpc>
              <a:buFont typeface="Arial" panose="020B0604020202020204" pitchFamily="34" charset="0"/>
              <a:buChar char="•"/>
            </a:pPr>
            <a:r>
              <a:rPr lang="en-US" sz="2400" dirty="0"/>
              <a:t>Quality vs Testing</a:t>
            </a:r>
          </a:p>
          <a:p>
            <a:pPr marL="342900" lvl="1" indent="-342900">
              <a:lnSpc>
                <a:spcPct val="150000"/>
              </a:lnSpc>
              <a:buFont typeface="Arial" panose="020B0604020202020204" pitchFamily="34" charset="0"/>
              <a:buChar char="•"/>
            </a:pPr>
            <a:r>
              <a:rPr lang="en-US" sz="2400" dirty="0"/>
              <a:t>Testing General Vocabulary</a:t>
            </a:r>
          </a:p>
          <a:p>
            <a:pPr marL="342900" lvl="1" indent="-342900">
              <a:lnSpc>
                <a:spcPct val="150000"/>
              </a:lnSpc>
              <a:buFont typeface="Arial" panose="020B0604020202020204" pitchFamily="34" charset="0"/>
              <a:buChar char="•"/>
            </a:pPr>
            <a:r>
              <a:rPr lang="en-US" sz="2400" dirty="0"/>
              <a:t>Testing Objectives</a:t>
            </a:r>
          </a:p>
          <a:p>
            <a:pPr marL="342900" lvl="1" indent="-342900">
              <a:lnSpc>
                <a:spcPct val="150000"/>
              </a:lnSpc>
              <a:buFont typeface="Arial" panose="020B0604020202020204" pitchFamily="34" charset="0"/>
              <a:buChar char="•"/>
            </a:pPr>
            <a:r>
              <a:rPr lang="en-US" sz="2400" dirty="0"/>
              <a:t>General Testing Principles</a:t>
            </a:r>
          </a:p>
          <a:p>
            <a:pPr marL="342900" lvl="1" indent="-342900">
              <a:lnSpc>
                <a:spcPct val="150000"/>
              </a:lnSpc>
              <a:buFont typeface="Arial" panose="020B0604020202020204" pitchFamily="34" charset="0"/>
              <a:buChar char="•"/>
            </a:pPr>
            <a:r>
              <a:rPr lang="en-US" sz="2400" dirty="0"/>
              <a:t>Test Process</a:t>
            </a:r>
          </a:p>
        </p:txBody>
      </p:sp>
    </p:spTree>
    <p:extLst>
      <p:ext uri="{BB962C8B-B14F-4D97-AF65-F5344CB8AC3E}">
        <p14:creationId xmlns:p14="http://schemas.microsoft.com/office/powerpoint/2010/main" val="2280641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99B29-2206-4E4E-BFA0-F737100F46E3}"/>
              </a:ext>
            </a:extLst>
          </p:cNvPr>
          <p:cNvSpPr>
            <a:spLocks noGrp="1"/>
          </p:cNvSpPr>
          <p:nvPr>
            <p:ph type="title"/>
          </p:nvPr>
        </p:nvSpPr>
        <p:spPr>
          <a:solidFill>
            <a:schemeClr val="accent6"/>
          </a:solidFill>
        </p:spPr>
        <p:txBody>
          <a:bodyPr vert="horz" lIns="91440" tIns="45720" rIns="91440" bIns="45720" rtlCol="0" anchor="ctr">
            <a:normAutofit/>
          </a:bodyPr>
          <a:lstStyle/>
          <a:p>
            <a:r>
              <a:rPr lang="en-US" dirty="0"/>
              <a:t>Quality VS Testing</a:t>
            </a:r>
          </a:p>
        </p:txBody>
      </p:sp>
      <p:sp>
        <p:nvSpPr>
          <p:cNvPr id="3" name="Content Placeholder 2">
            <a:extLst>
              <a:ext uri="{FF2B5EF4-FFF2-40B4-BE49-F238E27FC236}">
                <a16:creationId xmlns:a16="http://schemas.microsoft.com/office/drawing/2014/main" id="{9C31B3BE-BBB1-42E0-B409-9B83C1C228BF}"/>
              </a:ext>
            </a:extLst>
          </p:cNvPr>
          <p:cNvSpPr>
            <a:spLocks noGrp="1"/>
          </p:cNvSpPr>
          <p:nvPr>
            <p:ph sz="quarter" idx="13"/>
          </p:nvPr>
        </p:nvSpPr>
        <p:spPr/>
        <p:txBody>
          <a:bodyPr/>
          <a:lstStyle/>
          <a:p>
            <a:pPr>
              <a:lnSpc>
                <a:spcPct val="150000"/>
              </a:lnSpc>
            </a:pPr>
            <a:r>
              <a:rPr lang="en-US" sz="3200" b="1" dirty="0"/>
              <a:t>Two Views of Quality Definition</a:t>
            </a:r>
          </a:p>
          <a:p>
            <a:pPr>
              <a:lnSpc>
                <a:spcPct val="150000"/>
              </a:lnSpc>
            </a:pPr>
            <a:endParaRPr lang="en-US" b="1" dirty="0"/>
          </a:p>
          <a:p>
            <a:pPr marL="342900" indent="-342900">
              <a:lnSpc>
                <a:spcPct val="200000"/>
              </a:lnSpc>
              <a:buFont typeface="Arial" panose="020B0604020202020204" pitchFamily="34" charset="0"/>
              <a:buChar char="•"/>
            </a:pPr>
            <a:r>
              <a:rPr lang="en-US" sz="2400" b="1" dirty="0"/>
              <a:t>Popular View: </a:t>
            </a:r>
            <a:r>
              <a:rPr lang="en-US" sz="2400" dirty="0"/>
              <a:t>Quality is directly related to CLASS.</a:t>
            </a:r>
          </a:p>
          <a:p>
            <a:pPr marL="342900" indent="-342900">
              <a:lnSpc>
                <a:spcPct val="100000"/>
              </a:lnSpc>
              <a:buFont typeface="Arial" panose="020B0604020202020204" pitchFamily="34" charset="0"/>
              <a:buChar char="•"/>
            </a:pPr>
            <a:r>
              <a:rPr lang="en-US" sz="2400" b="1" dirty="0"/>
              <a:t>Technical View:</a:t>
            </a:r>
            <a:r>
              <a:rPr lang="en-US" sz="2400" dirty="0"/>
              <a:t> To meets Customer Level of Satisfaction within Time Budget and Scope.</a:t>
            </a:r>
          </a:p>
          <a:p>
            <a:endParaRPr lang="en-US" dirty="0"/>
          </a:p>
        </p:txBody>
      </p:sp>
    </p:spTree>
    <p:extLst>
      <p:ext uri="{BB962C8B-B14F-4D97-AF65-F5344CB8AC3E}">
        <p14:creationId xmlns:p14="http://schemas.microsoft.com/office/powerpoint/2010/main" val="31202684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99B29-2206-4E4E-BFA0-F737100F46E3}"/>
              </a:ext>
            </a:extLst>
          </p:cNvPr>
          <p:cNvSpPr>
            <a:spLocks noGrp="1"/>
          </p:cNvSpPr>
          <p:nvPr>
            <p:ph type="title"/>
          </p:nvPr>
        </p:nvSpPr>
        <p:spPr>
          <a:solidFill>
            <a:schemeClr val="accent6"/>
          </a:solidFill>
        </p:spPr>
        <p:txBody>
          <a:bodyPr vert="horz" lIns="91440" tIns="45720" rIns="91440" bIns="45720" rtlCol="0" anchor="ctr">
            <a:normAutofit/>
          </a:bodyPr>
          <a:lstStyle/>
          <a:p>
            <a:r>
              <a:rPr lang="en-US" dirty="0"/>
              <a:t>Quality VS Testing</a:t>
            </a:r>
          </a:p>
        </p:txBody>
      </p:sp>
      <p:sp>
        <p:nvSpPr>
          <p:cNvPr id="3" name="Content Placeholder 2">
            <a:extLst>
              <a:ext uri="{FF2B5EF4-FFF2-40B4-BE49-F238E27FC236}">
                <a16:creationId xmlns:a16="http://schemas.microsoft.com/office/drawing/2014/main" id="{9C31B3BE-BBB1-42E0-B409-9B83C1C228BF}"/>
              </a:ext>
            </a:extLst>
          </p:cNvPr>
          <p:cNvSpPr>
            <a:spLocks noGrp="1"/>
          </p:cNvSpPr>
          <p:nvPr>
            <p:ph sz="quarter" idx="13"/>
          </p:nvPr>
        </p:nvSpPr>
        <p:spPr/>
        <p:txBody>
          <a:bodyPr/>
          <a:lstStyle/>
          <a:p>
            <a:pPr marL="109728" algn="ctr">
              <a:lnSpc>
                <a:spcPct val="150000"/>
              </a:lnSpc>
            </a:pPr>
            <a:endParaRPr lang="en-US" sz="4400" dirty="0"/>
          </a:p>
          <a:p>
            <a:pPr marL="109728" algn="ctr">
              <a:lnSpc>
                <a:spcPct val="150000"/>
              </a:lnSpc>
            </a:pPr>
            <a:r>
              <a:rPr lang="en-US" sz="4400" dirty="0">
                <a:solidFill>
                  <a:srgbClr val="0078D7"/>
                </a:solidFill>
              </a:rPr>
              <a:t>“</a:t>
            </a:r>
            <a:r>
              <a:rPr lang="en-US" sz="4400" b="1" dirty="0">
                <a:solidFill>
                  <a:srgbClr val="0078D7"/>
                </a:solidFill>
              </a:rPr>
              <a:t>TESTING </a:t>
            </a:r>
            <a:r>
              <a:rPr lang="en-US" sz="4400" dirty="0">
                <a:solidFill>
                  <a:srgbClr val="0078D7"/>
                </a:solidFill>
              </a:rPr>
              <a:t>is the </a:t>
            </a:r>
            <a:r>
              <a:rPr lang="en-US" sz="4400" u="sng" dirty="0">
                <a:solidFill>
                  <a:srgbClr val="0078D7"/>
                </a:solidFill>
              </a:rPr>
              <a:t>measurement</a:t>
            </a:r>
            <a:r>
              <a:rPr lang="en-US" sz="4400" dirty="0">
                <a:solidFill>
                  <a:srgbClr val="0078D7"/>
                </a:solidFill>
              </a:rPr>
              <a:t> of </a:t>
            </a:r>
            <a:r>
              <a:rPr lang="en-US" sz="4400" b="1" dirty="0">
                <a:solidFill>
                  <a:srgbClr val="0078D7"/>
                </a:solidFill>
              </a:rPr>
              <a:t>QUALITY</a:t>
            </a:r>
            <a:r>
              <a:rPr lang="en-US" sz="4400" dirty="0">
                <a:solidFill>
                  <a:srgbClr val="0078D7"/>
                </a:solidFill>
              </a:rPr>
              <a:t>”</a:t>
            </a:r>
          </a:p>
          <a:p>
            <a:endParaRPr lang="en-US" dirty="0"/>
          </a:p>
        </p:txBody>
      </p:sp>
    </p:spTree>
    <p:extLst>
      <p:ext uri="{BB962C8B-B14F-4D97-AF65-F5344CB8AC3E}">
        <p14:creationId xmlns:p14="http://schemas.microsoft.com/office/powerpoint/2010/main" val="40702693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0"/>
            <a:ext cx="12192000" cy="640080"/>
          </a:xfrm>
          <a:solidFill>
            <a:schemeClr val="accent6"/>
          </a:solidFill>
        </p:spPr>
        <p:txBody>
          <a:bodyPr vert="horz" lIns="91440" tIns="45720" rIns="91440" bIns="45720" rtlCol="0" anchor="ctr">
            <a:normAutofit/>
          </a:bodyPr>
          <a:lstStyle/>
          <a:p>
            <a:pPr marL="109728"/>
            <a:r>
              <a:rPr lang="en-US" dirty="0"/>
              <a:t>Cost of Defect</a:t>
            </a:r>
          </a:p>
        </p:txBody>
      </p:sp>
      <p:pic>
        <p:nvPicPr>
          <p:cNvPr id="8" name="Picture 2" descr="https://deepsource.io/images/blog/cost-of-fixing-bugs/chart.jpg">
            <a:extLst>
              <a:ext uri="{FF2B5EF4-FFF2-40B4-BE49-F238E27FC236}">
                <a16:creationId xmlns:a16="http://schemas.microsoft.com/office/drawing/2014/main" id="{6917D1C8-C30C-4E67-8B82-A2CDF8FDE7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409" y="1465034"/>
            <a:ext cx="10372725" cy="519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24183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732F6F-9DC8-431C-90A1-237AB174E942}"/>
              </a:ext>
            </a:extLst>
          </p:cNvPr>
          <p:cNvSpPr>
            <a:spLocks noGrp="1"/>
          </p:cNvSpPr>
          <p:nvPr>
            <p:ph sz="quarter" idx="13"/>
          </p:nvPr>
        </p:nvSpPr>
        <p:spPr>
          <a:xfrm>
            <a:off x="650453" y="1771617"/>
            <a:ext cx="3039687" cy="3953621"/>
          </a:xfrm>
        </p:spPr>
        <p:txBody>
          <a:bodyPr>
            <a:normAutofit fontScale="92500" lnSpcReduction="10000"/>
          </a:bodyPr>
          <a:lstStyle/>
          <a:p>
            <a:pPr algn="ctr">
              <a:lnSpc>
                <a:spcPct val="150000"/>
              </a:lnSpc>
            </a:pPr>
            <a:r>
              <a:rPr lang="en-US" sz="6000" dirty="0"/>
              <a:t>Bug</a:t>
            </a:r>
          </a:p>
          <a:p>
            <a:pPr algn="ctr">
              <a:lnSpc>
                <a:spcPct val="150000"/>
              </a:lnSpc>
            </a:pPr>
            <a:r>
              <a:rPr lang="en-US" sz="6000" dirty="0"/>
              <a:t>Defect </a:t>
            </a:r>
          </a:p>
          <a:p>
            <a:pPr algn="ctr">
              <a:lnSpc>
                <a:spcPct val="150000"/>
              </a:lnSpc>
            </a:pPr>
            <a:r>
              <a:rPr lang="en-US" sz="6000" dirty="0"/>
              <a:t>Error</a:t>
            </a:r>
          </a:p>
        </p:txBody>
      </p:sp>
      <p:sp>
        <p:nvSpPr>
          <p:cNvPr id="7" name="Title 1">
            <a:extLst>
              <a:ext uri="{FF2B5EF4-FFF2-40B4-BE49-F238E27FC236}">
                <a16:creationId xmlns:a16="http://schemas.microsoft.com/office/drawing/2014/main" id="{744A989D-C58E-4DEE-8979-937103C89CEF}"/>
              </a:ext>
            </a:extLst>
          </p:cNvPr>
          <p:cNvSpPr txBox="1">
            <a:spLocks/>
          </p:cNvSpPr>
          <p:nvPr/>
        </p:nvSpPr>
        <p:spPr>
          <a:xfrm>
            <a:off x="5162" y="0"/>
            <a:ext cx="12186838" cy="640080"/>
          </a:xfrm>
          <a:prstGeom prst="rect">
            <a:avLst/>
          </a:prstGeom>
          <a:solidFill>
            <a:schemeClr val="accent6"/>
          </a:solidFill>
        </p:spPr>
        <p:txBody>
          <a:bodyPr vert="horz" lIns="91440" tIns="45720" rIns="91440" bIns="45720" rtlCol="0" anchor="ctr">
            <a:normAutofit/>
          </a:bodyPr>
          <a:lstStyle>
            <a:lvl1pPr algn="l" defTabSz="914400" rtl="0" eaLnBrk="1" latinLnBrk="0" hangingPunct="1">
              <a:spcBef>
                <a:spcPct val="0"/>
              </a:spcBef>
              <a:buNone/>
              <a:defRPr sz="2800" kern="1200">
                <a:solidFill>
                  <a:schemeClr val="bg1"/>
                </a:solidFill>
                <a:latin typeface="+mj-lt"/>
                <a:ea typeface="+mj-ea"/>
                <a:cs typeface="+mj-cs"/>
              </a:defRPr>
            </a:lvl1pPr>
          </a:lstStyle>
          <a:p>
            <a:r>
              <a:rPr lang="en-US" dirty="0"/>
              <a:t>General Testing Terms</a:t>
            </a:r>
          </a:p>
        </p:txBody>
      </p:sp>
      <p:sp>
        <p:nvSpPr>
          <p:cNvPr id="8" name="Rectangle 7">
            <a:extLst>
              <a:ext uri="{FF2B5EF4-FFF2-40B4-BE49-F238E27FC236}">
                <a16:creationId xmlns:a16="http://schemas.microsoft.com/office/drawing/2014/main" id="{7935EFBE-8F2B-4FA7-8E24-0D6A8BC2F97E}"/>
              </a:ext>
            </a:extLst>
          </p:cNvPr>
          <p:cNvSpPr/>
          <p:nvPr/>
        </p:nvSpPr>
        <p:spPr>
          <a:xfrm>
            <a:off x="7719965" y="1941619"/>
            <a:ext cx="3465841" cy="3613618"/>
          </a:xfrm>
          <a:prstGeom prst="rect">
            <a:avLst/>
          </a:prstGeom>
        </p:spPr>
        <p:txBody>
          <a:bodyPr wrap="square">
            <a:spAutoFit/>
          </a:bodyPr>
          <a:lstStyle/>
          <a:p>
            <a:pPr algn="ctr"/>
            <a:r>
              <a:rPr lang="en-US" sz="6000" dirty="0">
                <a:solidFill>
                  <a:schemeClr val="tx1">
                    <a:lumMod val="75000"/>
                    <a:lumOff val="25000"/>
                  </a:schemeClr>
                </a:solidFill>
              </a:rPr>
              <a:t>Mistake</a:t>
            </a:r>
          </a:p>
          <a:p>
            <a:pPr algn="ctr">
              <a:lnSpc>
                <a:spcPct val="150000"/>
              </a:lnSpc>
            </a:pPr>
            <a:r>
              <a:rPr lang="en-US" sz="6000" dirty="0">
                <a:solidFill>
                  <a:schemeClr val="tx1">
                    <a:lumMod val="75000"/>
                    <a:lumOff val="25000"/>
                  </a:schemeClr>
                </a:solidFill>
              </a:rPr>
              <a:t>Fault</a:t>
            </a:r>
          </a:p>
          <a:p>
            <a:pPr algn="ctr">
              <a:lnSpc>
                <a:spcPct val="150000"/>
              </a:lnSpc>
            </a:pPr>
            <a:r>
              <a:rPr lang="en-US" sz="6000" dirty="0">
                <a:solidFill>
                  <a:schemeClr val="tx1">
                    <a:lumMod val="75000"/>
                    <a:lumOff val="25000"/>
                  </a:schemeClr>
                </a:solidFill>
              </a:rPr>
              <a:t>Failure</a:t>
            </a:r>
          </a:p>
        </p:txBody>
      </p:sp>
      <p:sp>
        <p:nvSpPr>
          <p:cNvPr id="9" name="Rectangle 8">
            <a:extLst>
              <a:ext uri="{FF2B5EF4-FFF2-40B4-BE49-F238E27FC236}">
                <a16:creationId xmlns:a16="http://schemas.microsoft.com/office/drawing/2014/main" id="{8F486E04-38E5-4A1F-B055-AD0AD94587BE}"/>
              </a:ext>
            </a:extLst>
          </p:cNvPr>
          <p:cNvSpPr/>
          <p:nvPr/>
        </p:nvSpPr>
        <p:spPr>
          <a:xfrm>
            <a:off x="4722279" y="885053"/>
            <a:ext cx="2162772" cy="5386090"/>
          </a:xfrm>
          <a:prstGeom prst="rect">
            <a:avLst/>
          </a:prstGeom>
          <a:noFill/>
        </p:spPr>
        <p:txBody>
          <a:bodyPr wrap="none" lIns="91440" tIns="45720" rIns="91440" bIns="45720">
            <a:spAutoFit/>
          </a:bodyPr>
          <a:lstStyle/>
          <a:p>
            <a:pPr algn="ctr"/>
            <a:r>
              <a:rPr lang="en-US" sz="34400" dirty="0">
                <a:ln w="0"/>
                <a:solidFill>
                  <a:schemeClr val="accent1"/>
                </a:solidFill>
                <a:effectLst>
                  <a:outerShdw blurRad="38100" dist="25400" dir="5400000" algn="ctr" rotWithShape="0">
                    <a:srgbClr val="6E747A">
                      <a:alpha val="43000"/>
                    </a:srgbClr>
                  </a:outerShdw>
                </a:effectLst>
              </a:rPr>
              <a:t>?</a:t>
            </a:r>
            <a:endParaRPr lang="en-US" sz="34400" b="1" cap="none" spc="0" dirty="0">
              <a:ln w="22225">
                <a:solidFill>
                  <a:schemeClr val="accent2"/>
                </a:solidFill>
                <a:prstDash val="solid"/>
              </a:ln>
              <a:solidFill>
                <a:schemeClr val="accent2">
                  <a:lumMod val="40000"/>
                  <a:lumOff val="60000"/>
                </a:schemeClr>
              </a:solidFill>
              <a:effectLst/>
            </a:endParaRPr>
          </a:p>
        </p:txBody>
      </p:sp>
      <p:pic>
        <p:nvPicPr>
          <p:cNvPr id="6" name="Picture 5" descr="A close up of a sign&#10;&#10;Description automatically generated">
            <a:extLst>
              <a:ext uri="{FF2B5EF4-FFF2-40B4-BE49-F238E27FC236}">
                <a16:creationId xmlns:a16="http://schemas.microsoft.com/office/drawing/2014/main" id="{BDC19182-4225-4CA5-B183-B3E3B994D36B}"/>
              </a:ext>
            </a:extLst>
          </p:cNvPr>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1093890" y="5858197"/>
            <a:ext cx="940991" cy="999803"/>
          </a:xfrm>
          <a:prstGeom prst="rect">
            <a:avLst/>
          </a:prstGeom>
        </p:spPr>
      </p:pic>
    </p:spTree>
    <p:extLst>
      <p:ext uri="{BB962C8B-B14F-4D97-AF65-F5344CB8AC3E}">
        <p14:creationId xmlns:p14="http://schemas.microsoft.com/office/powerpoint/2010/main" val="6263229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par>
                                <p:cTn id="38" presetID="10" presetClass="entr" presetSubtype="0" fill="hold"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27113-643A-4A84-9645-BD599E9078E7}"/>
              </a:ext>
            </a:extLst>
          </p:cNvPr>
          <p:cNvSpPr>
            <a:spLocks noGrp="1"/>
          </p:cNvSpPr>
          <p:nvPr>
            <p:ph type="title"/>
          </p:nvPr>
        </p:nvSpPr>
        <p:spPr>
          <a:solidFill>
            <a:schemeClr val="accent6"/>
          </a:solidFill>
        </p:spPr>
        <p:txBody>
          <a:bodyPr vert="horz" lIns="91440" tIns="45720" rIns="91440" bIns="45720" rtlCol="0" anchor="ctr">
            <a:normAutofit/>
          </a:bodyPr>
          <a:lstStyle/>
          <a:p>
            <a:r>
              <a:rPr lang="en-US" dirty="0"/>
              <a:t>General Testing Terms</a:t>
            </a:r>
          </a:p>
        </p:txBody>
      </p:sp>
      <p:sp>
        <p:nvSpPr>
          <p:cNvPr id="3" name="Content Placeholder 2">
            <a:extLst>
              <a:ext uri="{FF2B5EF4-FFF2-40B4-BE49-F238E27FC236}">
                <a16:creationId xmlns:a16="http://schemas.microsoft.com/office/drawing/2014/main" id="{C03A3FC8-97DE-42B7-AC8F-51B9CD718182}"/>
              </a:ext>
            </a:extLst>
          </p:cNvPr>
          <p:cNvSpPr>
            <a:spLocks noGrp="1"/>
          </p:cNvSpPr>
          <p:nvPr>
            <p:ph sz="quarter" idx="13"/>
          </p:nvPr>
        </p:nvSpPr>
        <p:spPr>
          <a:xfrm>
            <a:off x="1755648" y="1694133"/>
            <a:ext cx="10076688" cy="3861539"/>
          </a:xfrm>
        </p:spPr>
        <p:txBody>
          <a:bodyPr/>
          <a:lstStyle/>
          <a:p>
            <a:r>
              <a:rPr lang="en-US" sz="3600" dirty="0"/>
              <a:t>“A human being can make an </a:t>
            </a:r>
            <a:r>
              <a:rPr lang="en-US" sz="3600" b="1" i="1" u="sng" dirty="0">
                <a:solidFill>
                  <a:schemeClr val="accent2">
                    <a:lumMod val="60000"/>
                    <a:lumOff val="40000"/>
                  </a:schemeClr>
                </a:solidFill>
              </a:rPr>
              <a:t>error (mistake)</a:t>
            </a:r>
            <a:r>
              <a:rPr lang="en-US" sz="3600" dirty="0">
                <a:solidFill>
                  <a:schemeClr val="accent2">
                    <a:lumMod val="60000"/>
                    <a:lumOff val="40000"/>
                  </a:schemeClr>
                </a:solidFill>
              </a:rPr>
              <a:t>, </a:t>
            </a:r>
            <a:r>
              <a:rPr lang="en-US" sz="3600" dirty="0"/>
              <a:t>which produces a </a:t>
            </a:r>
            <a:r>
              <a:rPr lang="en-US" sz="3600" b="1" i="1" u="sng" dirty="0">
                <a:solidFill>
                  <a:schemeClr val="accent2">
                    <a:lumMod val="60000"/>
                    <a:lumOff val="40000"/>
                  </a:schemeClr>
                </a:solidFill>
              </a:rPr>
              <a:t>defect(fault, bug)</a:t>
            </a:r>
            <a:r>
              <a:rPr lang="en-US" sz="3600" dirty="0">
                <a:solidFill>
                  <a:schemeClr val="accent2">
                    <a:lumMod val="60000"/>
                    <a:lumOff val="40000"/>
                  </a:schemeClr>
                </a:solidFill>
              </a:rPr>
              <a:t> </a:t>
            </a:r>
            <a:r>
              <a:rPr lang="en-US" sz="3600" dirty="0"/>
              <a:t>in the </a:t>
            </a:r>
            <a:r>
              <a:rPr lang="en-US" sz="3600" u="sng" dirty="0">
                <a:solidFill>
                  <a:schemeClr val="accent2">
                    <a:lumMod val="60000"/>
                    <a:lumOff val="40000"/>
                  </a:schemeClr>
                </a:solidFill>
              </a:rPr>
              <a:t>program</a:t>
            </a:r>
            <a:r>
              <a:rPr lang="en-US" sz="3600" dirty="0">
                <a:solidFill>
                  <a:schemeClr val="accent2">
                    <a:lumMod val="60000"/>
                    <a:lumOff val="40000"/>
                  </a:schemeClr>
                </a:solidFill>
              </a:rPr>
              <a:t>, </a:t>
            </a:r>
            <a:r>
              <a:rPr lang="en-US" sz="3600" u="sng" dirty="0">
                <a:solidFill>
                  <a:schemeClr val="accent2">
                    <a:lumMod val="60000"/>
                    <a:lumOff val="40000"/>
                  </a:schemeClr>
                </a:solidFill>
              </a:rPr>
              <a:t>code</a:t>
            </a:r>
            <a:r>
              <a:rPr lang="en-US" sz="3600" dirty="0">
                <a:solidFill>
                  <a:schemeClr val="accent2">
                    <a:lumMod val="60000"/>
                    <a:lumOff val="40000"/>
                  </a:schemeClr>
                </a:solidFill>
              </a:rPr>
              <a:t> </a:t>
            </a:r>
            <a:r>
              <a:rPr lang="en-US" sz="3600" dirty="0"/>
              <a:t>or in a </a:t>
            </a:r>
            <a:r>
              <a:rPr lang="en-US" sz="3600" u="sng" dirty="0">
                <a:solidFill>
                  <a:schemeClr val="accent2">
                    <a:lumMod val="60000"/>
                    <a:lumOff val="40000"/>
                  </a:schemeClr>
                </a:solidFill>
              </a:rPr>
              <a:t>document</a:t>
            </a:r>
            <a:r>
              <a:rPr lang="en-US" sz="3600" dirty="0"/>
              <a:t>. If a defect in code is executed, the system may fail to do what is should do (or do something it shouldn’t), causing a </a:t>
            </a:r>
            <a:r>
              <a:rPr lang="en-US" sz="3600" b="1" i="1" u="sng" dirty="0">
                <a:solidFill>
                  <a:schemeClr val="accent2">
                    <a:lumMod val="60000"/>
                    <a:lumOff val="40000"/>
                  </a:schemeClr>
                </a:solidFill>
              </a:rPr>
              <a:t>failure</a:t>
            </a:r>
            <a:r>
              <a:rPr lang="en-US" sz="3600" dirty="0"/>
              <a:t>.”</a:t>
            </a:r>
          </a:p>
        </p:txBody>
      </p:sp>
      <p:sp>
        <p:nvSpPr>
          <p:cNvPr id="4" name="Rectangle 3">
            <a:extLst>
              <a:ext uri="{FF2B5EF4-FFF2-40B4-BE49-F238E27FC236}">
                <a16:creationId xmlns:a16="http://schemas.microsoft.com/office/drawing/2014/main" id="{375989B7-57FA-45CF-B344-E349052C7460}"/>
              </a:ext>
            </a:extLst>
          </p:cNvPr>
          <p:cNvSpPr/>
          <p:nvPr/>
        </p:nvSpPr>
        <p:spPr>
          <a:xfrm>
            <a:off x="1755648" y="6161669"/>
            <a:ext cx="10367493" cy="400110"/>
          </a:xfrm>
          <a:prstGeom prst="rect">
            <a:avLst/>
          </a:prstGeom>
        </p:spPr>
        <p:txBody>
          <a:bodyPr wrap="square">
            <a:spAutoFit/>
          </a:bodyPr>
          <a:lstStyle/>
          <a:p>
            <a:r>
              <a:rPr lang="en-US" sz="2000" dirty="0"/>
              <a:t>Defects in software, systems or documents may result in failures, but not all defects do so.</a:t>
            </a:r>
          </a:p>
        </p:txBody>
      </p:sp>
    </p:spTree>
    <p:extLst>
      <p:ext uri="{BB962C8B-B14F-4D97-AF65-F5344CB8AC3E}">
        <p14:creationId xmlns:p14="http://schemas.microsoft.com/office/powerpoint/2010/main" val="28726989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61992-E56E-437F-B693-364D261E037F}"/>
              </a:ext>
            </a:extLst>
          </p:cNvPr>
          <p:cNvSpPr>
            <a:spLocks noGrp="1"/>
          </p:cNvSpPr>
          <p:nvPr>
            <p:ph type="title"/>
          </p:nvPr>
        </p:nvSpPr>
        <p:spPr>
          <a:solidFill>
            <a:schemeClr val="accent6"/>
          </a:solidFill>
        </p:spPr>
        <p:txBody>
          <a:bodyPr vert="horz" lIns="91440" tIns="45720" rIns="91440" bIns="45720" rtlCol="0" anchor="ctr">
            <a:normAutofit/>
          </a:bodyPr>
          <a:lstStyle/>
          <a:p>
            <a:r>
              <a:rPr lang="en-US" dirty="0"/>
              <a:t>General Testing Principle</a:t>
            </a:r>
          </a:p>
        </p:txBody>
      </p:sp>
      <p:sp>
        <p:nvSpPr>
          <p:cNvPr id="3" name="Content Placeholder 2">
            <a:extLst>
              <a:ext uri="{FF2B5EF4-FFF2-40B4-BE49-F238E27FC236}">
                <a16:creationId xmlns:a16="http://schemas.microsoft.com/office/drawing/2014/main" id="{73EC3EBF-9C71-4317-BC82-7301F3D62858}"/>
              </a:ext>
            </a:extLst>
          </p:cNvPr>
          <p:cNvSpPr>
            <a:spLocks noGrp="1"/>
          </p:cNvSpPr>
          <p:nvPr>
            <p:ph sz="quarter" idx="13"/>
          </p:nvPr>
        </p:nvSpPr>
        <p:spPr>
          <a:xfrm>
            <a:off x="1752600" y="1444752"/>
            <a:ext cx="10079736" cy="5222748"/>
          </a:xfrm>
        </p:spPr>
        <p:txBody>
          <a:bodyPr>
            <a:noAutofit/>
          </a:bodyPr>
          <a:lstStyle/>
          <a:p>
            <a:pPr marL="342900" indent="-342900">
              <a:lnSpc>
                <a:spcPct val="150000"/>
              </a:lnSpc>
              <a:buAutoNum type="arabicPeriod"/>
            </a:pPr>
            <a:r>
              <a:rPr lang="en-US" sz="2400" dirty="0"/>
              <a:t>Testing shows the presence of defects, not their absence </a:t>
            </a:r>
          </a:p>
          <a:p>
            <a:pPr marL="342900" indent="-342900">
              <a:lnSpc>
                <a:spcPct val="150000"/>
              </a:lnSpc>
              <a:buAutoNum type="arabicPeriod"/>
            </a:pPr>
            <a:r>
              <a:rPr lang="en-US" sz="2400" dirty="0"/>
              <a:t>Exhaustive testing is impossible</a:t>
            </a:r>
          </a:p>
          <a:p>
            <a:pPr marL="342900" indent="-342900">
              <a:lnSpc>
                <a:spcPct val="150000"/>
              </a:lnSpc>
              <a:buAutoNum type="arabicPeriod"/>
            </a:pPr>
            <a:r>
              <a:rPr lang="en-US" sz="2400" dirty="0"/>
              <a:t>Early testing saves time and money</a:t>
            </a:r>
          </a:p>
          <a:p>
            <a:pPr marL="342900" indent="-342900">
              <a:lnSpc>
                <a:spcPct val="150000"/>
              </a:lnSpc>
              <a:buAutoNum type="arabicPeriod"/>
            </a:pPr>
            <a:r>
              <a:rPr lang="en-US" sz="2400" dirty="0"/>
              <a:t>Defects cluster together</a:t>
            </a:r>
          </a:p>
          <a:p>
            <a:pPr marL="342900" indent="-342900">
              <a:lnSpc>
                <a:spcPct val="150000"/>
              </a:lnSpc>
              <a:buFont typeface="+mj-lt"/>
              <a:buAutoNum type="arabicPeriod" startAt="5"/>
            </a:pPr>
            <a:r>
              <a:rPr lang="en-US" sz="2400" dirty="0"/>
              <a:t>Beware of the pesticide paradox</a:t>
            </a:r>
          </a:p>
          <a:p>
            <a:pPr marL="342900" indent="-342900">
              <a:lnSpc>
                <a:spcPct val="150000"/>
              </a:lnSpc>
              <a:buFont typeface="+mj-lt"/>
              <a:buAutoNum type="arabicPeriod" startAt="5"/>
            </a:pPr>
            <a:r>
              <a:rPr lang="en-US" sz="2400" dirty="0"/>
              <a:t>Testing is context dependent</a:t>
            </a:r>
          </a:p>
          <a:p>
            <a:pPr marL="342900" indent="-342900">
              <a:lnSpc>
                <a:spcPct val="150000"/>
              </a:lnSpc>
              <a:buFont typeface="+mj-lt"/>
              <a:buAutoNum type="arabicPeriod" startAt="5"/>
            </a:pPr>
            <a:r>
              <a:rPr lang="en-US" sz="2400" dirty="0"/>
              <a:t>Absence-of-errors is a fallacy</a:t>
            </a:r>
          </a:p>
        </p:txBody>
      </p:sp>
    </p:spTree>
    <p:extLst>
      <p:ext uri="{BB962C8B-B14F-4D97-AF65-F5344CB8AC3E}">
        <p14:creationId xmlns:p14="http://schemas.microsoft.com/office/powerpoint/2010/main" val="21576760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3A3FC8-97DE-42B7-AC8F-51B9CD718182}"/>
              </a:ext>
            </a:extLst>
          </p:cNvPr>
          <p:cNvSpPr>
            <a:spLocks noGrp="1"/>
          </p:cNvSpPr>
          <p:nvPr>
            <p:ph sz="quarter" idx="13"/>
          </p:nvPr>
        </p:nvSpPr>
        <p:spPr>
          <a:xfrm>
            <a:off x="376428" y="1084533"/>
            <a:ext cx="11439144" cy="5361089"/>
          </a:xfrm>
        </p:spPr>
        <p:txBody>
          <a:bodyPr>
            <a:normAutofit fontScale="55000" lnSpcReduction="20000"/>
          </a:bodyPr>
          <a:lstStyle/>
          <a:p>
            <a:r>
              <a:rPr lang="en-US" sz="3600" dirty="0"/>
              <a:t>Numbers of testing principles have been suggested over the past 50 years and offer general guidelines common for all testing.</a:t>
            </a:r>
          </a:p>
          <a:p>
            <a:br>
              <a:rPr lang="en-US" sz="3600" dirty="0"/>
            </a:br>
            <a:r>
              <a:rPr lang="en-US" sz="3600" b="1" dirty="0">
                <a:solidFill>
                  <a:schemeClr val="accent1"/>
                </a:solidFill>
              </a:rPr>
              <a:t>1. Testing shows the presence of defects, not their absence: </a:t>
            </a:r>
            <a:br>
              <a:rPr lang="en-US" sz="3600" b="1" dirty="0">
                <a:solidFill>
                  <a:schemeClr val="accent1"/>
                </a:solidFill>
              </a:rPr>
            </a:br>
            <a:r>
              <a:rPr lang="en-US" sz="3600" dirty="0"/>
              <a:t>Testing can show that defects are present but cannot prove that there are no defects. Testing reduces the probability of undiscovered defects remaining in the software but, even if no defects are found, testing is not a proof of correctness.</a:t>
            </a:r>
          </a:p>
          <a:p>
            <a:br>
              <a:rPr lang="en-US" sz="3600" dirty="0"/>
            </a:br>
            <a:r>
              <a:rPr lang="en-US" sz="3600" b="1" dirty="0">
                <a:solidFill>
                  <a:schemeClr val="accent1"/>
                </a:solidFill>
              </a:rPr>
              <a:t>2. Exhaustive testing is impossible</a:t>
            </a:r>
            <a:br>
              <a:rPr lang="en-US" sz="3600" b="1" dirty="0"/>
            </a:br>
            <a:r>
              <a:rPr lang="en-US" sz="3600" dirty="0"/>
              <a:t>Testing everything (all combinations of inputs and preconditions) is not feasible except for trivial cases. Rather than attempting to test exhaustively, risk analysis, test techniques, and priorities should be used to focus test efforts.</a:t>
            </a:r>
          </a:p>
          <a:p>
            <a:br>
              <a:rPr lang="en-US" sz="3600" dirty="0"/>
            </a:br>
            <a:r>
              <a:rPr lang="en-US" sz="3600" b="1" dirty="0">
                <a:solidFill>
                  <a:schemeClr val="accent1"/>
                </a:solidFill>
              </a:rPr>
              <a:t>3. Early testing saves time and money</a:t>
            </a:r>
            <a:br>
              <a:rPr lang="en-US" sz="3600" b="1" dirty="0"/>
            </a:br>
            <a:r>
              <a:rPr lang="en-US" sz="3600" dirty="0"/>
              <a:t>To find defects early, both static and dynamic test activities should be started as early as possible in the software development lifecycle. Early testing is sometimes referred to as </a:t>
            </a:r>
            <a:r>
              <a:rPr lang="en-US" sz="3600" i="1" dirty="0"/>
              <a:t>shift left</a:t>
            </a:r>
            <a:r>
              <a:rPr lang="en-US" sz="3600" dirty="0"/>
              <a:t>. Testing early in the software development lifecycle helps reduce or eliminate costly changes.</a:t>
            </a:r>
          </a:p>
        </p:txBody>
      </p:sp>
      <p:sp>
        <p:nvSpPr>
          <p:cNvPr id="5" name="Title 1">
            <a:extLst>
              <a:ext uri="{FF2B5EF4-FFF2-40B4-BE49-F238E27FC236}">
                <a16:creationId xmlns:a16="http://schemas.microsoft.com/office/drawing/2014/main" id="{92471286-0B03-4841-8395-80D9DCC28363}"/>
              </a:ext>
            </a:extLst>
          </p:cNvPr>
          <p:cNvSpPr txBox="1">
            <a:spLocks/>
          </p:cNvSpPr>
          <p:nvPr/>
        </p:nvSpPr>
        <p:spPr>
          <a:xfrm>
            <a:off x="0" y="0"/>
            <a:ext cx="12192000" cy="640080"/>
          </a:xfrm>
          <a:prstGeom prst="rect">
            <a:avLst/>
          </a:prstGeom>
          <a:solidFill>
            <a:schemeClr val="accent6"/>
          </a:solidFill>
        </p:spPr>
        <p:txBody>
          <a:bodyPr vert="horz" lIns="91440" tIns="45720" rIns="91440" bIns="45720" rtlCol="0" anchor="ctr">
            <a:normAutofit/>
          </a:bodyPr>
          <a:lstStyle>
            <a:lvl1pPr algn="l" defTabSz="914400" rtl="0" eaLnBrk="1" latinLnBrk="0" hangingPunct="1">
              <a:spcBef>
                <a:spcPct val="0"/>
              </a:spcBef>
              <a:buNone/>
              <a:defRPr sz="2800" kern="1200">
                <a:solidFill>
                  <a:schemeClr val="bg1"/>
                </a:solidFill>
                <a:latin typeface="+mj-lt"/>
                <a:ea typeface="+mj-ea"/>
                <a:cs typeface="+mj-cs"/>
              </a:defRPr>
            </a:lvl1pPr>
          </a:lstStyle>
          <a:p>
            <a:r>
              <a:rPr lang="en-US" dirty="0"/>
              <a:t>Seven Testing Principles</a:t>
            </a:r>
          </a:p>
        </p:txBody>
      </p:sp>
      <p:pic>
        <p:nvPicPr>
          <p:cNvPr id="4" name="Picture 3" descr="A close up of a sign&#10;&#10;Description automatically generated">
            <a:extLst>
              <a:ext uri="{FF2B5EF4-FFF2-40B4-BE49-F238E27FC236}">
                <a16:creationId xmlns:a16="http://schemas.microsoft.com/office/drawing/2014/main" id="{FB986FAA-A575-4B67-904F-E5F6D425EAD4}"/>
              </a:ext>
            </a:extLst>
          </p:cNvPr>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1093890" y="5858197"/>
            <a:ext cx="940991" cy="999803"/>
          </a:xfrm>
          <a:prstGeom prst="rect">
            <a:avLst/>
          </a:prstGeom>
        </p:spPr>
      </p:pic>
    </p:spTree>
    <p:extLst>
      <p:ext uri="{BB962C8B-B14F-4D97-AF65-F5344CB8AC3E}">
        <p14:creationId xmlns:p14="http://schemas.microsoft.com/office/powerpoint/2010/main" val="39214774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10" presetClass="entr" presetSubtype="0" fill="hold"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3A3FC8-97DE-42B7-AC8F-51B9CD718182}"/>
              </a:ext>
            </a:extLst>
          </p:cNvPr>
          <p:cNvSpPr>
            <a:spLocks noGrp="1"/>
          </p:cNvSpPr>
          <p:nvPr>
            <p:ph sz="quarter" idx="13"/>
          </p:nvPr>
        </p:nvSpPr>
        <p:spPr>
          <a:xfrm>
            <a:off x="479522" y="1175814"/>
            <a:ext cx="11232955" cy="4818588"/>
          </a:xfrm>
        </p:spPr>
        <p:txBody>
          <a:bodyPr>
            <a:noAutofit/>
          </a:bodyPr>
          <a:lstStyle/>
          <a:p>
            <a:r>
              <a:rPr lang="en-US" sz="2000" b="1" dirty="0">
                <a:solidFill>
                  <a:schemeClr val="accent1"/>
                </a:solidFill>
              </a:rPr>
              <a:t>4. Defects cluster together</a:t>
            </a:r>
            <a:br>
              <a:rPr lang="en-US" sz="2000" b="1" dirty="0"/>
            </a:br>
            <a:r>
              <a:rPr lang="en-US" sz="2000" dirty="0"/>
              <a:t>A small number of modules usually contains most of the defects discovered during pre-release testing or is responsible for most of the operational failures. Predicted defect clusters, and the actual observed defect clusters in test or operation, are an important input into a risk analysis used to focus the test effort (as mentioned in principle 2). </a:t>
            </a:r>
          </a:p>
          <a:p>
            <a:br>
              <a:rPr lang="en-US" sz="2000" dirty="0"/>
            </a:br>
            <a:r>
              <a:rPr lang="en-US" sz="2000" b="1" dirty="0">
                <a:solidFill>
                  <a:schemeClr val="accent1"/>
                </a:solidFill>
              </a:rPr>
              <a:t>5. Beware of the pesticide paradox</a:t>
            </a:r>
            <a:br>
              <a:rPr lang="en-US" sz="2000" b="1" dirty="0"/>
            </a:br>
            <a:r>
              <a:rPr lang="en-US" sz="2000" dirty="0"/>
              <a:t>If the same tests are repeated over and over again, eventually these tests no longer find any new defects. To detect new defects, existing tests and test data may need changing, and new tests may need to be written. (Tests are no longer effective at finding defects, just as pesticides are no longer effective at killing insects after a while.) In some cases, such as automated regression testing, the pesticide paradox has a beneficial outcome, which is the relatively low number of regression defects.</a:t>
            </a:r>
          </a:p>
        </p:txBody>
      </p:sp>
      <p:sp>
        <p:nvSpPr>
          <p:cNvPr id="5" name="Title 1">
            <a:extLst>
              <a:ext uri="{FF2B5EF4-FFF2-40B4-BE49-F238E27FC236}">
                <a16:creationId xmlns:a16="http://schemas.microsoft.com/office/drawing/2014/main" id="{92471286-0B03-4841-8395-80D9DCC28363}"/>
              </a:ext>
            </a:extLst>
          </p:cNvPr>
          <p:cNvSpPr txBox="1">
            <a:spLocks/>
          </p:cNvSpPr>
          <p:nvPr/>
        </p:nvSpPr>
        <p:spPr>
          <a:xfrm>
            <a:off x="0" y="0"/>
            <a:ext cx="12192000" cy="640080"/>
          </a:xfrm>
          <a:prstGeom prst="rect">
            <a:avLst/>
          </a:prstGeom>
          <a:solidFill>
            <a:schemeClr val="accent6"/>
          </a:solidFill>
        </p:spPr>
        <p:txBody>
          <a:bodyPr vert="horz" lIns="91440" tIns="45720" rIns="91440" bIns="45720" rtlCol="0" anchor="ctr">
            <a:normAutofit/>
          </a:bodyPr>
          <a:lstStyle>
            <a:lvl1pPr algn="l" defTabSz="914400" rtl="0" eaLnBrk="1" latinLnBrk="0" hangingPunct="1">
              <a:spcBef>
                <a:spcPct val="0"/>
              </a:spcBef>
              <a:buNone/>
              <a:defRPr sz="2800" kern="1200">
                <a:solidFill>
                  <a:schemeClr val="bg1"/>
                </a:solidFill>
                <a:latin typeface="+mj-lt"/>
                <a:ea typeface="+mj-ea"/>
                <a:cs typeface="+mj-cs"/>
              </a:defRPr>
            </a:lvl1pPr>
          </a:lstStyle>
          <a:p>
            <a:r>
              <a:rPr lang="en-US" dirty="0"/>
              <a:t>Seven Testing Principles</a:t>
            </a:r>
          </a:p>
        </p:txBody>
      </p:sp>
      <p:pic>
        <p:nvPicPr>
          <p:cNvPr id="4" name="Picture 3" descr="A close up of a sign&#10;&#10;Description automatically generated">
            <a:extLst>
              <a:ext uri="{FF2B5EF4-FFF2-40B4-BE49-F238E27FC236}">
                <a16:creationId xmlns:a16="http://schemas.microsoft.com/office/drawing/2014/main" id="{8CF6B1DB-FB58-4C24-98D6-ECCDB3568D11}"/>
              </a:ext>
            </a:extLst>
          </p:cNvPr>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1093890" y="5858197"/>
            <a:ext cx="940991" cy="999803"/>
          </a:xfrm>
          <a:prstGeom prst="rect">
            <a:avLst/>
          </a:prstGeom>
        </p:spPr>
      </p:pic>
    </p:spTree>
    <p:extLst>
      <p:ext uri="{BB962C8B-B14F-4D97-AF65-F5344CB8AC3E}">
        <p14:creationId xmlns:p14="http://schemas.microsoft.com/office/powerpoint/2010/main" val="20645700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77D27-A246-4AFF-9268-B1E605C70218}"/>
              </a:ext>
            </a:extLst>
          </p:cNvPr>
          <p:cNvSpPr>
            <a:spLocks noGrp="1"/>
          </p:cNvSpPr>
          <p:nvPr>
            <p:ph type="title"/>
          </p:nvPr>
        </p:nvSpPr>
        <p:spPr>
          <a:xfrm>
            <a:off x="0" y="0"/>
            <a:ext cx="12192000" cy="640080"/>
          </a:xfrm>
          <a:solidFill>
            <a:schemeClr val="accent6"/>
          </a:solidFill>
        </p:spPr>
        <p:txBody>
          <a:bodyPr vert="horz" lIns="91440" tIns="45720" rIns="91440" bIns="45720" rtlCol="0" anchor="ctr">
            <a:normAutofit/>
          </a:bodyPr>
          <a:lstStyle/>
          <a:p>
            <a:r>
              <a:rPr lang="en-US" dirty="0"/>
              <a:t>Testing Objectives</a:t>
            </a:r>
          </a:p>
        </p:txBody>
      </p:sp>
      <p:sp>
        <p:nvSpPr>
          <p:cNvPr id="3" name="Content Placeholder 2">
            <a:extLst>
              <a:ext uri="{FF2B5EF4-FFF2-40B4-BE49-F238E27FC236}">
                <a16:creationId xmlns:a16="http://schemas.microsoft.com/office/drawing/2014/main" id="{A2305972-D772-4061-87F7-AD062BC2A343}"/>
              </a:ext>
            </a:extLst>
          </p:cNvPr>
          <p:cNvSpPr>
            <a:spLocks noGrp="1"/>
          </p:cNvSpPr>
          <p:nvPr>
            <p:ph sz="quarter" idx="13"/>
          </p:nvPr>
        </p:nvSpPr>
        <p:spPr>
          <a:xfrm>
            <a:off x="690891" y="811045"/>
            <a:ext cx="10411773" cy="5565747"/>
          </a:xfrm>
        </p:spPr>
        <p:txBody>
          <a:bodyPr>
            <a:normAutofit/>
          </a:bodyPr>
          <a:lstStyle/>
          <a:p>
            <a:pPr marL="285750" lvl="0" indent="-285750" eaLnBrk="0" fontAlgn="base" hangingPunct="0">
              <a:lnSpc>
                <a:spcPct val="200000"/>
              </a:lnSpc>
              <a:spcBef>
                <a:spcPct val="0"/>
              </a:spcBef>
              <a:spcAft>
                <a:spcPct val="0"/>
              </a:spcAft>
              <a:buClrTx/>
              <a:buFont typeface="Arial" panose="020B0604020202020204" pitchFamily="34" charset="0"/>
              <a:buChar char="•"/>
            </a:pPr>
            <a:r>
              <a:rPr lang="en-US" sz="1900" dirty="0"/>
              <a:t>To evaluate </a:t>
            </a:r>
            <a:r>
              <a:rPr lang="en-US" sz="1900" u="sng" dirty="0"/>
              <a:t>work products</a:t>
            </a:r>
            <a:r>
              <a:rPr lang="en-US" sz="1900" dirty="0"/>
              <a:t> such as requirements, user stories, design, and code.</a:t>
            </a:r>
          </a:p>
          <a:p>
            <a:pPr marL="285750" lvl="0" indent="-285750" eaLnBrk="0" fontAlgn="base" hangingPunct="0">
              <a:lnSpc>
                <a:spcPct val="200000"/>
              </a:lnSpc>
              <a:spcBef>
                <a:spcPct val="0"/>
              </a:spcBef>
              <a:spcAft>
                <a:spcPct val="0"/>
              </a:spcAft>
              <a:buClrTx/>
              <a:buFont typeface="Arial" panose="020B0604020202020204" pitchFamily="34" charset="0"/>
              <a:buChar char="•"/>
            </a:pPr>
            <a:r>
              <a:rPr lang="en-US" sz="1900" dirty="0"/>
              <a:t>To verify whether all specified requirements have been fulfilled.</a:t>
            </a:r>
          </a:p>
          <a:p>
            <a:pPr marL="285750" lvl="0" indent="-285750" eaLnBrk="0" fontAlgn="base" hangingPunct="0">
              <a:lnSpc>
                <a:spcPct val="200000"/>
              </a:lnSpc>
              <a:spcBef>
                <a:spcPct val="0"/>
              </a:spcBef>
              <a:spcAft>
                <a:spcPct val="0"/>
              </a:spcAft>
              <a:buClrTx/>
              <a:buFont typeface="Arial" panose="020B0604020202020204" pitchFamily="34" charset="0"/>
              <a:buChar char="•"/>
            </a:pPr>
            <a:r>
              <a:rPr lang="en-US" sz="1900" dirty="0"/>
              <a:t>To validate whether the </a:t>
            </a:r>
            <a:r>
              <a:rPr lang="en-US" sz="1900" u="sng" dirty="0"/>
              <a:t>test object</a:t>
            </a:r>
            <a:r>
              <a:rPr lang="en-US" sz="1900" dirty="0"/>
              <a:t> is completed and works as the users/stakeholders expect.</a:t>
            </a:r>
          </a:p>
          <a:p>
            <a:pPr marL="285750" lvl="0" indent="-285750" eaLnBrk="0" fontAlgn="base" hangingPunct="0">
              <a:lnSpc>
                <a:spcPct val="200000"/>
              </a:lnSpc>
              <a:spcBef>
                <a:spcPct val="0"/>
              </a:spcBef>
              <a:spcAft>
                <a:spcPct val="0"/>
              </a:spcAft>
              <a:buClrTx/>
              <a:buFont typeface="Arial" panose="020B0604020202020204" pitchFamily="34" charset="0"/>
              <a:buChar char="•"/>
            </a:pPr>
            <a:r>
              <a:rPr lang="en-US" sz="1900" dirty="0"/>
              <a:t>To build confidence in the level of quality of the test object.</a:t>
            </a:r>
          </a:p>
          <a:p>
            <a:pPr marL="285750" lvl="0" indent="-285750" eaLnBrk="0" fontAlgn="base" hangingPunct="0">
              <a:lnSpc>
                <a:spcPct val="200000"/>
              </a:lnSpc>
              <a:spcBef>
                <a:spcPct val="0"/>
              </a:spcBef>
              <a:spcAft>
                <a:spcPct val="0"/>
              </a:spcAft>
              <a:buClrTx/>
              <a:buFont typeface="Arial" panose="020B0604020202020204" pitchFamily="34" charset="0"/>
              <a:buChar char="•"/>
            </a:pPr>
            <a:r>
              <a:rPr lang="en-US" sz="1900" dirty="0"/>
              <a:t>To prevent defects.</a:t>
            </a:r>
          </a:p>
          <a:p>
            <a:pPr marL="285750" lvl="0" indent="-285750" eaLnBrk="0" fontAlgn="base" hangingPunct="0">
              <a:lnSpc>
                <a:spcPct val="200000"/>
              </a:lnSpc>
              <a:spcBef>
                <a:spcPct val="0"/>
              </a:spcBef>
              <a:spcAft>
                <a:spcPct val="0"/>
              </a:spcAft>
              <a:buClrTx/>
              <a:buFont typeface="Arial" panose="020B0604020202020204" pitchFamily="34" charset="0"/>
              <a:buChar char="•"/>
            </a:pPr>
            <a:r>
              <a:rPr lang="en-US" sz="1900" dirty="0"/>
              <a:t>To find failures and defects.</a:t>
            </a:r>
          </a:p>
          <a:p>
            <a:pPr marL="285750" lvl="0" indent="-285750" eaLnBrk="0" fontAlgn="base" hangingPunct="0">
              <a:lnSpc>
                <a:spcPct val="200000"/>
              </a:lnSpc>
              <a:spcBef>
                <a:spcPct val="0"/>
              </a:spcBef>
              <a:spcAft>
                <a:spcPct val="0"/>
              </a:spcAft>
              <a:buClrTx/>
              <a:buFont typeface="Arial" panose="020B0604020202020204" pitchFamily="34" charset="0"/>
              <a:buChar char="•"/>
            </a:pPr>
            <a:r>
              <a:rPr lang="en-US" sz="1900" dirty="0"/>
              <a:t>To reduce the level of risk of inadequate software quality (undetected failures in operation).</a:t>
            </a:r>
          </a:p>
          <a:p>
            <a:pPr marL="285750" lvl="0" indent="-285750" eaLnBrk="0" fontAlgn="base" hangingPunct="0">
              <a:lnSpc>
                <a:spcPct val="200000"/>
              </a:lnSpc>
              <a:spcBef>
                <a:spcPct val="0"/>
              </a:spcBef>
              <a:spcAft>
                <a:spcPct val="0"/>
              </a:spcAft>
              <a:buClrTx/>
              <a:buFont typeface="Arial" panose="020B0604020202020204" pitchFamily="34" charset="0"/>
              <a:buChar char="•"/>
            </a:pPr>
            <a:r>
              <a:rPr lang="en-US" sz="1900" dirty="0"/>
              <a:t>To comply with </a:t>
            </a:r>
            <a:r>
              <a:rPr lang="en-US" sz="1900" u="sng" dirty="0"/>
              <a:t>contractual</a:t>
            </a:r>
            <a:r>
              <a:rPr lang="en-US" sz="1900" dirty="0"/>
              <a:t>, </a:t>
            </a:r>
            <a:r>
              <a:rPr lang="en-US" sz="1900" u="sng" dirty="0"/>
              <a:t>legal</a:t>
            </a:r>
            <a:r>
              <a:rPr lang="en-US" sz="1900" dirty="0"/>
              <a:t>, or </a:t>
            </a:r>
            <a:r>
              <a:rPr lang="en-US" sz="1900" u="sng" dirty="0"/>
              <a:t>regulatory</a:t>
            </a:r>
            <a:r>
              <a:rPr lang="en-US" sz="1900" dirty="0"/>
              <a:t> requirements or </a:t>
            </a:r>
            <a:r>
              <a:rPr lang="en-US" sz="1900" u="sng" dirty="0"/>
              <a:t>standards.</a:t>
            </a:r>
          </a:p>
          <a:p>
            <a:pPr marL="285750" indent="-285750" eaLnBrk="0" fontAlgn="base" hangingPunct="0">
              <a:lnSpc>
                <a:spcPct val="150000"/>
              </a:lnSpc>
              <a:spcBef>
                <a:spcPct val="0"/>
              </a:spcBef>
              <a:spcAft>
                <a:spcPct val="0"/>
              </a:spcAft>
              <a:buClrTx/>
              <a:buFont typeface="Arial" panose="020B0604020202020204" pitchFamily="34" charset="0"/>
              <a:buChar char="•"/>
            </a:pPr>
            <a:r>
              <a:rPr lang="en-US" sz="1900" dirty="0"/>
              <a:t>To provide sufficient information to </a:t>
            </a:r>
            <a:r>
              <a:rPr lang="en-US" sz="1900" u="sng" dirty="0"/>
              <a:t>stakeholders</a:t>
            </a:r>
            <a:r>
              <a:rPr lang="en-US" sz="1900" dirty="0"/>
              <a:t> to allow them to make informed decisions, especially regarding the level of quality of the test object.</a:t>
            </a:r>
          </a:p>
        </p:txBody>
      </p:sp>
    </p:spTree>
    <p:extLst>
      <p:ext uri="{BB962C8B-B14F-4D97-AF65-F5344CB8AC3E}">
        <p14:creationId xmlns:p14="http://schemas.microsoft.com/office/powerpoint/2010/main" val="38278864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A close up of a sign&#10;&#10;Description automatically generated">
            <a:extLst>
              <a:ext uri="{FF2B5EF4-FFF2-40B4-BE49-F238E27FC236}">
                <a16:creationId xmlns:a16="http://schemas.microsoft.com/office/drawing/2014/main" id="{8E957CEA-CE9D-415C-9AEC-02711753D41E}"/>
              </a:ext>
            </a:extLst>
          </p:cNvPr>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1093890" y="5858197"/>
            <a:ext cx="940991" cy="999803"/>
          </a:xfrm>
          <a:prstGeom prst="rect">
            <a:avLst/>
          </a:prstGeom>
        </p:spPr>
      </p:pic>
      <p:sp>
        <p:nvSpPr>
          <p:cNvPr id="3" name="Content Placeholder 2">
            <a:extLst>
              <a:ext uri="{FF2B5EF4-FFF2-40B4-BE49-F238E27FC236}">
                <a16:creationId xmlns:a16="http://schemas.microsoft.com/office/drawing/2014/main" id="{350C43A0-6F3E-4ADB-8EFC-B9695ACAF3BC}"/>
              </a:ext>
            </a:extLst>
          </p:cNvPr>
          <p:cNvSpPr>
            <a:spLocks noGrp="1"/>
          </p:cNvSpPr>
          <p:nvPr>
            <p:ph sz="quarter" idx="13"/>
          </p:nvPr>
        </p:nvSpPr>
        <p:spPr>
          <a:xfrm>
            <a:off x="280555" y="912159"/>
            <a:ext cx="11630890" cy="5638800"/>
          </a:xfrm>
        </p:spPr>
        <p:txBody>
          <a:bodyPr>
            <a:noAutofit/>
          </a:bodyPr>
          <a:lstStyle/>
          <a:p>
            <a:pPr marL="285750" indent="-285750">
              <a:lnSpc>
                <a:spcPct val="100000"/>
              </a:lnSpc>
              <a:buFont typeface="Wingdings" panose="05000000000000000000" pitchFamily="2" charset="2"/>
              <a:buChar char="ü"/>
            </a:pPr>
            <a:r>
              <a:rPr lang="en-US" sz="2000" b="1" dirty="0">
                <a:latin typeface="Calibri" panose="020F0502020204030204" pitchFamily="34" charset="0"/>
                <a:cs typeface="Calibri" panose="020F0502020204030204" pitchFamily="34" charset="0"/>
              </a:rPr>
              <a:t>Test Process: </a:t>
            </a:r>
            <a:r>
              <a:rPr lang="en-US" sz="2000" dirty="0">
                <a:latin typeface="Calibri" panose="020F0502020204030204" pitchFamily="34" charset="0"/>
                <a:cs typeface="Calibri" panose="020F0502020204030204" pitchFamily="34" charset="0"/>
              </a:rPr>
              <a:t>The set of interrelated activities comprising of test planning, test monitoring and control, test analysis, test design, test implementation, test execution, and test completion.</a:t>
            </a:r>
          </a:p>
          <a:p>
            <a:pPr marL="285750" indent="-285750">
              <a:lnSpc>
                <a:spcPct val="100000"/>
              </a:lnSpc>
              <a:buFont typeface="Wingdings" panose="05000000000000000000" pitchFamily="2" charset="2"/>
              <a:buChar char="ü"/>
            </a:pPr>
            <a:endParaRPr lang="en-US" sz="2000" dirty="0">
              <a:latin typeface="Calibri" panose="020F0502020204030204" pitchFamily="34" charset="0"/>
              <a:cs typeface="Calibri" panose="020F0502020204030204" pitchFamily="34" charset="0"/>
            </a:endParaRPr>
          </a:p>
          <a:p>
            <a:pPr marL="285750" indent="-285750">
              <a:lnSpc>
                <a:spcPct val="100000"/>
              </a:lnSpc>
              <a:buFont typeface="Wingdings" panose="05000000000000000000" pitchFamily="2" charset="2"/>
              <a:buChar char="ü"/>
            </a:pPr>
            <a:r>
              <a:rPr lang="en-US" sz="2000" b="1" dirty="0">
                <a:latin typeface="Calibri" panose="020F0502020204030204" pitchFamily="34" charset="0"/>
                <a:cs typeface="Calibri" panose="020F0502020204030204" pitchFamily="34" charset="0"/>
              </a:rPr>
              <a:t>Test Policy: </a:t>
            </a:r>
            <a:r>
              <a:rPr lang="en-US" sz="2000" dirty="0">
                <a:latin typeface="Calibri" panose="020F0502020204030204" pitchFamily="34" charset="0"/>
                <a:cs typeface="Calibri" panose="020F0502020204030204" pitchFamily="34" charset="0"/>
              </a:rPr>
              <a:t>A high-level document describing the principles, approach and major objectives of the organization regarding testing.</a:t>
            </a:r>
          </a:p>
          <a:p>
            <a:pPr marL="285750" indent="-285750">
              <a:lnSpc>
                <a:spcPct val="100000"/>
              </a:lnSpc>
              <a:buFont typeface="Wingdings" panose="05000000000000000000" pitchFamily="2" charset="2"/>
              <a:buChar char="ü"/>
            </a:pPr>
            <a:endParaRPr lang="en-US" sz="2000" dirty="0">
              <a:latin typeface="Calibri" panose="020F0502020204030204" pitchFamily="34" charset="0"/>
              <a:cs typeface="Calibri" panose="020F0502020204030204" pitchFamily="34" charset="0"/>
            </a:endParaRPr>
          </a:p>
          <a:p>
            <a:pPr marL="285750" indent="-285750">
              <a:lnSpc>
                <a:spcPct val="100000"/>
              </a:lnSpc>
              <a:buFont typeface="Wingdings" panose="05000000000000000000" pitchFamily="2" charset="2"/>
              <a:buChar char="ü"/>
            </a:pPr>
            <a:r>
              <a:rPr lang="en-US" sz="2000" b="1" dirty="0">
                <a:latin typeface="Calibri" panose="020F0502020204030204" pitchFamily="34" charset="0"/>
                <a:cs typeface="Calibri" panose="020F0502020204030204" pitchFamily="34" charset="0"/>
              </a:rPr>
              <a:t>Test Strategy: </a:t>
            </a:r>
            <a:r>
              <a:rPr lang="en-US" sz="2000" dirty="0">
                <a:latin typeface="Calibri" panose="020F0502020204030204" pitchFamily="34" charset="0"/>
                <a:cs typeface="Calibri" panose="020F0502020204030204" pitchFamily="34" charset="0"/>
              </a:rPr>
              <a:t>Documentation that expresses the generic requirements for testing one or more projects, providing detail on </a:t>
            </a:r>
            <a:r>
              <a:rPr lang="en-US" sz="2000" u="sng" dirty="0">
                <a:latin typeface="Calibri" panose="020F0502020204030204" pitchFamily="34" charset="0"/>
                <a:cs typeface="Calibri" panose="020F0502020204030204" pitchFamily="34" charset="0"/>
              </a:rPr>
              <a:t>how testing is to be performed, and is aligned with the test policy</a:t>
            </a:r>
            <a:r>
              <a:rPr lang="en-US" sz="2000" dirty="0">
                <a:latin typeface="Calibri" panose="020F0502020204030204" pitchFamily="34" charset="0"/>
                <a:cs typeface="Calibri" panose="020F0502020204030204" pitchFamily="34" charset="0"/>
              </a:rPr>
              <a:t>.</a:t>
            </a:r>
          </a:p>
          <a:p>
            <a:pPr marL="285750" indent="-285750">
              <a:lnSpc>
                <a:spcPct val="100000"/>
              </a:lnSpc>
              <a:buFont typeface="Wingdings" panose="05000000000000000000" pitchFamily="2" charset="2"/>
              <a:buChar char="ü"/>
            </a:pPr>
            <a:r>
              <a:rPr lang="en-US" sz="2000" b="1" dirty="0">
                <a:latin typeface="Calibri" panose="020F0502020204030204" pitchFamily="34" charset="0"/>
                <a:cs typeface="Calibri" panose="020F0502020204030204" pitchFamily="34" charset="0"/>
              </a:rPr>
              <a:t>Test Approach: </a:t>
            </a:r>
            <a:r>
              <a:rPr lang="en-US" sz="2000" dirty="0">
                <a:latin typeface="Calibri" panose="020F0502020204030204" pitchFamily="34" charset="0"/>
                <a:cs typeface="Calibri" panose="020F0502020204030204" pitchFamily="34" charset="0"/>
              </a:rPr>
              <a:t>The implementation of the test strategy for a specific project.</a:t>
            </a:r>
          </a:p>
          <a:p>
            <a:pPr marL="285750" indent="-285750">
              <a:lnSpc>
                <a:spcPct val="100000"/>
              </a:lnSpc>
              <a:buFont typeface="Wingdings" panose="05000000000000000000" pitchFamily="2" charset="2"/>
              <a:buChar char="ü"/>
            </a:pPr>
            <a:endParaRPr lang="en-US" sz="2000" dirty="0">
              <a:latin typeface="Calibri" panose="020F0502020204030204" pitchFamily="34" charset="0"/>
              <a:cs typeface="Calibri" panose="020F0502020204030204" pitchFamily="34" charset="0"/>
            </a:endParaRPr>
          </a:p>
          <a:p>
            <a:pPr marL="285750" indent="-285750">
              <a:lnSpc>
                <a:spcPct val="100000"/>
              </a:lnSpc>
              <a:buFont typeface="Wingdings" panose="05000000000000000000" pitchFamily="2" charset="2"/>
              <a:buChar char="ü"/>
            </a:pPr>
            <a:r>
              <a:rPr lang="en-US" sz="2000" b="1" dirty="0">
                <a:latin typeface="Calibri" panose="020F0502020204030204" pitchFamily="34" charset="0"/>
                <a:cs typeface="Calibri" panose="020F0502020204030204" pitchFamily="34" charset="0"/>
              </a:rPr>
              <a:t>Test Plan: </a:t>
            </a:r>
            <a:r>
              <a:rPr lang="en-US" sz="2000" dirty="0">
                <a:latin typeface="Calibri" panose="020F0502020204030204" pitchFamily="34" charset="0"/>
                <a:cs typeface="Calibri" panose="020F0502020204030204" pitchFamily="34" charset="0"/>
              </a:rPr>
              <a:t>Documentation describing the test objectives to be achieved and the means and the schedule for achieving them, organized to coordinate testing activities.</a:t>
            </a:r>
          </a:p>
          <a:p>
            <a:pPr marL="285750" indent="-285750">
              <a:lnSpc>
                <a:spcPct val="100000"/>
              </a:lnSpc>
              <a:buFont typeface="Wingdings" panose="05000000000000000000" pitchFamily="2" charset="2"/>
              <a:buChar char="ü"/>
            </a:pPr>
            <a:endParaRPr lang="en-US" sz="2000" dirty="0">
              <a:latin typeface="Calibri" panose="020F0502020204030204" pitchFamily="34" charset="0"/>
              <a:cs typeface="Calibri" panose="020F0502020204030204" pitchFamily="34" charset="0"/>
            </a:endParaRPr>
          </a:p>
          <a:p>
            <a:pPr marL="285750" indent="-285750">
              <a:lnSpc>
                <a:spcPct val="100000"/>
              </a:lnSpc>
              <a:buFont typeface="Wingdings" panose="05000000000000000000" pitchFamily="2" charset="2"/>
              <a:buChar char="ü"/>
            </a:pPr>
            <a:r>
              <a:rPr lang="en-US" sz="2000" b="1" dirty="0">
                <a:latin typeface="Calibri" panose="020F0502020204030204" pitchFamily="34" charset="0"/>
                <a:cs typeface="Calibri" panose="020F0502020204030204" pitchFamily="34" charset="0"/>
              </a:rPr>
              <a:t>Test Estimation: </a:t>
            </a:r>
            <a:r>
              <a:rPr lang="en-US" sz="2000" dirty="0">
                <a:latin typeface="Calibri" panose="020F0502020204030204" pitchFamily="34" charset="0"/>
                <a:cs typeface="Calibri" panose="020F0502020204030204" pitchFamily="34" charset="0"/>
              </a:rPr>
              <a:t>The calculated approximation of a result related to various aspects of testing (e.g., effort spent, completion date, costs involved, number of test cases, etc.).</a:t>
            </a:r>
          </a:p>
        </p:txBody>
      </p:sp>
      <p:sp>
        <p:nvSpPr>
          <p:cNvPr id="4" name="Title 1">
            <a:extLst>
              <a:ext uri="{FF2B5EF4-FFF2-40B4-BE49-F238E27FC236}">
                <a16:creationId xmlns:a16="http://schemas.microsoft.com/office/drawing/2014/main" id="{F9C842EA-618A-4A76-9753-C0FA1274A09C}"/>
              </a:ext>
            </a:extLst>
          </p:cNvPr>
          <p:cNvSpPr txBox="1">
            <a:spLocks/>
          </p:cNvSpPr>
          <p:nvPr/>
        </p:nvSpPr>
        <p:spPr>
          <a:xfrm>
            <a:off x="5162" y="0"/>
            <a:ext cx="12186838" cy="640080"/>
          </a:xfrm>
          <a:prstGeom prst="rect">
            <a:avLst/>
          </a:prstGeom>
          <a:solidFill>
            <a:schemeClr val="accent6"/>
          </a:solidFill>
        </p:spPr>
        <p:txBody>
          <a:bodyPr vert="horz" lIns="91440" tIns="45720" rIns="91440" bIns="45720" rtlCol="0" anchor="ctr">
            <a:normAutofit/>
          </a:bodyPr>
          <a:lstStyle>
            <a:lvl1pPr algn="l" defTabSz="914400" rtl="0" eaLnBrk="1" latinLnBrk="0" hangingPunct="1">
              <a:spcBef>
                <a:spcPct val="0"/>
              </a:spcBef>
              <a:buNone/>
              <a:defRPr sz="2800" kern="1200">
                <a:solidFill>
                  <a:schemeClr val="bg1"/>
                </a:solidFill>
                <a:latin typeface="+mj-lt"/>
                <a:ea typeface="+mj-ea"/>
                <a:cs typeface="+mj-cs"/>
              </a:defRPr>
            </a:lvl1pPr>
          </a:lstStyle>
          <a:p>
            <a:r>
              <a:rPr lang="en-US" dirty="0"/>
              <a:t>Testing Vocabs</a:t>
            </a:r>
          </a:p>
        </p:txBody>
      </p:sp>
    </p:spTree>
    <p:extLst>
      <p:ext uri="{BB962C8B-B14F-4D97-AF65-F5344CB8AC3E}">
        <p14:creationId xmlns:p14="http://schemas.microsoft.com/office/powerpoint/2010/main" val="21580760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anim calcmode="lin" valueType="num">
                                      <p:cBhvr>
                                        <p:cTn id="3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1000"/>
                                        <p:tgtEl>
                                          <p:spTgt spid="3">
                                            <p:txEl>
                                              <p:pRg st="9" end="9"/>
                                            </p:txEl>
                                          </p:spTgt>
                                        </p:tgtEl>
                                      </p:cBhvr>
                                    </p:animEffect>
                                    <p:anim calcmode="lin" valueType="num">
                                      <p:cBhvr>
                                        <p:cTn id="4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5" presetID="10" presetClass="entr" presetSubtype="0" fill="hold" nodeType="with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02542" y="1649938"/>
            <a:ext cx="9929794" cy="4597774"/>
          </a:xfrm>
        </p:spPr>
        <p:txBody>
          <a:bodyPr>
            <a:noAutofit/>
          </a:bodyPr>
          <a:lstStyle/>
          <a:p>
            <a:r>
              <a:rPr lang="en-US" sz="2400" dirty="0"/>
              <a:t>Most people have an experience with software that did not work as expected. Software that does not work correctly can lead to many problems, including: </a:t>
            </a:r>
          </a:p>
          <a:p>
            <a:endParaRPr lang="en-US" sz="2400" dirty="0"/>
          </a:p>
          <a:p>
            <a:pPr marL="285750" indent="-285750">
              <a:lnSpc>
                <a:spcPct val="100000"/>
              </a:lnSpc>
              <a:buFont typeface="Arial" panose="020B0604020202020204" pitchFamily="34" charset="0"/>
              <a:buChar char="•"/>
            </a:pPr>
            <a:r>
              <a:rPr lang="en-US" sz="2400" dirty="0"/>
              <a:t>Loss of Money</a:t>
            </a:r>
          </a:p>
          <a:p>
            <a:pPr marL="285750" indent="-285750">
              <a:lnSpc>
                <a:spcPct val="100000"/>
              </a:lnSpc>
              <a:buFont typeface="Arial" panose="020B0604020202020204" pitchFamily="34" charset="0"/>
              <a:buChar char="•"/>
            </a:pPr>
            <a:r>
              <a:rPr lang="en-US" sz="2400" dirty="0"/>
              <a:t>Time</a:t>
            </a:r>
          </a:p>
          <a:p>
            <a:pPr marL="285750" indent="-285750">
              <a:lnSpc>
                <a:spcPct val="100000"/>
              </a:lnSpc>
              <a:buFont typeface="Arial" panose="020B0604020202020204" pitchFamily="34" charset="0"/>
              <a:buChar char="•"/>
            </a:pPr>
            <a:r>
              <a:rPr lang="en-US" sz="2400" dirty="0"/>
              <a:t>Business Reputation</a:t>
            </a:r>
          </a:p>
          <a:p>
            <a:pPr marL="285750" indent="-285750">
              <a:lnSpc>
                <a:spcPct val="100000"/>
              </a:lnSpc>
              <a:buFont typeface="Arial" panose="020B0604020202020204" pitchFamily="34" charset="0"/>
              <a:buChar char="•"/>
            </a:pPr>
            <a:r>
              <a:rPr lang="en-US" sz="2400" dirty="0"/>
              <a:t>Injury or Death</a:t>
            </a:r>
          </a:p>
          <a:p>
            <a:endParaRPr lang="en-US" sz="2000" dirty="0"/>
          </a:p>
          <a:p>
            <a:pPr algn="ctr"/>
            <a:r>
              <a:rPr lang="en-US" sz="2400" dirty="0">
                <a:solidFill>
                  <a:schemeClr val="accent6">
                    <a:lumMod val="75000"/>
                  </a:schemeClr>
                </a:solidFill>
              </a:rPr>
              <a:t>“Software testing is</a:t>
            </a:r>
            <a:r>
              <a:rPr lang="en-US" sz="2400" b="1" dirty="0">
                <a:solidFill>
                  <a:schemeClr val="accent6">
                    <a:lumMod val="75000"/>
                  </a:schemeClr>
                </a:solidFill>
              </a:rPr>
              <a:t> </a:t>
            </a:r>
            <a:r>
              <a:rPr lang="en-US" sz="2400" b="1" u="sng" dirty="0">
                <a:solidFill>
                  <a:schemeClr val="accent6">
                    <a:lumMod val="75000"/>
                  </a:schemeClr>
                </a:solidFill>
              </a:rPr>
              <a:t>a way to assess the qualit</a:t>
            </a:r>
            <a:r>
              <a:rPr lang="en-US" sz="2400" b="1" dirty="0">
                <a:solidFill>
                  <a:schemeClr val="accent6">
                    <a:lumMod val="75000"/>
                  </a:schemeClr>
                </a:solidFill>
              </a:rPr>
              <a:t>y </a:t>
            </a:r>
            <a:r>
              <a:rPr lang="en-US" sz="2400" dirty="0">
                <a:solidFill>
                  <a:schemeClr val="accent6">
                    <a:lumMod val="75000"/>
                  </a:schemeClr>
                </a:solidFill>
              </a:rPr>
              <a:t>of the software and to reduce the risk of software failure in operation.”</a:t>
            </a:r>
            <a:r>
              <a:rPr lang="en-US" sz="3600" dirty="0">
                <a:solidFill>
                  <a:schemeClr val="accent6">
                    <a:lumMod val="75000"/>
                  </a:schemeClr>
                </a:solidFill>
              </a:rPr>
              <a:t> </a:t>
            </a:r>
          </a:p>
        </p:txBody>
      </p:sp>
      <p:sp>
        <p:nvSpPr>
          <p:cNvPr id="3" name="Title 2"/>
          <p:cNvSpPr>
            <a:spLocks noGrp="1"/>
          </p:cNvSpPr>
          <p:nvPr>
            <p:ph type="title"/>
          </p:nvPr>
        </p:nvSpPr>
        <p:spPr>
          <a:solidFill>
            <a:srgbClr val="00B050"/>
          </a:solidFill>
        </p:spPr>
        <p:txBody>
          <a:bodyPr/>
          <a:lstStyle/>
          <a:p>
            <a:r>
              <a:rPr lang="en-US" dirty="0"/>
              <a:t>What is TESTING?</a:t>
            </a:r>
          </a:p>
        </p:txBody>
      </p:sp>
    </p:spTree>
    <p:extLst>
      <p:ext uri="{BB962C8B-B14F-4D97-AF65-F5344CB8AC3E}">
        <p14:creationId xmlns:p14="http://schemas.microsoft.com/office/powerpoint/2010/main" val="3759330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1000"/>
                                        <p:tgtEl>
                                          <p:spTgt spid="2">
                                            <p:txEl>
                                              <p:pRg st="3" end="3"/>
                                            </p:txEl>
                                          </p:spTgt>
                                        </p:tgtEl>
                                      </p:cBhvr>
                                    </p:animEffect>
                                    <p:anim calcmode="lin" valueType="num">
                                      <p:cBhvr>
                                        <p:cTn id="2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fade">
                                      <p:cBhvr>
                                        <p:cTn id="28" dur="1000"/>
                                        <p:tgtEl>
                                          <p:spTgt spid="2">
                                            <p:txEl>
                                              <p:pRg st="4" end="4"/>
                                            </p:txEl>
                                          </p:spTgt>
                                        </p:tgtEl>
                                      </p:cBhvr>
                                    </p:animEffect>
                                    <p:anim calcmode="lin" valueType="num">
                                      <p:cBhvr>
                                        <p:cTn id="29"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Effect transition="in" filter="fade">
                                      <p:cBhvr>
                                        <p:cTn id="35" dur="1000"/>
                                        <p:tgtEl>
                                          <p:spTgt spid="2">
                                            <p:txEl>
                                              <p:pRg st="5" end="5"/>
                                            </p:txEl>
                                          </p:spTgt>
                                        </p:tgtEl>
                                      </p:cBhvr>
                                    </p:animEffect>
                                    <p:anim calcmode="lin" valueType="num">
                                      <p:cBhvr>
                                        <p:cTn id="36"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1000"/>
                                        <p:tgtEl>
                                          <p:spTgt spid="2">
                                            <p:txEl>
                                              <p:pRg st="7" end="7"/>
                                            </p:txEl>
                                          </p:spTgt>
                                        </p:tgtEl>
                                      </p:cBhvr>
                                    </p:animEffect>
                                    <p:anim calcmode="lin" valueType="num">
                                      <p:cBhvr>
                                        <p:cTn id="43"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0C43A0-6F3E-4ADB-8EFC-B9695ACAF3BC}"/>
              </a:ext>
            </a:extLst>
          </p:cNvPr>
          <p:cNvSpPr>
            <a:spLocks noGrp="1"/>
          </p:cNvSpPr>
          <p:nvPr>
            <p:ph sz="quarter" idx="13"/>
          </p:nvPr>
        </p:nvSpPr>
        <p:spPr>
          <a:xfrm>
            <a:off x="251011" y="969623"/>
            <a:ext cx="11546541" cy="5326402"/>
          </a:xfrm>
        </p:spPr>
        <p:txBody>
          <a:bodyPr>
            <a:noAutofit/>
          </a:bodyPr>
          <a:lstStyle/>
          <a:p>
            <a:pPr marL="285750" indent="-285750">
              <a:lnSpc>
                <a:spcPct val="150000"/>
              </a:lnSpc>
              <a:buFont typeface="Wingdings" panose="05000000000000000000" pitchFamily="2" charset="2"/>
              <a:buChar char="ü"/>
            </a:pPr>
            <a:r>
              <a:rPr lang="en-US" sz="2000" b="1" dirty="0">
                <a:latin typeface="Calibri" panose="020F0502020204030204" pitchFamily="34" charset="0"/>
                <a:cs typeface="Calibri" panose="020F0502020204030204" pitchFamily="34" charset="0"/>
              </a:rPr>
              <a:t>Test Design: </a:t>
            </a:r>
            <a:r>
              <a:rPr lang="en-US" sz="2000" dirty="0">
                <a:latin typeface="Calibri" panose="020F0502020204030204" pitchFamily="34" charset="0"/>
                <a:cs typeface="Calibri" panose="020F0502020204030204" pitchFamily="34" charset="0"/>
              </a:rPr>
              <a:t>The activity of deriving and specifying test cases from test conditions. </a:t>
            </a:r>
          </a:p>
          <a:p>
            <a:pPr marL="342900" indent="-342900">
              <a:lnSpc>
                <a:spcPct val="150000"/>
              </a:lnSpc>
              <a:buFont typeface="Wingdings" panose="05000000000000000000" pitchFamily="2" charset="2"/>
              <a:buChar char="ü"/>
            </a:pPr>
            <a:r>
              <a:rPr lang="en-US" sz="2000" b="1" dirty="0">
                <a:latin typeface="Calibri" panose="020F0502020204030204" pitchFamily="34" charset="0"/>
                <a:cs typeface="Calibri" panose="020F0502020204030204" pitchFamily="34" charset="0"/>
              </a:rPr>
              <a:t>Test Basis: </a:t>
            </a:r>
            <a:r>
              <a:rPr lang="en-US" sz="2000" dirty="0">
                <a:latin typeface="Calibri" panose="020F0502020204030204" pitchFamily="34" charset="0"/>
                <a:cs typeface="Calibri" panose="020F0502020204030204" pitchFamily="34" charset="0"/>
              </a:rPr>
              <a:t>The body of knowledge used as the basis for test analysis and design.</a:t>
            </a:r>
          </a:p>
          <a:p>
            <a:pPr marL="342900" indent="-342900">
              <a:lnSpc>
                <a:spcPct val="150000"/>
              </a:lnSpc>
              <a:buFont typeface="Wingdings" panose="05000000000000000000" pitchFamily="2" charset="2"/>
              <a:buChar char="ü"/>
            </a:pPr>
            <a:r>
              <a:rPr lang="en-US" sz="2000" b="1" dirty="0">
                <a:latin typeface="Calibri" panose="020F0502020204030204" pitchFamily="34" charset="0"/>
                <a:cs typeface="Calibri" panose="020F0502020204030204" pitchFamily="34" charset="0"/>
              </a:rPr>
              <a:t>Test Condition: </a:t>
            </a:r>
            <a:r>
              <a:rPr lang="en-US" sz="2000" dirty="0">
                <a:latin typeface="Calibri" panose="020F0502020204030204" pitchFamily="34" charset="0"/>
                <a:cs typeface="Calibri" panose="020F0502020204030204" pitchFamily="34" charset="0"/>
              </a:rPr>
              <a:t>A feature, piece of functionality, or anything that you intend to verify.</a:t>
            </a:r>
            <a:endParaRPr lang="en-US" sz="2000" b="1" dirty="0">
              <a:latin typeface="Calibri" panose="020F0502020204030204" pitchFamily="34" charset="0"/>
              <a:cs typeface="Calibri" panose="020F0502020204030204" pitchFamily="34" charset="0"/>
            </a:endParaRPr>
          </a:p>
          <a:p>
            <a:pPr marL="285750" indent="-285750">
              <a:lnSpc>
                <a:spcPct val="150000"/>
              </a:lnSpc>
              <a:buFont typeface="Wingdings" panose="05000000000000000000" pitchFamily="2" charset="2"/>
              <a:buChar char="ü"/>
            </a:pPr>
            <a:r>
              <a:rPr lang="en-US" sz="2000" b="1" dirty="0">
                <a:latin typeface="Calibri" panose="020F0502020204030204" pitchFamily="34" charset="0"/>
                <a:cs typeface="Calibri" panose="020F0502020204030204" pitchFamily="34" charset="0"/>
              </a:rPr>
              <a:t>Test Analysis: </a:t>
            </a:r>
            <a:r>
              <a:rPr lang="en-US" sz="2000" dirty="0">
                <a:latin typeface="Calibri" panose="020F0502020204030204" pitchFamily="34" charset="0"/>
                <a:cs typeface="Calibri" panose="020F0502020204030204" pitchFamily="34" charset="0"/>
              </a:rPr>
              <a:t>The activity that identifies test conditions by analyzing the test basis.</a:t>
            </a:r>
          </a:p>
          <a:p>
            <a:pPr marL="285750" indent="-285750">
              <a:lnSpc>
                <a:spcPct val="100000"/>
              </a:lnSpc>
              <a:buFont typeface="Wingdings" panose="05000000000000000000" pitchFamily="2" charset="2"/>
              <a:buChar char="ü"/>
            </a:pPr>
            <a:r>
              <a:rPr lang="en-US" sz="2000" b="1" dirty="0">
                <a:latin typeface="Calibri" panose="020F0502020204030204" pitchFamily="34" charset="0"/>
                <a:cs typeface="Calibri" panose="020F0502020204030204" pitchFamily="34" charset="0"/>
              </a:rPr>
              <a:t>Test Cases: </a:t>
            </a:r>
            <a:r>
              <a:rPr lang="en-US" sz="2000" dirty="0">
                <a:latin typeface="Calibri" panose="020F0502020204030204" pitchFamily="34" charset="0"/>
                <a:cs typeface="Calibri" panose="020F0502020204030204" pitchFamily="34" charset="0"/>
              </a:rPr>
              <a:t>A set of preconditions, inputs, actions, expected results and postconditions, based on test conditions.</a:t>
            </a:r>
          </a:p>
          <a:p>
            <a:pPr marL="285750" indent="-285750">
              <a:lnSpc>
                <a:spcPct val="150000"/>
              </a:lnSpc>
              <a:buFont typeface="Wingdings" panose="05000000000000000000" pitchFamily="2" charset="2"/>
              <a:buChar char="ü"/>
            </a:pPr>
            <a:r>
              <a:rPr lang="en-US" sz="2000" b="1" dirty="0">
                <a:latin typeface="Calibri" panose="020F0502020204030204" pitchFamily="34" charset="0"/>
                <a:cs typeface="Calibri" panose="020F0502020204030204" pitchFamily="34" charset="0"/>
              </a:rPr>
              <a:t>Test Script: </a:t>
            </a:r>
            <a:r>
              <a:rPr lang="en-US" sz="2000" dirty="0">
                <a:latin typeface="Calibri" panose="020F0502020204030204" pitchFamily="34" charset="0"/>
                <a:cs typeface="Calibri" panose="020F0502020204030204" pitchFamily="34" charset="0"/>
              </a:rPr>
              <a:t>A sequence of instructions for the execution of a test (Automated Code).</a:t>
            </a:r>
          </a:p>
          <a:p>
            <a:pPr marL="285750" indent="-285750">
              <a:lnSpc>
                <a:spcPct val="100000"/>
              </a:lnSpc>
              <a:buFont typeface="Wingdings" panose="05000000000000000000" pitchFamily="2" charset="2"/>
              <a:buChar char="ü"/>
            </a:pPr>
            <a:r>
              <a:rPr lang="en-US" sz="2000" b="1" dirty="0">
                <a:latin typeface="Calibri" panose="020F0502020204030204" pitchFamily="34" charset="0"/>
                <a:cs typeface="Calibri" panose="020F0502020204030204" pitchFamily="34" charset="0"/>
              </a:rPr>
              <a:t>Test Procedure: </a:t>
            </a:r>
            <a:r>
              <a:rPr lang="en-US" sz="2000" dirty="0">
                <a:latin typeface="Calibri" panose="020F0502020204030204" pitchFamily="34" charset="0"/>
                <a:cs typeface="Calibri" panose="020F0502020204030204" pitchFamily="34" charset="0"/>
              </a:rPr>
              <a:t>A </a:t>
            </a:r>
            <a:r>
              <a:rPr lang="en-US" sz="2000" u="sng" dirty="0">
                <a:latin typeface="Calibri" panose="020F0502020204030204" pitchFamily="34" charset="0"/>
                <a:cs typeface="Calibri" panose="020F0502020204030204" pitchFamily="34" charset="0"/>
              </a:rPr>
              <a:t>sequence of test cases in execution order</a:t>
            </a:r>
            <a:r>
              <a:rPr lang="en-US" sz="2000" dirty="0">
                <a:latin typeface="Calibri" panose="020F0502020204030204" pitchFamily="34" charset="0"/>
                <a:cs typeface="Calibri" panose="020F0502020204030204" pitchFamily="34" charset="0"/>
              </a:rPr>
              <a:t>, and any associated actions that may be required to set up the initial preconditions and any wrap up activities post execution.</a:t>
            </a:r>
          </a:p>
          <a:p>
            <a:pPr marL="285750" indent="-285750">
              <a:lnSpc>
                <a:spcPct val="150000"/>
              </a:lnSpc>
              <a:buFont typeface="Wingdings" panose="05000000000000000000" pitchFamily="2" charset="2"/>
              <a:buChar char="ü"/>
            </a:pPr>
            <a:r>
              <a:rPr lang="en-US" sz="2000" b="1" dirty="0">
                <a:latin typeface="Calibri" panose="020F0502020204030204" pitchFamily="34" charset="0"/>
                <a:cs typeface="Calibri" panose="020F0502020204030204" pitchFamily="34" charset="0"/>
              </a:rPr>
              <a:t>Test Suite: </a:t>
            </a:r>
            <a:r>
              <a:rPr lang="en-US" sz="2000" dirty="0">
                <a:latin typeface="Calibri" panose="020F0502020204030204" pitchFamily="34" charset="0"/>
                <a:cs typeface="Calibri" panose="020F0502020204030204" pitchFamily="34" charset="0"/>
              </a:rPr>
              <a:t>A </a:t>
            </a:r>
            <a:r>
              <a:rPr lang="en-US" sz="2000" u="sng" dirty="0">
                <a:latin typeface="Calibri" panose="020F0502020204030204" pitchFamily="34" charset="0"/>
                <a:cs typeface="Calibri" panose="020F0502020204030204" pitchFamily="34" charset="0"/>
              </a:rPr>
              <a:t>set of test cases </a:t>
            </a:r>
            <a:r>
              <a:rPr lang="en-US" sz="2000" dirty="0">
                <a:latin typeface="Calibri" panose="020F0502020204030204" pitchFamily="34" charset="0"/>
                <a:cs typeface="Calibri" panose="020F0502020204030204" pitchFamily="34" charset="0"/>
              </a:rPr>
              <a:t>or</a:t>
            </a:r>
            <a:r>
              <a:rPr lang="en-US" sz="2000" u="sng" dirty="0">
                <a:latin typeface="Calibri" panose="020F0502020204030204" pitchFamily="34" charset="0"/>
                <a:cs typeface="Calibri" panose="020F0502020204030204" pitchFamily="34" charset="0"/>
              </a:rPr>
              <a:t> test procedures </a:t>
            </a:r>
            <a:r>
              <a:rPr lang="en-US" sz="2000" dirty="0">
                <a:latin typeface="Calibri" panose="020F0502020204030204" pitchFamily="34" charset="0"/>
                <a:cs typeface="Calibri" panose="020F0502020204030204" pitchFamily="34" charset="0"/>
              </a:rPr>
              <a:t>to be executed in a specific test cycle.</a:t>
            </a:r>
          </a:p>
          <a:p>
            <a:pPr marL="285750" indent="-285750">
              <a:lnSpc>
                <a:spcPct val="100000"/>
              </a:lnSpc>
              <a:buFont typeface="Wingdings" panose="05000000000000000000" pitchFamily="2" charset="2"/>
              <a:buChar char="ü"/>
            </a:pPr>
            <a:r>
              <a:rPr lang="en-US" sz="2000" b="1" dirty="0">
                <a:latin typeface="Calibri" panose="020F0502020204030204" pitchFamily="34" charset="0"/>
                <a:cs typeface="Calibri" panose="020F0502020204030204" pitchFamily="34" charset="0"/>
              </a:rPr>
              <a:t>Test Data: </a:t>
            </a:r>
            <a:r>
              <a:rPr lang="en-US" sz="2000" dirty="0">
                <a:latin typeface="Calibri" panose="020F0502020204030204" pitchFamily="34" charset="0"/>
                <a:cs typeface="Calibri" panose="020F0502020204030204" pitchFamily="34" charset="0"/>
              </a:rPr>
              <a:t>Data created or selected to satisfy the execution preconditions and inputs to execute one or more test cases.</a:t>
            </a:r>
          </a:p>
        </p:txBody>
      </p:sp>
      <p:sp>
        <p:nvSpPr>
          <p:cNvPr id="4" name="Title 1">
            <a:extLst>
              <a:ext uri="{FF2B5EF4-FFF2-40B4-BE49-F238E27FC236}">
                <a16:creationId xmlns:a16="http://schemas.microsoft.com/office/drawing/2014/main" id="{D200972E-83FB-455B-B0C7-9512A16D4E37}"/>
              </a:ext>
            </a:extLst>
          </p:cNvPr>
          <p:cNvSpPr txBox="1">
            <a:spLocks/>
          </p:cNvSpPr>
          <p:nvPr/>
        </p:nvSpPr>
        <p:spPr>
          <a:xfrm>
            <a:off x="5162" y="0"/>
            <a:ext cx="12186838" cy="640080"/>
          </a:xfrm>
          <a:prstGeom prst="rect">
            <a:avLst/>
          </a:prstGeom>
          <a:solidFill>
            <a:schemeClr val="accent6"/>
          </a:solidFill>
        </p:spPr>
        <p:txBody>
          <a:bodyPr vert="horz" lIns="91440" tIns="45720" rIns="91440" bIns="45720" rtlCol="0" anchor="ctr">
            <a:normAutofit/>
          </a:bodyPr>
          <a:lstStyle>
            <a:lvl1pPr algn="l" defTabSz="914400" rtl="0" eaLnBrk="1" latinLnBrk="0" hangingPunct="1">
              <a:spcBef>
                <a:spcPct val="0"/>
              </a:spcBef>
              <a:buNone/>
              <a:defRPr sz="2800" kern="1200">
                <a:solidFill>
                  <a:schemeClr val="bg1"/>
                </a:solidFill>
                <a:latin typeface="+mj-lt"/>
                <a:ea typeface="+mj-ea"/>
                <a:cs typeface="+mj-cs"/>
              </a:defRPr>
            </a:lvl1pPr>
          </a:lstStyle>
          <a:p>
            <a:r>
              <a:rPr lang="en-US" dirty="0"/>
              <a:t>Testing Vocabs</a:t>
            </a:r>
          </a:p>
        </p:txBody>
      </p:sp>
      <p:pic>
        <p:nvPicPr>
          <p:cNvPr id="5" name="Picture 4" descr="A close up of a sign&#10;&#10;Description automatically generated">
            <a:extLst>
              <a:ext uri="{FF2B5EF4-FFF2-40B4-BE49-F238E27FC236}">
                <a16:creationId xmlns:a16="http://schemas.microsoft.com/office/drawing/2014/main" id="{8A84B6A5-23EF-482B-BE32-A4BFC9D26C5E}"/>
              </a:ext>
            </a:extLst>
          </p:cNvPr>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1093890" y="5858197"/>
            <a:ext cx="940991" cy="999803"/>
          </a:xfrm>
          <a:prstGeom prst="rect">
            <a:avLst/>
          </a:prstGeom>
        </p:spPr>
      </p:pic>
    </p:spTree>
    <p:extLst>
      <p:ext uri="{BB962C8B-B14F-4D97-AF65-F5344CB8AC3E}">
        <p14:creationId xmlns:p14="http://schemas.microsoft.com/office/powerpoint/2010/main" val="18709960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par>
                                <p:cTn id="66" presetID="10" presetClass="entr" presetSubtype="0" fill="hold" nodeType="withEffect">
                                  <p:stCondLst>
                                    <p:cond delay="0"/>
                                  </p:stCondLst>
                                  <p:childTnLst>
                                    <p:set>
                                      <p:cBhvr>
                                        <p:cTn id="67" dur="1" fill="hold">
                                          <p:stCondLst>
                                            <p:cond delay="0"/>
                                          </p:stCondLst>
                                        </p:cTn>
                                        <p:tgtEl>
                                          <p:spTgt spid="5"/>
                                        </p:tgtEl>
                                        <p:attrNameLst>
                                          <p:attrName>style.visibility</p:attrName>
                                        </p:attrNameLst>
                                      </p:cBhvr>
                                      <p:to>
                                        <p:strVal val="visible"/>
                                      </p:to>
                                    </p:set>
                                    <p:animEffect transition="in" filter="fade">
                                      <p:cBhvr>
                                        <p:cTn id="6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0C43A0-6F3E-4ADB-8EFC-B9695ACAF3BC}"/>
              </a:ext>
            </a:extLst>
          </p:cNvPr>
          <p:cNvSpPr>
            <a:spLocks noGrp="1"/>
          </p:cNvSpPr>
          <p:nvPr>
            <p:ph sz="quarter" idx="13"/>
          </p:nvPr>
        </p:nvSpPr>
        <p:spPr>
          <a:xfrm>
            <a:off x="217715" y="972457"/>
            <a:ext cx="11611574" cy="5546329"/>
          </a:xfrm>
        </p:spPr>
        <p:txBody>
          <a:bodyPr>
            <a:normAutofit/>
          </a:bodyPr>
          <a:lstStyle/>
          <a:p>
            <a:pPr marL="285750" indent="-285750">
              <a:lnSpc>
                <a:spcPct val="150000"/>
              </a:lnSpc>
              <a:buFont typeface="Wingdings" panose="05000000000000000000" pitchFamily="2" charset="2"/>
              <a:buChar char="ü"/>
            </a:pPr>
            <a:r>
              <a:rPr lang="en-US" sz="2400" b="1" dirty="0">
                <a:latin typeface="Calibri" panose="020F0502020204030204" pitchFamily="34" charset="0"/>
                <a:cs typeface="Calibri" panose="020F0502020204030204" pitchFamily="34" charset="0"/>
              </a:rPr>
              <a:t>Test Object: </a:t>
            </a:r>
            <a:r>
              <a:rPr lang="en-US" sz="2400" dirty="0">
                <a:latin typeface="Calibri" panose="020F0502020204030204" pitchFamily="34" charset="0"/>
                <a:cs typeface="Calibri" panose="020F0502020204030204" pitchFamily="34" charset="0"/>
              </a:rPr>
              <a:t>The component or system to be tested.</a:t>
            </a:r>
          </a:p>
          <a:p>
            <a:pPr marL="285750" indent="-285750">
              <a:lnSpc>
                <a:spcPct val="150000"/>
              </a:lnSpc>
              <a:buFont typeface="Wingdings" panose="05000000000000000000" pitchFamily="2" charset="2"/>
              <a:buChar char="ü"/>
            </a:pPr>
            <a:r>
              <a:rPr lang="en-US" sz="2400" b="1" dirty="0">
                <a:latin typeface="Calibri" panose="020F0502020204030204" pitchFamily="34" charset="0"/>
                <a:cs typeface="Calibri" panose="020F0502020204030204" pitchFamily="34" charset="0"/>
              </a:rPr>
              <a:t>Test Item: </a:t>
            </a:r>
            <a:r>
              <a:rPr lang="en-US" sz="2400" dirty="0">
                <a:latin typeface="Calibri" panose="020F0502020204030204" pitchFamily="34" charset="0"/>
                <a:cs typeface="Calibri" panose="020F0502020204030204" pitchFamily="34" charset="0"/>
              </a:rPr>
              <a:t>A part of a test object used in the test process.</a:t>
            </a:r>
          </a:p>
          <a:p>
            <a:pPr marL="285750" indent="-285750">
              <a:lnSpc>
                <a:spcPct val="150000"/>
              </a:lnSpc>
              <a:buFont typeface="Wingdings" panose="05000000000000000000" pitchFamily="2" charset="2"/>
              <a:buChar char="ü"/>
            </a:pPr>
            <a:r>
              <a:rPr lang="en-US" sz="2400" b="1" dirty="0">
                <a:latin typeface="Calibri" panose="020F0502020204030204" pitchFamily="34" charset="0"/>
                <a:cs typeface="Calibri" panose="020F0502020204030204" pitchFamily="34" charset="0"/>
              </a:rPr>
              <a:t>Test Objective: </a:t>
            </a:r>
            <a:r>
              <a:rPr lang="en-US" sz="2400" dirty="0">
                <a:latin typeface="Calibri" panose="020F0502020204030204" pitchFamily="34" charset="0"/>
                <a:cs typeface="Calibri" panose="020F0502020204030204" pitchFamily="34" charset="0"/>
              </a:rPr>
              <a:t>A reason or purpose for designing and executing a test.</a:t>
            </a:r>
          </a:p>
          <a:p>
            <a:pPr marL="285750" indent="-285750">
              <a:lnSpc>
                <a:spcPct val="100000"/>
              </a:lnSpc>
              <a:buFont typeface="Wingdings" panose="05000000000000000000" pitchFamily="2" charset="2"/>
              <a:buChar char="ü"/>
            </a:pPr>
            <a:r>
              <a:rPr lang="en-US" sz="2400" b="1" dirty="0">
                <a:latin typeface="Calibri" panose="020F0502020204030204" pitchFamily="34" charset="0"/>
                <a:cs typeface="Calibri" panose="020F0502020204030204" pitchFamily="34" charset="0"/>
              </a:rPr>
              <a:t>Test Oracle: </a:t>
            </a:r>
            <a:r>
              <a:rPr lang="en-US" sz="2400" dirty="0">
                <a:latin typeface="Calibri" panose="020F0502020204030204" pitchFamily="34" charset="0"/>
                <a:cs typeface="Calibri" panose="020F0502020204030204" pitchFamily="34" charset="0"/>
              </a:rPr>
              <a:t>A source to determine expected results to compare with the actual result of the system under test.</a:t>
            </a:r>
          </a:p>
          <a:p>
            <a:pPr marL="285750" indent="-285750">
              <a:lnSpc>
                <a:spcPct val="150000"/>
              </a:lnSpc>
              <a:buFont typeface="Wingdings" panose="05000000000000000000" pitchFamily="2" charset="2"/>
              <a:buChar char="ü"/>
            </a:pPr>
            <a:r>
              <a:rPr lang="en-US" sz="2400" b="1" dirty="0">
                <a:latin typeface="Calibri" panose="020F0502020204030204" pitchFamily="34" charset="0"/>
                <a:cs typeface="Calibri" panose="020F0502020204030204" pitchFamily="34" charset="0"/>
              </a:rPr>
              <a:t>Test Automation: </a:t>
            </a:r>
            <a:r>
              <a:rPr lang="en-US" sz="2400" dirty="0">
                <a:latin typeface="Calibri" panose="020F0502020204030204" pitchFamily="34" charset="0"/>
                <a:cs typeface="Calibri" panose="020F0502020204030204" pitchFamily="34" charset="0"/>
              </a:rPr>
              <a:t>The use of software/script to perform or support test activities.</a:t>
            </a:r>
            <a:endParaRPr lang="en-US" sz="2400" b="1" dirty="0"/>
          </a:p>
          <a:p>
            <a:pPr marL="285750" indent="-285750">
              <a:lnSpc>
                <a:spcPct val="100000"/>
              </a:lnSpc>
              <a:buFont typeface="Wingdings" panose="05000000000000000000" pitchFamily="2" charset="2"/>
              <a:buChar char="ü"/>
            </a:pPr>
            <a:r>
              <a:rPr lang="en-US" sz="2000" b="1" dirty="0"/>
              <a:t>Test Environment: </a:t>
            </a:r>
            <a:r>
              <a:rPr lang="en-US" sz="2400" dirty="0"/>
              <a:t>An environment containing hardware, instrumentation, simulators, software tools, and other support elements needed to conduct a test. </a:t>
            </a:r>
          </a:p>
        </p:txBody>
      </p:sp>
      <p:sp>
        <p:nvSpPr>
          <p:cNvPr id="4" name="Title 1">
            <a:extLst>
              <a:ext uri="{FF2B5EF4-FFF2-40B4-BE49-F238E27FC236}">
                <a16:creationId xmlns:a16="http://schemas.microsoft.com/office/drawing/2014/main" id="{C444FD53-CB61-4337-9F12-FF858E34B4FB}"/>
              </a:ext>
            </a:extLst>
          </p:cNvPr>
          <p:cNvSpPr txBox="1">
            <a:spLocks/>
          </p:cNvSpPr>
          <p:nvPr/>
        </p:nvSpPr>
        <p:spPr>
          <a:xfrm>
            <a:off x="5162" y="0"/>
            <a:ext cx="12186838" cy="640080"/>
          </a:xfrm>
          <a:prstGeom prst="rect">
            <a:avLst/>
          </a:prstGeom>
          <a:solidFill>
            <a:schemeClr val="accent6"/>
          </a:solidFill>
        </p:spPr>
        <p:txBody>
          <a:bodyPr vert="horz" lIns="91440" tIns="45720" rIns="91440" bIns="45720" rtlCol="0" anchor="ctr">
            <a:normAutofit/>
          </a:bodyPr>
          <a:lstStyle>
            <a:lvl1pPr algn="l" defTabSz="914400" rtl="0" eaLnBrk="1" latinLnBrk="0" hangingPunct="1">
              <a:spcBef>
                <a:spcPct val="0"/>
              </a:spcBef>
              <a:buNone/>
              <a:defRPr sz="2800" kern="1200">
                <a:solidFill>
                  <a:schemeClr val="bg1"/>
                </a:solidFill>
                <a:latin typeface="+mj-lt"/>
                <a:ea typeface="+mj-ea"/>
                <a:cs typeface="+mj-cs"/>
              </a:defRPr>
            </a:lvl1pPr>
          </a:lstStyle>
          <a:p>
            <a:r>
              <a:rPr lang="en-US" dirty="0"/>
              <a:t>Testing Vocabs</a:t>
            </a:r>
          </a:p>
        </p:txBody>
      </p:sp>
      <p:pic>
        <p:nvPicPr>
          <p:cNvPr id="5" name="Picture 4" descr="A close up of a sign&#10;&#10;Description automatically generated">
            <a:extLst>
              <a:ext uri="{FF2B5EF4-FFF2-40B4-BE49-F238E27FC236}">
                <a16:creationId xmlns:a16="http://schemas.microsoft.com/office/drawing/2014/main" id="{2EA315A9-97DE-4F33-BA66-E10F08006019}"/>
              </a:ext>
            </a:extLst>
          </p:cNvPr>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1093890" y="5858197"/>
            <a:ext cx="940991" cy="999803"/>
          </a:xfrm>
          <a:prstGeom prst="rect">
            <a:avLst/>
          </a:prstGeom>
        </p:spPr>
      </p:pic>
    </p:spTree>
    <p:extLst>
      <p:ext uri="{BB962C8B-B14F-4D97-AF65-F5344CB8AC3E}">
        <p14:creationId xmlns:p14="http://schemas.microsoft.com/office/powerpoint/2010/main" val="22880397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5" presetID="10" presetClass="entr" presetSubtype="0" fill="hold" nodeType="with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0C43A0-6F3E-4ADB-8EFC-B9695ACAF3BC}"/>
              </a:ext>
            </a:extLst>
          </p:cNvPr>
          <p:cNvSpPr>
            <a:spLocks noGrp="1"/>
          </p:cNvSpPr>
          <p:nvPr>
            <p:ph sz="quarter" idx="13"/>
          </p:nvPr>
        </p:nvSpPr>
        <p:spPr>
          <a:xfrm>
            <a:off x="217715" y="972457"/>
            <a:ext cx="11611574" cy="5546329"/>
          </a:xfrm>
        </p:spPr>
        <p:txBody>
          <a:bodyPr>
            <a:normAutofit/>
          </a:bodyPr>
          <a:lstStyle/>
          <a:p>
            <a:pPr marL="285750" indent="-285750">
              <a:lnSpc>
                <a:spcPct val="150000"/>
              </a:lnSpc>
              <a:buFont typeface="Wingdings" panose="05000000000000000000" pitchFamily="2" charset="2"/>
              <a:buChar char="ü"/>
            </a:pPr>
            <a:r>
              <a:rPr lang="en-US" sz="2000" b="1" dirty="0"/>
              <a:t>Testware: </a:t>
            </a:r>
            <a:r>
              <a:rPr lang="en-US" sz="2000" dirty="0"/>
              <a:t>Work products produced during the test process for use.</a:t>
            </a:r>
          </a:p>
          <a:p>
            <a:pPr marL="285750" indent="-285750">
              <a:lnSpc>
                <a:spcPct val="100000"/>
              </a:lnSpc>
              <a:buFont typeface="Wingdings" panose="05000000000000000000" pitchFamily="2" charset="2"/>
              <a:buChar char="ü"/>
            </a:pPr>
            <a:r>
              <a:rPr lang="en-US" sz="2000" b="1" dirty="0"/>
              <a:t>Test Input: </a:t>
            </a:r>
            <a:r>
              <a:rPr lang="en-US" sz="2000" dirty="0"/>
              <a:t>The data received from an external source by the test object during test execution. The external source can be hardware, software or human. </a:t>
            </a:r>
          </a:p>
          <a:p>
            <a:pPr marL="285750" indent="-285750">
              <a:lnSpc>
                <a:spcPct val="100000"/>
              </a:lnSpc>
              <a:buFont typeface="Wingdings" panose="05000000000000000000" pitchFamily="2" charset="2"/>
              <a:buChar char="ü"/>
            </a:pPr>
            <a:r>
              <a:rPr lang="en-US" sz="2000" b="1" dirty="0"/>
              <a:t>Test Implementation: </a:t>
            </a:r>
            <a:r>
              <a:rPr lang="en-US" sz="2000" dirty="0"/>
              <a:t>The activity that prepares the testware for test execution based on test analysis and design.</a:t>
            </a:r>
          </a:p>
          <a:p>
            <a:pPr marL="285750" indent="-285750">
              <a:lnSpc>
                <a:spcPct val="100000"/>
              </a:lnSpc>
              <a:buFont typeface="Wingdings" panose="05000000000000000000" pitchFamily="2" charset="2"/>
              <a:buChar char="ü"/>
            </a:pPr>
            <a:r>
              <a:rPr lang="en-US" sz="2000" b="1" dirty="0"/>
              <a:t>Test Execution: </a:t>
            </a:r>
            <a:r>
              <a:rPr lang="en-US" sz="2000" dirty="0"/>
              <a:t>The process of running a test on the component or system under test, producing actual result(s).</a:t>
            </a:r>
          </a:p>
          <a:p>
            <a:pPr marL="285750" indent="-285750">
              <a:lnSpc>
                <a:spcPct val="150000"/>
              </a:lnSpc>
              <a:buFont typeface="Wingdings" panose="05000000000000000000" pitchFamily="2" charset="2"/>
              <a:buChar char="ü"/>
            </a:pPr>
            <a:r>
              <a:rPr lang="en-US" sz="2000" b="1" dirty="0"/>
              <a:t>Test Harness: </a:t>
            </a:r>
            <a:r>
              <a:rPr lang="en-US" sz="2000" dirty="0"/>
              <a:t>A test environment comprised of stubs and drivers needed to execute a test.</a:t>
            </a:r>
          </a:p>
          <a:p>
            <a:pPr marL="285750" indent="-285750">
              <a:lnSpc>
                <a:spcPct val="100000"/>
              </a:lnSpc>
              <a:buFont typeface="Wingdings" panose="05000000000000000000" pitchFamily="2" charset="2"/>
              <a:buChar char="ü"/>
            </a:pPr>
            <a:r>
              <a:rPr lang="en-US" sz="2000" b="1" dirty="0"/>
              <a:t>Test Progress Report: </a:t>
            </a:r>
            <a:r>
              <a:rPr lang="en-US" sz="2000" dirty="0"/>
              <a:t>A test report produced at regular intervals about the progress of test activities against a baseline, risks, and alternatives requiring a decision. and/or times, and interdependencies.</a:t>
            </a:r>
          </a:p>
          <a:p>
            <a:pPr marL="285750" indent="-285750">
              <a:lnSpc>
                <a:spcPct val="100000"/>
              </a:lnSpc>
              <a:buFont typeface="Wingdings" panose="05000000000000000000" pitchFamily="2" charset="2"/>
              <a:buChar char="ü"/>
            </a:pPr>
            <a:r>
              <a:rPr lang="en-US" sz="2000" b="1" dirty="0"/>
              <a:t>Test Summary Report: </a:t>
            </a:r>
            <a:r>
              <a:rPr lang="en-US" sz="2000" dirty="0"/>
              <a:t>A test report that provides an evaluation of the corresponding test items against exit criteria.</a:t>
            </a:r>
          </a:p>
        </p:txBody>
      </p:sp>
      <p:sp>
        <p:nvSpPr>
          <p:cNvPr id="4" name="Title 1">
            <a:extLst>
              <a:ext uri="{FF2B5EF4-FFF2-40B4-BE49-F238E27FC236}">
                <a16:creationId xmlns:a16="http://schemas.microsoft.com/office/drawing/2014/main" id="{C444FD53-CB61-4337-9F12-FF858E34B4FB}"/>
              </a:ext>
            </a:extLst>
          </p:cNvPr>
          <p:cNvSpPr txBox="1">
            <a:spLocks/>
          </p:cNvSpPr>
          <p:nvPr/>
        </p:nvSpPr>
        <p:spPr>
          <a:xfrm>
            <a:off x="5162" y="0"/>
            <a:ext cx="12186838" cy="640080"/>
          </a:xfrm>
          <a:prstGeom prst="rect">
            <a:avLst/>
          </a:prstGeom>
          <a:solidFill>
            <a:schemeClr val="accent6"/>
          </a:solidFill>
        </p:spPr>
        <p:txBody>
          <a:bodyPr vert="horz" lIns="91440" tIns="45720" rIns="91440" bIns="45720" rtlCol="0" anchor="ctr">
            <a:normAutofit/>
          </a:bodyPr>
          <a:lstStyle>
            <a:lvl1pPr algn="l" defTabSz="914400" rtl="0" eaLnBrk="1" latinLnBrk="0" hangingPunct="1">
              <a:spcBef>
                <a:spcPct val="0"/>
              </a:spcBef>
              <a:buNone/>
              <a:defRPr sz="2800" kern="1200">
                <a:solidFill>
                  <a:schemeClr val="bg1"/>
                </a:solidFill>
                <a:latin typeface="+mj-lt"/>
                <a:ea typeface="+mj-ea"/>
                <a:cs typeface="+mj-cs"/>
              </a:defRPr>
            </a:lvl1pPr>
          </a:lstStyle>
          <a:p>
            <a:r>
              <a:rPr lang="en-US" dirty="0"/>
              <a:t>Testing Vocabs</a:t>
            </a:r>
          </a:p>
        </p:txBody>
      </p:sp>
      <p:pic>
        <p:nvPicPr>
          <p:cNvPr id="5" name="Picture 4" descr="A close up of a sign&#10;&#10;Description automatically generated">
            <a:extLst>
              <a:ext uri="{FF2B5EF4-FFF2-40B4-BE49-F238E27FC236}">
                <a16:creationId xmlns:a16="http://schemas.microsoft.com/office/drawing/2014/main" id="{F042C060-E79C-463B-805A-DC57E067D6DE}"/>
              </a:ext>
            </a:extLst>
          </p:cNvPr>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1093890" y="5858197"/>
            <a:ext cx="940991" cy="999803"/>
          </a:xfrm>
          <a:prstGeom prst="rect">
            <a:avLst/>
          </a:prstGeom>
        </p:spPr>
      </p:pic>
    </p:spTree>
    <p:extLst>
      <p:ext uri="{BB962C8B-B14F-4D97-AF65-F5344CB8AC3E}">
        <p14:creationId xmlns:p14="http://schemas.microsoft.com/office/powerpoint/2010/main" val="29748155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52" presetID="10" presetClass="entr" presetSubtype="0" fill="hold" nodeType="with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0C43A0-6F3E-4ADB-8EFC-B9695ACAF3BC}"/>
              </a:ext>
            </a:extLst>
          </p:cNvPr>
          <p:cNvSpPr>
            <a:spLocks noGrp="1"/>
          </p:cNvSpPr>
          <p:nvPr>
            <p:ph sz="quarter" idx="13"/>
          </p:nvPr>
        </p:nvSpPr>
        <p:spPr>
          <a:xfrm>
            <a:off x="217715" y="972457"/>
            <a:ext cx="11611574" cy="5546329"/>
          </a:xfrm>
        </p:spPr>
        <p:txBody>
          <a:bodyPr>
            <a:normAutofit/>
          </a:bodyPr>
          <a:lstStyle/>
          <a:p>
            <a:pPr>
              <a:lnSpc>
                <a:spcPct val="150000"/>
              </a:lnSpc>
            </a:pPr>
            <a:endParaRPr lang="en-US" sz="2000" dirty="0"/>
          </a:p>
          <a:p>
            <a:pPr algn="ctr">
              <a:lnSpc>
                <a:spcPct val="150000"/>
              </a:lnSpc>
            </a:pPr>
            <a:r>
              <a:rPr lang="en-US" sz="2000" dirty="0"/>
              <a:t>Test Oracle</a:t>
            </a:r>
          </a:p>
          <a:p>
            <a:pPr algn="ctr">
              <a:lnSpc>
                <a:spcPct val="150000"/>
              </a:lnSpc>
            </a:pPr>
            <a:r>
              <a:rPr lang="en-US" sz="2000" dirty="0"/>
              <a:t>Test Basis </a:t>
            </a:r>
            <a:r>
              <a:rPr lang="en-US" sz="2000" dirty="0">
                <a:sym typeface="Wingdings" panose="05000000000000000000" pitchFamily="2" charset="2"/>
              </a:rPr>
              <a:t> Test Condition  Test Case   Test Procedure  Test Implement  Test Execution  </a:t>
            </a:r>
          </a:p>
          <a:p>
            <a:pPr algn="ctr">
              <a:lnSpc>
                <a:spcPct val="150000"/>
              </a:lnSpc>
            </a:pPr>
            <a:r>
              <a:rPr lang="en-US" sz="2000" dirty="0">
                <a:sym typeface="Wingdings" panose="05000000000000000000" pitchFamily="2" charset="2"/>
              </a:rPr>
              <a:t>Test Progress Report  Test Summary Report</a:t>
            </a:r>
            <a:endParaRPr lang="en-US" sz="2000" dirty="0"/>
          </a:p>
          <a:p>
            <a:pPr algn="ctr">
              <a:lnSpc>
                <a:spcPct val="150000"/>
              </a:lnSpc>
            </a:pPr>
            <a:r>
              <a:rPr lang="en-US" sz="2000" dirty="0"/>
              <a:t>	</a:t>
            </a:r>
          </a:p>
          <a:p>
            <a:pPr algn="ctr">
              <a:lnSpc>
                <a:spcPct val="150000"/>
              </a:lnSpc>
            </a:pPr>
            <a:r>
              <a:rPr lang="en-US" sz="2000" dirty="0"/>
              <a:t>Test Analysis	Test Design</a:t>
            </a:r>
          </a:p>
          <a:p>
            <a:pPr algn="ctr">
              <a:lnSpc>
                <a:spcPct val="150000"/>
              </a:lnSpc>
            </a:pPr>
            <a:endParaRPr lang="en-US" sz="2000" dirty="0"/>
          </a:p>
          <a:p>
            <a:pPr algn="ctr">
              <a:lnSpc>
                <a:spcPct val="150000"/>
              </a:lnSpc>
            </a:pPr>
            <a:r>
              <a:rPr lang="en-US" sz="2000" dirty="0"/>
              <a:t>Test SUITE = Test Procedure + Test Case</a:t>
            </a:r>
          </a:p>
          <a:p>
            <a:pPr>
              <a:lnSpc>
                <a:spcPct val="150000"/>
              </a:lnSpc>
            </a:pPr>
            <a:endParaRPr lang="en-US" sz="2000" dirty="0"/>
          </a:p>
        </p:txBody>
      </p:sp>
      <p:sp>
        <p:nvSpPr>
          <p:cNvPr id="4" name="Title 1">
            <a:extLst>
              <a:ext uri="{FF2B5EF4-FFF2-40B4-BE49-F238E27FC236}">
                <a16:creationId xmlns:a16="http://schemas.microsoft.com/office/drawing/2014/main" id="{C444FD53-CB61-4337-9F12-FF858E34B4FB}"/>
              </a:ext>
            </a:extLst>
          </p:cNvPr>
          <p:cNvSpPr txBox="1">
            <a:spLocks/>
          </p:cNvSpPr>
          <p:nvPr/>
        </p:nvSpPr>
        <p:spPr>
          <a:xfrm>
            <a:off x="5162" y="0"/>
            <a:ext cx="12186838" cy="640080"/>
          </a:xfrm>
          <a:prstGeom prst="rect">
            <a:avLst/>
          </a:prstGeom>
          <a:solidFill>
            <a:schemeClr val="accent6"/>
          </a:solidFill>
        </p:spPr>
        <p:txBody>
          <a:bodyPr vert="horz" lIns="91440" tIns="45720" rIns="91440" bIns="45720" rtlCol="0" anchor="ctr">
            <a:normAutofit/>
          </a:bodyPr>
          <a:lstStyle>
            <a:lvl1pPr algn="l" defTabSz="914400" rtl="0" eaLnBrk="1" latinLnBrk="0" hangingPunct="1">
              <a:spcBef>
                <a:spcPct val="0"/>
              </a:spcBef>
              <a:buNone/>
              <a:defRPr sz="2800" kern="1200">
                <a:solidFill>
                  <a:schemeClr val="bg1"/>
                </a:solidFill>
                <a:latin typeface="+mj-lt"/>
                <a:ea typeface="+mj-ea"/>
                <a:cs typeface="+mj-cs"/>
              </a:defRPr>
            </a:lvl1pPr>
          </a:lstStyle>
          <a:p>
            <a:r>
              <a:rPr lang="en-US" dirty="0"/>
              <a:t>Testing Vocabs</a:t>
            </a:r>
          </a:p>
        </p:txBody>
      </p:sp>
      <p:pic>
        <p:nvPicPr>
          <p:cNvPr id="5" name="Picture 4" descr="A close up of a sign&#10;&#10;Description automatically generated">
            <a:extLst>
              <a:ext uri="{FF2B5EF4-FFF2-40B4-BE49-F238E27FC236}">
                <a16:creationId xmlns:a16="http://schemas.microsoft.com/office/drawing/2014/main" id="{1A9EA49F-F9E4-4120-A7F9-EC751EC9B795}"/>
              </a:ext>
            </a:extLst>
          </p:cNvPr>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1093890" y="5858197"/>
            <a:ext cx="940991" cy="999803"/>
          </a:xfrm>
          <a:prstGeom prst="rect">
            <a:avLst/>
          </a:prstGeom>
        </p:spPr>
      </p:pic>
    </p:spTree>
    <p:extLst>
      <p:ext uri="{BB962C8B-B14F-4D97-AF65-F5344CB8AC3E}">
        <p14:creationId xmlns:p14="http://schemas.microsoft.com/office/powerpoint/2010/main" val="30574737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10" presetClass="entr" presetSubtype="0" fill="hold" nodeType="with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91A0B7A8-7318-4609-8247-5BB614F42DD9}"/>
              </a:ext>
            </a:extLst>
          </p:cNvPr>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1093890" y="5867162"/>
            <a:ext cx="940991" cy="999803"/>
          </a:xfrm>
          <a:prstGeom prst="rect">
            <a:avLst/>
          </a:prstGeom>
        </p:spPr>
      </p:pic>
      <p:sp>
        <p:nvSpPr>
          <p:cNvPr id="2" name="Title 1">
            <a:extLst>
              <a:ext uri="{FF2B5EF4-FFF2-40B4-BE49-F238E27FC236}">
                <a16:creationId xmlns:a16="http://schemas.microsoft.com/office/drawing/2014/main" id="{94689ADF-6F87-4EB8-AC9A-1267D3D9F00C}"/>
              </a:ext>
            </a:extLst>
          </p:cNvPr>
          <p:cNvSpPr>
            <a:spLocks noGrp="1"/>
          </p:cNvSpPr>
          <p:nvPr>
            <p:ph type="title"/>
          </p:nvPr>
        </p:nvSpPr>
        <p:spPr>
          <a:solidFill>
            <a:schemeClr val="accent6"/>
          </a:solidFill>
        </p:spPr>
        <p:txBody>
          <a:bodyPr vert="horz" lIns="91440" tIns="45720" rIns="91440" bIns="45720" rtlCol="0" anchor="ctr">
            <a:normAutofit/>
          </a:bodyPr>
          <a:lstStyle/>
          <a:p>
            <a:r>
              <a:rPr lang="en-US" dirty="0"/>
              <a:t>Test Process</a:t>
            </a:r>
          </a:p>
        </p:txBody>
      </p:sp>
      <p:sp>
        <p:nvSpPr>
          <p:cNvPr id="3" name="Content Placeholder 2">
            <a:extLst>
              <a:ext uri="{FF2B5EF4-FFF2-40B4-BE49-F238E27FC236}">
                <a16:creationId xmlns:a16="http://schemas.microsoft.com/office/drawing/2014/main" id="{B08BD9CA-0564-42A6-822B-FF2E221FF366}"/>
              </a:ext>
            </a:extLst>
          </p:cNvPr>
          <p:cNvSpPr>
            <a:spLocks noGrp="1"/>
          </p:cNvSpPr>
          <p:nvPr>
            <p:ph sz="quarter" idx="13"/>
          </p:nvPr>
        </p:nvSpPr>
        <p:spPr>
          <a:xfrm>
            <a:off x="1752600" y="1444752"/>
            <a:ext cx="10076688" cy="5311648"/>
          </a:xfrm>
        </p:spPr>
        <p:txBody>
          <a:bodyPr>
            <a:normAutofit fontScale="92500" lnSpcReduction="20000"/>
          </a:bodyPr>
          <a:lstStyle/>
          <a:p>
            <a:r>
              <a:rPr lang="en-US" sz="2800" dirty="0"/>
              <a:t>A test process consists of the following main </a:t>
            </a:r>
            <a:r>
              <a:rPr lang="en-US" sz="2800" u="sng" dirty="0"/>
              <a:t>groups</a:t>
            </a:r>
            <a:r>
              <a:rPr lang="en-US" sz="2800" dirty="0"/>
              <a:t> of </a:t>
            </a:r>
            <a:r>
              <a:rPr lang="en-US" sz="2800" u="sng" dirty="0"/>
              <a:t>activities</a:t>
            </a:r>
            <a:r>
              <a:rPr lang="en-US" sz="2800" dirty="0"/>
              <a:t>:</a:t>
            </a:r>
          </a:p>
          <a:p>
            <a:endParaRPr lang="en-US" sz="2800" dirty="0"/>
          </a:p>
          <a:p>
            <a:pPr marL="514350" indent="-514350">
              <a:buFont typeface="+mj-lt"/>
              <a:buAutoNum type="arabicPeriod"/>
            </a:pPr>
            <a:r>
              <a:rPr lang="en-US" sz="2800" dirty="0"/>
              <a:t>Test Planning</a:t>
            </a:r>
          </a:p>
          <a:p>
            <a:pPr marL="514350" indent="-514350">
              <a:buFont typeface="+mj-lt"/>
              <a:buAutoNum type="arabicPeriod"/>
            </a:pPr>
            <a:r>
              <a:rPr lang="en-US" sz="2800" dirty="0"/>
              <a:t>Test Monitoring and Control</a:t>
            </a:r>
          </a:p>
          <a:p>
            <a:pPr marL="514350" indent="-514350">
              <a:buFont typeface="+mj-lt"/>
              <a:buAutoNum type="arabicPeriod"/>
            </a:pPr>
            <a:r>
              <a:rPr lang="en-US" sz="2800" dirty="0"/>
              <a:t>Test Analysis</a:t>
            </a:r>
          </a:p>
          <a:p>
            <a:pPr marL="514350" indent="-514350">
              <a:buFont typeface="+mj-lt"/>
              <a:buAutoNum type="arabicPeriod"/>
            </a:pPr>
            <a:r>
              <a:rPr lang="en-US" sz="2800" dirty="0"/>
              <a:t>Test Design</a:t>
            </a:r>
          </a:p>
          <a:p>
            <a:pPr marL="514350" indent="-514350">
              <a:buFont typeface="+mj-lt"/>
              <a:buAutoNum type="arabicPeriod"/>
            </a:pPr>
            <a:r>
              <a:rPr lang="en-US" sz="2800" dirty="0"/>
              <a:t>Test Implementation</a:t>
            </a:r>
          </a:p>
          <a:p>
            <a:pPr marL="514350" indent="-514350">
              <a:buFont typeface="+mj-lt"/>
              <a:buAutoNum type="arabicPeriod"/>
            </a:pPr>
            <a:r>
              <a:rPr lang="en-US" sz="2800" dirty="0"/>
              <a:t>Test Execution</a:t>
            </a:r>
          </a:p>
          <a:p>
            <a:pPr marL="514350" indent="-514350">
              <a:buFont typeface="+mj-lt"/>
              <a:buAutoNum type="arabicPeriod"/>
            </a:pPr>
            <a:r>
              <a:rPr lang="en-US" sz="2800" dirty="0"/>
              <a:t>Test Completion </a:t>
            </a:r>
          </a:p>
          <a:p>
            <a:pPr marL="514350" indent="-514350">
              <a:buFont typeface="+mj-lt"/>
              <a:buAutoNum type="arabicPeriod"/>
            </a:pPr>
            <a:endParaRPr lang="en-US" sz="2800" dirty="0"/>
          </a:p>
          <a:p>
            <a:pPr algn="ctr"/>
            <a:r>
              <a:rPr lang="en-US" sz="2800" dirty="0"/>
              <a:t>Group </a:t>
            </a:r>
            <a:r>
              <a:rPr lang="en-US" sz="2800" dirty="0">
                <a:sym typeface="Wingdings" panose="05000000000000000000" pitchFamily="2" charset="2"/>
              </a:rPr>
              <a:t> </a:t>
            </a:r>
            <a:r>
              <a:rPr lang="en-US" sz="2800" dirty="0"/>
              <a:t>Activities </a:t>
            </a:r>
            <a:r>
              <a:rPr lang="en-US" sz="2800" dirty="0">
                <a:sym typeface="Wingdings" panose="05000000000000000000" pitchFamily="2" charset="2"/>
              </a:rPr>
              <a:t> Sub Activities  Tasks</a:t>
            </a:r>
            <a:r>
              <a:rPr lang="en-US" sz="2800" dirty="0"/>
              <a:t> </a:t>
            </a:r>
            <a:r>
              <a:rPr lang="en-US" sz="1500" dirty="0"/>
              <a:t>(which would vary from one project or release to another)</a:t>
            </a:r>
            <a:endParaRPr lang="en-US" sz="2800" dirty="0"/>
          </a:p>
        </p:txBody>
      </p:sp>
    </p:spTree>
    <p:extLst>
      <p:ext uri="{BB962C8B-B14F-4D97-AF65-F5344CB8AC3E}">
        <p14:creationId xmlns:p14="http://schemas.microsoft.com/office/powerpoint/2010/main" val="33002108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fade">
                                      <p:cBhvr>
                                        <p:cTn id="63" dur="1000"/>
                                        <p:tgtEl>
                                          <p:spTgt spid="3">
                                            <p:txEl>
                                              <p:pRg st="10" end="10"/>
                                            </p:txEl>
                                          </p:spTgt>
                                        </p:tgtEl>
                                      </p:cBhvr>
                                    </p:animEffect>
                                    <p:anim calcmode="lin" valueType="num">
                                      <p:cBhvr>
                                        <p:cTn id="6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6" presetID="10" presetClass="entr" presetSubtype="0" fill="hold" nodeType="withEffect">
                                  <p:stCondLst>
                                    <p:cond delay="0"/>
                                  </p:stCondLst>
                                  <p:childTnLst>
                                    <p:set>
                                      <p:cBhvr>
                                        <p:cTn id="67" dur="1" fill="hold">
                                          <p:stCondLst>
                                            <p:cond delay="0"/>
                                          </p:stCondLst>
                                        </p:cTn>
                                        <p:tgtEl>
                                          <p:spTgt spid="4"/>
                                        </p:tgtEl>
                                        <p:attrNameLst>
                                          <p:attrName>style.visibility</p:attrName>
                                        </p:attrNameLst>
                                      </p:cBhvr>
                                      <p:to>
                                        <p:strVal val="visible"/>
                                      </p:to>
                                    </p:set>
                                    <p:animEffect transition="in" filter="fade">
                                      <p:cBhvr>
                                        <p:cTn id="6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89ADF-6F87-4EB8-AC9A-1267D3D9F00C}"/>
              </a:ext>
            </a:extLst>
          </p:cNvPr>
          <p:cNvSpPr>
            <a:spLocks noGrp="1"/>
          </p:cNvSpPr>
          <p:nvPr>
            <p:ph type="title"/>
          </p:nvPr>
        </p:nvSpPr>
        <p:spPr>
          <a:solidFill>
            <a:schemeClr val="accent6"/>
          </a:solidFill>
        </p:spPr>
        <p:txBody>
          <a:bodyPr vert="horz" lIns="91440" tIns="45720" rIns="91440" bIns="45720" rtlCol="0" anchor="ctr">
            <a:normAutofit/>
          </a:bodyPr>
          <a:lstStyle/>
          <a:p>
            <a:r>
              <a:rPr lang="en-US" dirty="0"/>
              <a:t>Test Process</a:t>
            </a:r>
          </a:p>
        </p:txBody>
      </p:sp>
      <p:sp>
        <p:nvSpPr>
          <p:cNvPr id="3" name="Content Placeholder 2">
            <a:extLst>
              <a:ext uri="{FF2B5EF4-FFF2-40B4-BE49-F238E27FC236}">
                <a16:creationId xmlns:a16="http://schemas.microsoft.com/office/drawing/2014/main" id="{B08BD9CA-0564-42A6-822B-FF2E221FF366}"/>
              </a:ext>
            </a:extLst>
          </p:cNvPr>
          <p:cNvSpPr>
            <a:spLocks noGrp="1"/>
          </p:cNvSpPr>
          <p:nvPr>
            <p:ph sz="quarter" idx="13"/>
          </p:nvPr>
        </p:nvSpPr>
        <p:spPr>
          <a:xfrm>
            <a:off x="1752600" y="1444752"/>
            <a:ext cx="10076688" cy="5311648"/>
          </a:xfrm>
        </p:spPr>
        <p:txBody>
          <a:bodyPr>
            <a:normAutofit/>
          </a:bodyPr>
          <a:lstStyle/>
          <a:p>
            <a:br>
              <a:rPr lang="en-US" sz="2800" dirty="0"/>
            </a:br>
            <a:endParaRPr lang="en-US" sz="2800" dirty="0"/>
          </a:p>
        </p:txBody>
      </p:sp>
      <p:sp>
        <p:nvSpPr>
          <p:cNvPr id="4" name="Rectangle 3">
            <a:extLst>
              <a:ext uri="{FF2B5EF4-FFF2-40B4-BE49-F238E27FC236}">
                <a16:creationId xmlns:a16="http://schemas.microsoft.com/office/drawing/2014/main" id="{6E31CF15-BEB8-4C13-BAF7-EA97056E4638}"/>
              </a:ext>
            </a:extLst>
          </p:cNvPr>
          <p:cNvSpPr/>
          <p:nvPr/>
        </p:nvSpPr>
        <p:spPr>
          <a:xfrm>
            <a:off x="1752600" y="1444752"/>
            <a:ext cx="10076688" cy="4739759"/>
          </a:xfrm>
          <a:prstGeom prst="rect">
            <a:avLst/>
          </a:prstGeom>
        </p:spPr>
        <p:txBody>
          <a:bodyPr wrap="square">
            <a:spAutoFit/>
          </a:bodyPr>
          <a:lstStyle/>
          <a:p>
            <a:r>
              <a:rPr lang="en-US" sz="2800" b="1" dirty="0">
                <a:solidFill>
                  <a:srgbClr val="000000"/>
                </a:solidFill>
                <a:latin typeface="Arial" panose="020B0604020202020204" pitchFamily="34" charset="0"/>
              </a:rPr>
              <a:t>Test Planning:</a:t>
            </a:r>
            <a:r>
              <a:rPr lang="en-US" sz="2800" dirty="0">
                <a:solidFill>
                  <a:srgbClr val="000000"/>
                </a:solidFill>
                <a:latin typeface="Arial" panose="020B0604020202020204" pitchFamily="34" charset="0"/>
              </a:rPr>
              <a:t> </a:t>
            </a:r>
          </a:p>
          <a:p>
            <a:endParaRPr lang="en-US" sz="2800" dirty="0">
              <a:solidFill>
                <a:srgbClr val="000000"/>
              </a:solidFill>
              <a:latin typeface="Arial" panose="020B0604020202020204" pitchFamily="34" charset="0"/>
            </a:endParaRPr>
          </a:p>
          <a:p>
            <a:pPr marL="285750" indent="-285750">
              <a:lnSpc>
                <a:spcPct val="150000"/>
              </a:lnSpc>
              <a:buFont typeface="Arial" panose="020B0604020202020204" pitchFamily="34" charset="0"/>
              <a:buChar char="•"/>
            </a:pPr>
            <a:r>
              <a:rPr lang="en-US" sz="2000" dirty="0">
                <a:solidFill>
                  <a:schemeClr val="tx1">
                    <a:lumMod val="95000"/>
                    <a:lumOff val="5000"/>
                  </a:schemeClr>
                </a:solidFill>
              </a:rPr>
              <a:t>To determine the scope and risks.</a:t>
            </a:r>
          </a:p>
          <a:p>
            <a:pPr marL="285750" indent="-285750">
              <a:lnSpc>
                <a:spcPct val="150000"/>
              </a:lnSpc>
              <a:buFont typeface="Arial" panose="020B0604020202020204" pitchFamily="34" charset="0"/>
              <a:buChar char="•"/>
            </a:pPr>
            <a:r>
              <a:rPr lang="en-US" sz="2000" dirty="0">
                <a:solidFill>
                  <a:schemeClr val="tx1">
                    <a:lumMod val="95000"/>
                    <a:lumOff val="5000"/>
                  </a:schemeClr>
                </a:solidFill>
              </a:rPr>
              <a:t>To Identify the objectives of testing.</a:t>
            </a:r>
          </a:p>
          <a:p>
            <a:pPr marL="285750" indent="-285750">
              <a:lnSpc>
                <a:spcPct val="150000"/>
              </a:lnSpc>
              <a:buFont typeface="Arial" panose="020B0604020202020204" pitchFamily="34" charset="0"/>
              <a:buChar char="•"/>
            </a:pPr>
            <a:r>
              <a:rPr lang="en-US" sz="2000" dirty="0">
                <a:solidFill>
                  <a:schemeClr val="tx1">
                    <a:lumMod val="95000"/>
                    <a:lumOff val="5000"/>
                  </a:schemeClr>
                </a:solidFill>
              </a:rPr>
              <a:t>To determine the test approach.</a:t>
            </a:r>
          </a:p>
          <a:p>
            <a:pPr marL="285750" indent="-285750">
              <a:lnSpc>
                <a:spcPct val="150000"/>
              </a:lnSpc>
              <a:buFont typeface="Arial" panose="020B0604020202020204" pitchFamily="34" charset="0"/>
              <a:buChar char="•"/>
            </a:pPr>
            <a:r>
              <a:rPr lang="en-US" sz="2000" dirty="0">
                <a:solidFill>
                  <a:schemeClr val="tx1">
                    <a:lumMod val="95000"/>
                    <a:lumOff val="5000"/>
                  </a:schemeClr>
                </a:solidFill>
              </a:rPr>
              <a:t>To implement the test policy and/or the test strategy.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rPr>
              <a:t>To determine the required test resources like people, test environments, PCs, etc.</a:t>
            </a:r>
          </a:p>
          <a:p>
            <a:pPr marL="285750" indent="-285750">
              <a:lnSpc>
                <a:spcPct val="150000"/>
              </a:lnSpc>
              <a:buFont typeface="Arial" panose="020B0604020202020204" pitchFamily="34" charset="0"/>
              <a:buChar char="•"/>
            </a:pPr>
            <a:r>
              <a:rPr lang="en-US" sz="2000" dirty="0">
                <a:solidFill>
                  <a:schemeClr val="tx1">
                    <a:lumMod val="95000"/>
                    <a:lumOff val="5000"/>
                  </a:schemeClr>
                </a:solidFill>
              </a:rPr>
              <a:t>To schedule test analysis, test design, test implementation, execution &amp; evaluation.</a:t>
            </a:r>
          </a:p>
          <a:p>
            <a:pPr marL="285750" indent="-285750">
              <a:lnSpc>
                <a:spcPct val="150000"/>
              </a:lnSpc>
              <a:buFont typeface="Arial" panose="020B0604020202020204" pitchFamily="34" charset="0"/>
              <a:buChar char="•"/>
            </a:pPr>
            <a:r>
              <a:rPr lang="en-US" sz="2000" dirty="0">
                <a:solidFill>
                  <a:schemeClr val="tx1">
                    <a:lumMod val="95000"/>
                    <a:lumOff val="5000"/>
                  </a:schemeClr>
                </a:solidFill>
              </a:rPr>
              <a:t>To determine the Entry and Exit criteria </a:t>
            </a:r>
          </a:p>
          <a:p>
            <a:endParaRPr lang="en-US" dirty="0">
              <a:solidFill>
                <a:srgbClr val="000000"/>
              </a:solidFill>
              <a:latin typeface="Arial" panose="020B0604020202020204" pitchFamily="34" charset="0"/>
            </a:endParaRPr>
          </a:p>
          <a:p>
            <a:r>
              <a:rPr lang="en-US" b="1">
                <a:solidFill>
                  <a:srgbClr val="000000"/>
                </a:solidFill>
                <a:latin typeface="Arial" panose="020B0604020202020204" pitchFamily="34" charset="0"/>
              </a:rPr>
              <a:t>ARTIFACT | WORK PRODUCT:</a:t>
            </a:r>
            <a:r>
              <a:rPr lang="en-US">
                <a:solidFill>
                  <a:srgbClr val="000000"/>
                </a:solidFill>
                <a:latin typeface="Arial" panose="020B0604020202020204" pitchFamily="34" charset="0"/>
              </a:rPr>
              <a:t> </a:t>
            </a:r>
            <a:r>
              <a:rPr lang="en-US" dirty="0">
                <a:solidFill>
                  <a:srgbClr val="000000"/>
                </a:solidFill>
                <a:latin typeface="Arial" panose="020B0604020202020204" pitchFamily="34" charset="0"/>
              </a:rPr>
              <a:t>TEST PLAN DOCUMENT</a:t>
            </a:r>
          </a:p>
        </p:txBody>
      </p:sp>
      <p:pic>
        <p:nvPicPr>
          <p:cNvPr id="5" name="Picture 4" descr="A close up of a sign&#10;&#10;Description automatically generated">
            <a:extLst>
              <a:ext uri="{FF2B5EF4-FFF2-40B4-BE49-F238E27FC236}">
                <a16:creationId xmlns:a16="http://schemas.microsoft.com/office/drawing/2014/main" id="{80FF67C0-6EB6-4610-AAA5-C738112C012E}"/>
              </a:ext>
            </a:extLst>
          </p:cNvPr>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1093890" y="5858197"/>
            <a:ext cx="940991" cy="999803"/>
          </a:xfrm>
          <a:prstGeom prst="rect">
            <a:avLst/>
          </a:prstGeom>
        </p:spPr>
      </p:pic>
    </p:spTree>
    <p:extLst>
      <p:ext uri="{BB962C8B-B14F-4D97-AF65-F5344CB8AC3E}">
        <p14:creationId xmlns:p14="http://schemas.microsoft.com/office/powerpoint/2010/main" val="28677927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1000"/>
                                        <p:tgtEl>
                                          <p:spTgt spid="4">
                                            <p:txEl>
                                              <p:pRg st="2" end="2"/>
                                            </p:txEl>
                                          </p:spTgt>
                                        </p:tgtEl>
                                      </p:cBhvr>
                                    </p:animEffect>
                                    <p:anim calcmode="lin" valueType="num">
                                      <p:cBhvr>
                                        <p:cTn id="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1000"/>
                                        <p:tgtEl>
                                          <p:spTgt spid="4">
                                            <p:txEl>
                                              <p:pRg st="3" end="3"/>
                                            </p:txEl>
                                          </p:spTgt>
                                        </p:tgtEl>
                                      </p:cBhvr>
                                    </p:animEffect>
                                    <p:anim calcmode="lin" valueType="num">
                                      <p:cBhvr>
                                        <p:cTn id="1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1000"/>
                                        <p:tgtEl>
                                          <p:spTgt spid="4">
                                            <p:txEl>
                                              <p:pRg st="4" end="4"/>
                                            </p:txEl>
                                          </p:spTgt>
                                        </p:tgtEl>
                                      </p:cBhvr>
                                    </p:animEffect>
                                    <p:anim calcmode="lin" valueType="num">
                                      <p:cBhvr>
                                        <p:cTn id="1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1000"/>
                                        <p:tgtEl>
                                          <p:spTgt spid="4">
                                            <p:txEl>
                                              <p:pRg st="5" end="5"/>
                                            </p:txEl>
                                          </p:spTgt>
                                        </p:tgtEl>
                                      </p:cBhvr>
                                    </p:animEffect>
                                    <p:anim calcmode="lin" valueType="num">
                                      <p:cBhvr>
                                        <p:cTn id="2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1000"/>
                                        <p:tgtEl>
                                          <p:spTgt spid="4">
                                            <p:txEl>
                                              <p:pRg st="6" end="6"/>
                                            </p:txEl>
                                          </p:spTgt>
                                        </p:tgtEl>
                                      </p:cBhvr>
                                    </p:animEffect>
                                    <p:anim calcmode="lin" valueType="num">
                                      <p:cBhvr>
                                        <p:cTn id="28"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1000"/>
                                        <p:tgtEl>
                                          <p:spTgt spid="4">
                                            <p:txEl>
                                              <p:pRg st="7" end="7"/>
                                            </p:txEl>
                                          </p:spTgt>
                                        </p:tgtEl>
                                      </p:cBhvr>
                                    </p:animEffect>
                                    <p:anim calcmode="lin" valueType="num">
                                      <p:cBhvr>
                                        <p:cTn id="33"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7" end="7"/>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1000"/>
                                        <p:tgtEl>
                                          <p:spTgt spid="4">
                                            <p:txEl>
                                              <p:pRg st="8" end="8"/>
                                            </p:txEl>
                                          </p:spTgt>
                                        </p:tgtEl>
                                      </p:cBhvr>
                                    </p:animEffect>
                                    <p:anim calcmode="lin" valueType="num">
                                      <p:cBhvr>
                                        <p:cTn id="38"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39" dur="1000" fill="hold"/>
                                        <p:tgtEl>
                                          <p:spTgt spid="4">
                                            <p:txEl>
                                              <p:pRg st="8" end="8"/>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4">
                                            <p:txEl>
                                              <p:pRg st="10" end="10"/>
                                            </p:txEl>
                                          </p:spTgt>
                                        </p:tgtEl>
                                        <p:attrNameLst>
                                          <p:attrName>style.visibility</p:attrName>
                                        </p:attrNameLst>
                                      </p:cBhvr>
                                      <p:to>
                                        <p:strVal val="visible"/>
                                      </p:to>
                                    </p:set>
                                    <p:animEffect transition="in" filter="fade">
                                      <p:cBhvr>
                                        <p:cTn id="42" dur="1000"/>
                                        <p:tgtEl>
                                          <p:spTgt spid="4">
                                            <p:txEl>
                                              <p:pRg st="10" end="10"/>
                                            </p:txEl>
                                          </p:spTgt>
                                        </p:tgtEl>
                                      </p:cBhvr>
                                    </p:animEffect>
                                    <p:anim calcmode="lin" valueType="num">
                                      <p:cBhvr>
                                        <p:cTn id="43"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45" presetID="10" presetClass="entr" presetSubtype="0" fill="hold" nodeType="with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89ADF-6F87-4EB8-AC9A-1267D3D9F00C}"/>
              </a:ext>
            </a:extLst>
          </p:cNvPr>
          <p:cNvSpPr>
            <a:spLocks noGrp="1"/>
          </p:cNvSpPr>
          <p:nvPr>
            <p:ph type="title"/>
          </p:nvPr>
        </p:nvSpPr>
        <p:spPr>
          <a:solidFill>
            <a:schemeClr val="accent6"/>
          </a:solidFill>
        </p:spPr>
        <p:txBody>
          <a:bodyPr vert="horz" lIns="91440" tIns="45720" rIns="91440" bIns="45720" rtlCol="0" anchor="ctr">
            <a:normAutofit/>
          </a:bodyPr>
          <a:lstStyle/>
          <a:p>
            <a:r>
              <a:rPr lang="en-US" dirty="0"/>
              <a:t>Test Process</a:t>
            </a:r>
          </a:p>
        </p:txBody>
      </p:sp>
      <p:sp>
        <p:nvSpPr>
          <p:cNvPr id="3" name="Content Placeholder 2">
            <a:extLst>
              <a:ext uri="{FF2B5EF4-FFF2-40B4-BE49-F238E27FC236}">
                <a16:creationId xmlns:a16="http://schemas.microsoft.com/office/drawing/2014/main" id="{B08BD9CA-0564-42A6-822B-FF2E221FF366}"/>
              </a:ext>
            </a:extLst>
          </p:cNvPr>
          <p:cNvSpPr>
            <a:spLocks noGrp="1"/>
          </p:cNvSpPr>
          <p:nvPr>
            <p:ph sz="quarter" idx="13"/>
          </p:nvPr>
        </p:nvSpPr>
        <p:spPr>
          <a:xfrm>
            <a:off x="1752600" y="1444752"/>
            <a:ext cx="10076688" cy="5311648"/>
          </a:xfrm>
        </p:spPr>
        <p:txBody>
          <a:bodyPr>
            <a:normAutofit/>
          </a:bodyPr>
          <a:lstStyle/>
          <a:p>
            <a:br>
              <a:rPr lang="en-US" sz="2800" dirty="0"/>
            </a:br>
            <a:endParaRPr lang="en-US" sz="2800" dirty="0"/>
          </a:p>
        </p:txBody>
      </p:sp>
      <p:sp>
        <p:nvSpPr>
          <p:cNvPr id="4" name="Rectangle 3">
            <a:extLst>
              <a:ext uri="{FF2B5EF4-FFF2-40B4-BE49-F238E27FC236}">
                <a16:creationId xmlns:a16="http://schemas.microsoft.com/office/drawing/2014/main" id="{6E31CF15-BEB8-4C13-BAF7-EA97056E4638}"/>
              </a:ext>
            </a:extLst>
          </p:cNvPr>
          <p:cNvSpPr/>
          <p:nvPr/>
        </p:nvSpPr>
        <p:spPr>
          <a:xfrm>
            <a:off x="1885043" y="1314123"/>
            <a:ext cx="10076688" cy="5057731"/>
          </a:xfrm>
          <a:prstGeom prst="rect">
            <a:avLst/>
          </a:prstGeom>
        </p:spPr>
        <p:txBody>
          <a:bodyPr wrap="square">
            <a:spAutoFit/>
          </a:bodyPr>
          <a:lstStyle/>
          <a:p>
            <a:r>
              <a:rPr lang="en-US" sz="2800" b="1" dirty="0"/>
              <a:t>Test Monitoring and Control</a:t>
            </a:r>
            <a:r>
              <a:rPr lang="en-US" sz="2800" b="1" dirty="0">
                <a:solidFill>
                  <a:srgbClr val="000000"/>
                </a:solidFill>
                <a:latin typeface="Arial" panose="020B0604020202020204" pitchFamily="34" charset="0"/>
              </a:rPr>
              <a:t>:</a:t>
            </a:r>
            <a:r>
              <a:rPr lang="en-US" sz="2800" dirty="0">
                <a:solidFill>
                  <a:srgbClr val="000000"/>
                </a:solidFill>
                <a:latin typeface="Arial" panose="020B0604020202020204" pitchFamily="34" charset="0"/>
              </a:rPr>
              <a:t> </a:t>
            </a:r>
          </a:p>
          <a:p>
            <a:endParaRPr lang="en-US" sz="2800" dirty="0">
              <a:solidFill>
                <a:srgbClr val="000000"/>
              </a:solidFill>
              <a:latin typeface="Arial" panose="020B0604020202020204" pitchFamily="34" charset="0"/>
            </a:endParaRPr>
          </a:p>
          <a:p>
            <a:pPr marL="285750" indent="-285750">
              <a:lnSpc>
                <a:spcPct val="200000"/>
              </a:lnSpc>
              <a:buFont typeface="Arial" panose="020B0604020202020204" pitchFamily="34" charset="0"/>
              <a:buChar char="•"/>
            </a:pPr>
            <a:r>
              <a:rPr lang="en-US" dirty="0"/>
              <a:t>Test monitoring involves the on-going comparison of actual progress against the test plan.</a:t>
            </a:r>
          </a:p>
          <a:p>
            <a:pPr marL="285750" indent="-285750">
              <a:lnSpc>
                <a:spcPct val="200000"/>
              </a:lnSpc>
              <a:buFont typeface="Arial" panose="020B0604020202020204" pitchFamily="34" charset="0"/>
              <a:buChar char="•"/>
            </a:pPr>
            <a:r>
              <a:rPr lang="en-US" dirty="0"/>
              <a:t>Test control involves taking actions necessary to meet the objectives of the test plan.</a:t>
            </a:r>
          </a:p>
          <a:p>
            <a:pPr marL="285750" indent="-285750">
              <a:lnSpc>
                <a:spcPct val="200000"/>
              </a:lnSpc>
              <a:buFont typeface="Arial" panose="020B0604020202020204" pitchFamily="34" charset="0"/>
              <a:buChar char="•"/>
            </a:pPr>
            <a:r>
              <a:rPr lang="en-US" dirty="0"/>
              <a:t>Test monitoring and control are supported by the evaluation of exit criteria. </a:t>
            </a:r>
          </a:p>
          <a:p>
            <a:pPr marL="285750" indent="-285750">
              <a:lnSpc>
                <a:spcPct val="200000"/>
              </a:lnSpc>
              <a:buFont typeface="Arial" panose="020B0604020202020204" pitchFamily="34" charset="0"/>
              <a:buChar char="•"/>
            </a:pPr>
            <a:r>
              <a:rPr lang="en-US" dirty="0"/>
              <a:t>Checking test results and logs against specified coverage criteria</a:t>
            </a:r>
          </a:p>
          <a:p>
            <a:pPr marL="285750" indent="-285750">
              <a:lnSpc>
                <a:spcPct val="200000"/>
              </a:lnSpc>
              <a:buFont typeface="Arial" panose="020B0604020202020204" pitchFamily="34" charset="0"/>
              <a:buChar char="•"/>
            </a:pPr>
            <a:r>
              <a:rPr lang="en-US" dirty="0"/>
              <a:t>Assessing the level of component or system quality based on test results and logs</a:t>
            </a:r>
          </a:p>
          <a:p>
            <a:pPr marL="285750" indent="-285750">
              <a:lnSpc>
                <a:spcPct val="200000"/>
              </a:lnSpc>
              <a:buFont typeface="Arial" panose="020B0604020202020204" pitchFamily="34" charset="0"/>
              <a:buChar char="•"/>
            </a:pPr>
            <a:r>
              <a:rPr lang="en-US" dirty="0"/>
              <a:t>Determining if more tests are needed.</a:t>
            </a:r>
          </a:p>
          <a:p>
            <a:pPr marL="285750" indent="-285750">
              <a:lnSpc>
                <a:spcPct val="150000"/>
              </a:lnSpc>
              <a:buFont typeface="Arial" panose="020B0604020202020204" pitchFamily="34" charset="0"/>
              <a:buChar char="•"/>
            </a:pPr>
            <a:r>
              <a:rPr lang="en-US" dirty="0"/>
              <a:t>Test progress against the plan is communicated to stakeholders in </a:t>
            </a:r>
            <a:r>
              <a:rPr lang="en-US" u="sng" dirty="0"/>
              <a:t>test progress reports</a:t>
            </a:r>
            <a:r>
              <a:rPr lang="en-US" dirty="0"/>
              <a:t>, including </a:t>
            </a:r>
            <a:r>
              <a:rPr lang="en-US" u="sng" dirty="0"/>
              <a:t>deviations from the plan </a:t>
            </a:r>
            <a:r>
              <a:rPr lang="en-US" dirty="0"/>
              <a:t>and information to support any decision to stop testing.</a:t>
            </a:r>
            <a:endParaRPr lang="en-US" dirty="0">
              <a:solidFill>
                <a:srgbClr val="000000"/>
              </a:solidFill>
              <a:latin typeface="Arial" panose="020B0604020202020204" pitchFamily="34" charset="0"/>
            </a:endParaRPr>
          </a:p>
        </p:txBody>
      </p:sp>
      <p:pic>
        <p:nvPicPr>
          <p:cNvPr id="5" name="Picture 4" descr="A close up of a sign&#10;&#10;Description automatically generated">
            <a:extLst>
              <a:ext uri="{FF2B5EF4-FFF2-40B4-BE49-F238E27FC236}">
                <a16:creationId xmlns:a16="http://schemas.microsoft.com/office/drawing/2014/main" id="{3CF50491-367C-441B-A7B1-54FCC1505605}"/>
              </a:ext>
            </a:extLst>
          </p:cNvPr>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1093890" y="5858197"/>
            <a:ext cx="940991" cy="999803"/>
          </a:xfrm>
          <a:prstGeom prst="rect">
            <a:avLst/>
          </a:prstGeom>
        </p:spPr>
      </p:pic>
    </p:spTree>
    <p:extLst>
      <p:ext uri="{BB962C8B-B14F-4D97-AF65-F5344CB8AC3E}">
        <p14:creationId xmlns:p14="http://schemas.microsoft.com/office/powerpoint/2010/main" val="36785716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anim calcmode="lin" valueType="num">
                                      <p:cBhvr>
                                        <p:cTn id="1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1000"/>
                                        <p:tgtEl>
                                          <p:spTgt spid="4">
                                            <p:txEl>
                                              <p:pRg st="3" end="3"/>
                                            </p:txEl>
                                          </p:spTgt>
                                        </p:tgtEl>
                                      </p:cBhvr>
                                    </p:animEffect>
                                    <p:anim calcmode="lin" valueType="num">
                                      <p:cBhvr>
                                        <p:cTn id="1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1000"/>
                                        <p:tgtEl>
                                          <p:spTgt spid="4">
                                            <p:txEl>
                                              <p:pRg st="4" end="4"/>
                                            </p:txEl>
                                          </p:spTgt>
                                        </p:tgtEl>
                                      </p:cBhvr>
                                    </p:animEffect>
                                    <p:anim calcmode="lin" valueType="num">
                                      <p:cBhvr>
                                        <p:cTn id="23"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1000"/>
                                        <p:tgtEl>
                                          <p:spTgt spid="4">
                                            <p:txEl>
                                              <p:pRg st="5" end="5"/>
                                            </p:txEl>
                                          </p:spTgt>
                                        </p:tgtEl>
                                      </p:cBhvr>
                                    </p:animEffect>
                                    <p:anim calcmode="lin" valueType="num">
                                      <p:cBhvr>
                                        <p:cTn id="28"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1000"/>
                                        <p:tgtEl>
                                          <p:spTgt spid="4">
                                            <p:txEl>
                                              <p:pRg st="6" end="6"/>
                                            </p:txEl>
                                          </p:spTgt>
                                        </p:tgtEl>
                                      </p:cBhvr>
                                    </p:animEffect>
                                    <p:anim calcmode="lin" valueType="num">
                                      <p:cBhvr>
                                        <p:cTn id="33"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1000"/>
                                        <p:tgtEl>
                                          <p:spTgt spid="4">
                                            <p:txEl>
                                              <p:pRg st="7" end="7"/>
                                            </p:txEl>
                                          </p:spTgt>
                                        </p:tgtEl>
                                      </p:cBhvr>
                                    </p:animEffect>
                                    <p:anim calcmode="lin" valueType="num">
                                      <p:cBhvr>
                                        <p:cTn id="38"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4">
                                            <p:txEl>
                                              <p:pRg st="7" end="7"/>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1000"/>
                                        <p:tgtEl>
                                          <p:spTgt spid="4">
                                            <p:txEl>
                                              <p:pRg st="8" end="8"/>
                                            </p:txEl>
                                          </p:spTgt>
                                        </p:tgtEl>
                                      </p:cBhvr>
                                    </p:animEffect>
                                    <p:anim calcmode="lin" valueType="num">
                                      <p:cBhvr>
                                        <p:cTn id="43"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8" end="8"/>
                                            </p:txEl>
                                          </p:spTgt>
                                        </p:tgtEl>
                                        <p:attrNameLst>
                                          <p:attrName>ppt_y</p:attrName>
                                        </p:attrNameLst>
                                      </p:cBhvr>
                                      <p:tavLst>
                                        <p:tav tm="0">
                                          <p:val>
                                            <p:strVal val="#ppt_y+.1"/>
                                          </p:val>
                                        </p:tav>
                                        <p:tav tm="100000">
                                          <p:val>
                                            <p:strVal val="#ppt_y"/>
                                          </p:val>
                                        </p:tav>
                                      </p:tavLst>
                                    </p:anim>
                                  </p:childTnLst>
                                </p:cTn>
                              </p:par>
                              <p:par>
                                <p:cTn id="45" presetID="10" presetClass="entr" presetSubtype="0" fill="hold" nodeType="with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89ADF-6F87-4EB8-AC9A-1267D3D9F00C}"/>
              </a:ext>
            </a:extLst>
          </p:cNvPr>
          <p:cNvSpPr>
            <a:spLocks noGrp="1"/>
          </p:cNvSpPr>
          <p:nvPr>
            <p:ph type="title"/>
          </p:nvPr>
        </p:nvSpPr>
        <p:spPr>
          <a:solidFill>
            <a:schemeClr val="accent6"/>
          </a:solidFill>
        </p:spPr>
        <p:txBody>
          <a:bodyPr vert="horz" lIns="91440" tIns="45720" rIns="91440" bIns="45720" rtlCol="0" anchor="ctr">
            <a:normAutofit/>
          </a:bodyPr>
          <a:lstStyle/>
          <a:p>
            <a:r>
              <a:rPr lang="en-US" dirty="0"/>
              <a:t>Test Process</a:t>
            </a:r>
          </a:p>
        </p:txBody>
      </p:sp>
      <p:sp>
        <p:nvSpPr>
          <p:cNvPr id="3" name="Content Placeholder 2">
            <a:extLst>
              <a:ext uri="{FF2B5EF4-FFF2-40B4-BE49-F238E27FC236}">
                <a16:creationId xmlns:a16="http://schemas.microsoft.com/office/drawing/2014/main" id="{B08BD9CA-0564-42A6-822B-FF2E221FF366}"/>
              </a:ext>
            </a:extLst>
          </p:cNvPr>
          <p:cNvSpPr>
            <a:spLocks noGrp="1"/>
          </p:cNvSpPr>
          <p:nvPr>
            <p:ph sz="quarter" idx="13"/>
          </p:nvPr>
        </p:nvSpPr>
        <p:spPr>
          <a:xfrm>
            <a:off x="1752600" y="1444752"/>
            <a:ext cx="10076688" cy="5311648"/>
          </a:xfrm>
        </p:spPr>
        <p:txBody>
          <a:bodyPr>
            <a:normAutofit/>
          </a:bodyPr>
          <a:lstStyle/>
          <a:p>
            <a:br>
              <a:rPr lang="en-US" sz="2800" dirty="0"/>
            </a:br>
            <a:endParaRPr lang="en-US" sz="2800" dirty="0"/>
          </a:p>
        </p:txBody>
      </p:sp>
      <p:sp>
        <p:nvSpPr>
          <p:cNvPr id="4" name="Rectangle 3">
            <a:extLst>
              <a:ext uri="{FF2B5EF4-FFF2-40B4-BE49-F238E27FC236}">
                <a16:creationId xmlns:a16="http://schemas.microsoft.com/office/drawing/2014/main" id="{6E31CF15-BEB8-4C13-BAF7-EA97056E4638}"/>
              </a:ext>
            </a:extLst>
          </p:cNvPr>
          <p:cNvSpPr/>
          <p:nvPr/>
        </p:nvSpPr>
        <p:spPr>
          <a:xfrm>
            <a:off x="1752600" y="1782395"/>
            <a:ext cx="10076688" cy="4072590"/>
          </a:xfrm>
          <a:prstGeom prst="rect">
            <a:avLst/>
          </a:prstGeom>
        </p:spPr>
        <p:txBody>
          <a:bodyPr wrap="square">
            <a:spAutoFit/>
          </a:bodyPr>
          <a:lstStyle/>
          <a:p>
            <a:r>
              <a:rPr lang="en-US" sz="2800" b="1" dirty="0"/>
              <a:t>Test Analysis</a:t>
            </a:r>
            <a:r>
              <a:rPr lang="en-US" sz="2800" b="1" dirty="0">
                <a:solidFill>
                  <a:srgbClr val="000000"/>
                </a:solidFill>
                <a:latin typeface="Arial" panose="020B0604020202020204" pitchFamily="34" charset="0"/>
              </a:rPr>
              <a:t>:</a:t>
            </a:r>
            <a:r>
              <a:rPr lang="en-US" sz="2800" dirty="0">
                <a:solidFill>
                  <a:srgbClr val="000000"/>
                </a:solidFill>
                <a:latin typeface="Arial" panose="020B0604020202020204" pitchFamily="34" charset="0"/>
              </a:rPr>
              <a:t> </a:t>
            </a:r>
          </a:p>
          <a:p>
            <a:endParaRPr lang="en-US" dirty="0"/>
          </a:p>
          <a:p>
            <a:pPr marL="285750" indent="-285750">
              <a:lnSpc>
                <a:spcPct val="150000"/>
              </a:lnSpc>
              <a:buFont typeface="Arial" panose="020B0604020202020204" pitchFamily="34" charset="0"/>
              <a:buChar char="•"/>
            </a:pPr>
            <a:r>
              <a:rPr lang="en-US" dirty="0"/>
              <a:t>Determines </a:t>
            </a:r>
            <a:r>
              <a:rPr lang="en-US" b="1" dirty="0"/>
              <a:t>“what to test”. </a:t>
            </a:r>
          </a:p>
          <a:p>
            <a:pPr marL="285750" indent="-285750">
              <a:lnSpc>
                <a:spcPct val="150000"/>
              </a:lnSpc>
              <a:buFont typeface="Arial" panose="020B0604020202020204" pitchFamily="34" charset="0"/>
              <a:buChar char="•"/>
            </a:pPr>
            <a:r>
              <a:rPr lang="en-US" dirty="0"/>
              <a:t>Analyze Test Basis to defining and prioritizing test conditions for each feature considering functional, non-functional, and structural characteristics, other business and technical factors, and levels of risks</a:t>
            </a:r>
          </a:p>
          <a:p>
            <a:pPr marL="285750" indent="-285750">
              <a:lnSpc>
                <a:spcPct val="150000"/>
              </a:lnSpc>
              <a:buFont typeface="Arial" panose="020B0604020202020204" pitchFamily="34" charset="0"/>
              <a:buChar char="•"/>
            </a:pPr>
            <a:r>
              <a:rPr lang="en-US" dirty="0"/>
              <a:t>Identifying features and sets of features to be tested</a:t>
            </a:r>
          </a:p>
          <a:p>
            <a:pPr marL="285750" indent="-285750">
              <a:lnSpc>
                <a:spcPct val="150000"/>
              </a:lnSpc>
              <a:buFont typeface="Arial" panose="020B0604020202020204" pitchFamily="34" charset="0"/>
              <a:buChar char="•"/>
            </a:pPr>
            <a:r>
              <a:rPr lang="en-US" dirty="0"/>
              <a:t>Capturing traceability between test basis and the associated test conditions</a:t>
            </a:r>
          </a:p>
          <a:p>
            <a:pPr marL="285750" indent="-285750">
              <a:lnSpc>
                <a:spcPct val="150000"/>
              </a:lnSpc>
              <a:buFont typeface="Arial" panose="020B0604020202020204" pitchFamily="34" charset="0"/>
              <a:buChar char="•"/>
            </a:pPr>
            <a:r>
              <a:rPr lang="en-US" dirty="0"/>
              <a:t>Test analysis may also result in the discovery and reporting of defects in the test basis.</a:t>
            </a:r>
            <a:br>
              <a:rPr lang="en-US" dirty="0"/>
            </a:br>
            <a:endParaRPr lang="en-US" dirty="0"/>
          </a:p>
        </p:txBody>
      </p:sp>
      <p:pic>
        <p:nvPicPr>
          <p:cNvPr id="5" name="Picture 4" descr="A close up of a sign&#10;&#10;Description automatically generated">
            <a:extLst>
              <a:ext uri="{FF2B5EF4-FFF2-40B4-BE49-F238E27FC236}">
                <a16:creationId xmlns:a16="http://schemas.microsoft.com/office/drawing/2014/main" id="{F99DAFDF-1CD8-4E86-BFBA-4DB656834C78}"/>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1093890" y="5858197"/>
            <a:ext cx="940991" cy="999803"/>
          </a:xfrm>
          <a:prstGeom prst="rect">
            <a:avLst/>
          </a:prstGeom>
        </p:spPr>
      </p:pic>
    </p:spTree>
    <p:extLst>
      <p:ext uri="{BB962C8B-B14F-4D97-AF65-F5344CB8AC3E}">
        <p14:creationId xmlns:p14="http://schemas.microsoft.com/office/powerpoint/2010/main" val="2888239288"/>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anim calcmode="lin" valueType="num">
                                      <p:cBhvr>
                                        <p:cTn id="1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1000"/>
                                        <p:tgtEl>
                                          <p:spTgt spid="4">
                                            <p:txEl>
                                              <p:pRg st="3" end="3"/>
                                            </p:txEl>
                                          </p:spTgt>
                                        </p:tgtEl>
                                      </p:cBhvr>
                                    </p:animEffect>
                                    <p:anim calcmode="lin" valueType="num">
                                      <p:cBhvr>
                                        <p:cTn id="1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1000"/>
                                        <p:tgtEl>
                                          <p:spTgt spid="4">
                                            <p:txEl>
                                              <p:pRg st="4" end="4"/>
                                            </p:txEl>
                                          </p:spTgt>
                                        </p:tgtEl>
                                      </p:cBhvr>
                                    </p:animEffect>
                                    <p:anim calcmode="lin" valueType="num">
                                      <p:cBhvr>
                                        <p:cTn id="23"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1000"/>
                                        <p:tgtEl>
                                          <p:spTgt spid="4">
                                            <p:txEl>
                                              <p:pRg st="5" end="5"/>
                                            </p:txEl>
                                          </p:spTgt>
                                        </p:tgtEl>
                                      </p:cBhvr>
                                    </p:animEffect>
                                    <p:anim calcmode="lin" valueType="num">
                                      <p:cBhvr>
                                        <p:cTn id="28"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1000"/>
                                        <p:tgtEl>
                                          <p:spTgt spid="4">
                                            <p:txEl>
                                              <p:pRg st="6" end="6"/>
                                            </p:txEl>
                                          </p:spTgt>
                                        </p:tgtEl>
                                      </p:cBhvr>
                                    </p:animEffect>
                                    <p:anim calcmode="lin" valueType="num">
                                      <p:cBhvr>
                                        <p:cTn id="33"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6" end="6"/>
                                            </p:txEl>
                                          </p:spTgt>
                                        </p:tgtEl>
                                        <p:attrNameLst>
                                          <p:attrName>ppt_y</p:attrName>
                                        </p:attrNameLst>
                                      </p:cBhvr>
                                      <p:tavLst>
                                        <p:tav tm="0">
                                          <p:val>
                                            <p:strVal val="#ppt_y+.1"/>
                                          </p:val>
                                        </p:tav>
                                        <p:tav tm="100000">
                                          <p:val>
                                            <p:strVal val="#ppt_y"/>
                                          </p:val>
                                        </p:tav>
                                      </p:tavLst>
                                    </p:anim>
                                  </p:childTnLst>
                                </p:cTn>
                              </p:par>
                              <p:par>
                                <p:cTn id="35" presetID="10"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89ADF-6F87-4EB8-AC9A-1267D3D9F00C}"/>
              </a:ext>
            </a:extLst>
          </p:cNvPr>
          <p:cNvSpPr>
            <a:spLocks noGrp="1"/>
          </p:cNvSpPr>
          <p:nvPr>
            <p:ph type="title"/>
          </p:nvPr>
        </p:nvSpPr>
        <p:spPr>
          <a:solidFill>
            <a:schemeClr val="accent6"/>
          </a:solidFill>
        </p:spPr>
        <p:txBody>
          <a:bodyPr vert="horz" lIns="91440" tIns="45720" rIns="91440" bIns="45720" rtlCol="0" anchor="ctr">
            <a:normAutofit/>
          </a:bodyPr>
          <a:lstStyle/>
          <a:p>
            <a:r>
              <a:rPr lang="en-US" dirty="0"/>
              <a:t>Test Process</a:t>
            </a:r>
          </a:p>
        </p:txBody>
      </p:sp>
      <p:sp>
        <p:nvSpPr>
          <p:cNvPr id="3" name="Content Placeholder 2">
            <a:extLst>
              <a:ext uri="{FF2B5EF4-FFF2-40B4-BE49-F238E27FC236}">
                <a16:creationId xmlns:a16="http://schemas.microsoft.com/office/drawing/2014/main" id="{B08BD9CA-0564-42A6-822B-FF2E221FF366}"/>
              </a:ext>
            </a:extLst>
          </p:cNvPr>
          <p:cNvSpPr>
            <a:spLocks noGrp="1"/>
          </p:cNvSpPr>
          <p:nvPr>
            <p:ph sz="quarter" idx="13"/>
          </p:nvPr>
        </p:nvSpPr>
        <p:spPr>
          <a:xfrm>
            <a:off x="1752600" y="1444752"/>
            <a:ext cx="10076688" cy="5311648"/>
          </a:xfrm>
        </p:spPr>
        <p:txBody>
          <a:bodyPr>
            <a:normAutofit/>
          </a:bodyPr>
          <a:lstStyle/>
          <a:p>
            <a:br>
              <a:rPr lang="en-US" sz="2800" dirty="0"/>
            </a:br>
            <a:endParaRPr lang="en-US" sz="2800" dirty="0"/>
          </a:p>
        </p:txBody>
      </p:sp>
      <p:sp>
        <p:nvSpPr>
          <p:cNvPr id="4" name="Rectangle 3">
            <a:extLst>
              <a:ext uri="{FF2B5EF4-FFF2-40B4-BE49-F238E27FC236}">
                <a16:creationId xmlns:a16="http://schemas.microsoft.com/office/drawing/2014/main" id="{6E31CF15-BEB8-4C13-BAF7-EA97056E4638}"/>
              </a:ext>
            </a:extLst>
          </p:cNvPr>
          <p:cNvSpPr/>
          <p:nvPr/>
        </p:nvSpPr>
        <p:spPr>
          <a:xfrm>
            <a:off x="1752600" y="1704539"/>
            <a:ext cx="10076688" cy="3974550"/>
          </a:xfrm>
          <a:prstGeom prst="rect">
            <a:avLst/>
          </a:prstGeom>
        </p:spPr>
        <p:txBody>
          <a:bodyPr wrap="square">
            <a:spAutoFit/>
          </a:bodyPr>
          <a:lstStyle/>
          <a:p>
            <a:r>
              <a:rPr lang="en-US" sz="2800" b="1" dirty="0"/>
              <a:t>Test Design</a:t>
            </a:r>
            <a:r>
              <a:rPr lang="en-US" sz="2800" b="1" dirty="0">
                <a:solidFill>
                  <a:srgbClr val="000000"/>
                </a:solidFill>
                <a:latin typeface="Arial" panose="020B0604020202020204" pitchFamily="34" charset="0"/>
              </a:rPr>
              <a:t>:</a:t>
            </a:r>
            <a:r>
              <a:rPr lang="en-US" sz="2800" dirty="0">
                <a:solidFill>
                  <a:srgbClr val="000000"/>
                </a:solidFill>
                <a:latin typeface="Arial" panose="020B0604020202020204" pitchFamily="34" charset="0"/>
              </a:rPr>
              <a:t> </a:t>
            </a:r>
          </a:p>
          <a:p>
            <a:endParaRPr lang="en-US" dirty="0"/>
          </a:p>
          <a:p>
            <a:pPr marL="285750" indent="-285750">
              <a:lnSpc>
                <a:spcPct val="150000"/>
              </a:lnSpc>
              <a:buFont typeface="Arial" panose="020B0604020202020204" pitchFamily="34" charset="0"/>
              <a:buChar char="•"/>
            </a:pPr>
            <a:r>
              <a:rPr lang="en-US" sz="2000" dirty="0"/>
              <a:t>Test design answers the question </a:t>
            </a:r>
            <a:r>
              <a:rPr lang="en-US" sz="2000" b="1" dirty="0"/>
              <a:t>“how to test?”</a:t>
            </a:r>
          </a:p>
          <a:p>
            <a:pPr marL="285750" indent="-285750">
              <a:lnSpc>
                <a:spcPct val="150000"/>
              </a:lnSpc>
              <a:buFont typeface="Arial" panose="020B0604020202020204" pitchFamily="34" charset="0"/>
              <a:buChar char="•"/>
            </a:pPr>
            <a:r>
              <a:rPr lang="en-US" sz="2000" dirty="0"/>
              <a:t>Test conditions are elaborated into high-level test cases, sets of high-level test cases, and other Testware. </a:t>
            </a:r>
          </a:p>
          <a:p>
            <a:pPr marL="285750" indent="-285750">
              <a:lnSpc>
                <a:spcPct val="150000"/>
              </a:lnSpc>
              <a:buFont typeface="Arial" panose="020B0604020202020204" pitchFamily="34" charset="0"/>
              <a:buChar char="•"/>
            </a:pPr>
            <a:r>
              <a:rPr lang="en-US" sz="2000" dirty="0"/>
              <a:t>Designing and prioritizing test cases and sets of test cases</a:t>
            </a:r>
          </a:p>
          <a:p>
            <a:pPr marL="285750" indent="-285750">
              <a:lnSpc>
                <a:spcPct val="150000"/>
              </a:lnSpc>
              <a:buFont typeface="Arial" panose="020B0604020202020204" pitchFamily="34" charset="0"/>
              <a:buChar char="•"/>
            </a:pPr>
            <a:r>
              <a:rPr lang="en-US" sz="2000" dirty="0"/>
              <a:t>Identifying necessary test data to support test conditions and test cases</a:t>
            </a:r>
          </a:p>
          <a:p>
            <a:pPr marL="285750" indent="-285750">
              <a:lnSpc>
                <a:spcPct val="150000"/>
              </a:lnSpc>
              <a:buFont typeface="Arial" panose="020B0604020202020204" pitchFamily="34" charset="0"/>
              <a:buChar char="•"/>
            </a:pPr>
            <a:r>
              <a:rPr lang="en-US" sz="2000" dirty="0"/>
              <a:t>Designing the test environment and identifying any required infrastructure and tools</a:t>
            </a:r>
          </a:p>
          <a:p>
            <a:pPr marL="285750" indent="-285750">
              <a:lnSpc>
                <a:spcPct val="150000"/>
              </a:lnSpc>
              <a:buFont typeface="Arial" panose="020B0604020202020204" pitchFamily="34" charset="0"/>
              <a:buChar char="•"/>
            </a:pPr>
            <a:r>
              <a:rPr lang="en-US" sz="2000" dirty="0"/>
              <a:t>Capturing bi-directional traceability between the test basis, test conditions, test cases. </a:t>
            </a:r>
          </a:p>
        </p:txBody>
      </p:sp>
      <p:pic>
        <p:nvPicPr>
          <p:cNvPr id="5" name="Picture 4" descr="A close up of a sign&#10;&#10;Description automatically generated">
            <a:extLst>
              <a:ext uri="{FF2B5EF4-FFF2-40B4-BE49-F238E27FC236}">
                <a16:creationId xmlns:a16="http://schemas.microsoft.com/office/drawing/2014/main" id="{82A17E8E-630F-4CA1-9DAE-160443F74C95}"/>
              </a:ext>
            </a:extLst>
          </p:cNvPr>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1093890" y="5858197"/>
            <a:ext cx="940991" cy="999803"/>
          </a:xfrm>
          <a:prstGeom prst="rect">
            <a:avLst/>
          </a:prstGeom>
        </p:spPr>
      </p:pic>
    </p:spTree>
    <p:extLst>
      <p:ext uri="{BB962C8B-B14F-4D97-AF65-F5344CB8AC3E}">
        <p14:creationId xmlns:p14="http://schemas.microsoft.com/office/powerpoint/2010/main" val="15438847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anim calcmode="lin" valueType="num">
                                      <p:cBhvr>
                                        <p:cTn id="1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1000"/>
                                        <p:tgtEl>
                                          <p:spTgt spid="4">
                                            <p:txEl>
                                              <p:pRg st="3" end="3"/>
                                            </p:txEl>
                                          </p:spTgt>
                                        </p:tgtEl>
                                      </p:cBhvr>
                                    </p:animEffect>
                                    <p:anim calcmode="lin" valueType="num">
                                      <p:cBhvr>
                                        <p:cTn id="1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1000"/>
                                        <p:tgtEl>
                                          <p:spTgt spid="4">
                                            <p:txEl>
                                              <p:pRg st="4" end="4"/>
                                            </p:txEl>
                                          </p:spTgt>
                                        </p:tgtEl>
                                      </p:cBhvr>
                                    </p:animEffect>
                                    <p:anim calcmode="lin" valueType="num">
                                      <p:cBhvr>
                                        <p:cTn id="23"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1000"/>
                                        <p:tgtEl>
                                          <p:spTgt spid="4">
                                            <p:txEl>
                                              <p:pRg st="5" end="5"/>
                                            </p:txEl>
                                          </p:spTgt>
                                        </p:tgtEl>
                                      </p:cBhvr>
                                    </p:animEffect>
                                    <p:anim calcmode="lin" valueType="num">
                                      <p:cBhvr>
                                        <p:cTn id="28"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1000"/>
                                        <p:tgtEl>
                                          <p:spTgt spid="4">
                                            <p:txEl>
                                              <p:pRg st="6" end="6"/>
                                            </p:txEl>
                                          </p:spTgt>
                                        </p:tgtEl>
                                      </p:cBhvr>
                                    </p:animEffect>
                                    <p:anim calcmode="lin" valueType="num">
                                      <p:cBhvr>
                                        <p:cTn id="33"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1000"/>
                                        <p:tgtEl>
                                          <p:spTgt spid="4">
                                            <p:txEl>
                                              <p:pRg st="7" end="7"/>
                                            </p:txEl>
                                          </p:spTgt>
                                        </p:tgtEl>
                                      </p:cBhvr>
                                    </p:animEffect>
                                    <p:anim calcmode="lin" valueType="num">
                                      <p:cBhvr>
                                        <p:cTn id="38"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4">
                                            <p:txEl>
                                              <p:pRg st="7" end="7"/>
                                            </p:txEl>
                                          </p:spTgt>
                                        </p:tgtEl>
                                        <p:attrNameLst>
                                          <p:attrName>ppt_y</p:attrName>
                                        </p:attrNameLst>
                                      </p:cBhvr>
                                      <p:tavLst>
                                        <p:tav tm="0">
                                          <p:val>
                                            <p:strVal val="#ppt_y+.1"/>
                                          </p:val>
                                        </p:tav>
                                        <p:tav tm="100000">
                                          <p:val>
                                            <p:strVal val="#ppt_y"/>
                                          </p:val>
                                        </p:tav>
                                      </p:tavLst>
                                    </p:anim>
                                  </p:childTnLst>
                                </p:cTn>
                              </p:par>
                              <p:par>
                                <p:cTn id="40" presetID="10" presetClass="entr" presetSubtype="0" fill="hold"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89ADF-6F87-4EB8-AC9A-1267D3D9F00C}"/>
              </a:ext>
            </a:extLst>
          </p:cNvPr>
          <p:cNvSpPr>
            <a:spLocks noGrp="1"/>
          </p:cNvSpPr>
          <p:nvPr>
            <p:ph type="title"/>
          </p:nvPr>
        </p:nvSpPr>
        <p:spPr>
          <a:solidFill>
            <a:schemeClr val="accent6"/>
          </a:solidFill>
        </p:spPr>
        <p:txBody>
          <a:bodyPr vert="horz" lIns="91440" tIns="45720" rIns="91440" bIns="45720" rtlCol="0" anchor="ctr">
            <a:normAutofit/>
          </a:bodyPr>
          <a:lstStyle/>
          <a:p>
            <a:r>
              <a:rPr lang="en-US" dirty="0"/>
              <a:t>Test Process</a:t>
            </a:r>
          </a:p>
        </p:txBody>
      </p:sp>
      <p:sp>
        <p:nvSpPr>
          <p:cNvPr id="4" name="Rectangle 3">
            <a:extLst>
              <a:ext uri="{FF2B5EF4-FFF2-40B4-BE49-F238E27FC236}">
                <a16:creationId xmlns:a16="http://schemas.microsoft.com/office/drawing/2014/main" id="{6E31CF15-BEB8-4C13-BAF7-EA97056E4638}"/>
              </a:ext>
            </a:extLst>
          </p:cNvPr>
          <p:cNvSpPr/>
          <p:nvPr/>
        </p:nvSpPr>
        <p:spPr>
          <a:xfrm>
            <a:off x="1752600" y="1647952"/>
            <a:ext cx="10312400" cy="4488088"/>
          </a:xfrm>
          <a:prstGeom prst="rect">
            <a:avLst/>
          </a:prstGeom>
        </p:spPr>
        <p:txBody>
          <a:bodyPr wrap="square">
            <a:spAutoFit/>
          </a:bodyPr>
          <a:lstStyle/>
          <a:p>
            <a:r>
              <a:rPr lang="en-US" sz="2800" b="1" dirty="0"/>
              <a:t>Test Implementation:</a:t>
            </a:r>
          </a:p>
          <a:p>
            <a:endParaRPr lang="en-US" b="1" dirty="0"/>
          </a:p>
          <a:p>
            <a:pPr marL="285750" indent="-285750">
              <a:lnSpc>
                <a:spcPct val="150000"/>
              </a:lnSpc>
              <a:buFont typeface="Arial" panose="020B0604020202020204" pitchFamily="34" charset="0"/>
              <a:buChar char="•"/>
            </a:pPr>
            <a:r>
              <a:rPr lang="en-US" dirty="0"/>
              <a:t>Answers the question </a:t>
            </a:r>
            <a:r>
              <a:rPr lang="en-US" b="1" dirty="0"/>
              <a:t>“do we now have everything in place to run the tests?”</a:t>
            </a:r>
          </a:p>
          <a:p>
            <a:pPr marL="285750" indent="-285750">
              <a:lnSpc>
                <a:spcPct val="150000"/>
              </a:lnSpc>
              <a:buFont typeface="Arial" panose="020B0604020202020204" pitchFamily="34" charset="0"/>
              <a:buChar char="•"/>
            </a:pPr>
            <a:r>
              <a:rPr lang="en-US" dirty="0"/>
              <a:t>Implementation of </a:t>
            </a:r>
            <a:r>
              <a:rPr lang="en-US" u="sng" dirty="0"/>
              <a:t>testware</a:t>
            </a:r>
            <a:r>
              <a:rPr lang="en-US" dirty="0"/>
              <a:t> necessary for test execution.</a:t>
            </a:r>
          </a:p>
          <a:p>
            <a:pPr marL="285750" indent="-285750">
              <a:lnSpc>
                <a:spcPct val="150000"/>
              </a:lnSpc>
              <a:buFont typeface="Arial" panose="020B0604020202020204" pitchFamily="34" charset="0"/>
              <a:buChar char="•"/>
            </a:pPr>
            <a:r>
              <a:rPr lang="en-US" dirty="0"/>
              <a:t>Implementation of Test Procedures and Test Suites.</a:t>
            </a:r>
          </a:p>
          <a:p>
            <a:pPr marL="285750" indent="-285750">
              <a:lnSpc>
                <a:spcPct val="150000"/>
              </a:lnSpc>
              <a:buFont typeface="Arial" panose="020B0604020202020204" pitchFamily="34" charset="0"/>
              <a:buChar char="•"/>
            </a:pPr>
            <a:r>
              <a:rPr lang="en-US" dirty="0"/>
              <a:t>Creation of automated </a:t>
            </a:r>
            <a:r>
              <a:rPr lang="en-US" u="sng" dirty="0"/>
              <a:t>Test Scripts</a:t>
            </a:r>
            <a:r>
              <a:rPr lang="en-US" dirty="0"/>
              <a:t>.</a:t>
            </a:r>
          </a:p>
          <a:p>
            <a:pPr marL="285750" indent="-285750">
              <a:lnSpc>
                <a:spcPct val="150000"/>
              </a:lnSpc>
              <a:buFont typeface="Arial" panose="020B0604020202020204" pitchFamily="34" charset="0"/>
              <a:buChar char="•"/>
            </a:pPr>
            <a:r>
              <a:rPr lang="en-US" dirty="0"/>
              <a:t>Prioritize and Schedule </a:t>
            </a:r>
            <a:r>
              <a:rPr lang="en-US" u="sng" dirty="0"/>
              <a:t>Test Suite </a:t>
            </a:r>
            <a:r>
              <a:rPr lang="en-US" dirty="0"/>
              <a:t>for Test execution.</a:t>
            </a:r>
          </a:p>
          <a:p>
            <a:pPr marL="285750" indent="-285750">
              <a:lnSpc>
                <a:spcPct val="150000"/>
              </a:lnSpc>
              <a:buFont typeface="Arial" panose="020B0604020202020204" pitchFamily="34" charset="0"/>
              <a:buChar char="•"/>
            </a:pPr>
            <a:r>
              <a:rPr lang="en-US" dirty="0"/>
              <a:t>Setup the test environment and verifying that required things has been set up correctly.</a:t>
            </a:r>
          </a:p>
          <a:p>
            <a:pPr marL="285750" indent="-285750">
              <a:lnSpc>
                <a:spcPct val="150000"/>
              </a:lnSpc>
              <a:buFont typeface="Arial" panose="020B0604020202020204" pitchFamily="34" charset="0"/>
              <a:buChar char="•"/>
            </a:pPr>
            <a:r>
              <a:rPr lang="en-US" dirty="0"/>
              <a:t>Preparing test data and ensuring it is properly loaded in the test environment.</a:t>
            </a:r>
          </a:p>
          <a:p>
            <a:pPr marL="285750" indent="-285750">
              <a:lnSpc>
                <a:spcPct val="150000"/>
              </a:lnSpc>
              <a:buFont typeface="Arial" panose="020B0604020202020204" pitchFamily="34" charset="0"/>
              <a:buChar char="•"/>
            </a:pPr>
            <a:r>
              <a:rPr lang="en-US" dirty="0"/>
              <a:t>Verifying and updating traceability between the test basis, test conditions, test cases, test procedures, and test suites.</a:t>
            </a:r>
          </a:p>
        </p:txBody>
      </p:sp>
      <p:pic>
        <p:nvPicPr>
          <p:cNvPr id="5" name="Picture 4" descr="A close up of a sign&#10;&#10;Description automatically generated">
            <a:extLst>
              <a:ext uri="{FF2B5EF4-FFF2-40B4-BE49-F238E27FC236}">
                <a16:creationId xmlns:a16="http://schemas.microsoft.com/office/drawing/2014/main" id="{A0A085DC-BC7F-4971-A977-9C8C14137BD9}"/>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1093890" y="5858197"/>
            <a:ext cx="940991" cy="999803"/>
          </a:xfrm>
          <a:prstGeom prst="rect">
            <a:avLst/>
          </a:prstGeom>
        </p:spPr>
      </p:pic>
    </p:spTree>
    <p:extLst>
      <p:ext uri="{BB962C8B-B14F-4D97-AF65-F5344CB8AC3E}">
        <p14:creationId xmlns:p14="http://schemas.microsoft.com/office/powerpoint/2010/main" val="848977511"/>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anim calcmode="lin" valueType="num">
                                      <p:cBhvr>
                                        <p:cTn id="1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1000"/>
                                        <p:tgtEl>
                                          <p:spTgt spid="4">
                                            <p:txEl>
                                              <p:pRg st="3" end="3"/>
                                            </p:txEl>
                                          </p:spTgt>
                                        </p:tgtEl>
                                      </p:cBhvr>
                                    </p:animEffect>
                                    <p:anim calcmode="lin" valueType="num">
                                      <p:cBhvr>
                                        <p:cTn id="1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1000"/>
                                        <p:tgtEl>
                                          <p:spTgt spid="4">
                                            <p:txEl>
                                              <p:pRg st="4" end="4"/>
                                            </p:txEl>
                                          </p:spTgt>
                                        </p:tgtEl>
                                      </p:cBhvr>
                                    </p:animEffect>
                                    <p:anim calcmode="lin" valueType="num">
                                      <p:cBhvr>
                                        <p:cTn id="23"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1000"/>
                                        <p:tgtEl>
                                          <p:spTgt spid="4">
                                            <p:txEl>
                                              <p:pRg st="5" end="5"/>
                                            </p:txEl>
                                          </p:spTgt>
                                        </p:tgtEl>
                                      </p:cBhvr>
                                    </p:animEffect>
                                    <p:anim calcmode="lin" valueType="num">
                                      <p:cBhvr>
                                        <p:cTn id="28"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1000"/>
                                        <p:tgtEl>
                                          <p:spTgt spid="4">
                                            <p:txEl>
                                              <p:pRg st="6" end="6"/>
                                            </p:txEl>
                                          </p:spTgt>
                                        </p:tgtEl>
                                      </p:cBhvr>
                                    </p:animEffect>
                                    <p:anim calcmode="lin" valueType="num">
                                      <p:cBhvr>
                                        <p:cTn id="33"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1000"/>
                                        <p:tgtEl>
                                          <p:spTgt spid="4">
                                            <p:txEl>
                                              <p:pRg st="7" end="7"/>
                                            </p:txEl>
                                          </p:spTgt>
                                        </p:tgtEl>
                                      </p:cBhvr>
                                    </p:animEffect>
                                    <p:anim calcmode="lin" valueType="num">
                                      <p:cBhvr>
                                        <p:cTn id="38"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4">
                                            <p:txEl>
                                              <p:pRg st="7" end="7"/>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1000"/>
                                        <p:tgtEl>
                                          <p:spTgt spid="4">
                                            <p:txEl>
                                              <p:pRg st="8" end="8"/>
                                            </p:txEl>
                                          </p:spTgt>
                                        </p:tgtEl>
                                      </p:cBhvr>
                                    </p:animEffect>
                                    <p:anim calcmode="lin" valueType="num">
                                      <p:cBhvr>
                                        <p:cTn id="43"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8" end="8"/>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fade">
                                      <p:cBhvr>
                                        <p:cTn id="47" dur="1000"/>
                                        <p:tgtEl>
                                          <p:spTgt spid="4">
                                            <p:txEl>
                                              <p:pRg st="9" end="9"/>
                                            </p:txEl>
                                          </p:spTgt>
                                        </p:tgtEl>
                                      </p:cBhvr>
                                    </p:animEffect>
                                    <p:anim calcmode="lin" valueType="num">
                                      <p:cBhvr>
                                        <p:cTn id="48"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49" dur="1000" fill="hold"/>
                                        <p:tgtEl>
                                          <p:spTgt spid="4">
                                            <p:txEl>
                                              <p:pRg st="9" end="9"/>
                                            </p:txEl>
                                          </p:spTgt>
                                        </p:tgtEl>
                                        <p:attrNameLst>
                                          <p:attrName>ppt_y</p:attrName>
                                        </p:attrNameLst>
                                      </p:cBhvr>
                                      <p:tavLst>
                                        <p:tav tm="0">
                                          <p:val>
                                            <p:strVal val="#ppt_y+.1"/>
                                          </p:val>
                                        </p:tav>
                                        <p:tav tm="100000">
                                          <p:val>
                                            <p:strVal val="#ppt_y"/>
                                          </p:val>
                                        </p:tav>
                                      </p:tavLst>
                                    </p:anim>
                                  </p:childTnLst>
                                </p:cTn>
                              </p:par>
                              <p:par>
                                <p:cTn id="50" presetID="10" presetClass="entr" presetSubtype="0" fill="hold" nodeType="with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15729" y="1812170"/>
            <a:ext cx="10116607" cy="4597774"/>
          </a:xfrm>
        </p:spPr>
        <p:txBody>
          <a:bodyPr>
            <a:normAutofit/>
          </a:bodyPr>
          <a:lstStyle/>
          <a:p>
            <a:pPr marL="342900" indent="-342900">
              <a:buFont typeface="Arial" panose="020B0604020202020204" pitchFamily="34" charset="0"/>
              <a:buChar char="•"/>
            </a:pPr>
            <a:r>
              <a:rPr lang="en-US" sz="2400" b="1" dirty="0"/>
              <a:t>1979: </a:t>
            </a:r>
            <a:r>
              <a:rPr lang="en-US" sz="2400" dirty="0"/>
              <a:t>Software testing is a </a:t>
            </a:r>
            <a:r>
              <a:rPr lang="en-US" sz="2400" u="sng" dirty="0"/>
              <a:t>process of executing a program or application </a:t>
            </a:r>
            <a:r>
              <a:rPr lang="en-US" sz="2400" dirty="0"/>
              <a:t>with the intent of finding the </a:t>
            </a:r>
            <a:r>
              <a:rPr lang="en-US" sz="2400" u="sng" dirty="0"/>
              <a:t>errors</a:t>
            </a:r>
            <a:r>
              <a:rPr lang="en-US" sz="2400" dirty="0"/>
              <a:t>.</a:t>
            </a:r>
          </a:p>
          <a:p>
            <a:pPr marL="342900" lvl="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a:t>1983: </a:t>
            </a:r>
            <a:r>
              <a:rPr lang="en-US" sz="2400" dirty="0"/>
              <a:t>Testing is an </a:t>
            </a:r>
            <a:r>
              <a:rPr lang="en-US" sz="2400" u="sng" dirty="0"/>
              <a:t>activity that measures </a:t>
            </a:r>
            <a:r>
              <a:rPr lang="en-US" sz="2400" dirty="0"/>
              <a:t>the Software Quality.</a:t>
            </a:r>
          </a:p>
          <a:p>
            <a:pPr marL="342900" lvl="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a:t>2002: </a:t>
            </a:r>
            <a:r>
              <a:rPr lang="en-US" sz="2400" dirty="0"/>
              <a:t>Testing is a </a:t>
            </a:r>
            <a:r>
              <a:rPr lang="en-US" sz="2400" u="sng" dirty="0"/>
              <a:t>concurrent lifecycle process </a:t>
            </a:r>
            <a:r>
              <a:rPr lang="en-US" sz="2400" dirty="0"/>
              <a:t>of engineering, using and maintaining </a:t>
            </a:r>
            <a:r>
              <a:rPr lang="en-US" sz="2400" u="sng" dirty="0"/>
              <a:t>testware</a:t>
            </a:r>
            <a:r>
              <a:rPr lang="en-US" sz="2400" dirty="0"/>
              <a:t> in order to measure and improve quality of software being tested. </a:t>
            </a:r>
          </a:p>
          <a:p>
            <a:pPr lvl="0"/>
            <a:endParaRPr lang="en-US" sz="2400" dirty="0"/>
          </a:p>
        </p:txBody>
      </p:sp>
      <p:sp>
        <p:nvSpPr>
          <p:cNvPr id="3" name="Title 2"/>
          <p:cNvSpPr>
            <a:spLocks noGrp="1"/>
          </p:cNvSpPr>
          <p:nvPr>
            <p:ph type="title"/>
          </p:nvPr>
        </p:nvSpPr>
        <p:spPr>
          <a:solidFill>
            <a:srgbClr val="00B050"/>
          </a:solidFill>
        </p:spPr>
        <p:txBody>
          <a:bodyPr/>
          <a:lstStyle/>
          <a:p>
            <a:r>
              <a:rPr lang="en-US" dirty="0"/>
              <a:t>What is TESTING?</a:t>
            </a:r>
          </a:p>
        </p:txBody>
      </p:sp>
    </p:spTree>
    <p:extLst>
      <p:ext uri="{BB962C8B-B14F-4D97-AF65-F5344CB8AC3E}">
        <p14:creationId xmlns:p14="http://schemas.microsoft.com/office/powerpoint/2010/main" val="33000496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89ADF-6F87-4EB8-AC9A-1267D3D9F00C}"/>
              </a:ext>
            </a:extLst>
          </p:cNvPr>
          <p:cNvSpPr>
            <a:spLocks noGrp="1"/>
          </p:cNvSpPr>
          <p:nvPr>
            <p:ph type="title"/>
          </p:nvPr>
        </p:nvSpPr>
        <p:spPr>
          <a:solidFill>
            <a:schemeClr val="accent6"/>
          </a:solidFill>
        </p:spPr>
        <p:txBody>
          <a:bodyPr vert="horz" lIns="91440" tIns="45720" rIns="91440" bIns="45720" rtlCol="0" anchor="ctr">
            <a:normAutofit/>
          </a:bodyPr>
          <a:lstStyle/>
          <a:p>
            <a:r>
              <a:rPr lang="en-US" dirty="0"/>
              <a:t>Test Process</a:t>
            </a:r>
          </a:p>
        </p:txBody>
      </p:sp>
      <p:sp>
        <p:nvSpPr>
          <p:cNvPr id="3" name="Content Placeholder 2">
            <a:extLst>
              <a:ext uri="{FF2B5EF4-FFF2-40B4-BE49-F238E27FC236}">
                <a16:creationId xmlns:a16="http://schemas.microsoft.com/office/drawing/2014/main" id="{B08BD9CA-0564-42A6-822B-FF2E221FF366}"/>
              </a:ext>
            </a:extLst>
          </p:cNvPr>
          <p:cNvSpPr>
            <a:spLocks noGrp="1"/>
          </p:cNvSpPr>
          <p:nvPr>
            <p:ph sz="quarter" idx="13"/>
          </p:nvPr>
        </p:nvSpPr>
        <p:spPr>
          <a:xfrm>
            <a:off x="1752600" y="1444752"/>
            <a:ext cx="10076688" cy="5311648"/>
          </a:xfrm>
        </p:spPr>
        <p:txBody>
          <a:bodyPr>
            <a:normAutofit/>
          </a:bodyPr>
          <a:lstStyle/>
          <a:p>
            <a:br>
              <a:rPr lang="en-US" sz="2800" dirty="0"/>
            </a:br>
            <a:endParaRPr lang="en-US" sz="2800" dirty="0"/>
          </a:p>
        </p:txBody>
      </p:sp>
      <p:sp>
        <p:nvSpPr>
          <p:cNvPr id="4" name="Rectangle 3">
            <a:extLst>
              <a:ext uri="{FF2B5EF4-FFF2-40B4-BE49-F238E27FC236}">
                <a16:creationId xmlns:a16="http://schemas.microsoft.com/office/drawing/2014/main" id="{6E31CF15-BEB8-4C13-BAF7-EA97056E4638}"/>
              </a:ext>
            </a:extLst>
          </p:cNvPr>
          <p:cNvSpPr/>
          <p:nvPr/>
        </p:nvSpPr>
        <p:spPr>
          <a:xfrm>
            <a:off x="1799844" y="1686052"/>
            <a:ext cx="9982200" cy="4072590"/>
          </a:xfrm>
          <a:prstGeom prst="rect">
            <a:avLst/>
          </a:prstGeom>
        </p:spPr>
        <p:txBody>
          <a:bodyPr wrap="square">
            <a:spAutoFit/>
          </a:bodyPr>
          <a:lstStyle/>
          <a:p>
            <a:r>
              <a:rPr lang="en-US" sz="2800" b="1" dirty="0"/>
              <a:t>Test Execution</a:t>
            </a:r>
            <a:br>
              <a:rPr lang="en-US" b="1" dirty="0"/>
            </a:br>
            <a:endParaRPr lang="en-US" b="1" dirty="0"/>
          </a:p>
          <a:p>
            <a:pPr marL="285750" indent="-285750">
              <a:lnSpc>
                <a:spcPct val="150000"/>
              </a:lnSpc>
              <a:buFont typeface="Arial" panose="020B0604020202020204" pitchFamily="34" charset="0"/>
              <a:buChar char="•"/>
            </a:pPr>
            <a:r>
              <a:rPr lang="en-US" dirty="0"/>
              <a:t>Test suites are run in accordance with the test execution schedule.</a:t>
            </a:r>
          </a:p>
          <a:p>
            <a:pPr marL="285750" indent="-285750">
              <a:lnSpc>
                <a:spcPct val="150000"/>
              </a:lnSpc>
              <a:buFont typeface="Arial" panose="020B0604020202020204" pitchFamily="34" charset="0"/>
              <a:buChar char="•"/>
            </a:pPr>
            <a:r>
              <a:rPr lang="en-US" dirty="0"/>
              <a:t>Recording the IDs and versions of the </a:t>
            </a:r>
            <a:r>
              <a:rPr lang="en-US" u="sng" dirty="0"/>
              <a:t>test item(s) or test object</a:t>
            </a:r>
            <a:r>
              <a:rPr lang="en-US" dirty="0"/>
              <a:t>, </a:t>
            </a:r>
            <a:r>
              <a:rPr lang="en-US" u="sng" dirty="0"/>
              <a:t>test tool(s)</a:t>
            </a:r>
            <a:r>
              <a:rPr lang="en-US" dirty="0"/>
              <a:t>, and </a:t>
            </a:r>
            <a:r>
              <a:rPr lang="en-US" u="sng" dirty="0"/>
              <a:t>testware</a:t>
            </a:r>
            <a:r>
              <a:rPr lang="en-US" dirty="0"/>
              <a:t>.</a:t>
            </a:r>
          </a:p>
          <a:p>
            <a:pPr marL="285750" indent="-285750">
              <a:lnSpc>
                <a:spcPct val="150000"/>
              </a:lnSpc>
              <a:buFont typeface="Arial" panose="020B0604020202020204" pitchFamily="34" charset="0"/>
              <a:buChar char="•"/>
            </a:pPr>
            <a:r>
              <a:rPr lang="en-US" dirty="0"/>
              <a:t>Executing tests either manually or by using test execution tools</a:t>
            </a:r>
          </a:p>
          <a:p>
            <a:pPr marL="285750" indent="-285750">
              <a:lnSpc>
                <a:spcPct val="150000"/>
              </a:lnSpc>
              <a:buFont typeface="Arial" panose="020B0604020202020204" pitchFamily="34" charset="0"/>
              <a:buChar char="•"/>
            </a:pPr>
            <a:r>
              <a:rPr lang="en-US" dirty="0"/>
              <a:t>Comparing actual results with expected results</a:t>
            </a:r>
          </a:p>
          <a:p>
            <a:pPr marL="285750" indent="-285750">
              <a:lnSpc>
                <a:spcPct val="150000"/>
              </a:lnSpc>
              <a:buFont typeface="Arial" panose="020B0604020202020204" pitchFamily="34" charset="0"/>
              <a:buChar char="•"/>
            </a:pPr>
            <a:r>
              <a:rPr lang="en-US" dirty="0"/>
              <a:t>Analyzing anomalies to establish their likely causes.</a:t>
            </a:r>
          </a:p>
          <a:p>
            <a:pPr marL="285750" indent="-285750">
              <a:lnSpc>
                <a:spcPct val="150000"/>
              </a:lnSpc>
              <a:buFont typeface="Arial" panose="020B0604020202020204" pitchFamily="34" charset="0"/>
              <a:buChar char="•"/>
            </a:pPr>
            <a:r>
              <a:rPr lang="en-US" dirty="0"/>
              <a:t>Reporting defects based on the failures observed.</a:t>
            </a:r>
          </a:p>
          <a:p>
            <a:pPr marL="285750" indent="-285750">
              <a:lnSpc>
                <a:spcPct val="150000"/>
              </a:lnSpc>
              <a:buFont typeface="Arial" panose="020B0604020202020204" pitchFamily="34" charset="0"/>
              <a:buChar char="•"/>
            </a:pPr>
            <a:r>
              <a:rPr lang="en-US" dirty="0"/>
              <a:t>Logging the outcome of test execution (e.g., pass, fail, blocked).</a:t>
            </a:r>
          </a:p>
          <a:p>
            <a:pPr marL="285750" indent="-285750">
              <a:lnSpc>
                <a:spcPct val="150000"/>
              </a:lnSpc>
              <a:buFont typeface="Arial" panose="020B0604020202020204" pitchFamily="34" charset="0"/>
              <a:buChar char="•"/>
            </a:pPr>
            <a:r>
              <a:rPr lang="en-US" dirty="0"/>
              <a:t>Re-execute test activities (</a:t>
            </a:r>
            <a:r>
              <a:rPr lang="en-US" u="sng"/>
              <a:t>Confirmation Testing</a:t>
            </a:r>
            <a:r>
              <a:rPr lang="en-US" dirty="0"/>
              <a:t>, and/or </a:t>
            </a:r>
            <a:r>
              <a:rPr lang="en-US" u="sng" dirty="0"/>
              <a:t>Regression Testing</a:t>
            </a:r>
            <a:r>
              <a:rPr lang="en-US" dirty="0"/>
              <a:t>).</a:t>
            </a:r>
          </a:p>
        </p:txBody>
      </p:sp>
      <p:pic>
        <p:nvPicPr>
          <p:cNvPr id="5" name="Picture 4" descr="A close up of a sign&#10;&#10;Description automatically generated">
            <a:extLst>
              <a:ext uri="{FF2B5EF4-FFF2-40B4-BE49-F238E27FC236}">
                <a16:creationId xmlns:a16="http://schemas.microsoft.com/office/drawing/2014/main" id="{FC4CF6F6-DE1F-4460-B1B9-E5E29ED3EABA}"/>
              </a:ext>
            </a:extLst>
          </p:cNvPr>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1093890" y="5858197"/>
            <a:ext cx="940991" cy="999803"/>
          </a:xfrm>
          <a:prstGeom prst="rect">
            <a:avLst/>
          </a:prstGeom>
        </p:spPr>
      </p:pic>
    </p:spTree>
    <p:extLst>
      <p:ext uri="{BB962C8B-B14F-4D97-AF65-F5344CB8AC3E}">
        <p14:creationId xmlns:p14="http://schemas.microsoft.com/office/powerpoint/2010/main" val="15183142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anim calcmode="lin" valueType="num">
                                      <p:cBhvr>
                                        <p:cTn id="2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1000"/>
                                        <p:tgtEl>
                                          <p:spTgt spid="4">
                                            <p:txEl>
                                              <p:pRg st="4" end="4"/>
                                            </p:txEl>
                                          </p:spTgt>
                                        </p:tgtEl>
                                      </p:cBhvr>
                                    </p:animEffect>
                                    <p:anim calcmode="lin" valueType="num">
                                      <p:cBhvr>
                                        <p:cTn id="2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1000"/>
                                        <p:tgtEl>
                                          <p:spTgt spid="4">
                                            <p:txEl>
                                              <p:pRg st="5" end="5"/>
                                            </p:txEl>
                                          </p:spTgt>
                                        </p:tgtEl>
                                      </p:cBhvr>
                                    </p:animEffect>
                                    <p:anim calcmode="lin" valueType="num">
                                      <p:cBhvr>
                                        <p:cTn id="3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1000"/>
                                        <p:tgtEl>
                                          <p:spTgt spid="4">
                                            <p:txEl>
                                              <p:pRg st="6" end="6"/>
                                            </p:txEl>
                                          </p:spTgt>
                                        </p:tgtEl>
                                      </p:cBhvr>
                                    </p:animEffect>
                                    <p:anim calcmode="lin" valueType="num">
                                      <p:cBhvr>
                                        <p:cTn id="38"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4">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1000"/>
                                        <p:tgtEl>
                                          <p:spTgt spid="4">
                                            <p:txEl>
                                              <p:pRg st="7" end="7"/>
                                            </p:txEl>
                                          </p:spTgt>
                                        </p:tgtEl>
                                      </p:cBhvr>
                                    </p:animEffect>
                                    <p:anim calcmode="lin" valueType="num">
                                      <p:cBhvr>
                                        <p:cTn id="43"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1000"/>
                                        <p:tgtEl>
                                          <p:spTgt spid="4">
                                            <p:txEl>
                                              <p:pRg st="8" end="8"/>
                                            </p:txEl>
                                          </p:spTgt>
                                        </p:tgtEl>
                                      </p:cBhvr>
                                    </p:animEffect>
                                    <p:anim calcmode="lin" valueType="num">
                                      <p:cBhvr>
                                        <p:cTn id="48"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4">
                                            <p:txEl>
                                              <p:pRg st="8" end="8"/>
                                            </p:txEl>
                                          </p:spTgt>
                                        </p:tgtEl>
                                        <p:attrNameLst>
                                          <p:attrName>ppt_y</p:attrName>
                                        </p:attrNameLst>
                                      </p:cBhvr>
                                      <p:tavLst>
                                        <p:tav tm="0">
                                          <p:val>
                                            <p:strVal val="#ppt_y+.1"/>
                                          </p:val>
                                        </p:tav>
                                        <p:tav tm="100000">
                                          <p:val>
                                            <p:strVal val="#ppt_y"/>
                                          </p:val>
                                        </p:tav>
                                      </p:tavLst>
                                    </p:anim>
                                  </p:childTnLst>
                                </p:cTn>
                              </p:par>
                              <p:par>
                                <p:cTn id="50" presetID="10" presetClass="entr" presetSubtype="0" fill="hold" nodeType="with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89ADF-6F87-4EB8-AC9A-1267D3D9F00C}"/>
              </a:ext>
            </a:extLst>
          </p:cNvPr>
          <p:cNvSpPr>
            <a:spLocks noGrp="1"/>
          </p:cNvSpPr>
          <p:nvPr>
            <p:ph type="title"/>
          </p:nvPr>
        </p:nvSpPr>
        <p:spPr>
          <a:solidFill>
            <a:schemeClr val="accent6"/>
          </a:solidFill>
        </p:spPr>
        <p:txBody>
          <a:bodyPr vert="horz" lIns="91440" tIns="45720" rIns="91440" bIns="45720" rtlCol="0" anchor="ctr">
            <a:normAutofit/>
          </a:bodyPr>
          <a:lstStyle/>
          <a:p>
            <a:r>
              <a:rPr lang="en-US" dirty="0"/>
              <a:t>Test Process</a:t>
            </a:r>
          </a:p>
        </p:txBody>
      </p:sp>
      <p:sp>
        <p:nvSpPr>
          <p:cNvPr id="3" name="Content Placeholder 2">
            <a:extLst>
              <a:ext uri="{FF2B5EF4-FFF2-40B4-BE49-F238E27FC236}">
                <a16:creationId xmlns:a16="http://schemas.microsoft.com/office/drawing/2014/main" id="{B08BD9CA-0564-42A6-822B-FF2E221FF366}"/>
              </a:ext>
            </a:extLst>
          </p:cNvPr>
          <p:cNvSpPr>
            <a:spLocks noGrp="1"/>
          </p:cNvSpPr>
          <p:nvPr>
            <p:ph sz="quarter" idx="13"/>
          </p:nvPr>
        </p:nvSpPr>
        <p:spPr>
          <a:xfrm>
            <a:off x="1752600" y="1444752"/>
            <a:ext cx="10076688" cy="5311648"/>
          </a:xfrm>
        </p:spPr>
        <p:txBody>
          <a:bodyPr>
            <a:normAutofit/>
          </a:bodyPr>
          <a:lstStyle/>
          <a:p>
            <a:br>
              <a:rPr lang="en-US" sz="2800" dirty="0"/>
            </a:br>
            <a:endParaRPr lang="en-US" sz="2800" dirty="0"/>
          </a:p>
        </p:txBody>
      </p:sp>
      <p:sp>
        <p:nvSpPr>
          <p:cNvPr id="4" name="Rectangle 3">
            <a:extLst>
              <a:ext uri="{FF2B5EF4-FFF2-40B4-BE49-F238E27FC236}">
                <a16:creationId xmlns:a16="http://schemas.microsoft.com/office/drawing/2014/main" id="{6E31CF15-BEB8-4C13-BAF7-EA97056E4638}"/>
              </a:ext>
            </a:extLst>
          </p:cNvPr>
          <p:cNvSpPr/>
          <p:nvPr/>
        </p:nvSpPr>
        <p:spPr>
          <a:xfrm>
            <a:off x="1752599" y="1444752"/>
            <a:ext cx="10279743" cy="5057475"/>
          </a:xfrm>
          <a:prstGeom prst="rect">
            <a:avLst/>
          </a:prstGeom>
        </p:spPr>
        <p:txBody>
          <a:bodyPr wrap="square">
            <a:spAutoFit/>
          </a:bodyPr>
          <a:lstStyle/>
          <a:p>
            <a:r>
              <a:rPr lang="en-US" sz="2800" b="1" dirty="0"/>
              <a:t>Test Completion:</a:t>
            </a:r>
          </a:p>
          <a:p>
            <a:endParaRPr lang="en-US" sz="2800" b="1" dirty="0"/>
          </a:p>
          <a:p>
            <a:pPr marL="285750" indent="-285750">
              <a:lnSpc>
                <a:spcPct val="150000"/>
              </a:lnSpc>
              <a:buFont typeface="Arial" panose="020B0604020202020204" pitchFamily="34" charset="0"/>
              <a:buChar char="•"/>
            </a:pPr>
            <a:r>
              <a:rPr lang="en-US" dirty="0"/>
              <a:t>Test completion activities collect data from completed test activities.</a:t>
            </a:r>
          </a:p>
          <a:p>
            <a:pPr marL="285750" indent="-285750">
              <a:lnSpc>
                <a:spcPct val="150000"/>
              </a:lnSpc>
              <a:buFont typeface="Arial" panose="020B0604020202020204" pitchFamily="34" charset="0"/>
              <a:buChar char="•"/>
            </a:pPr>
            <a:r>
              <a:rPr lang="en-US" dirty="0"/>
              <a:t>Test completion activities occur at project milestones.</a:t>
            </a:r>
          </a:p>
          <a:p>
            <a:pPr marL="285750" indent="-285750">
              <a:lnSpc>
                <a:spcPct val="150000"/>
              </a:lnSpc>
              <a:buFont typeface="Arial" panose="020B0604020202020204" pitchFamily="34" charset="0"/>
              <a:buChar char="•"/>
            </a:pPr>
            <a:r>
              <a:rPr lang="en-US" dirty="0"/>
              <a:t>Checking whether all defect reports are closed.</a:t>
            </a:r>
          </a:p>
          <a:p>
            <a:pPr marL="285750" indent="-285750">
              <a:lnSpc>
                <a:spcPct val="150000"/>
              </a:lnSpc>
              <a:buFont typeface="Arial" panose="020B0604020202020204" pitchFamily="34" charset="0"/>
              <a:buChar char="•"/>
            </a:pPr>
            <a:r>
              <a:rPr lang="en-US" dirty="0"/>
              <a:t>Creating a </a:t>
            </a:r>
            <a:r>
              <a:rPr lang="en-US" u="sng" dirty="0"/>
              <a:t>Test Summary Report</a:t>
            </a:r>
            <a:r>
              <a:rPr lang="en-US" dirty="0"/>
              <a:t> to be communicated to stakeholders.</a:t>
            </a:r>
          </a:p>
          <a:p>
            <a:pPr marL="285750" indent="-285750">
              <a:lnSpc>
                <a:spcPct val="150000"/>
              </a:lnSpc>
              <a:buFont typeface="Arial" panose="020B0604020202020204" pitchFamily="34" charset="0"/>
              <a:buChar char="•"/>
            </a:pPr>
            <a:r>
              <a:rPr lang="en-US" dirty="0"/>
              <a:t>Finalizing and archiving the test environment, the test data, the test infrastructure for later reuse.</a:t>
            </a:r>
          </a:p>
          <a:p>
            <a:pPr marL="285750" indent="-285750">
              <a:lnSpc>
                <a:spcPct val="150000"/>
              </a:lnSpc>
              <a:buFont typeface="Arial" panose="020B0604020202020204" pitchFamily="34" charset="0"/>
              <a:buChar char="•"/>
            </a:pPr>
            <a:r>
              <a:rPr lang="en-US" dirty="0"/>
              <a:t>Handing over the testware to the maintenance teams, other project teams, and/or other</a:t>
            </a:r>
            <a:br>
              <a:rPr lang="en-US" dirty="0"/>
            </a:br>
            <a:r>
              <a:rPr lang="en-US" dirty="0"/>
              <a:t>stakeholders who could benefit from its use</a:t>
            </a:r>
          </a:p>
          <a:p>
            <a:pPr marL="285750" indent="-285750">
              <a:lnSpc>
                <a:spcPct val="150000"/>
              </a:lnSpc>
              <a:buFont typeface="Arial" panose="020B0604020202020204" pitchFamily="34" charset="0"/>
              <a:buChar char="•"/>
            </a:pPr>
            <a:r>
              <a:rPr lang="en-US" dirty="0"/>
              <a:t>Analyzing lessons learned from the completed test activities to determine changes needed for</a:t>
            </a:r>
            <a:br>
              <a:rPr lang="en-US" dirty="0"/>
            </a:br>
            <a:r>
              <a:rPr lang="en-US" dirty="0"/>
              <a:t>future iterations, releases, and projects</a:t>
            </a:r>
          </a:p>
          <a:p>
            <a:pPr marL="285750" indent="-285750">
              <a:lnSpc>
                <a:spcPct val="150000"/>
              </a:lnSpc>
              <a:buFont typeface="Arial" panose="020B0604020202020204" pitchFamily="34" charset="0"/>
              <a:buChar char="•"/>
            </a:pPr>
            <a:r>
              <a:rPr lang="en-US" dirty="0"/>
              <a:t>Using the information gathered to improve test process maturity</a:t>
            </a:r>
          </a:p>
        </p:txBody>
      </p:sp>
      <p:pic>
        <p:nvPicPr>
          <p:cNvPr id="5" name="Picture 4" descr="A close up of a sign&#10;&#10;Description automatically generated">
            <a:extLst>
              <a:ext uri="{FF2B5EF4-FFF2-40B4-BE49-F238E27FC236}">
                <a16:creationId xmlns:a16="http://schemas.microsoft.com/office/drawing/2014/main" id="{9FF60DDD-CC1B-47ED-B439-585492324384}"/>
              </a:ext>
            </a:extLst>
          </p:cNvPr>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1093890" y="5858197"/>
            <a:ext cx="940991" cy="999803"/>
          </a:xfrm>
          <a:prstGeom prst="rect">
            <a:avLst/>
          </a:prstGeom>
        </p:spPr>
      </p:pic>
    </p:spTree>
    <p:extLst>
      <p:ext uri="{BB962C8B-B14F-4D97-AF65-F5344CB8AC3E}">
        <p14:creationId xmlns:p14="http://schemas.microsoft.com/office/powerpoint/2010/main" val="3400338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anim calcmode="lin" valueType="num">
                                      <p:cBhvr>
                                        <p:cTn id="1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1000"/>
                                        <p:tgtEl>
                                          <p:spTgt spid="4">
                                            <p:txEl>
                                              <p:pRg st="3" end="3"/>
                                            </p:txEl>
                                          </p:spTgt>
                                        </p:tgtEl>
                                      </p:cBhvr>
                                    </p:animEffect>
                                    <p:anim calcmode="lin" valueType="num">
                                      <p:cBhvr>
                                        <p:cTn id="1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1000"/>
                                        <p:tgtEl>
                                          <p:spTgt spid="4">
                                            <p:txEl>
                                              <p:pRg st="4" end="4"/>
                                            </p:txEl>
                                          </p:spTgt>
                                        </p:tgtEl>
                                      </p:cBhvr>
                                    </p:animEffect>
                                    <p:anim calcmode="lin" valueType="num">
                                      <p:cBhvr>
                                        <p:cTn id="23"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1000"/>
                                        <p:tgtEl>
                                          <p:spTgt spid="4">
                                            <p:txEl>
                                              <p:pRg st="5" end="5"/>
                                            </p:txEl>
                                          </p:spTgt>
                                        </p:tgtEl>
                                      </p:cBhvr>
                                    </p:animEffect>
                                    <p:anim calcmode="lin" valueType="num">
                                      <p:cBhvr>
                                        <p:cTn id="28"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1000"/>
                                        <p:tgtEl>
                                          <p:spTgt spid="4">
                                            <p:txEl>
                                              <p:pRg st="6" end="6"/>
                                            </p:txEl>
                                          </p:spTgt>
                                        </p:tgtEl>
                                      </p:cBhvr>
                                    </p:animEffect>
                                    <p:anim calcmode="lin" valueType="num">
                                      <p:cBhvr>
                                        <p:cTn id="33"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1000"/>
                                        <p:tgtEl>
                                          <p:spTgt spid="4">
                                            <p:txEl>
                                              <p:pRg st="7" end="7"/>
                                            </p:txEl>
                                          </p:spTgt>
                                        </p:tgtEl>
                                      </p:cBhvr>
                                    </p:animEffect>
                                    <p:anim calcmode="lin" valueType="num">
                                      <p:cBhvr>
                                        <p:cTn id="38"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4">
                                            <p:txEl>
                                              <p:pRg st="7" end="7"/>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1000"/>
                                        <p:tgtEl>
                                          <p:spTgt spid="4">
                                            <p:txEl>
                                              <p:pRg st="8" end="8"/>
                                            </p:txEl>
                                          </p:spTgt>
                                        </p:tgtEl>
                                      </p:cBhvr>
                                    </p:animEffect>
                                    <p:anim calcmode="lin" valueType="num">
                                      <p:cBhvr>
                                        <p:cTn id="43"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8" end="8"/>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fade">
                                      <p:cBhvr>
                                        <p:cTn id="47" dur="1000"/>
                                        <p:tgtEl>
                                          <p:spTgt spid="4">
                                            <p:txEl>
                                              <p:pRg st="9" end="9"/>
                                            </p:txEl>
                                          </p:spTgt>
                                        </p:tgtEl>
                                      </p:cBhvr>
                                    </p:animEffect>
                                    <p:anim calcmode="lin" valueType="num">
                                      <p:cBhvr>
                                        <p:cTn id="48"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49" dur="1000" fill="hold"/>
                                        <p:tgtEl>
                                          <p:spTgt spid="4">
                                            <p:txEl>
                                              <p:pRg st="9" end="9"/>
                                            </p:txEl>
                                          </p:spTgt>
                                        </p:tgtEl>
                                        <p:attrNameLst>
                                          <p:attrName>ppt_y</p:attrName>
                                        </p:attrNameLst>
                                      </p:cBhvr>
                                      <p:tavLst>
                                        <p:tav tm="0">
                                          <p:val>
                                            <p:strVal val="#ppt_y+.1"/>
                                          </p:val>
                                        </p:tav>
                                        <p:tav tm="100000">
                                          <p:val>
                                            <p:strVal val="#ppt_y"/>
                                          </p:val>
                                        </p:tav>
                                      </p:tavLst>
                                    </p:anim>
                                  </p:childTnLst>
                                </p:cTn>
                              </p:par>
                              <p:par>
                                <p:cTn id="50" presetID="10" presetClass="entr" presetSubtype="0" fill="hold" nodeType="with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50000"/>
          </a:schemeClr>
        </a:solid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2E14BD03-7AF1-4A9E-B27F-DAF9EF4379E1}"/>
              </a:ext>
            </a:extLst>
          </p:cNvPr>
          <p:cNvGraphicFramePr/>
          <p:nvPr>
            <p:extLst>
              <p:ext uri="{D42A27DB-BD31-4B8C-83A1-F6EECF244321}">
                <p14:modId xmlns:p14="http://schemas.microsoft.com/office/powerpoint/2010/main" val="947572805"/>
              </p:ext>
            </p:extLst>
          </p:nvPr>
        </p:nvGraphicFramePr>
        <p:xfrm>
          <a:off x="837473" y="549500"/>
          <a:ext cx="10183224" cy="54634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454A5F60-165D-4283-8166-E294EC8CE575}"/>
              </a:ext>
            </a:extLst>
          </p:cNvPr>
          <p:cNvSpPr/>
          <p:nvPr/>
        </p:nvSpPr>
        <p:spPr>
          <a:xfrm>
            <a:off x="2991393" y="2471713"/>
            <a:ext cx="2511479" cy="489365"/>
          </a:xfrm>
          <a:prstGeom prst="rect">
            <a:avLst/>
          </a:prstGeom>
          <a:noFill/>
          <a:ln>
            <a:solidFill>
              <a:schemeClr val="bg1"/>
            </a:solidFill>
            <a:prstDash val="dash"/>
          </a:ln>
        </p:spPr>
        <p:txBody>
          <a:bodyPr wrap="square">
            <a:spAutoFit/>
          </a:bodyPr>
          <a:lstStyle/>
          <a:p>
            <a:pPr lvl="0" algn="ctr" defTabSz="533400">
              <a:lnSpc>
                <a:spcPct val="90000"/>
              </a:lnSpc>
              <a:spcBef>
                <a:spcPct val="0"/>
              </a:spcBef>
              <a:spcAft>
                <a:spcPct val="35000"/>
              </a:spcAft>
            </a:pPr>
            <a:r>
              <a:rPr lang="en-US" sz="1200" i="1" dirty="0">
                <a:solidFill>
                  <a:schemeClr val="bg1"/>
                </a:solidFill>
              </a:rPr>
              <a:t>Money spent during the project </a:t>
            </a:r>
          </a:p>
          <a:p>
            <a:pPr lvl="0" algn="ctr" defTabSz="533400">
              <a:lnSpc>
                <a:spcPct val="90000"/>
              </a:lnSpc>
              <a:spcBef>
                <a:spcPct val="0"/>
              </a:spcBef>
              <a:spcAft>
                <a:spcPct val="35000"/>
              </a:spcAft>
            </a:pPr>
            <a:r>
              <a:rPr lang="en-US" sz="1200" i="1" dirty="0">
                <a:solidFill>
                  <a:schemeClr val="bg1"/>
                </a:solidFill>
              </a:rPr>
              <a:t>to avoid failures</a:t>
            </a:r>
            <a:endParaRPr lang="en-PK" sz="1200" i="1" dirty="0">
              <a:solidFill>
                <a:schemeClr val="bg1"/>
              </a:solidFill>
            </a:endParaRPr>
          </a:p>
        </p:txBody>
      </p:sp>
      <p:sp>
        <p:nvSpPr>
          <p:cNvPr id="5" name="Rectangle 4">
            <a:extLst>
              <a:ext uri="{FF2B5EF4-FFF2-40B4-BE49-F238E27FC236}">
                <a16:creationId xmlns:a16="http://schemas.microsoft.com/office/drawing/2014/main" id="{BCB1A02A-5EBD-4311-9A9E-C3F8BF438C1C}"/>
              </a:ext>
            </a:extLst>
          </p:cNvPr>
          <p:cNvSpPr/>
          <p:nvPr/>
        </p:nvSpPr>
        <p:spPr>
          <a:xfrm>
            <a:off x="2991393" y="5154044"/>
            <a:ext cx="2511480" cy="424732"/>
          </a:xfrm>
          <a:prstGeom prst="rect">
            <a:avLst/>
          </a:prstGeom>
          <a:noFill/>
          <a:ln>
            <a:solidFill>
              <a:schemeClr val="bg1"/>
            </a:solidFill>
            <a:prstDash val="dash"/>
          </a:ln>
        </p:spPr>
        <p:txBody>
          <a:bodyPr wrap="square">
            <a:spAutoFit/>
          </a:bodyPr>
          <a:lstStyle/>
          <a:p>
            <a:pPr algn="ctr" defTabSz="533400">
              <a:lnSpc>
                <a:spcPct val="90000"/>
              </a:lnSpc>
              <a:spcBef>
                <a:spcPct val="0"/>
              </a:spcBef>
              <a:spcAft>
                <a:spcPct val="35000"/>
              </a:spcAft>
            </a:pPr>
            <a:r>
              <a:rPr lang="en-US" sz="1200" i="1" dirty="0">
                <a:solidFill>
                  <a:schemeClr val="bg1"/>
                </a:solidFill>
              </a:rPr>
              <a:t>Money spent during and after the project because of  failures</a:t>
            </a:r>
            <a:endParaRPr lang="en-PK" sz="1200" i="1" dirty="0">
              <a:solidFill>
                <a:schemeClr val="bg1"/>
              </a:solidFill>
            </a:endParaRPr>
          </a:p>
        </p:txBody>
      </p:sp>
      <p:sp>
        <p:nvSpPr>
          <p:cNvPr id="8" name="Rectangle 7">
            <a:extLst>
              <a:ext uri="{FF2B5EF4-FFF2-40B4-BE49-F238E27FC236}">
                <a16:creationId xmlns:a16="http://schemas.microsoft.com/office/drawing/2014/main" id="{7D1808A4-6C69-4DC8-AE79-B2D47DE801B2}"/>
              </a:ext>
            </a:extLst>
          </p:cNvPr>
          <p:cNvSpPr/>
          <p:nvPr/>
        </p:nvSpPr>
        <p:spPr>
          <a:xfrm>
            <a:off x="5272151" y="2803055"/>
            <a:ext cx="2562099" cy="1269818"/>
          </a:xfrm>
          <a:prstGeom prst="rect">
            <a:avLst/>
          </a:prstGeom>
          <a:noFill/>
        </p:spPr>
        <p:style>
          <a:lnRef idx="0">
            <a:schemeClr val="dk1">
              <a:alpha val="0"/>
              <a:hueOff val="0"/>
              <a:satOff val="0"/>
              <a:lumOff val="0"/>
              <a:alphaOff val="0"/>
            </a:schemeClr>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sp>
      <p:sp>
        <p:nvSpPr>
          <p:cNvPr id="10" name="TextBox 9">
            <a:extLst>
              <a:ext uri="{FF2B5EF4-FFF2-40B4-BE49-F238E27FC236}">
                <a16:creationId xmlns:a16="http://schemas.microsoft.com/office/drawing/2014/main" id="{E75C0C56-7835-4AE5-A27B-6B1D13EC1824}"/>
              </a:ext>
            </a:extLst>
          </p:cNvPr>
          <p:cNvSpPr txBox="1"/>
          <p:nvPr/>
        </p:nvSpPr>
        <p:spPr>
          <a:xfrm>
            <a:off x="633384" y="4124373"/>
            <a:ext cx="2562099" cy="126981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solidFill>
                  <a:schemeClr val="accent1">
                    <a:lumMod val="40000"/>
                    <a:lumOff val="60000"/>
                  </a:schemeClr>
                </a:solidFill>
              </a:rPr>
              <a:t>Prevention Cost</a:t>
            </a:r>
          </a:p>
          <a:p>
            <a:pPr marL="0" lvl="0" indent="0" algn="l" defTabSz="933450">
              <a:lnSpc>
                <a:spcPct val="90000"/>
              </a:lnSpc>
              <a:spcBef>
                <a:spcPct val="0"/>
              </a:spcBef>
              <a:spcAft>
                <a:spcPct val="35000"/>
              </a:spcAft>
              <a:buNone/>
            </a:pPr>
            <a:r>
              <a:rPr lang="en-US" sz="1200" kern="1200" dirty="0">
                <a:solidFill>
                  <a:schemeClr val="accent1">
                    <a:lumMod val="40000"/>
                    <a:lumOff val="60000"/>
                  </a:schemeClr>
                </a:solidFill>
              </a:rPr>
              <a:t>(build a quality product)</a:t>
            </a:r>
            <a:endParaRPr lang="en-PK" sz="2100" kern="1200" dirty="0">
              <a:solidFill>
                <a:schemeClr val="accent1">
                  <a:lumMod val="40000"/>
                  <a:lumOff val="60000"/>
                </a:schemeClr>
              </a:solidFill>
            </a:endParaRPr>
          </a:p>
        </p:txBody>
      </p:sp>
      <p:grpSp>
        <p:nvGrpSpPr>
          <p:cNvPr id="11" name="Group 10">
            <a:extLst>
              <a:ext uri="{FF2B5EF4-FFF2-40B4-BE49-F238E27FC236}">
                <a16:creationId xmlns:a16="http://schemas.microsoft.com/office/drawing/2014/main" id="{F5AC869B-3786-4726-9E80-BF865BC6F080}"/>
              </a:ext>
            </a:extLst>
          </p:cNvPr>
          <p:cNvGrpSpPr/>
          <p:nvPr/>
        </p:nvGrpSpPr>
        <p:grpSpPr>
          <a:xfrm>
            <a:off x="633384" y="4943867"/>
            <a:ext cx="2562099" cy="1269818"/>
            <a:chOff x="4904240" y="1396800"/>
            <a:chExt cx="2562099" cy="1269818"/>
          </a:xfrm>
        </p:grpSpPr>
        <p:sp>
          <p:nvSpPr>
            <p:cNvPr id="12" name="Rectangle 11">
              <a:extLst>
                <a:ext uri="{FF2B5EF4-FFF2-40B4-BE49-F238E27FC236}">
                  <a16:creationId xmlns:a16="http://schemas.microsoft.com/office/drawing/2014/main" id="{AF5F7B70-43D0-44CF-993E-38DE9E887242}"/>
                </a:ext>
              </a:extLst>
            </p:cNvPr>
            <p:cNvSpPr/>
            <p:nvPr/>
          </p:nvSpPr>
          <p:spPr>
            <a:xfrm>
              <a:off x="4904240" y="1396800"/>
              <a:ext cx="2562099" cy="126981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TextBox 12">
              <a:extLst>
                <a:ext uri="{FF2B5EF4-FFF2-40B4-BE49-F238E27FC236}">
                  <a16:creationId xmlns:a16="http://schemas.microsoft.com/office/drawing/2014/main" id="{6CA6B39A-3FA0-46A2-BD13-F62821325848}"/>
                </a:ext>
              </a:extLst>
            </p:cNvPr>
            <p:cNvSpPr txBox="1"/>
            <p:nvPr/>
          </p:nvSpPr>
          <p:spPr>
            <a:xfrm>
              <a:off x="4904240" y="1396800"/>
              <a:ext cx="2562099" cy="126981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solidFill>
                    <a:schemeClr val="accent1">
                      <a:lumMod val="40000"/>
                      <a:lumOff val="60000"/>
                    </a:schemeClr>
                  </a:solidFill>
                  <a:latin typeface="Calibri" panose="020F0502020204030204"/>
                  <a:ea typeface="+mn-ea"/>
                  <a:cs typeface="+mn-cs"/>
                </a:rPr>
                <a:t>Appraisal Cost</a:t>
              </a:r>
            </a:p>
            <a:p>
              <a:pPr marL="0" lvl="0" indent="0" algn="l" defTabSz="933450">
                <a:lnSpc>
                  <a:spcPct val="90000"/>
                </a:lnSpc>
                <a:spcBef>
                  <a:spcPct val="0"/>
                </a:spcBef>
                <a:spcAft>
                  <a:spcPct val="35000"/>
                </a:spcAft>
                <a:buNone/>
              </a:pPr>
              <a:r>
                <a:rPr lang="en-US" sz="1200" kern="1200" dirty="0">
                  <a:solidFill>
                    <a:schemeClr val="accent1">
                      <a:lumMod val="40000"/>
                      <a:lumOff val="60000"/>
                    </a:schemeClr>
                  </a:solidFill>
                  <a:latin typeface="Calibri" panose="020F0502020204030204"/>
                  <a:ea typeface="+mn-ea"/>
                  <a:cs typeface="+mn-cs"/>
                </a:rPr>
                <a:t>(assess a quality product)</a:t>
              </a:r>
              <a:endParaRPr lang="en-PK" sz="1200" kern="1200" dirty="0">
                <a:solidFill>
                  <a:schemeClr val="accent1">
                    <a:lumMod val="40000"/>
                    <a:lumOff val="60000"/>
                  </a:schemeClr>
                </a:solidFill>
                <a:latin typeface="Calibri" panose="020F0502020204030204"/>
                <a:ea typeface="+mn-ea"/>
                <a:cs typeface="+mn-cs"/>
              </a:endParaRPr>
            </a:p>
          </p:txBody>
        </p:sp>
      </p:grpSp>
      <p:pic>
        <p:nvPicPr>
          <p:cNvPr id="14" name="Picture 13" descr="A close up of a sign&#10;&#10;Description automatically generated">
            <a:extLst>
              <a:ext uri="{FF2B5EF4-FFF2-40B4-BE49-F238E27FC236}">
                <a16:creationId xmlns:a16="http://schemas.microsoft.com/office/drawing/2014/main" id="{32C99C83-F634-4255-B1AF-17B91EC6344C}"/>
              </a:ext>
            </a:extLst>
          </p:cNvPr>
          <p:cNvPicPr>
            <a:picLocks noChangeAspect="1"/>
          </p:cNvPicPr>
          <p:nvPr/>
        </p:nvPicPr>
        <p:blipFill>
          <a:blip r:embed="rId7"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1093890" y="5858197"/>
            <a:ext cx="940991" cy="999803"/>
          </a:xfrm>
          <a:prstGeom prst="rect">
            <a:avLst/>
          </a:prstGeom>
        </p:spPr>
      </p:pic>
    </p:spTree>
    <p:extLst>
      <p:ext uri="{BB962C8B-B14F-4D97-AF65-F5344CB8AC3E}">
        <p14:creationId xmlns:p14="http://schemas.microsoft.com/office/powerpoint/2010/main" val="24266074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par>
                                <p:cTn id="31" presetID="10"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3" grpId="0" animBg="1"/>
      <p:bldP spid="5" grpId="0" animBg="1"/>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solidFill>
            <a:schemeClr val="accent6"/>
          </a:solidFill>
        </p:spPr>
        <p:txBody>
          <a:bodyPr vert="horz" lIns="91440" tIns="45720" rIns="91440" bIns="45720" rtlCol="0" anchor="ctr">
            <a:normAutofit/>
          </a:bodyPr>
          <a:lstStyle/>
          <a:p>
            <a:r>
              <a:rPr lang="en-US" dirty="0"/>
              <a:t>Any Question?</a:t>
            </a:r>
          </a:p>
        </p:txBody>
      </p:sp>
      <p:sp>
        <p:nvSpPr>
          <p:cNvPr id="3" name="Content Placeholder 2">
            <a:extLst>
              <a:ext uri="{FF2B5EF4-FFF2-40B4-BE49-F238E27FC236}">
                <a16:creationId xmlns:a16="http://schemas.microsoft.com/office/drawing/2014/main" id="{F5D0B5F9-9212-47A1-89C9-D57C7E726191}"/>
              </a:ext>
            </a:extLst>
          </p:cNvPr>
          <p:cNvSpPr>
            <a:spLocks noGrp="1"/>
          </p:cNvSpPr>
          <p:nvPr>
            <p:ph sz="quarter" idx="13"/>
          </p:nvPr>
        </p:nvSpPr>
        <p:spPr/>
        <p:txBody>
          <a:bodyPr>
            <a:normAutofit/>
          </a:bodyPr>
          <a:lstStyle/>
          <a:p>
            <a:pPr algn="ctr"/>
            <a:endParaRPr lang="en-US" sz="8800" dirty="0"/>
          </a:p>
          <a:p>
            <a:pPr algn="ctr"/>
            <a:r>
              <a:rPr lang="en-US" sz="8800" dirty="0"/>
              <a:t>End! </a:t>
            </a:r>
          </a:p>
        </p:txBody>
      </p:sp>
    </p:spTree>
    <p:extLst>
      <p:ext uri="{BB962C8B-B14F-4D97-AF65-F5344CB8AC3E}">
        <p14:creationId xmlns:p14="http://schemas.microsoft.com/office/powerpoint/2010/main" val="36037922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15729" y="1812170"/>
            <a:ext cx="10116607" cy="4597774"/>
          </a:xfrm>
        </p:spPr>
        <p:txBody>
          <a:bodyPr>
            <a:normAutofit/>
          </a:bodyPr>
          <a:lstStyle/>
          <a:p>
            <a:r>
              <a:rPr lang="en-US" sz="2400" b="1" dirty="0"/>
              <a:t>Modern Definition:</a:t>
            </a:r>
          </a:p>
          <a:p>
            <a:endParaRPr lang="en-US" sz="2400" b="1" dirty="0"/>
          </a:p>
          <a:p>
            <a:r>
              <a:rPr lang="en-US" sz="2400" dirty="0"/>
              <a:t>The </a:t>
            </a:r>
            <a:r>
              <a:rPr lang="en-US" sz="2400" b="1" dirty="0"/>
              <a:t>process of verifying and validating </a:t>
            </a:r>
            <a:r>
              <a:rPr lang="en-US" sz="2400" dirty="0"/>
              <a:t>that a </a:t>
            </a:r>
            <a:r>
              <a:rPr lang="en-US" sz="2400" u="sng" dirty="0"/>
              <a:t>software program</a:t>
            </a:r>
            <a:r>
              <a:rPr lang="en-US" sz="2400" dirty="0"/>
              <a:t>, </a:t>
            </a:r>
            <a:r>
              <a:rPr lang="en-US" sz="2400" u="sng" dirty="0"/>
              <a:t>application</a:t>
            </a:r>
            <a:r>
              <a:rPr lang="en-US" sz="2400" dirty="0"/>
              <a:t> or </a:t>
            </a:r>
            <a:r>
              <a:rPr lang="en-US" sz="2400" u="sng" dirty="0"/>
              <a:t>product</a:t>
            </a:r>
            <a:r>
              <a:rPr lang="en-US" sz="2400" dirty="0"/>
              <a:t>:</a:t>
            </a:r>
          </a:p>
          <a:p>
            <a:endParaRPr lang="en-US" sz="2400" dirty="0"/>
          </a:p>
          <a:p>
            <a:pPr marL="342900" lvl="1" indent="-342900">
              <a:lnSpc>
                <a:spcPct val="150000"/>
              </a:lnSpc>
              <a:buFont typeface="Arial" panose="020B0604020202020204" pitchFamily="34" charset="0"/>
              <a:buChar char="•"/>
            </a:pPr>
            <a:r>
              <a:rPr lang="en-US" sz="2400" dirty="0"/>
              <a:t>Meets the business and technical requirements.</a:t>
            </a:r>
          </a:p>
          <a:p>
            <a:pPr marL="342900" lvl="1" indent="-342900">
              <a:lnSpc>
                <a:spcPct val="150000"/>
              </a:lnSpc>
              <a:buFont typeface="Arial" panose="020B0604020202020204" pitchFamily="34" charset="0"/>
              <a:buChar char="•"/>
            </a:pPr>
            <a:r>
              <a:rPr lang="en-US" sz="2400" dirty="0"/>
              <a:t>Works as expected.</a:t>
            </a:r>
          </a:p>
        </p:txBody>
      </p:sp>
      <p:sp>
        <p:nvSpPr>
          <p:cNvPr id="3" name="Title 2"/>
          <p:cNvSpPr>
            <a:spLocks noGrp="1"/>
          </p:cNvSpPr>
          <p:nvPr>
            <p:ph type="title"/>
          </p:nvPr>
        </p:nvSpPr>
        <p:spPr>
          <a:solidFill>
            <a:srgbClr val="00B050"/>
          </a:solidFill>
        </p:spPr>
        <p:txBody>
          <a:bodyPr/>
          <a:lstStyle/>
          <a:p>
            <a:r>
              <a:rPr lang="en-US" dirty="0"/>
              <a:t>What is TESTING?</a:t>
            </a:r>
          </a:p>
        </p:txBody>
      </p:sp>
    </p:spTree>
    <p:extLst>
      <p:ext uri="{BB962C8B-B14F-4D97-AF65-F5344CB8AC3E}">
        <p14:creationId xmlns:p14="http://schemas.microsoft.com/office/powerpoint/2010/main" val="7477783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1000"/>
                                        <p:tgtEl>
                                          <p:spTgt spid="2">
                                            <p:txEl>
                                              <p:pRg st="4" end="4"/>
                                            </p:txEl>
                                          </p:spTgt>
                                        </p:tgtEl>
                                      </p:cBhvr>
                                    </p:animEffect>
                                    <p:anim calcmode="lin" valueType="num">
                                      <p:cBhvr>
                                        <p:cTn id="20"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1000"/>
                                        <p:tgtEl>
                                          <p:spTgt spid="2">
                                            <p:txEl>
                                              <p:pRg st="5" end="5"/>
                                            </p:txEl>
                                          </p:spTgt>
                                        </p:tgtEl>
                                      </p:cBhvr>
                                    </p:animEffect>
                                    <p:anim calcmode="lin" valueType="num">
                                      <p:cBhvr>
                                        <p:cTn id="25"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15728" y="1866899"/>
            <a:ext cx="10116607" cy="4327423"/>
          </a:xfrm>
        </p:spPr>
        <p:txBody>
          <a:bodyPr>
            <a:normAutofit/>
          </a:bodyPr>
          <a:lstStyle/>
          <a:p>
            <a:r>
              <a:rPr lang="en-US" sz="2400" b="1" dirty="0"/>
              <a:t>Software Testing</a:t>
            </a:r>
            <a:r>
              <a:rPr lang="en-US" sz="2400" dirty="0"/>
              <a:t> is necessary because we all make </a:t>
            </a:r>
            <a:r>
              <a:rPr lang="en-US" sz="2400" u="sng" dirty="0"/>
              <a:t>mistakes</a:t>
            </a:r>
            <a:r>
              <a:rPr lang="en-US" sz="2400" dirty="0"/>
              <a:t>. Some of those mistakes are unimportant, but some of them are </a:t>
            </a:r>
            <a:r>
              <a:rPr lang="en-US" sz="2400" u="sng" dirty="0"/>
              <a:t>expensive</a:t>
            </a:r>
            <a:r>
              <a:rPr lang="en-US" sz="2400" dirty="0"/>
              <a:t> and </a:t>
            </a:r>
            <a:r>
              <a:rPr lang="en-US" sz="2400" u="sng" dirty="0"/>
              <a:t>dangerous</a:t>
            </a:r>
            <a:r>
              <a:rPr lang="en-US" sz="2400" dirty="0"/>
              <a:t>. </a:t>
            </a:r>
          </a:p>
          <a:p>
            <a:endParaRPr lang="en-US" sz="2400" dirty="0"/>
          </a:p>
          <a:p>
            <a:endParaRPr lang="en-US" sz="2400" dirty="0"/>
          </a:p>
          <a:p>
            <a:pPr marL="109728" algn="ctr"/>
            <a:r>
              <a:rPr lang="en-US" sz="2400" dirty="0">
                <a:solidFill>
                  <a:schemeClr val="accent2">
                    <a:lumMod val="75000"/>
                  </a:schemeClr>
                </a:solidFill>
              </a:rPr>
              <a:t>“We need to check everything and anything we produce because things can always go wrong – </a:t>
            </a:r>
            <a:r>
              <a:rPr lang="en-US" sz="2400" b="1" dirty="0">
                <a:solidFill>
                  <a:schemeClr val="accent2">
                    <a:lumMod val="75000"/>
                  </a:schemeClr>
                </a:solidFill>
              </a:rPr>
              <a:t>humans make mistakes all the time</a:t>
            </a:r>
            <a:r>
              <a:rPr lang="en-US" sz="2400" dirty="0">
                <a:solidFill>
                  <a:schemeClr val="accent2">
                    <a:lumMod val="75000"/>
                  </a:schemeClr>
                </a:solidFill>
              </a:rPr>
              <a:t>.”</a:t>
            </a:r>
          </a:p>
        </p:txBody>
      </p:sp>
      <p:sp>
        <p:nvSpPr>
          <p:cNvPr id="3" name="Title 2"/>
          <p:cNvSpPr>
            <a:spLocks noGrp="1"/>
          </p:cNvSpPr>
          <p:nvPr>
            <p:ph type="title"/>
          </p:nvPr>
        </p:nvSpPr>
        <p:spPr>
          <a:solidFill>
            <a:srgbClr val="00B050"/>
          </a:solidFill>
        </p:spPr>
        <p:txBody>
          <a:bodyPr/>
          <a:lstStyle/>
          <a:p>
            <a:r>
              <a:rPr lang="en-US" dirty="0"/>
              <a:t>Why is Testing Necessary?</a:t>
            </a:r>
          </a:p>
        </p:txBody>
      </p:sp>
    </p:spTree>
    <p:extLst>
      <p:ext uri="{BB962C8B-B14F-4D97-AF65-F5344CB8AC3E}">
        <p14:creationId xmlns:p14="http://schemas.microsoft.com/office/powerpoint/2010/main" val="39499888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3" end="3"/>
                                            </p:txEl>
                                          </p:spTgt>
                                        </p:tgtEl>
                                        <p:attrNameLst>
                                          <p:attrName>style.visibility</p:attrName>
                                        </p:attrNameLst>
                                      </p:cBhvr>
                                      <p:to>
                                        <p:strVal val="visible"/>
                                      </p:to>
                                    </p:set>
                                    <p:animEffect transition="in" filter="fade">
                                      <p:cBhvr>
                                        <p:cTn id="14" dur="1000"/>
                                        <p:tgtEl>
                                          <p:spTgt spid="2">
                                            <p:txEl>
                                              <p:pRg st="3" end="3"/>
                                            </p:txEl>
                                          </p:spTgt>
                                        </p:tgtEl>
                                      </p:cBhvr>
                                    </p:animEffect>
                                    <p:anim calcmode="lin" valueType="num">
                                      <p:cBhvr>
                                        <p:cTn id="1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DAD44-5EE7-4B44-93A2-5558CC82A4ED}"/>
              </a:ext>
            </a:extLst>
          </p:cNvPr>
          <p:cNvSpPr>
            <a:spLocks noGrp="1"/>
          </p:cNvSpPr>
          <p:nvPr>
            <p:ph type="title"/>
          </p:nvPr>
        </p:nvSpPr>
        <p:spPr>
          <a:solidFill>
            <a:srgbClr val="00B050"/>
          </a:solidFill>
        </p:spPr>
        <p:txBody>
          <a:bodyPr/>
          <a:lstStyle/>
          <a:p>
            <a:r>
              <a:rPr lang="en-US" dirty="0"/>
              <a:t>Quality VS Testing</a:t>
            </a:r>
          </a:p>
        </p:txBody>
      </p:sp>
      <p:sp>
        <p:nvSpPr>
          <p:cNvPr id="3" name="Content Placeholder 2">
            <a:extLst>
              <a:ext uri="{FF2B5EF4-FFF2-40B4-BE49-F238E27FC236}">
                <a16:creationId xmlns:a16="http://schemas.microsoft.com/office/drawing/2014/main" id="{866D2477-6A4B-4E4D-A1FE-F4407CEFF564}"/>
              </a:ext>
            </a:extLst>
          </p:cNvPr>
          <p:cNvSpPr>
            <a:spLocks noGrp="1"/>
          </p:cNvSpPr>
          <p:nvPr>
            <p:ph sz="quarter" idx="13"/>
          </p:nvPr>
        </p:nvSpPr>
        <p:spPr>
          <a:xfrm>
            <a:off x="1755648" y="1698752"/>
            <a:ext cx="10076688" cy="4389120"/>
          </a:xfrm>
        </p:spPr>
        <p:txBody>
          <a:bodyPr>
            <a:normAutofit fontScale="85000" lnSpcReduction="10000"/>
          </a:bodyPr>
          <a:lstStyle/>
          <a:p>
            <a:pPr marL="109728" algn="ctr"/>
            <a:r>
              <a:rPr lang="en-US" sz="3000" dirty="0"/>
              <a:t>“Quality software is reasonably </a:t>
            </a:r>
            <a:r>
              <a:rPr lang="en-US" sz="3000" u="sng" dirty="0"/>
              <a:t>bug</a:t>
            </a:r>
            <a:r>
              <a:rPr lang="en-US" sz="3000" dirty="0"/>
              <a:t> or</a:t>
            </a:r>
            <a:r>
              <a:rPr lang="en-US" sz="3000" u="sng" dirty="0"/>
              <a:t> defect</a:t>
            </a:r>
            <a:r>
              <a:rPr lang="en-US" sz="3000" dirty="0"/>
              <a:t> free, delivered on </a:t>
            </a:r>
            <a:r>
              <a:rPr lang="en-US" sz="3000" u="sng" dirty="0"/>
              <a:t>time</a:t>
            </a:r>
            <a:r>
              <a:rPr lang="en-US" sz="3000" dirty="0"/>
              <a:t> and within </a:t>
            </a:r>
            <a:r>
              <a:rPr lang="en-US" sz="3000" u="sng" dirty="0"/>
              <a:t>budget</a:t>
            </a:r>
            <a:r>
              <a:rPr lang="en-US" sz="3000" dirty="0"/>
              <a:t>, meets </a:t>
            </a:r>
            <a:r>
              <a:rPr lang="en-US" sz="3000" u="sng" dirty="0"/>
              <a:t>requirements</a:t>
            </a:r>
            <a:r>
              <a:rPr lang="en-US" sz="3000" dirty="0"/>
              <a:t> and </a:t>
            </a:r>
            <a:r>
              <a:rPr lang="en-US" sz="3000" u="sng" dirty="0"/>
              <a:t>expectations</a:t>
            </a:r>
            <a:r>
              <a:rPr lang="en-US" sz="3000" dirty="0"/>
              <a:t>, and is </a:t>
            </a:r>
            <a:r>
              <a:rPr lang="en-US" sz="3000" u="sng" dirty="0"/>
              <a:t>maintainable</a:t>
            </a:r>
            <a:r>
              <a:rPr lang="en-US" sz="3000" dirty="0"/>
              <a:t>.”</a:t>
            </a:r>
          </a:p>
          <a:p>
            <a:pPr marL="109728" algn="ctr"/>
            <a:endParaRPr lang="en-US" sz="4400" dirty="0"/>
          </a:p>
          <a:p>
            <a:pPr marL="109728"/>
            <a:r>
              <a:rPr lang="en-US" sz="2800" b="1" dirty="0"/>
              <a:t>ISO Definition of Quality :</a:t>
            </a:r>
          </a:p>
          <a:p>
            <a:pPr marL="109728" algn="ctr"/>
            <a:r>
              <a:rPr lang="en-US" sz="2800" dirty="0"/>
              <a:t>ISO 8402-1986 standard defines quality as:  </a:t>
            </a:r>
          </a:p>
          <a:p>
            <a:pPr marL="109728" algn="ctr"/>
            <a:endParaRPr lang="en-US" sz="2800" dirty="0"/>
          </a:p>
          <a:p>
            <a:pPr marL="109728" algn="ctr"/>
            <a:r>
              <a:rPr lang="en-US" sz="2800" b="1" dirty="0">
                <a:solidFill>
                  <a:schemeClr val="accent6">
                    <a:lumMod val="75000"/>
                  </a:schemeClr>
                </a:solidFill>
              </a:rPr>
              <a:t>“the totality of features and characteristics of a product or service that bears its ability to satisfy stated or implied needs.” </a:t>
            </a:r>
          </a:p>
          <a:p>
            <a:pPr marL="109728"/>
            <a:endParaRPr lang="en-US" sz="2800" b="1" dirty="0"/>
          </a:p>
          <a:p>
            <a:endParaRPr lang="en-US" dirty="0"/>
          </a:p>
        </p:txBody>
      </p:sp>
    </p:spTree>
    <p:extLst>
      <p:ext uri="{BB962C8B-B14F-4D97-AF65-F5344CB8AC3E}">
        <p14:creationId xmlns:p14="http://schemas.microsoft.com/office/powerpoint/2010/main" val="30250901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1" y="0"/>
            <a:ext cx="12192001" cy="640080"/>
          </a:xfrm>
          <a:solidFill>
            <a:schemeClr val="accent6"/>
          </a:solidFill>
        </p:spPr>
        <p:txBody>
          <a:bodyPr vert="horz" lIns="91440" tIns="45720" rIns="91440" bIns="45720" rtlCol="0" anchor="ctr">
            <a:normAutofit/>
          </a:bodyPr>
          <a:lstStyle/>
          <a:p>
            <a:r>
              <a:rPr lang="en-US" dirty="0"/>
              <a:t>Cognition in Testing</a:t>
            </a:r>
          </a:p>
        </p:txBody>
      </p:sp>
      <p:pic>
        <p:nvPicPr>
          <p:cNvPr id="4" name="Picture 3" descr="A close up of a sign&#10;&#10;Description automatically generated">
            <a:extLst>
              <a:ext uri="{FF2B5EF4-FFF2-40B4-BE49-F238E27FC236}">
                <a16:creationId xmlns:a16="http://schemas.microsoft.com/office/drawing/2014/main" id="{AB27AE85-8D43-4F55-AD40-4E19749C236B}"/>
              </a:ext>
            </a:extLst>
          </p:cNvPr>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1093890" y="5858197"/>
            <a:ext cx="940991" cy="999803"/>
          </a:xfrm>
          <a:prstGeom prst="rect">
            <a:avLst/>
          </a:prstGeom>
        </p:spPr>
      </p:pic>
      <p:grpSp>
        <p:nvGrpSpPr>
          <p:cNvPr id="3" name="Group 2">
            <a:extLst>
              <a:ext uri="{FF2B5EF4-FFF2-40B4-BE49-F238E27FC236}">
                <a16:creationId xmlns:a16="http://schemas.microsoft.com/office/drawing/2014/main" id="{15E67680-2379-43EF-91C2-29B459E3A791}"/>
              </a:ext>
            </a:extLst>
          </p:cNvPr>
          <p:cNvGrpSpPr/>
          <p:nvPr/>
        </p:nvGrpSpPr>
        <p:grpSpPr>
          <a:xfrm>
            <a:off x="2959479" y="1602948"/>
            <a:ext cx="5877061" cy="3652104"/>
            <a:chOff x="1770759" y="1602947"/>
            <a:chExt cx="5877061" cy="3652104"/>
          </a:xfrm>
        </p:grpSpPr>
        <p:pic>
          <p:nvPicPr>
            <p:cNvPr id="4098" name="Picture 2">
              <a:extLst>
                <a:ext uri="{FF2B5EF4-FFF2-40B4-BE49-F238E27FC236}">
                  <a16:creationId xmlns:a16="http://schemas.microsoft.com/office/drawing/2014/main" id="{9EFFCED8-74F2-483D-971B-E9F9FB63CD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419" r="41125" b="8234"/>
            <a:stretch/>
          </p:blipFill>
          <p:spPr bwMode="auto">
            <a:xfrm>
              <a:off x="1770759" y="1602949"/>
              <a:ext cx="3796663" cy="365210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89634FC2-0AE1-486A-B8F1-65C4E427173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9767" t="3537"/>
            <a:stretch/>
          </p:blipFill>
          <p:spPr bwMode="auto">
            <a:xfrm>
              <a:off x="5567422" y="1602947"/>
              <a:ext cx="2080398" cy="365210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34884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1" y="0"/>
            <a:ext cx="12192001" cy="640080"/>
          </a:xfrm>
          <a:solidFill>
            <a:schemeClr val="accent6"/>
          </a:solidFill>
        </p:spPr>
        <p:txBody>
          <a:bodyPr vert="horz" lIns="91440" tIns="45720" rIns="91440" bIns="45720" rtlCol="0" anchor="ctr">
            <a:normAutofit/>
          </a:bodyPr>
          <a:lstStyle/>
          <a:p>
            <a:r>
              <a:rPr lang="en-US" dirty="0"/>
              <a:t>Cognition in Testing</a:t>
            </a:r>
          </a:p>
        </p:txBody>
      </p:sp>
      <p:pic>
        <p:nvPicPr>
          <p:cNvPr id="4" name="Picture 3" descr="A close up of a sign&#10;&#10;Description automatically generated">
            <a:extLst>
              <a:ext uri="{FF2B5EF4-FFF2-40B4-BE49-F238E27FC236}">
                <a16:creationId xmlns:a16="http://schemas.microsoft.com/office/drawing/2014/main" id="{AB27AE85-8D43-4F55-AD40-4E19749C236B}"/>
              </a:ext>
            </a:extLst>
          </p:cNvPr>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1093890" y="5858197"/>
            <a:ext cx="940991" cy="999803"/>
          </a:xfrm>
          <a:prstGeom prst="rect">
            <a:avLst/>
          </a:prstGeom>
        </p:spPr>
      </p:pic>
      <p:grpSp>
        <p:nvGrpSpPr>
          <p:cNvPr id="3" name="Group 2">
            <a:extLst>
              <a:ext uri="{FF2B5EF4-FFF2-40B4-BE49-F238E27FC236}">
                <a16:creationId xmlns:a16="http://schemas.microsoft.com/office/drawing/2014/main" id="{15E67680-2379-43EF-91C2-29B459E3A791}"/>
              </a:ext>
            </a:extLst>
          </p:cNvPr>
          <p:cNvGrpSpPr/>
          <p:nvPr/>
        </p:nvGrpSpPr>
        <p:grpSpPr>
          <a:xfrm>
            <a:off x="2959479" y="1602948"/>
            <a:ext cx="5877061" cy="3652104"/>
            <a:chOff x="1770759" y="1602947"/>
            <a:chExt cx="5877061" cy="3652104"/>
          </a:xfrm>
        </p:grpSpPr>
        <p:pic>
          <p:nvPicPr>
            <p:cNvPr id="4098" name="Picture 2">
              <a:extLst>
                <a:ext uri="{FF2B5EF4-FFF2-40B4-BE49-F238E27FC236}">
                  <a16:creationId xmlns:a16="http://schemas.microsoft.com/office/drawing/2014/main" id="{9EFFCED8-74F2-483D-971B-E9F9FB63CD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419" r="41125" b="8234"/>
            <a:stretch/>
          </p:blipFill>
          <p:spPr bwMode="auto">
            <a:xfrm>
              <a:off x="1770759" y="1602949"/>
              <a:ext cx="3796663" cy="365210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89634FC2-0AE1-486A-B8F1-65C4E427173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9767" t="3537"/>
            <a:stretch/>
          </p:blipFill>
          <p:spPr bwMode="auto">
            <a:xfrm>
              <a:off x="5567422" y="1602947"/>
              <a:ext cx="2080398" cy="3652103"/>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Oval 6">
            <a:extLst>
              <a:ext uri="{FF2B5EF4-FFF2-40B4-BE49-F238E27FC236}">
                <a16:creationId xmlns:a16="http://schemas.microsoft.com/office/drawing/2014/main" id="{8D825DAA-7D30-43E1-A2F6-5136060AF715}"/>
              </a:ext>
            </a:extLst>
          </p:cNvPr>
          <p:cNvSpPr/>
          <p:nvPr/>
        </p:nvSpPr>
        <p:spPr>
          <a:xfrm>
            <a:off x="7529641" y="3185159"/>
            <a:ext cx="533400" cy="533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Tree>
    <p:extLst>
      <p:ext uri="{BB962C8B-B14F-4D97-AF65-F5344CB8AC3E}">
        <p14:creationId xmlns:p14="http://schemas.microsoft.com/office/powerpoint/2010/main" val="1134252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0" nodeType="clickEffect">
                                  <p:stCondLst>
                                    <p:cond delay="0"/>
                                  </p:stCondLst>
                                  <p:childTnLst>
                                    <p:animMotion origin="layout" path="M -3.125E-6 -7.40741E-7 L -0.23632 -0.00324 " pathEditMode="relative" rAng="0" ptsTypes="AA">
                                      <p:cBhvr>
                                        <p:cTn id="11" dur="2000" fill="hold"/>
                                        <p:tgtEl>
                                          <p:spTgt spid="7"/>
                                        </p:tgtEl>
                                        <p:attrNameLst>
                                          <p:attrName>ppt_x</p:attrName>
                                          <p:attrName>ppt_y</p:attrName>
                                        </p:attrNameLst>
                                      </p:cBhvr>
                                      <p:rCtr x="-11823"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Making Templates Accessible">
  <a:themeElements>
    <a:clrScheme name="Custom 9">
      <a:dk1>
        <a:sysClr val="windowText" lastClr="000000"/>
      </a:dk1>
      <a:lt1>
        <a:sysClr val="window" lastClr="FFFFFF"/>
      </a:lt1>
      <a:dk2>
        <a:srgbClr val="44546A"/>
      </a:dk2>
      <a:lt2>
        <a:srgbClr val="E7E6E6"/>
      </a:lt2>
      <a:accent1>
        <a:srgbClr val="5B9BD5"/>
      </a:accent1>
      <a:accent2>
        <a:srgbClr val="D83B01"/>
      </a:accent2>
      <a:accent3>
        <a:srgbClr val="A5A5A5"/>
      </a:accent3>
      <a:accent4>
        <a:srgbClr val="FFC000"/>
      </a:accent4>
      <a:accent5>
        <a:srgbClr val="4472C4"/>
      </a:accent5>
      <a:accent6>
        <a:srgbClr val="70AD47"/>
      </a:accent6>
      <a:hlink>
        <a:srgbClr val="034A90"/>
      </a:hlink>
      <a:folHlink>
        <a:srgbClr val="6F3B55"/>
      </a:folHlink>
    </a:clrScheme>
    <a:fontScheme name="Custom 7">
      <a:majorFont>
        <a:latin typeface="Cambria"/>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ssibility guide.potx" id="{709F6ED1-91B4-42EB-B205-04CA5CDF84DF}" vid="{41E99566-B948-45A3-A3EF-0F5CFCE3D0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9">
    <a:dk1>
      <a:sysClr val="windowText" lastClr="000000"/>
    </a:dk1>
    <a:lt1>
      <a:sysClr val="window" lastClr="FFFFFF"/>
    </a:lt1>
    <a:dk2>
      <a:srgbClr val="44546A"/>
    </a:dk2>
    <a:lt2>
      <a:srgbClr val="E7E6E6"/>
    </a:lt2>
    <a:accent1>
      <a:srgbClr val="5B9BD5"/>
    </a:accent1>
    <a:accent2>
      <a:srgbClr val="D83B01"/>
    </a:accent2>
    <a:accent3>
      <a:srgbClr val="A5A5A5"/>
    </a:accent3>
    <a:accent4>
      <a:srgbClr val="FFC000"/>
    </a:accent4>
    <a:accent5>
      <a:srgbClr val="4472C4"/>
    </a:accent5>
    <a:accent6>
      <a:srgbClr val="70AD47"/>
    </a:accent6>
    <a:hlink>
      <a:srgbClr val="034A90"/>
    </a:hlink>
    <a:folHlink>
      <a:srgbClr val="6F3B55"/>
    </a:folHlink>
  </a:clrScheme>
</a:themeOverride>
</file>

<file path=ppt/theme/themeOverride2.xml><?xml version="1.0" encoding="utf-8"?>
<a:themeOverride xmlns:a="http://schemas.openxmlformats.org/drawingml/2006/main">
  <a:clrScheme name="Custom 9">
    <a:dk1>
      <a:sysClr val="windowText" lastClr="000000"/>
    </a:dk1>
    <a:lt1>
      <a:sysClr val="window" lastClr="FFFFFF"/>
    </a:lt1>
    <a:dk2>
      <a:srgbClr val="44546A"/>
    </a:dk2>
    <a:lt2>
      <a:srgbClr val="E7E6E6"/>
    </a:lt2>
    <a:accent1>
      <a:srgbClr val="5B9BD5"/>
    </a:accent1>
    <a:accent2>
      <a:srgbClr val="D83B01"/>
    </a:accent2>
    <a:accent3>
      <a:srgbClr val="A5A5A5"/>
    </a:accent3>
    <a:accent4>
      <a:srgbClr val="FFC000"/>
    </a:accent4>
    <a:accent5>
      <a:srgbClr val="4472C4"/>
    </a:accent5>
    <a:accent6>
      <a:srgbClr val="70AD47"/>
    </a:accent6>
    <a:hlink>
      <a:srgbClr val="034A90"/>
    </a:hlink>
    <a:folHlink>
      <a:srgbClr val="6F3B55"/>
    </a:folHlink>
  </a:clrScheme>
</a:themeOverride>
</file>

<file path=docProps/app.xml><?xml version="1.0" encoding="utf-8"?>
<Properties xmlns="http://schemas.openxmlformats.org/officeDocument/2006/extended-properties" xmlns:vt="http://schemas.openxmlformats.org/officeDocument/2006/docPropsVTypes">
  <Template/>
  <TotalTime>5005</TotalTime>
  <Words>2629</Words>
  <Application>Microsoft Office PowerPoint</Application>
  <PresentationFormat>Widescreen</PresentationFormat>
  <Paragraphs>288</Paragraphs>
  <Slides>43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arial</vt:lpstr>
      <vt:lpstr>Calibri</vt:lpstr>
      <vt:lpstr>Cambria</vt:lpstr>
      <vt:lpstr>Segoe UI</vt:lpstr>
      <vt:lpstr>Wingdings</vt:lpstr>
      <vt:lpstr>Making Templates Accessible</vt:lpstr>
      <vt:lpstr>SOFTWARE TESTING</vt:lpstr>
      <vt:lpstr>Content</vt:lpstr>
      <vt:lpstr>What is TESTING?</vt:lpstr>
      <vt:lpstr>What is TESTING?</vt:lpstr>
      <vt:lpstr>What is TESTING?</vt:lpstr>
      <vt:lpstr>Why is Testing Necessary?</vt:lpstr>
      <vt:lpstr>Quality VS Testing</vt:lpstr>
      <vt:lpstr>Cognition in Testing</vt:lpstr>
      <vt:lpstr>Cognition in Testing</vt:lpstr>
      <vt:lpstr>Cognition in Testing</vt:lpstr>
      <vt:lpstr>Cognition in Testing</vt:lpstr>
      <vt:lpstr>Find N and E?</vt:lpstr>
      <vt:lpstr>Max Information Bad Design</vt:lpstr>
      <vt:lpstr>Less Information Good Design</vt:lpstr>
      <vt:lpstr>Less Information Good Design</vt:lpstr>
      <vt:lpstr>Find Lion?</vt:lpstr>
      <vt:lpstr>Cognition in Testing</vt:lpstr>
      <vt:lpstr>Quality VS Testing</vt:lpstr>
      <vt:lpstr>Quality VS Testing</vt:lpstr>
      <vt:lpstr>Quality VS Testing</vt:lpstr>
      <vt:lpstr>Quality VS Testing</vt:lpstr>
      <vt:lpstr>Cost of Defect</vt:lpstr>
      <vt:lpstr>PowerPoint Presentation</vt:lpstr>
      <vt:lpstr>General Testing Terms</vt:lpstr>
      <vt:lpstr>General Testing Principle</vt:lpstr>
      <vt:lpstr>PowerPoint Presentation</vt:lpstr>
      <vt:lpstr>PowerPoint Presentation</vt:lpstr>
      <vt:lpstr>Testing Objectives</vt:lpstr>
      <vt:lpstr>PowerPoint Presentation</vt:lpstr>
      <vt:lpstr>PowerPoint Presentation</vt:lpstr>
      <vt:lpstr>PowerPoint Presentation</vt:lpstr>
      <vt:lpstr>PowerPoint Presentation</vt:lpstr>
      <vt:lpstr>PowerPoint Presentation</vt:lpstr>
      <vt:lpstr>Test Process</vt:lpstr>
      <vt:lpstr>Test Process</vt:lpstr>
      <vt:lpstr>Test Process</vt:lpstr>
      <vt:lpstr>Test Process</vt:lpstr>
      <vt:lpstr>Test Process</vt:lpstr>
      <vt:lpstr>Test Process</vt:lpstr>
      <vt:lpstr>Test Process</vt:lpstr>
      <vt:lpstr>Test Process</vt:lpstr>
      <vt:lpstr>PowerPoint Presentation</vt:lpstr>
      <vt:lpstr>Any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Journey Towards CODELESS Automation…</dc:title>
  <dc:creator>Amir Imam</dc:creator>
  <cp:lastModifiedBy>Syed Muhammad Amir Imam</cp:lastModifiedBy>
  <cp:revision>578</cp:revision>
  <dcterms:created xsi:type="dcterms:W3CDTF">2018-05-11T17:07:29Z</dcterms:created>
  <dcterms:modified xsi:type="dcterms:W3CDTF">2021-09-08T14:26:06Z</dcterms:modified>
  <cp:version/>
</cp:coreProperties>
</file>