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6" r:id="rId2"/>
    <p:sldId id="309" r:id="rId3"/>
    <p:sldId id="358" r:id="rId4"/>
    <p:sldId id="272" r:id="rId5"/>
    <p:sldId id="342" r:id="rId6"/>
    <p:sldId id="311" r:id="rId7"/>
    <p:sldId id="359" r:id="rId8"/>
    <p:sldId id="353" r:id="rId9"/>
    <p:sldId id="365" r:id="rId10"/>
    <p:sldId id="360" r:id="rId11"/>
    <p:sldId id="361" r:id="rId12"/>
    <p:sldId id="362" r:id="rId13"/>
    <p:sldId id="363" r:id="rId14"/>
    <p:sldId id="369" r:id="rId15"/>
    <p:sldId id="355" r:id="rId16"/>
    <p:sldId id="356" r:id="rId17"/>
    <p:sldId id="357" r:id="rId18"/>
    <p:sldId id="364" r:id="rId19"/>
    <p:sldId id="367" r:id="rId20"/>
    <p:sldId id="366" r:id="rId21"/>
    <p:sldId id="368" r:id="rId22"/>
    <p:sldId id="270" r:id="rId23"/>
    <p:sldId id="345" r:id="rId24"/>
    <p:sldId id="346" r:id="rId25"/>
    <p:sldId id="289" r:id="rId26"/>
    <p:sldId id="347" r:id="rId27"/>
    <p:sldId id="343" r:id="rId28"/>
    <p:sldId id="277" r:id="rId29"/>
    <p:sldId id="276" r:id="rId30"/>
    <p:sldId id="278" r:id="rId31"/>
    <p:sldId id="280" r:id="rId32"/>
    <p:sldId id="282" r:id="rId33"/>
    <p:sldId id="312" r:id="rId34"/>
    <p:sldId id="348" r:id="rId35"/>
    <p:sldId id="284" r:id="rId36"/>
    <p:sldId id="285" r:id="rId37"/>
    <p:sldId id="286" r:id="rId38"/>
    <p:sldId id="349" r:id="rId39"/>
    <p:sldId id="288" r:id="rId40"/>
    <p:sldId id="303" r:id="rId41"/>
    <p:sldId id="350" r:id="rId42"/>
    <p:sldId id="351" r:id="rId43"/>
    <p:sldId id="352" r:id="rId44"/>
    <p:sldId id="297" r:id="rId45"/>
    <p:sldId id="299" r:id="rId46"/>
    <p:sldId id="31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85DAB5-7FA6-4BB9-B64C-3003CBEE0E13}">
          <p14:sldIdLst>
            <p14:sldId id="256"/>
          </p14:sldIdLst>
        </p14:section>
        <p14:section name="Untitled Section" id="{FBA61260-23F9-44DE-A27E-E209F14561FF}">
          <p14:sldIdLst>
            <p14:sldId id="309"/>
            <p14:sldId id="358"/>
            <p14:sldId id="272"/>
            <p14:sldId id="342"/>
            <p14:sldId id="311"/>
            <p14:sldId id="359"/>
            <p14:sldId id="353"/>
            <p14:sldId id="365"/>
            <p14:sldId id="360"/>
            <p14:sldId id="361"/>
            <p14:sldId id="362"/>
            <p14:sldId id="363"/>
            <p14:sldId id="369"/>
            <p14:sldId id="355"/>
            <p14:sldId id="356"/>
            <p14:sldId id="357"/>
            <p14:sldId id="364"/>
            <p14:sldId id="367"/>
            <p14:sldId id="366"/>
            <p14:sldId id="368"/>
            <p14:sldId id="270"/>
            <p14:sldId id="345"/>
            <p14:sldId id="346"/>
            <p14:sldId id="289"/>
            <p14:sldId id="347"/>
            <p14:sldId id="343"/>
            <p14:sldId id="277"/>
            <p14:sldId id="276"/>
            <p14:sldId id="278"/>
            <p14:sldId id="280"/>
            <p14:sldId id="282"/>
            <p14:sldId id="312"/>
            <p14:sldId id="348"/>
            <p14:sldId id="284"/>
            <p14:sldId id="285"/>
            <p14:sldId id="286"/>
            <p14:sldId id="349"/>
            <p14:sldId id="288"/>
            <p14:sldId id="303"/>
            <p14:sldId id="350"/>
            <p14:sldId id="351"/>
            <p14:sldId id="352"/>
            <p14:sldId id="297"/>
            <p14:sldId id="299"/>
            <p14:sldId id="3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50" autoAdjust="0"/>
  </p:normalViewPr>
  <p:slideViewPr>
    <p:cSldViewPr snapToGrid="0">
      <p:cViewPr varScale="1">
        <p:scale>
          <a:sx n="81" d="100"/>
          <a:sy n="81" d="100"/>
        </p:scale>
        <p:origin x="75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2/23/2019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3309220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2/23/2019</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2/23/2019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2/23/2019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2/23/2019</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8954" y="3384756"/>
            <a:ext cx="9493046" cy="2175386"/>
          </a:xfrm>
          <a:solidFill>
            <a:schemeClr val="accent6"/>
          </a:solidFill>
        </p:spPr>
        <p:txBody>
          <a:bodyPr>
            <a:normAutofit/>
          </a:bodyPr>
          <a:lstStyle/>
          <a:p>
            <a:pPr algn="ctr"/>
            <a:r>
              <a:rPr lang="en-US" sz="6000" dirty="0"/>
              <a:t>SOFTWARE TESTING</a:t>
            </a:r>
            <a:endParaRPr lang="en-US" sz="48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DECE12C-3737-48ED-85CB-9CC7F7974506}"/>
              </a:ext>
            </a:extLst>
          </p:cNvPr>
          <p:cNvSpPr/>
          <p:nvPr/>
        </p:nvSpPr>
        <p:spPr>
          <a:xfrm>
            <a:off x="7502307" y="6396335"/>
            <a:ext cx="4689693" cy="461665"/>
          </a:xfrm>
          <a:prstGeom prst="rect">
            <a:avLst/>
          </a:prstGeom>
        </p:spPr>
        <p:txBody>
          <a:bodyPr wrap="square">
            <a:spAutoFit/>
          </a:bodyPr>
          <a:lstStyle/>
          <a:p>
            <a:pPr algn="ctr"/>
            <a:r>
              <a:rPr lang="en-US" sz="2400" dirty="0">
                <a:solidFill>
                  <a:schemeClr val="bg1"/>
                </a:solidFill>
              </a:rPr>
              <a:t> Course Instructor: </a:t>
            </a:r>
            <a:r>
              <a:rPr lang="en-US" sz="2400" b="1" dirty="0">
                <a:solidFill>
                  <a:schemeClr val="bg1"/>
                </a:solidFill>
              </a:rPr>
              <a:t>AMIR IMAM     </a:t>
            </a:r>
            <a:endParaRPr lang="en-US" b="1" dirty="0">
              <a:solidFill>
                <a:schemeClr val="bg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A0FDA9F-B3DB-4073-B98C-FD2A778BBBB0}"/>
              </a:ext>
            </a:extLst>
          </p:cNvPr>
          <p:cNvSpPr/>
          <p:nvPr/>
        </p:nvSpPr>
        <p:spPr>
          <a:xfrm>
            <a:off x="4655574" y="4669842"/>
            <a:ext cx="8200103" cy="739241"/>
          </a:xfrm>
          <a:prstGeom prst="rect">
            <a:avLst/>
          </a:prstGeom>
        </p:spPr>
        <p:txBody>
          <a:bodyPr wrap="square">
            <a:spAutoFit/>
          </a:bodyPr>
          <a:lstStyle/>
          <a:p>
            <a:pPr lvl="0">
              <a:lnSpc>
                <a:spcPct val="150000"/>
              </a:lnSpc>
            </a:pPr>
            <a:r>
              <a:rPr lang="en-US" sz="3200" dirty="0">
                <a:solidFill>
                  <a:schemeClr val="accent6">
                    <a:lumMod val="40000"/>
                    <a:lumOff val="60000"/>
                  </a:schemeClr>
                </a:solidFill>
              </a:rPr>
              <a:t>CH02: Testing Throughout SDLC</a:t>
            </a:r>
          </a:p>
        </p:txBody>
      </p:sp>
    </p:spTree>
    <p:extLst>
      <p:ext uri="{BB962C8B-B14F-4D97-AF65-F5344CB8AC3E}">
        <p14:creationId xmlns:p14="http://schemas.microsoft.com/office/powerpoint/2010/main" val="247180773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8E38-B2BD-450D-80C4-CF4E535F3FB4}"/>
              </a:ext>
            </a:extLst>
          </p:cNvPr>
          <p:cNvSpPr>
            <a:spLocks noGrp="1"/>
          </p:cNvSpPr>
          <p:nvPr>
            <p:ph type="title"/>
          </p:nvPr>
        </p:nvSpPr>
        <p:spPr/>
        <p:txBody>
          <a:bodyPr/>
          <a:lstStyle/>
          <a:p>
            <a:r>
              <a:rPr lang="en-US" dirty="0"/>
              <a:t>Test Levels, Type and Approaches</a:t>
            </a:r>
          </a:p>
        </p:txBody>
      </p:sp>
      <p:cxnSp>
        <p:nvCxnSpPr>
          <p:cNvPr id="19" name="Straight Arrow Connector 18">
            <a:extLst>
              <a:ext uri="{FF2B5EF4-FFF2-40B4-BE49-F238E27FC236}">
                <a16:creationId xmlns:a16="http://schemas.microsoft.com/office/drawing/2014/main" id="{95B427C5-A785-41BA-8AF5-11791274F480}"/>
              </a:ext>
            </a:extLst>
          </p:cNvPr>
          <p:cNvCxnSpPr/>
          <p:nvPr/>
        </p:nvCxnSpPr>
        <p:spPr>
          <a:xfrm flipV="1">
            <a:off x="4457228" y="2342800"/>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8015972-843D-49D9-8C86-5AF3638A1507}"/>
              </a:ext>
            </a:extLst>
          </p:cNvPr>
          <p:cNvCxnSpPr/>
          <p:nvPr/>
        </p:nvCxnSpPr>
        <p:spPr>
          <a:xfrm flipV="1">
            <a:off x="4457228" y="3546653"/>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3ACEBF3-0CE1-4B0A-B493-01A18A6AE88E}"/>
              </a:ext>
            </a:extLst>
          </p:cNvPr>
          <p:cNvCxnSpPr/>
          <p:nvPr/>
        </p:nvCxnSpPr>
        <p:spPr>
          <a:xfrm flipV="1">
            <a:off x="4457228" y="4781200"/>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ounded Rectangle 8">
            <a:extLst>
              <a:ext uri="{FF2B5EF4-FFF2-40B4-BE49-F238E27FC236}">
                <a16:creationId xmlns:a16="http://schemas.microsoft.com/office/drawing/2014/main" id="{6BF73FB4-D0B6-4D40-90C7-EF5696C444E7}"/>
              </a:ext>
            </a:extLst>
          </p:cNvPr>
          <p:cNvSpPr/>
          <p:nvPr/>
        </p:nvSpPr>
        <p:spPr>
          <a:xfrm>
            <a:off x="2780828" y="5020991"/>
            <a:ext cx="3528060" cy="922713"/>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sp>
        <p:nvSpPr>
          <p:cNvPr id="23" name="Rounded Rectangle 9">
            <a:extLst>
              <a:ext uri="{FF2B5EF4-FFF2-40B4-BE49-F238E27FC236}">
                <a16:creationId xmlns:a16="http://schemas.microsoft.com/office/drawing/2014/main" id="{0BACECF5-301B-4A08-93EA-44FA77CB1BE1}"/>
              </a:ext>
            </a:extLst>
          </p:cNvPr>
          <p:cNvSpPr/>
          <p:nvPr/>
        </p:nvSpPr>
        <p:spPr>
          <a:xfrm>
            <a:off x="2780828" y="37906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24" name="Rounded Rectangle 10">
            <a:extLst>
              <a:ext uri="{FF2B5EF4-FFF2-40B4-BE49-F238E27FC236}">
                <a16:creationId xmlns:a16="http://schemas.microsoft.com/office/drawing/2014/main" id="{75128754-751A-4BC8-A6B1-B6792C448E04}"/>
              </a:ext>
            </a:extLst>
          </p:cNvPr>
          <p:cNvSpPr/>
          <p:nvPr/>
        </p:nvSpPr>
        <p:spPr>
          <a:xfrm>
            <a:off x="2780828" y="25714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25" name="Rounded Rectangle 11">
            <a:extLst>
              <a:ext uri="{FF2B5EF4-FFF2-40B4-BE49-F238E27FC236}">
                <a16:creationId xmlns:a16="http://schemas.microsoft.com/office/drawing/2014/main" id="{E18A80D5-5C58-4274-B31B-1C11F2EFED58}"/>
              </a:ext>
            </a:extLst>
          </p:cNvPr>
          <p:cNvSpPr/>
          <p:nvPr/>
        </p:nvSpPr>
        <p:spPr>
          <a:xfrm>
            <a:off x="2780828" y="13522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pic>
        <p:nvPicPr>
          <p:cNvPr id="26" name="table">
            <a:extLst>
              <a:ext uri="{FF2B5EF4-FFF2-40B4-BE49-F238E27FC236}">
                <a16:creationId xmlns:a16="http://schemas.microsoft.com/office/drawing/2014/main" id="{05215A80-1D2B-4CAB-9700-C01D340B4D2F}"/>
              </a:ext>
            </a:extLst>
          </p:cNvPr>
          <p:cNvPicPr>
            <a:picLocks noChangeAspect="1"/>
          </p:cNvPicPr>
          <p:nvPr/>
        </p:nvPicPr>
        <p:blipFill>
          <a:blip r:embed="rId2"/>
          <a:stretch>
            <a:fillRect/>
          </a:stretch>
        </p:blipFill>
        <p:spPr>
          <a:xfrm>
            <a:off x="7048028" y="1415699"/>
            <a:ext cx="3810000" cy="2397760"/>
          </a:xfrm>
          <a:prstGeom prst="rect">
            <a:avLst/>
          </a:prstGeom>
        </p:spPr>
      </p:pic>
      <p:pic>
        <p:nvPicPr>
          <p:cNvPr id="27" name="Picture 26">
            <a:extLst>
              <a:ext uri="{FF2B5EF4-FFF2-40B4-BE49-F238E27FC236}">
                <a16:creationId xmlns:a16="http://schemas.microsoft.com/office/drawing/2014/main" id="{77F32ADE-CD01-4B34-8127-3183B39B9E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2465" y="4247799"/>
            <a:ext cx="1930464" cy="1930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a:extLst>
              <a:ext uri="{FF2B5EF4-FFF2-40B4-BE49-F238E27FC236}">
                <a16:creationId xmlns:a16="http://schemas.microsoft.com/office/drawing/2014/main" id="{350702F8-C514-4275-AA98-C43AE0021411}"/>
              </a:ext>
            </a:extLst>
          </p:cNvPr>
          <p:cNvSpPr/>
          <p:nvPr/>
        </p:nvSpPr>
        <p:spPr>
          <a:xfrm>
            <a:off x="2323628" y="6209889"/>
            <a:ext cx="9049080"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on the Component (Unit) Test Level is called Component (Unit) testing </a:t>
            </a:r>
          </a:p>
        </p:txBody>
      </p:sp>
    </p:spTree>
    <p:extLst>
      <p:ext uri="{BB962C8B-B14F-4D97-AF65-F5344CB8AC3E}">
        <p14:creationId xmlns:p14="http://schemas.microsoft.com/office/powerpoint/2010/main" val="142010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8E38-B2BD-450D-80C4-CF4E535F3FB4}"/>
              </a:ext>
            </a:extLst>
          </p:cNvPr>
          <p:cNvSpPr>
            <a:spLocks noGrp="1"/>
          </p:cNvSpPr>
          <p:nvPr>
            <p:ph type="title"/>
          </p:nvPr>
        </p:nvSpPr>
        <p:spPr/>
        <p:txBody>
          <a:bodyPr/>
          <a:lstStyle/>
          <a:p>
            <a:r>
              <a:rPr lang="en-US" dirty="0"/>
              <a:t>Test Levels, Type and Approaches</a:t>
            </a:r>
          </a:p>
        </p:txBody>
      </p:sp>
      <p:cxnSp>
        <p:nvCxnSpPr>
          <p:cNvPr id="33" name="Straight Arrow Connector 32">
            <a:extLst>
              <a:ext uri="{FF2B5EF4-FFF2-40B4-BE49-F238E27FC236}">
                <a16:creationId xmlns:a16="http://schemas.microsoft.com/office/drawing/2014/main" id="{8DCB2B5F-94EB-484B-9E9B-5E8622188043}"/>
              </a:ext>
            </a:extLst>
          </p:cNvPr>
          <p:cNvCxnSpPr/>
          <p:nvPr/>
        </p:nvCxnSpPr>
        <p:spPr>
          <a:xfrm flipV="1">
            <a:off x="4461838" y="2342800"/>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72860120-7B74-4DA1-BB60-0B9211F7E4E4}"/>
              </a:ext>
            </a:extLst>
          </p:cNvPr>
          <p:cNvCxnSpPr/>
          <p:nvPr/>
        </p:nvCxnSpPr>
        <p:spPr>
          <a:xfrm flipV="1">
            <a:off x="4461838" y="3546653"/>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2FA58E6-80A9-4FAD-9E0A-3001E2ED1788}"/>
              </a:ext>
            </a:extLst>
          </p:cNvPr>
          <p:cNvCxnSpPr/>
          <p:nvPr/>
        </p:nvCxnSpPr>
        <p:spPr>
          <a:xfrm flipV="1">
            <a:off x="4461838" y="4781200"/>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ounded Rectangle 8">
            <a:extLst>
              <a:ext uri="{FF2B5EF4-FFF2-40B4-BE49-F238E27FC236}">
                <a16:creationId xmlns:a16="http://schemas.microsoft.com/office/drawing/2014/main" id="{19CDE7C9-42A6-4C74-88FD-AA438CA3CEF9}"/>
              </a:ext>
            </a:extLst>
          </p:cNvPr>
          <p:cNvSpPr/>
          <p:nvPr/>
        </p:nvSpPr>
        <p:spPr>
          <a:xfrm>
            <a:off x="2785438" y="3790600"/>
            <a:ext cx="3528060" cy="922713"/>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37" name="Rounded Rectangle 9">
            <a:extLst>
              <a:ext uri="{FF2B5EF4-FFF2-40B4-BE49-F238E27FC236}">
                <a16:creationId xmlns:a16="http://schemas.microsoft.com/office/drawing/2014/main" id="{F18B90C2-F18B-464B-866A-3F1417F15602}"/>
              </a:ext>
            </a:extLst>
          </p:cNvPr>
          <p:cNvSpPr/>
          <p:nvPr/>
        </p:nvSpPr>
        <p:spPr>
          <a:xfrm>
            <a:off x="2785438" y="50098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sp>
        <p:nvSpPr>
          <p:cNvPr id="38" name="Rounded Rectangle 10">
            <a:extLst>
              <a:ext uri="{FF2B5EF4-FFF2-40B4-BE49-F238E27FC236}">
                <a16:creationId xmlns:a16="http://schemas.microsoft.com/office/drawing/2014/main" id="{25B761BF-8DB7-47CC-B128-4CD1D49F109B}"/>
              </a:ext>
            </a:extLst>
          </p:cNvPr>
          <p:cNvSpPr/>
          <p:nvPr/>
        </p:nvSpPr>
        <p:spPr>
          <a:xfrm>
            <a:off x="2785438" y="25714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39" name="Rounded Rectangle 11">
            <a:extLst>
              <a:ext uri="{FF2B5EF4-FFF2-40B4-BE49-F238E27FC236}">
                <a16:creationId xmlns:a16="http://schemas.microsoft.com/office/drawing/2014/main" id="{B19F8F4E-6163-49E5-B406-FC3DDFA98540}"/>
              </a:ext>
            </a:extLst>
          </p:cNvPr>
          <p:cNvSpPr/>
          <p:nvPr/>
        </p:nvSpPr>
        <p:spPr>
          <a:xfrm>
            <a:off x="2785438" y="13522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pic>
        <p:nvPicPr>
          <p:cNvPr id="40" name="table">
            <a:extLst>
              <a:ext uri="{FF2B5EF4-FFF2-40B4-BE49-F238E27FC236}">
                <a16:creationId xmlns:a16="http://schemas.microsoft.com/office/drawing/2014/main" id="{8DAC535B-D924-42C9-AC69-37A06A13B5F3}"/>
              </a:ext>
            </a:extLst>
          </p:cNvPr>
          <p:cNvPicPr>
            <a:picLocks noChangeAspect="1"/>
          </p:cNvPicPr>
          <p:nvPr/>
        </p:nvPicPr>
        <p:blipFill>
          <a:blip r:embed="rId2"/>
          <a:stretch>
            <a:fillRect/>
          </a:stretch>
        </p:blipFill>
        <p:spPr>
          <a:xfrm>
            <a:off x="7052638" y="1428399"/>
            <a:ext cx="3810000" cy="3210560"/>
          </a:xfrm>
          <a:prstGeom prst="rect">
            <a:avLst/>
          </a:prstGeom>
        </p:spPr>
      </p:pic>
      <p:pic>
        <p:nvPicPr>
          <p:cNvPr id="41" name="Picture 40">
            <a:extLst>
              <a:ext uri="{FF2B5EF4-FFF2-40B4-BE49-F238E27FC236}">
                <a16:creationId xmlns:a16="http://schemas.microsoft.com/office/drawing/2014/main" id="{A48DB481-E161-46AB-A065-2942F9CA21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1838" y="4781200"/>
            <a:ext cx="1977734" cy="134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Rectangle 41">
            <a:extLst>
              <a:ext uri="{FF2B5EF4-FFF2-40B4-BE49-F238E27FC236}">
                <a16:creationId xmlns:a16="http://schemas.microsoft.com/office/drawing/2014/main" id="{4ACF50B6-FF59-4DF9-8A5C-A7B3B2B082B0}"/>
              </a:ext>
            </a:extLst>
          </p:cNvPr>
          <p:cNvSpPr/>
          <p:nvPr/>
        </p:nvSpPr>
        <p:spPr>
          <a:xfrm>
            <a:off x="2627220" y="6209889"/>
            <a:ext cx="7397218"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on the Integration Test Level is called Integration testing </a:t>
            </a:r>
          </a:p>
        </p:txBody>
      </p:sp>
    </p:spTree>
    <p:extLst>
      <p:ext uri="{BB962C8B-B14F-4D97-AF65-F5344CB8AC3E}">
        <p14:creationId xmlns:p14="http://schemas.microsoft.com/office/powerpoint/2010/main" val="264938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8E38-B2BD-450D-80C4-CF4E535F3FB4}"/>
              </a:ext>
            </a:extLst>
          </p:cNvPr>
          <p:cNvSpPr>
            <a:spLocks noGrp="1"/>
          </p:cNvSpPr>
          <p:nvPr>
            <p:ph type="title"/>
          </p:nvPr>
        </p:nvSpPr>
        <p:spPr/>
        <p:txBody>
          <a:bodyPr/>
          <a:lstStyle/>
          <a:p>
            <a:r>
              <a:rPr lang="en-US" dirty="0"/>
              <a:t>Test Levels, Type and Approaches</a:t>
            </a:r>
          </a:p>
        </p:txBody>
      </p:sp>
      <p:cxnSp>
        <p:nvCxnSpPr>
          <p:cNvPr id="13" name="Straight Arrow Connector 12">
            <a:extLst>
              <a:ext uri="{FF2B5EF4-FFF2-40B4-BE49-F238E27FC236}">
                <a16:creationId xmlns:a16="http://schemas.microsoft.com/office/drawing/2014/main" id="{63E9CDDC-F93B-44F3-A0D0-824FF7C53727}"/>
              </a:ext>
            </a:extLst>
          </p:cNvPr>
          <p:cNvCxnSpPr/>
          <p:nvPr/>
        </p:nvCxnSpPr>
        <p:spPr>
          <a:xfrm flipV="1">
            <a:off x="4435577" y="2582511"/>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364FB90-53B1-4784-9F52-BC151E039598}"/>
              </a:ext>
            </a:extLst>
          </p:cNvPr>
          <p:cNvCxnSpPr/>
          <p:nvPr/>
        </p:nvCxnSpPr>
        <p:spPr>
          <a:xfrm flipV="1">
            <a:off x="4435577" y="3786364"/>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69DAD8F-80A8-41C5-97F2-87179DB9C064}"/>
              </a:ext>
            </a:extLst>
          </p:cNvPr>
          <p:cNvCxnSpPr/>
          <p:nvPr/>
        </p:nvCxnSpPr>
        <p:spPr>
          <a:xfrm flipV="1">
            <a:off x="4435577" y="5020911"/>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ounded Rectangle 8">
            <a:extLst>
              <a:ext uri="{FF2B5EF4-FFF2-40B4-BE49-F238E27FC236}">
                <a16:creationId xmlns:a16="http://schemas.microsoft.com/office/drawing/2014/main" id="{7CEA09E7-11B5-4161-95D2-1A7B5161AEC1}"/>
              </a:ext>
            </a:extLst>
          </p:cNvPr>
          <p:cNvSpPr/>
          <p:nvPr/>
        </p:nvSpPr>
        <p:spPr>
          <a:xfrm>
            <a:off x="2759177" y="2811111"/>
            <a:ext cx="3528060" cy="922713"/>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17" name="Rounded Rectangle 9">
            <a:extLst>
              <a:ext uri="{FF2B5EF4-FFF2-40B4-BE49-F238E27FC236}">
                <a16:creationId xmlns:a16="http://schemas.microsoft.com/office/drawing/2014/main" id="{0020CA29-07F1-4A5C-9C89-61CA8675A752}"/>
              </a:ext>
            </a:extLst>
          </p:cNvPr>
          <p:cNvSpPr/>
          <p:nvPr/>
        </p:nvSpPr>
        <p:spPr>
          <a:xfrm>
            <a:off x="2759177" y="4030311"/>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18" name="Rounded Rectangle 10">
            <a:extLst>
              <a:ext uri="{FF2B5EF4-FFF2-40B4-BE49-F238E27FC236}">
                <a16:creationId xmlns:a16="http://schemas.microsoft.com/office/drawing/2014/main" id="{909F40A1-0786-45CA-ACBE-5E1FFC482360}"/>
              </a:ext>
            </a:extLst>
          </p:cNvPr>
          <p:cNvSpPr/>
          <p:nvPr/>
        </p:nvSpPr>
        <p:spPr>
          <a:xfrm>
            <a:off x="2759177" y="5317398"/>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sp>
        <p:nvSpPr>
          <p:cNvPr id="19" name="Rounded Rectangle 11">
            <a:extLst>
              <a:ext uri="{FF2B5EF4-FFF2-40B4-BE49-F238E27FC236}">
                <a16:creationId xmlns:a16="http://schemas.microsoft.com/office/drawing/2014/main" id="{516F776C-CDA7-483F-8984-407B6764BECF}"/>
              </a:ext>
            </a:extLst>
          </p:cNvPr>
          <p:cNvSpPr/>
          <p:nvPr/>
        </p:nvSpPr>
        <p:spPr>
          <a:xfrm>
            <a:off x="2759177" y="1591911"/>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pic>
        <p:nvPicPr>
          <p:cNvPr id="20" name="table">
            <a:extLst>
              <a:ext uri="{FF2B5EF4-FFF2-40B4-BE49-F238E27FC236}">
                <a16:creationId xmlns:a16="http://schemas.microsoft.com/office/drawing/2014/main" id="{87880ABA-B1DB-4E44-A8BA-5FAB29F89BD4}"/>
              </a:ext>
            </a:extLst>
          </p:cNvPr>
          <p:cNvPicPr>
            <a:picLocks noChangeAspect="1"/>
          </p:cNvPicPr>
          <p:nvPr/>
        </p:nvPicPr>
        <p:blipFill>
          <a:blip r:embed="rId2"/>
          <a:stretch>
            <a:fillRect/>
          </a:stretch>
        </p:blipFill>
        <p:spPr>
          <a:xfrm>
            <a:off x="6950177" y="1668110"/>
            <a:ext cx="3810000" cy="2667000"/>
          </a:xfrm>
          <a:prstGeom prst="rect">
            <a:avLst/>
          </a:prstGeom>
        </p:spPr>
      </p:pic>
      <p:pic>
        <p:nvPicPr>
          <p:cNvPr id="21" name="Picture 20">
            <a:extLst>
              <a:ext uri="{FF2B5EF4-FFF2-40B4-BE49-F238E27FC236}">
                <a16:creationId xmlns:a16="http://schemas.microsoft.com/office/drawing/2014/main" id="{E2F5F59E-9CB3-4A45-91C2-E120AD571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177" y="4375451"/>
            <a:ext cx="2159000" cy="215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a:extLst>
              <a:ext uri="{FF2B5EF4-FFF2-40B4-BE49-F238E27FC236}">
                <a16:creationId xmlns:a16="http://schemas.microsoft.com/office/drawing/2014/main" id="{66626298-7996-4128-B8F1-63F447992CDF}"/>
              </a:ext>
            </a:extLst>
          </p:cNvPr>
          <p:cNvSpPr/>
          <p:nvPr/>
        </p:nvSpPr>
        <p:spPr>
          <a:xfrm>
            <a:off x="2918066" y="6350965"/>
            <a:ext cx="7993342"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on system level or System as a whole is called System testing </a:t>
            </a:r>
          </a:p>
        </p:txBody>
      </p:sp>
    </p:spTree>
    <p:extLst>
      <p:ext uri="{BB962C8B-B14F-4D97-AF65-F5344CB8AC3E}">
        <p14:creationId xmlns:p14="http://schemas.microsoft.com/office/powerpoint/2010/main" val="343730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8E38-B2BD-450D-80C4-CF4E535F3FB4}"/>
              </a:ext>
            </a:extLst>
          </p:cNvPr>
          <p:cNvSpPr>
            <a:spLocks noGrp="1"/>
          </p:cNvSpPr>
          <p:nvPr>
            <p:ph type="title"/>
          </p:nvPr>
        </p:nvSpPr>
        <p:spPr/>
        <p:txBody>
          <a:bodyPr/>
          <a:lstStyle/>
          <a:p>
            <a:r>
              <a:rPr lang="en-US" dirty="0"/>
              <a:t>Test Levels, Type and Approaches</a:t>
            </a:r>
          </a:p>
        </p:txBody>
      </p:sp>
      <p:cxnSp>
        <p:nvCxnSpPr>
          <p:cNvPr id="22" name="Straight Arrow Connector 21">
            <a:extLst>
              <a:ext uri="{FF2B5EF4-FFF2-40B4-BE49-F238E27FC236}">
                <a16:creationId xmlns:a16="http://schemas.microsoft.com/office/drawing/2014/main" id="{74EB38D8-8C4E-4DDB-B7B8-2965F9C0D382}"/>
              </a:ext>
            </a:extLst>
          </p:cNvPr>
          <p:cNvCxnSpPr/>
          <p:nvPr/>
        </p:nvCxnSpPr>
        <p:spPr>
          <a:xfrm flipV="1">
            <a:off x="4635132" y="2483876"/>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26045654-0817-4BF6-AD4C-55C1633D6FA1}"/>
              </a:ext>
            </a:extLst>
          </p:cNvPr>
          <p:cNvCxnSpPr/>
          <p:nvPr/>
        </p:nvCxnSpPr>
        <p:spPr>
          <a:xfrm flipV="1">
            <a:off x="4635132" y="3687729"/>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7F09BE1-4187-472B-9F77-538B798650D5}"/>
              </a:ext>
            </a:extLst>
          </p:cNvPr>
          <p:cNvCxnSpPr/>
          <p:nvPr/>
        </p:nvCxnSpPr>
        <p:spPr>
          <a:xfrm flipV="1">
            <a:off x="4635132" y="4922276"/>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ounded Rectangle 8">
            <a:extLst>
              <a:ext uri="{FF2B5EF4-FFF2-40B4-BE49-F238E27FC236}">
                <a16:creationId xmlns:a16="http://schemas.microsoft.com/office/drawing/2014/main" id="{646ED7F7-E74D-403B-AFF5-B6DC1A10D671}"/>
              </a:ext>
            </a:extLst>
          </p:cNvPr>
          <p:cNvSpPr/>
          <p:nvPr/>
        </p:nvSpPr>
        <p:spPr>
          <a:xfrm>
            <a:off x="2954250" y="1493276"/>
            <a:ext cx="3528060" cy="922713"/>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sp>
        <p:nvSpPr>
          <p:cNvPr id="26" name="Rounded Rectangle 9">
            <a:extLst>
              <a:ext uri="{FF2B5EF4-FFF2-40B4-BE49-F238E27FC236}">
                <a16:creationId xmlns:a16="http://schemas.microsoft.com/office/drawing/2014/main" id="{0ABCD3BB-7373-4509-81EA-324DCD9DC17C}"/>
              </a:ext>
            </a:extLst>
          </p:cNvPr>
          <p:cNvSpPr/>
          <p:nvPr/>
        </p:nvSpPr>
        <p:spPr>
          <a:xfrm>
            <a:off x="2958732" y="3931676"/>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27" name="Rounded Rectangle 10">
            <a:extLst>
              <a:ext uri="{FF2B5EF4-FFF2-40B4-BE49-F238E27FC236}">
                <a16:creationId xmlns:a16="http://schemas.microsoft.com/office/drawing/2014/main" id="{9D75744C-FCA5-445D-AD9B-E0869BBCE23D}"/>
              </a:ext>
            </a:extLst>
          </p:cNvPr>
          <p:cNvSpPr/>
          <p:nvPr/>
        </p:nvSpPr>
        <p:spPr>
          <a:xfrm>
            <a:off x="2958732" y="2712476"/>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28" name="Rounded Rectangle 11">
            <a:extLst>
              <a:ext uri="{FF2B5EF4-FFF2-40B4-BE49-F238E27FC236}">
                <a16:creationId xmlns:a16="http://schemas.microsoft.com/office/drawing/2014/main" id="{907AA426-E49D-417E-91AA-43171CF87443}"/>
              </a:ext>
            </a:extLst>
          </p:cNvPr>
          <p:cNvSpPr/>
          <p:nvPr/>
        </p:nvSpPr>
        <p:spPr>
          <a:xfrm>
            <a:off x="2958732" y="5150876"/>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pic>
        <p:nvPicPr>
          <p:cNvPr id="29" name="table">
            <a:extLst>
              <a:ext uri="{FF2B5EF4-FFF2-40B4-BE49-F238E27FC236}">
                <a16:creationId xmlns:a16="http://schemas.microsoft.com/office/drawing/2014/main" id="{37D34013-B81E-4599-9066-7D2D63156290}"/>
              </a:ext>
            </a:extLst>
          </p:cNvPr>
          <p:cNvPicPr>
            <a:picLocks noChangeAspect="1"/>
          </p:cNvPicPr>
          <p:nvPr/>
        </p:nvPicPr>
        <p:blipFill>
          <a:blip r:embed="rId2"/>
          <a:stretch>
            <a:fillRect/>
          </a:stretch>
        </p:blipFill>
        <p:spPr>
          <a:xfrm>
            <a:off x="7145250" y="1493275"/>
            <a:ext cx="3810000" cy="3489960"/>
          </a:xfrm>
          <a:prstGeom prst="rect">
            <a:avLst/>
          </a:prstGeom>
        </p:spPr>
      </p:pic>
      <p:pic>
        <p:nvPicPr>
          <p:cNvPr id="30" name="Picture 29">
            <a:extLst>
              <a:ext uri="{FF2B5EF4-FFF2-40B4-BE49-F238E27FC236}">
                <a16:creationId xmlns:a16="http://schemas.microsoft.com/office/drawing/2014/main" id="{1974CD05-46AB-436E-9EF8-B9B709F03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4154" y="4998475"/>
            <a:ext cx="1622088" cy="162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a:extLst>
              <a:ext uri="{FF2B5EF4-FFF2-40B4-BE49-F238E27FC236}">
                <a16:creationId xmlns:a16="http://schemas.microsoft.com/office/drawing/2014/main" id="{28C3317C-0515-49C0-ACD9-BE935D99805B}"/>
              </a:ext>
            </a:extLst>
          </p:cNvPr>
          <p:cNvSpPr/>
          <p:nvPr/>
        </p:nvSpPr>
        <p:spPr>
          <a:xfrm>
            <a:off x="2918066" y="6350965"/>
            <a:ext cx="7503785"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on the Acceptance Test Level is called Acceptance testing </a:t>
            </a:r>
          </a:p>
        </p:txBody>
      </p:sp>
    </p:spTree>
    <p:extLst>
      <p:ext uri="{BB962C8B-B14F-4D97-AF65-F5344CB8AC3E}">
        <p14:creationId xmlns:p14="http://schemas.microsoft.com/office/powerpoint/2010/main" val="199663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670792" cy="640080"/>
          </a:xfrm>
        </p:spPr>
        <p:txBody>
          <a:bodyPr/>
          <a:lstStyle/>
          <a:p>
            <a:r>
              <a:rPr lang="en-US" dirty="0"/>
              <a:t>Test Levels, Type and Approaches</a:t>
            </a:r>
          </a:p>
        </p:txBody>
      </p:sp>
      <p:graphicFrame>
        <p:nvGraphicFramePr>
          <p:cNvPr id="7" name="Table 6">
            <a:extLst>
              <a:ext uri="{FF2B5EF4-FFF2-40B4-BE49-F238E27FC236}">
                <a16:creationId xmlns:a16="http://schemas.microsoft.com/office/drawing/2014/main" id="{2F5EED8E-87E8-41BB-B34C-B68CC23B0618}"/>
              </a:ext>
            </a:extLst>
          </p:cNvPr>
          <p:cNvGraphicFramePr>
            <a:graphicFrameLocks noGrp="1"/>
          </p:cNvGraphicFramePr>
          <p:nvPr>
            <p:extLst/>
          </p:nvPr>
        </p:nvGraphicFramePr>
        <p:xfrm>
          <a:off x="1928761" y="1486582"/>
          <a:ext cx="9943690" cy="5160570"/>
        </p:xfrm>
        <a:graphic>
          <a:graphicData uri="http://schemas.openxmlformats.org/drawingml/2006/table">
            <a:tbl>
              <a:tblPr firstRow="1" bandRow="1">
                <a:tableStyleId>{93296810-A885-4BE3-A3E7-6D5BEEA58F35}</a:tableStyleId>
              </a:tblPr>
              <a:tblGrid>
                <a:gridCol w="1994310">
                  <a:extLst>
                    <a:ext uri="{9D8B030D-6E8A-4147-A177-3AD203B41FA5}">
                      <a16:colId xmlns:a16="http://schemas.microsoft.com/office/drawing/2014/main" val="1210873786"/>
                    </a:ext>
                  </a:extLst>
                </a:gridCol>
                <a:gridCol w="7949380">
                  <a:extLst>
                    <a:ext uri="{9D8B030D-6E8A-4147-A177-3AD203B41FA5}">
                      <a16:colId xmlns:a16="http://schemas.microsoft.com/office/drawing/2014/main" val="3363219810"/>
                    </a:ext>
                  </a:extLst>
                </a:gridCol>
              </a:tblGrid>
              <a:tr h="649530">
                <a:tc gridSpan="2">
                  <a:txBody>
                    <a:bodyPr/>
                    <a:lstStyle/>
                    <a:p>
                      <a:r>
                        <a:rPr lang="en-US" sz="2800" b="0" dirty="0">
                          <a:latin typeface="Calibri" panose="020F0502020204030204" pitchFamily="34" charset="0"/>
                          <a:cs typeface="Calibri" panose="020F0502020204030204" pitchFamily="34" charset="0"/>
                        </a:rPr>
                        <a:t>Component Testing</a:t>
                      </a:r>
                    </a:p>
                  </a:txBody>
                  <a:tcPr/>
                </a:tc>
                <a:tc hMerge="1">
                  <a:txBody>
                    <a:bodyPr/>
                    <a:lstStyle/>
                    <a:p>
                      <a:endParaRPr lang="en-US" dirty="0"/>
                    </a:p>
                  </a:txBody>
                  <a:tcPr/>
                </a:tc>
                <a:extLst>
                  <a:ext uri="{0D108BD9-81ED-4DB2-BD59-A6C34878D82A}">
                    <a16:rowId xmlns:a16="http://schemas.microsoft.com/office/drawing/2014/main" val="3342348225"/>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Objective</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Reducing risk</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Verifying whether the functional and non-functional behaviors of the component are as designed and specified</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Building confidence in the component’s quality</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Finding defects in the component</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Preventing defects from escaping to higher test levels</a:t>
                      </a:r>
                      <a:r>
                        <a:rPr lang="en-US" sz="1600" dirty="0">
                          <a:latin typeface="Calibri" panose="020F0502020204030204" pitchFamily="34" charset="0"/>
                          <a:cs typeface="Calibri" panose="020F0502020204030204" pitchFamily="34" charset="0"/>
                        </a:rPr>
                        <a:t> </a:t>
                      </a:r>
                    </a:p>
                  </a:txBody>
                  <a:tcPr/>
                </a:tc>
                <a:extLst>
                  <a:ext uri="{0D108BD9-81ED-4DB2-BD59-A6C34878D82A}">
                    <a16:rowId xmlns:a16="http://schemas.microsoft.com/office/drawing/2014/main" val="301828584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Basis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Detailed design</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Code</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Data model</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Component specifications </a:t>
                      </a:r>
                    </a:p>
                  </a:txBody>
                  <a:tcPr/>
                </a:tc>
                <a:extLst>
                  <a:ext uri="{0D108BD9-81ED-4DB2-BD59-A6C34878D82A}">
                    <a16:rowId xmlns:a16="http://schemas.microsoft.com/office/drawing/2014/main" val="15942031"/>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Objects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Components, units or modules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Code and data structures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Classes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Database modules </a:t>
                      </a:r>
                    </a:p>
                  </a:txBody>
                  <a:tcPr/>
                </a:tc>
                <a:extLst>
                  <a:ext uri="{0D108BD9-81ED-4DB2-BD59-A6C34878D82A}">
                    <a16:rowId xmlns:a16="http://schemas.microsoft.com/office/drawing/2014/main" val="411706257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Typical Defect or Failures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functionality (e.g., not as described in design specifications)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Data flow problems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code and logic </a:t>
                      </a:r>
                    </a:p>
                  </a:txBody>
                  <a:tcPr/>
                </a:tc>
                <a:extLst>
                  <a:ext uri="{0D108BD9-81ED-4DB2-BD59-A6C34878D82A}">
                    <a16:rowId xmlns:a16="http://schemas.microsoft.com/office/drawing/2014/main" val="2362212878"/>
                  </a:ext>
                </a:extLst>
              </a:tr>
            </a:tbl>
          </a:graphicData>
        </a:graphic>
      </p:graphicFrame>
    </p:spTree>
    <p:extLst>
      <p:ext uri="{BB962C8B-B14F-4D97-AF65-F5344CB8AC3E}">
        <p14:creationId xmlns:p14="http://schemas.microsoft.com/office/powerpoint/2010/main" val="1112126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670792" cy="640080"/>
          </a:xfrm>
        </p:spPr>
        <p:txBody>
          <a:bodyPr/>
          <a:lstStyle/>
          <a:p>
            <a:r>
              <a:rPr lang="en-US" dirty="0"/>
              <a:t>Test Levels, Type and Approaches</a:t>
            </a:r>
          </a:p>
        </p:txBody>
      </p:sp>
      <p:graphicFrame>
        <p:nvGraphicFramePr>
          <p:cNvPr id="7" name="Table 6">
            <a:extLst>
              <a:ext uri="{FF2B5EF4-FFF2-40B4-BE49-F238E27FC236}">
                <a16:creationId xmlns:a16="http://schemas.microsoft.com/office/drawing/2014/main" id="{2F5EED8E-87E8-41BB-B34C-B68CC23B0618}"/>
              </a:ext>
            </a:extLst>
          </p:cNvPr>
          <p:cNvGraphicFramePr>
            <a:graphicFrameLocks noGrp="1"/>
          </p:cNvGraphicFramePr>
          <p:nvPr>
            <p:extLst>
              <p:ext uri="{D42A27DB-BD31-4B8C-83A1-F6EECF244321}">
                <p14:modId xmlns:p14="http://schemas.microsoft.com/office/powerpoint/2010/main" val="2215622507"/>
              </p:ext>
            </p:extLst>
          </p:nvPr>
        </p:nvGraphicFramePr>
        <p:xfrm>
          <a:off x="1928761" y="1486582"/>
          <a:ext cx="9943690" cy="5018440"/>
        </p:xfrm>
        <a:graphic>
          <a:graphicData uri="http://schemas.openxmlformats.org/drawingml/2006/table">
            <a:tbl>
              <a:tblPr firstRow="1" bandRow="1">
                <a:tableStyleId>{93296810-A885-4BE3-A3E7-6D5BEEA58F35}</a:tableStyleId>
              </a:tblPr>
              <a:tblGrid>
                <a:gridCol w="1994310">
                  <a:extLst>
                    <a:ext uri="{9D8B030D-6E8A-4147-A177-3AD203B41FA5}">
                      <a16:colId xmlns:a16="http://schemas.microsoft.com/office/drawing/2014/main" val="1210873786"/>
                    </a:ext>
                  </a:extLst>
                </a:gridCol>
                <a:gridCol w="7949380">
                  <a:extLst>
                    <a:ext uri="{9D8B030D-6E8A-4147-A177-3AD203B41FA5}">
                      <a16:colId xmlns:a16="http://schemas.microsoft.com/office/drawing/2014/main" val="3363219810"/>
                    </a:ext>
                  </a:extLst>
                </a:gridCol>
              </a:tblGrid>
              <a:tr h="649530">
                <a:tc gridSpan="2">
                  <a:txBody>
                    <a:bodyPr/>
                    <a:lstStyle/>
                    <a:p>
                      <a:r>
                        <a:rPr lang="en-US" sz="2800" b="0" dirty="0">
                          <a:latin typeface="Calibri" panose="020F0502020204030204" pitchFamily="34" charset="0"/>
                          <a:cs typeface="Calibri" panose="020F0502020204030204" pitchFamily="34" charset="0"/>
                        </a:rPr>
                        <a:t>Integration Testing</a:t>
                      </a:r>
                    </a:p>
                  </a:txBody>
                  <a:tcPr/>
                </a:tc>
                <a:tc hMerge="1">
                  <a:txBody>
                    <a:bodyPr/>
                    <a:lstStyle/>
                    <a:p>
                      <a:endParaRPr lang="en-US" dirty="0"/>
                    </a:p>
                  </a:txBody>
                  <a:tcPr/>
                </a:tc>
                <a:extLst>
                  <a:ext uri="{0D108BD9-81ED-4DB2-BD59-A6C34878D82A}">
                    <a16:rowId xmlns:a16="http://schemas.microsoft.com/office/drawing/2014/main" val="3342348225"/>
                  </a:ext>
                </a:extLst>
              </a:tr>
              <a:tr h="400611">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Objective</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Same as Component Testing</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1828584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Basis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Software and system design, Sequence diagrams, Interface and communication protocol specifications, Use cases, Architecture at component or system level, Workflows and External interface definitions </a:t>
                      </a:r>
                    </a:p>
                  </a:txBody>
                  <a:tcPr/>
                </a:tc>
                <a:extLst>
                  <a:ext uri="{0D108BD9-81ED-4DB2-BD59-A6C34878D82A}">
                    <a16:rowId xmlns:a16="http://schemas.microsoft.com/office/drawing/2014/main" val="15942031"/>
                  </a:ext>
                </a:extLst>
              </a:tr>
              <a:tr h="371659">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Objects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Subsystems, Databases, Infrastructure, Interfaces, APIs and Microservices </a:t>
                      </a:r>
                    </a:p>
                  </a:txBody>
                  <a:tcPr/>
                </a:tc>
                <a:extLst>
                  <a:ext uri="{0D108BD9-81ED-4DB2-BD59-A6C34878D82A}">
                    <a16:rowId xmlns:a16="http://schemas.microsoft.com/office/drawing/2014/main" val="411706257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Typical Defect or Failures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Typical defects and failures for </a:t>
                      </a:r>
                      <a:r>
                        <a:rPr lang="en-US" sz="1600" b="1" i="0" u="sng" kern="1200" dirty="0">
                          <a:solidFill>
                            <a:schemeClr val="dk1"/>
                          </a:solidFill>
                          <a:effectLst/>
                          <a:latin typeface="Calibri" panose="020F0502020204030204" pitchFamily="34" charset="0"/>
                          <a:ea typeface="+mn-ea"/>
                          <a:cs typeface="Calibri" panose="020F0502020204030204" pitchFamily="34" charset="0"/>
                        </a:rPr>
                        <a:t>Component Integration (CI)</a:t>
                      </a:r>
                      <a:r>
                        <a:rPr lang="en-US" sz="1600" b="0" i="0" u="none" kern="1200" dirty="0">
                          <a:solidFill>
                            <a:schemeClr val="dk1"/>
                          </a:solidFill>
                          <a:effectLst/>
                          <a:latin typeface="Calibri" panose="020F0502020204030204" pitchFamily="34" charset="0"/>
                          <a:ea typeface="+mn-ea"/>
                          <a:cs typeface="Calibri" panose="020F0502020204030204" pitchFamily="34" charset="0"/>
                        </a:rPr>
                        <a:t> and </a:t>
                      </a:r>
                      <a:r>
                        <a:rPr lang="en-US" sz="1600" b="1" i="0" u="sng" kern="1200" dirty="0">
                          <a:solidFill>
                            <a:schemeClr val="dk1"/>
                          </a:solidFill>
                          <a:effectLst/>
                          <a:latin typeface="Calibri" panose="020F0502020204030204" pitchFamily="34" charset="0"/>
                          <a:ea typeface="+mn-ea"/>
                          <a:cs typeface="Calibri" panose="020F0502020204030204" pitchFamily="34" charset="0"/>
                        </a:rPr>
                        <a:t>System Integration (CI)</a:t>
                      </a:r>
                      <a:r>
                        <a:rPr lang="en-US" sz="1600" b="0" i="0" u="sng" kern="1200" dirty="0">
                          <a:solidFill>
                            <a:schemeClr val="dk1"/>
                          </a:solidFill>
                          <a:effectLst/>
                          <a:latin typeface="Calibri" panose="020F0502020204030204" pitchFamily="34" charset="0"/>
                          <a:ea typeface="+mn-ea"/>
                          <a:cs typeface="Calibri" panose="020F0502020204030204" pitchFamily="34" charset="0"/>
                        </a:rPr>
                        <a:t> </a:t>
                      </a:r>
                      <a:r>
                        <a:rPr lang="en-US" sz="1600" b="0" i="0" kern="1200" dirty="0">
                          <a:solidFill>
                            <a:schemeClr val="dk1"/>
                          </a:solidFill>
                          <a:effectLst/>
                          <a:latin typeface="Calibri" panose="020F0502020204030204" pitchFamily="34" charset="0"/>
                          <a:ea typeface="+mn-ea"/>
                          <a:cs typeface="Calibri" panose="020F0502020204030204" pitchFamily="34" charset="0"/>
                        </a:rPr>
                        <a:t>testing include: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sequencing or timing of interface calls </a:t>
                      </a:r>
                      <a:r>
                        <a:rPr lang="en-US" sz="1600" b="1" i="0" kern="1200" dirty="0">
                          <a:solidFill>
                            <a:schemeClr val="dk1"/>
                          </a:solidFill>
                          <a:effectLst/>
                          <a:latin typeface="Calibri" panose="020F0502020204030204" pitchFamily="34" charset="0"/>
                          <a:ea typeface="+mn-ea"/>
                          <a:cs typeface="Calibri" panose="020F0502020204030204" pitchFamily="34" charset="0"/>
                        </a:rPr>
                        <a:t>(CI)</a:t>
                      </a:r>
                      <a:endParaRPr lang="en-US" sz="1600" b="0" i="0" kern="1200" dirty="0">
                        <a:solidFill>
                          <a:schemeClr val="dk1"/>
                        </a:solidFill>
                        <a:effectLst/>
                        <a:latin typeface="Calibri" panose="020F0502020204030204" pitchFamily="34" charset="0"/>
                        <a:ea typeface="+mn-ea"/>
                        <a:cs typeface="Calibri" panose="020F0502020204030204" pitchFamily="34" charset="0"/>
                      </a:endParaRP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data, missing data, or incorrect data encoding </a:t>
                      </a:r>
                      <a:r>
                        <a:rPr lang="en-US" sz="1600" b="1" i="0" kern="1200" dirty="0">
                          <a:solidFill>
                            <a:schemeClr val="dk1"/>
                          </a:solidFill>
                          <a:effectLst/>
                          <a:latin typeface="Calibri" panose="020F0502020204030204" pitchFamily="34" charset="0"/>
                          <a:ea typeface="+mn-ea"/>
                          <a:cs typeface="Calibri" panose="020F0502020204030204" pitchFamily="34" charset="0"/>
                        </a:rPr>
                        <a:t>(CI and SI)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assumptions about the meaning, units, or boundaries of the data being passed between components or </a:t>
                      </a:r>
                      <a:r>
                        <a:rPr lang="en-US" sz="1600" b="0" i="0" kern="1200" dirty="0" err="1">
                          <a:solidFill>
                            <a:schemeClr val="dk1"/>
                          </a:solidFill>
                          <a:effectLst/>
                          <a:latin typeface="Calibri" panose="020F0502020204030204" pitchFamily="34" charset="0"/>
                          <a:ea typeface="+mn-ea"/>
                          <a:cs typeface="Calibri" panose="020F0502020204030204" pitchFamily="34" charset="0"/>
                        </a:rPr>
                        <a:t>Systemss</a:t>
                      </a:r>
                      <a:r>
                        <a:rPr lang="en-US" sz="1600" b="1" i="0" kern="1200" dirty="0">
                          <a:solidFill>
                            <a:schemeClr val="dk1"/>
                          </a:solidFill>
                          <a:effectLst/>
                          <a:latin typeface="Calibri" panose="020F0502020204030204" pitchFamily="34" charset="0"/>
                          <a:ea typeface="+mn-ea"/>
                          <a:cs typeface="Calibri" panose="020F0502020204030204" pitchFamily="34" charset="0"/>
                        </a:rPr>
                        <a:t>(CI and SI)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Interface Mismatch, Unhandled or improperly handled communication failures between component or Systems </a:t>
                      </a:r>
                      <a:r>
                        <a:rPr lang="en-US" sz="1600" b="1" i="0" kern="1200" dirty="0">
                          <a:solidFill>
                            <a:schemeClr val="dk1"/>
                          </a:solidFill>
                          <a:effectLst/>
                          <a:latin typeface="Calibri" panose="020F0502020204030204" pitchFamily="34" charset="0"/>
                          <a:ea typeface="+mn-ea"/>
                          <a:cs typeface="Calibri" panose="020F0502020204030204" pitchFamily="34" charset="0"/>
                        </a:rPr>
                        <a:t>(CI and SI)</a:t>
                      </a:r>
                      <a:endParaRPr lang="en-US" sz="1600" b="0" i="0" kern="1200" dirty="0">
                        <a:solidFill>
                          <a:schemeClr val="dk1"/>
                        </a:solidFill>
                        <a:effectLst/>
                        <a:latin typeface="Calibri" panose="020F0502020204030204" pitchFamily="34" charset="0"/>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Failure to comply with mandatory security regulations </a:t>
                      </a:r>
                      <a:r>
                        <a:rPr lang="en-US" sz="1600" b="1" i="0" kern="1200" dirty="0">
                          <a:solidFill>
                            <a:schemeClr val="dk1"/>
                          </a:solidFill>
                          <a:effectLst/>
                          <a:latin typeface="Calibri" panose="020F0502020204030204" pitchFamily="34" charset="0"/>
                          <a:ea typeface="+mn-ea"/>
                          <a:cs typeface="Calibri" panose="020F0502020204030204" pitchFamily="34" charset="0"/>
                        </a:rPr>
                        <a:t>(SI)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Inconsistent message structures between systems </a:t>
                      </a:r>
                      <a:r>
                        <a:rPr lang="en-US" sz="1600" b="1" i="0" kern="1200" dirty="0">
                          <a:solidFill>
                            <a:schemeClr val="dk1"/>
                          </a:solidFill>
                          <a:effectLst/>
                          <a:latin typeface="Calibri" panose="020F0502020204030204" pitchFamily="34" charset="0"/>
                          <a:ea typeface="+mn-ea"/>
                          <a:cs typeface="Calibri" panose="020F0502020204030204" pitchFamily="34" charset="0"/>
                        </a:rPr>
                        <a:t>(SI)</a:t>
                      </a:r>
                    </a:p>
                    <a:p>
                      <a:pPr marL="285750" indent="-285750">
                        <a:buFont typeface="Arial" panose="020B0604020202020204" pitchFamily="34" charset="0"/>
                        <a:buChar char="•"/>
                      </a:pPr>
                      <a:endParaRPr lang="en-US" sz="16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362212878"/>
                  </a:ext>
                </a:extLst>
              </a:tr>
            </a:tbl>
          </a:graphicData>
        </a:graphic>
      </p:graphicFrame>
    </p:spTree>
    <p:extLst>
      <p:ext uri="{BB962C8B-B14F-4D97-AF65-F5344CB8AC3E}">
        <p14:creationId xmlns:p14="http://schemas.microsoft.com/office/powerpoint/2010/main" val="4201026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670792" cy="640080"/>
          </a:xfrm>
        </p:spPr>
        <p:txBody>
          <a:bodyPr/>
          <a:lstStyle/>
          <a:p>
            <a:r>
              <a:rPr lang="en-US" dirty="0"/>
              <a:t>Test Levels, Type and Approaches</a:t>
            </a:r>
          </a:p>
        </p:txBody>
      </p:sp>
      <p:graphicFrame>
        <p:nvGraphicFramePr>
          <p:cNvPr id="7" name="Table 6">
            <a:extLst>
              <a:ext uri="{FF2B5EF4-FFF2-40B4-BE49-F238E27FC236}">
                <a16:creationId xmlns:a16="http://schemas.microsoft.com/office/drawing/2014/main" id="{2F5EED8E-87E8-41BB-B34C-B68CC23B0618}"/>
              </a:ext>
            </a:extLst>
          </p:cNvPr>
          <p:cNvGraphicFramePr>
            <a:graphicFrameLocks noGrp="1"/>
          </p:cNvGraphicFramePr>
          <p:nvPr>
            <p:extLst>
              <p:ext uri="{D42A27DB-BD31-4B8C-83A1-F6EECF244321}">
                <p14:modId xmlns:p14="http://schemas.microsoft.com/office/powerpoint/2010/main" val="3255783293"/>
              </p:ext>
            </p:extLst>
          </p:nvPr>
        </p:nvGraphicFramePr>
        <p:xfrm>
          <a:off x="1928761" y="1486582"/>
          <a:ext cx="9943690" cy="4250541"/>
        </p:xfrm>
        <a:graphic>
          <a:graphicData uri="http://schemas.openxmlformats.org/drawingml/2006/table">
            <a:tbl>
              <a:tblPr firstRow="1" bandRow="1">
                <a:tableStyleId>{93296810-A885-4BE3-A3E7-6D5BEEA58F35}</a:tableStyleId>
              </a:tblPr>
              <a:tblGrid>
                <a:gridCol w="1994310">
                  <a:extLst>
                    <a:ext uri="{9D8B030D-6E8A-4147-A177-3AD203B41FA5}">
                      <a16:colId xmlns:a16="http://schemas.microsoft.com/office/drawing/2014/main" val="1210873786"/>
                    </a:ext>
                  </a:extLst>
                </a:gridCol>
                <a:gridCol w="7949380">
                  <a:extLst>
                    <a:ext uri="{9D8B030D-6E8A-4147-A177-3AD203B41FA5}">
                      <a16:colId xmlns:a16="http://schemas.microsoft.com/office/drawing/2014/main" val="3363219810"/>
                    </a:ext>
                  </a:extLst>
                </a:gridCol>
              </a:tblGrid>
              <a:tr h="649530">
                <a:tc gridSpan="2">
                  <a:txBody>
                    <a:bodyPr/>
                    <a:lstStyle/>
                    <a:p>
                      <a:r>
                        <a:rPr lang="en-US" sz="2800" b="0" dirty="0">
                          <a:latin typeface="Calibri" panose="020F0502020204030204" pitchFamily="34" charset="0"/>
                          <a:cs typeface="Calibri" panose="020F0502020204030204" pitchFamily="34" charset="0"/>
                        </a:rPr>
                        <a:t>System Testing</a:t>
                      </a:r>
                    </a:p>
                  </a:txBody>
                  <a:tcPr/>
                </a:tc>
                <a:tc hMerge="1">
                  <a:txBody>
                    <a:bodyPr/>
                    <a:lstStyle/>
                    <a:p>
                      <a:endParaRPr lang="en-US" dirty="0"/>
                    </a:p>
                  </a:txBody>
                  <a:tcPr/>
                </a:tc>
                <a:extLst>
                  <a:ext uri="{0D108BD9-81ED-4DB2-BD59-A6C34878D82A}">
                    <a16:rowId xmlns:a16="http://schemas.microsoft.com/office/drawing/2014/main" val="3342348225"/>
                  </a:ext>
                </a:extLst>
              </a:tr>
              <a:tr h="400611">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Objective</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Same as Component Testing or Integration Testing</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1828584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Basis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System and software requirement specifications (functional and non-functional), Risk analysis reports, Use cases, Epics and user stories, Models of system behavior, State diagrams, System and user manuals </a:t>
                      </a:r>
                      <a:br>
                        <a:rPr lang="en-US" sz="1600" b="0" i="0" kern="1200" dirty="0">
                          <a:solidFill>
                            <a:schemeClr val="dk1"/>
                          </a:solidFill>
                          <a:effectLst/>
                          <a:latin typeface="Calibri" panose="020F0502020204030204" pitchFamily="34" charset="0"/>
                          <a:ea typeface="+mn-ea"/>
                          <a:cs typeface="Calibri" panose="020F0502020204030204" pitchFamily="34" charset="0"/>
                        </a:rPr>
                      </a:br>
                      <a:endParaRPr lang="en-US" sz="16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5942031"/>
                  </a:ext>
                </a:extLst>
              </a:tr>
              <a:tr h="371659">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Objects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Applications, Hardware/software systems, Operating systems, System under test (SUT), System configuration and configuration data </a:t>
                      </a:r>
                      <a:br>
                        <a:rPr lang="en-US" sz="1600" b="0" i="0" kern="1200" dirty="0">
                          <a:solidFill>
                            <a:schemeClr val="dk1"/>
                          </a:solidFill>
                          <a:effectLst/>
                          <a:latin typeface="Calibri" panose="020F0502020204030204" pitchFamily="34" charset="0"/>
                          <a:ea typeface="+mn-ea"/>
                          <a:cs typeface="Calibri" panose="020F0502020204030204" pitchFamily="34" charset="0"/>
                        </a:rPr>
                      </a:br>
                      <a:endParaRPr lang="en-US" sz="16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411706257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Typical Defect or Failures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calculations, Incorrect or unexpected system functional or non-functional behavior, Incorrect control and/or data flows within the system, Failure to properly and completely carry out end-to-end functional tasks, Failure of the system to work properly in the production environment(s), Failure of the system to work as described in system and user manuals</a:t>
                      </a:r>
                    </a:p>
                  </a:txBody>
                  <a:tcPr/>
                </a:tc>
                <a:extLst>
                  <a:ext uri="{0D108BD9-81ED-4DB2-BD59-A6C34878D82A}">
                    <a16:rowId xmlns:a16="http://schemas.microsoft.com/office/drawing/2014/main" val="2362212878"/>
                  </a:ext>
                </a:extLst>
              </a:tr>
            </a:tbl>
          </a:graphicData>
        </a:graphic>
      </p:graphicFrame>
    </p:spTree>
    <p:extLst>
      <p:ext uri="{BB962C8B-B14F-4D97-AF65-F5344CB8AC3E}">
        <p14:creationId xmlns:p14="http://schemas.microsoft.com/office/powerpoint/2010/main" val="582589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670792" cy="640080"/>
          </a:xfrm>
        </p:spPr>
        <p:txBody>
          <a:bodyPr/>
          <a:lstStyle/>
          <a:p>
            <a:r>
              <a:rPr lang="en-US" dirty="0"/>
              <a:t>Test Levels, Type and Approaches</a:t>
            </a:r>
          </a:p>
        </p:txBody>
      </p:sp>
      <p:graphicFrame>
        <p:nvGraphicFramePr>
          <p:cNvPr id="7" name="Table 6">
            <a:extLst>
              <a:ext uri="{FF2B5EF4-FFF2-40B4-BE49-F238E27FC236}">
                <a16:creationId xmlns:a16="http://schemas.microsoft.com/office/drawing/2014/main" id="{2F5EED8E-87E8-41BB-B34C-B68CC23B0618}"/>
              </a:ext>
            </a:extLst>
          </p:cNvPr>
          <p:cNvGraphicFramePr>
            <a:graphicFrameLocks noGrp="1"/>
          </p:cNvGraphicFramePr>
          <p:nvPr>
            <p:extLst>
              <p:ext uri="{D42A27DB-BD31-4B8C-83A1-F6EECF244321}">
                <p14:modId xmlns:p14="http://schemas.microsoft.com/office/powerpoint/2010/main" val="1300675550"/>
              </p:ext>
            </p:extLst>
          </p:nvPr>
        </p:nvGraphicFramePr>
        <p:xfrm>
          <a:off x="1928761" y="1383346"/>
          <a:ext cx="9943690" cy="5404410"/>
        </p:xfrm>
        <a:graphic>
          <a:graphicData uri="http://schemas.openxmlformats.org/drawingml/2006/table">
            <a:tbl>
              <a:tblPr firstRow="1" bandRow="1">
                <a:tableStyleId>{93296810-A885-4BE3-A3E7-6D5BEEA58F35}</a:tableStyleId>
              </a:tblPr>
              <a:tblGrid>
                <a:gridCol w="1994310">
                  <a:extLst>
                    <a:ext uri="{9D8B030D-6E8A-4147-A177-3AD203B41FA5}">
                      <a16:colId xmlns:a16="http://schemas.microsoft.com/office/drawing/2014/main" val="1210873786"/>
                    </a:ext>
                  </a:extLst>
                </a:gridCol>
                <a:gridCol w="7949380">
                  <a:extLst>
                    <a:ext uri="{9D8B030D-6E8A-4147-A177-3AD203B41FA5}">
                      <a16:colId xmlns:a16="http://schemas.microsoft.com/office/drawing/2014/main" val="3363219810"/>
                    </a:ext>
                  </a:extLst>
                </a:gridCol>
              </a:tblGrid>
              <a:tr h="649530">
                <a:tc gridSpan="2">
                  <a:txBody>
                    <a:bodyPr/>
                    <a:lstStyle/>
                    <a:p>
                      <a:r>
                        <a:rPr lang="en-US" sz="2800" b="0" dirty="0">
                          <a:latin typeface="Calibri" panose="020F0502020204030204" pitchFamily="34" charset="0"/>
                          <a:cs typeface="Calibri" panose="020F0502020204030204" pitchFamily="34" charset="0"/>
                        </a:rPr>
                        <a:t>System Testing</a:t>
                      </a:r>
                    </a:p>
                  </a:txBody>
                  <a:tcPr/>
                </a:tc>
                <a:tc hMerge="1">
                  <a:txBody>
                    <a:bodyPr/>
                    <a:lstStyle/>
                    <a:p>
                      <a:endParaRPr lang="en-US" dirty="0"/>
                    </a:p>
                  </a:txBody>
                  <a:tcPr/>
                </a:tc>
                <a:extLst>
                  <a:ext uri="{0D108BD9-81ED-4DB2-BD59-A6C34878D82A}">
                    <a16:rowId xmlns:a16="http://schemas.microsoft.com/office/drawing/2014/main" val="3342348225"/>
                  </a:ext>
                </a:extLst>
              </a:tr>
              <a:tr h="205387">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Objective</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Establishing confidence in the quality of the system as a whole</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Validating that the system is complete and will work as expected</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Verifying that functional and non-functional behaviors of the system are as specified </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Perform User acceptance testing, Operational acceptance testing, Contractual and regulatory acceptance testing, Alpha and beta testing. </a:t>
                      </a:r>
                    </a:p>
                  </a:txBody>
                  <a:tcPr/>
                </a:tc>
                <a:extLst>
                  <a:ext uri="{0D108BD9-81ED-4DB2-BD59-A6C34878D82A}">
                    <a16:rowId xmlns:a16="http://schemas.microsoft.com/office/drawing/2014/main" val="301828584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Basis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Business processes, User or business requirements, Regulations, legal contracts and standards, Use cases, System requirements, System or user documentation, Installation procedures, Risk analysis reports, Backup and restore procedures, DR procedures ,Non-functional requirements, Operations documentation, Deployment and installation instructions, Performance targets, Database packages, Security standards or regulations </a:t>
                      </a:r>
                    </a:p>
                  </a:txBody>
                  <a:tcPr/>
                </a:tc>
                <a:extLst>
                  <a:ext uri="{0D108BD9-81ED-4DB2-BD59-A6C34878D82A}">
                    <a16:rowId xmlns:a16="http://schemas.microsoft.com/office/drawing/2014/main" val="15942031"/>
                  </a:ext>
                </a:extLst>
              </a:tr>
              <a:tr h="371659">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Objects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System under test, System configuration and configuration data, Business processes for a fully integrated system, Recovery systems and hot sites (for business continuity and disaster recovery testing), Operational and maintenance processes, Forms, Reports, Existing and converted production data </a:t>
                      </a:r>
                    </a:p>
                  </a:txBody>
                  <a:tcPr/>
                </a:tc>
                <a:extLst>
                  <a:ext uri="{0D108BD9-81ED-4DB2-BD59-A6C34878D82A}">
                    <a16:rowId xmlns:a16="http://schemas.microsoft.com/office/drawing/2014/main" val="411706257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Typical Defect or Failures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System workflows do not meet business or user requirements, Business rules are not implemented correctly, System does not satisfy contractual or regulatory requirements, </a:t>
                      </a:r>
                      <a:br>
                        <a:rPr lang="en-US" sz="1600" b="0" i="0" kern="1200" dirty="0">
                          <a:solidFill>
                            <a:schemeClr val="dk1"/>
                          </a:solidFill>
                          <a:effectLst/>
                          <a:latin typeface="Calibri" panose="020F0502020204030204" pitchFamily="34" charset="0"/>
                          <a:ea typeface="+mn-ea"/>
                          <a:cs typeface="Calibri" panose="020F0502020204030204" pitchFamily="34" charset="0"/>
                        </a:rPr>
                      </a:br>
                      <a:r>
                        <a:rPr lang="en-US" sz="1600" b="0" i="0" kern="1200" dirty="0">
                          <a:solidFill>
                            <a:schemeClr val="dk1"/>
                          </a:solidFill>
                          <a:effectLst/>
                          <a:latin typeface="Calibri" panose="020F0502020204030204" pitchFamily="34" charset="0"/>
                          <a:ea typeface="+mn-ea"/>
                          <a:cs typeface="Calibri" panose="020F0502020204030204" pitchFamily="34" charset="0"/>
                        </a:rPr>
                        <a:t>Security vulnerabilities, Performance efficiency under high loads, or improper operation on a supported platform </a:t>
                      </a:r>
                    </a:p>
                  </a:txBody>
                  <a:tcPr/>
                </a:tc>
                <a:extLst>
                  <a:ext uri="{0D108BD9-81ED-4DB2-BD59-A6C34878D82A}">
                    <a16:rowId xmlns:a16="http://schemas.microsoft.com/office/drawing/2014/main" val="2362212878"/>
                  </a:ext>
                </a:extLst>
              </a:tr>
            </a:tbl>
          </a:graphicData>
        </a:graphic>
      </p:graphicFrame>
    </p:spTree>
    <p:extLst>
      <p:ext uri="{BB962C8B-B14F-4D97-AF65-F5344CB8AC3E}">
        <p14:creationId xmlns:p14="http://schemas.microsoft.com/office/powerpoint/2010/main" val="39706086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9BD4-51CD-4585-AC88-4ED07E9BB407}"/>
              </a:ext>
            </a:extLst>
          </p:cNvPr>
          <p:cNvSpPr>
            <a:spLocks noGrp="1"/>
          </p:cNvSpPr>
          <p:nvPr>
            <p:ph type="title"/>
          </p:nvPr>
        </p:nvSpPr>
        <p:spPr/>
        <p:txBody>
          <a:bodyPr/>
          <a:lstStyle/>
          <a:p>
            <a:r>
              <a:rPr lang="en-US" dirty="0"/>
              <a:t>Testing Order</a:t>
            </a:r>
          </a:p>
        </p:txBody>
      </p:sp>
      <p:grpSp>
        <p:nvGrpSpPr>
          <p:cNvPr id="5" name="Group 4">
            <a:extLst>
              <a:ext uri="{FF2B5EF4-FFF2-40B4-BE49-F238E27FC236}">
                <a16:creationId xmlns:a16="http://schemas.microsoft.com/office/drawing/2014/main" id="{3A755886-AF06-49ED-A5BD-09A0673B1D77}"/>
              </a:ext>
            </a:extLst>
          </p:cNvPr>
          <p:cNvGrpSpPr/>
          <p:nvPr/>
        </p:nvGrpSpPr>
        <p:grpSpPr>
          <a:xfrm>
            <a:off x="2733368" y="1661466"/>
            <a:ext cx="1191712" cy="1872688"/>
            <a:chOff x="0" y="1566"/>
            <a:chExt cx="1191712" cy="1702444"/>
          </a:xfrm>
        </p:grpSpPr>
        <p:sp>
          <p:nvSpPr>
            <p:cNvPr id="21" name="Chevron 5">
              <a:extLst>
                <a:ext uri="{FF2B5EF4-FFF2-40B4-BE49-F238E27FC236}">
                  <a16:creationId xmlns:a16="http://schemas.microsoft.com/office/drawing/2014/main" id="{89B74781-8EDA-4365-AF5E-B4C9FEE44292}"/>
                </a:ext>
              </a:extLst>
            </p:cNvPr>
            <p:cNvSpPr/>
            <p:nvPr/>
          </p:nvSpPr>
          <p:spPr>
            <a:xfrm rot="5400000">
              <a:off x="-255366" y="256932"/>
              <a:ext cx="1702444" cy="1191711"/>
            </a:xfrm>
            <a:prstGeom prst="chevr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2" name="Chevron 4">
              <a:extLst>
                <a:ext uri="{FF2B5EF4-FFF2-40B4-BE49-F238E27FC236}">
                  <a16:creationId xmlns:a16="http://schemas.microsoft.com/office/drawing/2014/main" id="{4321433E-38EE-4807-BB34-B0BBF8673FE6}"/>
                </a:ext>
              </a:extLst>
            </p:cNvPr>
            <p:cNvSpPr/>
            <p:nvPr/>
          </p:nvSpPr>
          <p:spPr>
            <a:xfrm>
              <a:off x="1" y="597422"/>
              <a:ext cx="1191711" cy="5107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755650">
                <a:lnSpc>
                  <a:spcPct val="90000"/>
                </a:lnSpc>
                <a:spcBef>
                  <a:spcPct val="0"/>
                </a:spcBef>
                <a:spcAft>
                  <a:spcPct val="35000"/>
                </a:spcAft>
              </a:pPr>
              <a:r>
                <a:rPr lang="en-US" sz="1700" dirty="0"/>
                <a:t>Smoke</a:t>
              </a:r>
            </a:p>
          </p:txBody>
        </p:sp>
      </p:grpSp>
      <p:grpSp>
        <p:nvGrpSpPr>
          <p:cNvPr id="6" name="Group 5">
            <a:extLst>
              <a:ext uri="{FF2B5EF4-FFF2-40B4-BE49-F238E27FC236}">
                <a16:creationId xmlns:a16="http://schemas.microsoft.com/office/drawing/2014/main" id="{43E18062-3AED-48B2-AEF2-2AF3CA6A906E}"/>
              </a:ext>
            </a:extLst>
          </p:cNvPr>
          <p:cNvGrpSpPr/>
          <p:nvPr/>
        </p:nvGrpSpPr>
        <p:grpSpPr>
          <a:xfrm>
            <a:off x="3925080" y="1691258"/>
            <a:ext cx="7037888" cy="1217248"/>
            <a:chOff x="1191712" y="1566"/>
            <a:chExt cx="7037888" cy="1106589"/>
          </a:xfrm>
          <a:solidFill>
            <a:schemeClr val="bg1">
              <a:lumMod val="85000"/>
            </a:schemeClr>
          </a:solidFill>
          <a:scene3d>
            <a:camera prst="orthographicFront">
              <a:rot lat="0" lon="0" rev="0"/>
            </a:camera>
            <a:lightRig rig="balanced" dir="t">
              <a:rot lat="0" lon="0" rev="8700000"/>
            </a:lightRig>
          </a:scene3d>
        </p:grpSpPr>
        <p:sp>
          <p:nvSpPr>
            <p:cNvPr id="19" name="Round Same Side Corner Rectangle 8">
              <a:extLst>
                <a:ext uri="{FF2B5EF4-FFF2-40B4-BE49-F238E27FC236}">
                  <a16:creationId xmlns:a16="http://schemas.microsoft.com/office/drawing/2014/main" id="{4021011C-8BBD-44C0-ACEC-8CE9814CE143}"/>
                </a:ext>
              </a:extLst>
            </p:cNvPr>
            <p:cNvSpPr/>
            <p:nvPr/>
          </p:nvSpPr>
          <p:spPr>
            <a:xfrm rot="5400000">
              <a:off x="4157361" y="-2964083"/>
              <a:ext cx="1106589" cy="7037888"/>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Round Same Side Corner Rectangle 6">
              <a:extLst>
                <a:ext uri="{FF2B5EF4-FFF2-40B4-BE49-F238E27FC236}">
                  <a16:creationId xmlns:a16="http://schemas.microsoft.com/office/drawing/2014/main" id="{97755B1F-1284-4FE2-AEFD-888BCBB5000A}"/>
                </a:ext>
              </a:extLst>
            </p:cNvPr>
            <p:cNvSpPr/>
            <p:nvPr/>
          </p:nvSpPr>
          <p:spPr>
            <a:xfrm>
              <a:off x="1191712" y="55585"/>
              <a:ext cx="6983869" cy="99855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marL="228600" lvl="1" indent="-228600" defTabSz="1200150">
                <a:lnSpc>
                  <a:spcPct val="90000"/>
                </a:lnSpc>
                <a:spcBef>
                  <a:spcPct val="0"/>
                </a:spcBef>
                <a:spcAft>
                  <a:spcPct val="15000"/>
                </a:spcAft>
                <a:buChar char="••"/>
              </a:pPr>
              <a:r>
                <a:rPr lang="en-US" sz="2700" dirty="0"/>
                <a:t>Executed every time the new build is ready</a:t>
              </a:r>
            </a:p>
          </p:txBody>
        </p:sp>
      </p:grpSp>
      <p:grpSp>
        <p:nvGrpSpPr>
          <p:cNvPr id="7" name="Group 6">
            <a:extLst>
              <a:ext uri="{FF2B5EF4-FFF2-40B4-BE49-F238E27FC236}">
                <a16:creationId xmlns:a16="http://schemas.microsoft.com/office/drawing/2014/main" id="{DED1025D-9952-48F7-A0A8-0417B1B7CDE4}"/>
              </a:ext>
            </a:extLst>
          </p:cNvPr>
          <p:cNvGrpSpPr/>
          <p:nvPr/>
        </p:nvGrpSpPr>
        <p:grpSpPr>
          <a:xfrm>
            <a:off x="2733368" y="3170878"/>
            <a:ext cx="1191712" cy="1872688"/>
            <a:chOff x="0" y="1510978"/>
            <a:chExt cx="1191712" cy="1702444"/>
          </a:xfrm>
          <a:scene3d>
            <a:camera prst="orthographicFront">
              <a:rot lat="0" lon="0" rev="0"/>
            </a:camera>
            <a:lightRig rig="balanced" dir="t">
              <a:rot lat="0" lon="0" rev="8700000"/>
            </a:lightRig>
          </a:scene3d>
        </p:grpSpPr>
        <p:sp>
          <p:nvSpPr>
            <p:cNvPr id="17" name="Chevron 11">
              <a:extLst>
                <a:ext uri="{FF2B5EF4-FFF2-40B4-BE49-F238E27FC236}">
                  <a16:creationId xmlns:a16="http://schemas.microsoft.com/office/drawing/2014/main" id="{BD17A993-612C-4DEA-B5E3-751EA369022F}"/>
                </a:ext>
              </a:extLst>
            </p:cNvPr>
            <p:cNvSpPr/>
            <p:nvPr/>
          </p:nvSpPr>
          <p:spPr>
            <a:xfrm rot="5400000">
              <a:off x="-255366" y="1766344"/>
              <a:ext cx="1702444" cy="1191711"/>
            </a:xfrm>
            <a:prstGeom prst="chevron">
              <a:avLst/>
            </a:prstGeom>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8" name="Chevron 8">
              <a:extLst>
                <a:ext uri="{FF2B5EF4-FFF2-40B4-BE49-F238E27FC236}">
                  <a16:creationId xmlns:a16="http://schemas.microsoft.com/office/drawing/2014/main" id="{63F382DC-3754-48F3-AC6D-B6E8325BC4B0}"/>
                </a:ext>
              </a:extLst>
            </p:cNvPr>
            <p:cNvSpPr/>
            <p:nvPr/>
          </p:nvSpPr>
          <p:spPr>
            <a:xfrm>
              <a:off x="1" y="2057862"/>
              <a:ext cx="1191711" cy="510733"/>
            </a:xfrm>
            <a:prstGeom prst="rect">
              <a:avLst/>
            </a:prstGeom>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755650">
                <a:lnSpc>
                  <a:spcPct val="90000"/>
                </a:lnSpc>
                <a:spcBef>
                  <a:spcPct val="0"/>
                </a:spcBef>
                <a:spcAft>
                  <a:spcPct val="35000"/>
                </a:spcAft>
              </a:pPr>
              <a:endParaRPr lang="en-US" sz="1700" dirty="0"/>
            </a:p>
            <a:p>
              <a:pPr algn="ctr" defTabSz="755650">
                <a:lnSpc>
                  <a:spcPct val="90000"/>
                </a:lnSpc>
                <a:spcBef>
                  <a:spcPct val="0"/>
                </a:spcBef>
                <a:spcAft>
                  <a:spcPct val="35000"/>
                </a:spcAft>
              </a:pPr>
              <a:r>
                <a:rPr lang="en-US" sz="1700" dirty="0"/>
                <a:t>Functional </a:t>
              </a:r>
            </a:p>
            <a:p>
              <a:pPr algn="ctr" defTabSz="755650">
                <a:lnSpc>
                  <a:spcPct val="90000"/>
                </a:lnSpc>
                <a:spcBef>
                  <a:spcPct val="0"/>
                </a:spcBef>
                <a:spcAft>
                  <a:spcPct val="35000"/>
                </a:spcAft>
              </a:pPr>
              <a:r>
                <a:rPr lang="en-US" sz="1700" dirty="0"/>
                <a:t> Non-functional</a:t>
              </a:r>
            </a:p>
          </p:txBody>
        </p:sp>
      </p:grpSp>
      <p:grpSp>
        <p:nvGrpSpPr>
          <p:cNvPr id="8" name="Group 7">
            <a:extLst>
              <a:ext uri="{FF2B5EF4-FFF2-40B4-BE49-F238E27FC236}">
                <a16:creationId xmlns:a16="http://schemas.microsoft.com/office/drawing/2014/main" id="{2B1CDE96-9E42-41F9-9D70-73D2EC1D3E52}"/>
              </a:ext>
            </a:extLst>
          </p:cNvPr>
          <p:cNvGrpSpPr/>
          <p:nvPr/>
        </p:nvGrpSpPr>
        <p:grpSpPr>
          <a:xfrm>
            <a:off x="3925080" y="3200669"/>
            <a:ext cx="7037888" cy="1217248"/>
            <a:chOff x="1191712" y="1510977"/>
            <a:chExt cx="7037888" cy="1106589"/>
          </a:xfrm>
          <a:solidFill>
            <a:schemeClr val="bg1">
              <a:lumMod val="85000"/>
            </a:schemeClr>
          </a:solidFill>
          <a:scene3d>
            <a:camera prst="orthographicFront">
              <a:rot lat="0" lon="0" rev="0"/>
            </a:camera>
            <a:lightRig rig="balanced" dir="t">
              <a:rot lat="0" lon="0" rev="8700000"/>
            </a:lightRig>
          </a:scene3d>
        </p:grpSpPr>
        <p:sp>
          <p:nvSpPr>
            <p:cNvPr id="15" name="Round Same Side Corner Rectangle 14">
              <a:extLst>
                <a:ext uri="{FF2B5EF4-FFF2-40B4-BE49-F238E27FC236}">
                  <a16:creationId xmlns:a16="http://schemas.microsoft.com/office/drawing/2014/main" id="{BA3BDB67-94B5-4845-BD9F-37F094B7CDA0}"/>
                </a:ext>
              </a:extLst>
            </p:cNvPr>
            <p:cNvSpPr/>
            <p:nvPr/>
          </p:nvSpPr>
          <p:spPr>
            <a:xfrm rot="5400000">
              <a:off x="4157361" y="-1454672"/>
              <a:ext cx="1106589" cy="7037888"/>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6" name="Round Same Side Corner Rectangle 10">
              <a:extLst>
                <a:ext uri="{FF2B5EF4-FFF2-40B4-BE49-F238E27FC236}">
                  <a16:creationId xmlns:a16="http://schemas.microsoft.com/office/drawing/2014/main" id="{8CD21378-6629-448F-A1E9-6C5BB9A125C6}"/>
                </a:ext>
              </a:extLst>
            </p:cNvPr>
            <p:cNvSpPr/>
            <p:nvPr/>
          </p:nvSpPr>
          <p:spPr>
            <a:xfrm>
              <a:off x="1191712" y="1564996"/>
              <a:ext cx="6983869" cy="99855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marL="228600" lvl="1" indent="-228600" defTabSz="1200150">
                <a:lnSpc>
                  <a:spcPct val="90000"/>
                </a:lnSpc>
                <a:spcBef>
                  <a:spcPct val="0"/>
                </a:spcBef>
                <a:spcAft>
                  <a:spcPct val="15000"/>
                </a:spcAft>
                <a:buChar char="••"/>
              </a:pPr>
              <a:r>
                <a:rPr lang="en-US" sz="2700" dirty="0"/>
                <a:t>Only if Smoke testing passed</a:t>
              </a:r>
            </a:p>
          </p:txBody>
        </p:sp>
      </p:grpSp>
      <p:grpSp>
        <p:nvGrpSpPr>
          <p:cNvPr id="9" name="Group 8">
            <a:extLst>
              <a:ext uri="{FF2B5EF4-FFF2-40B4-BE49-F238E27FC236}">
                <a16:creationId xmlns:a16="http://schemas.microsoft.com/office/drawing/2014/main" id="{095878D1-8625-4212-8949-1FED3A9E9387}"/>
              </a:ext>
            </a:extLst>
          </p:cNvPr>
          <p:cNvGrpSpPr/>
          <p:nvPr/>
        </p:nvGrpSpPr>
        <p:grpSpPr>
          <a:xfrm>
            <a:off x="2733368" y="4680290"/>
            <a:ext cx="1191712" cy="1872688"/>
            <a:chOff x="0" y="3020390"/>
            <a:chExt cx="1191712" cy="1702444"/>
          </a:xfrm>
          <a:scene3d>
            <a:camera prst="orthographicFront">
              <a:rot lat="0" lon="0" rev="0"/>
            </a:camera>
            <a:lightRig rig="balanced" dir="t">
              <a:rot lat="0" lon="0" rev="8700000"/>
            </a:lightRig>
          </a:scene3d>
        </p:grpSpPr>
        <p:sp>
          <p:nvSpPr>
            <p:cNvPr id="13" name="Chevron 17">
              <a:extLst>
                <a:ext uri="{FF2B5EF4-FFF2-40B4-BE49-F238E27FC236}">
                  <a16:creationId xmlns:a16="http://schemas.microsoft.com/office/drawing/2014/main" id="{07E6E2C1-4C47-4738-A45F-4C2FD4240699}"/>
                </a:ext>
              </a:extLst>
            </p:cNvPr>
            <p:cNvSpPr/>
            <p:nvPr/>
          </p:nvSpPr>
          <p:spPr>
            <a:xfrm rot="5400000">
              <a:off x="-255366" y="3275756"/>
              <a:ext cx="1702444" cy="1191711"/>
            </a:xfrm>
            <a:prstGeom prst="chevron">
              <a:avLst/>
            </a:prstGeom>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4" name="Chevron 12">
              <a:extLst>
                <a:ext uri="{FF2B5EF4-FFF2-40B4-BE49-F238E27FC236}">
                  <a16:creationId xmlns:a16="http://schemas.microsoft.com/office/drawing/2014/main" id="{DD54616F-4663-4FC5-AD74-F1217EF0A3A7}"/>
                </a:ext>
              </a:extLst>
            </p:cNvPr>
            <p:cNvSpPr/>
            <p:nvPr/>
          </p:nvSpPr>
          <p:spPr>
            <a:xfrm>
              <a:off x="1" y="3616246"/>
              <a:ext cx="1191711" cy="510733"/>
            </a:xfrm>
            <a:prstGeom prst="rect">
              <a:avLst/>
            </a:prstGeom>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755650">
                <a:lnSpc>
                  <a:spcPct val="90000"/>
                </a:lnSpc>
                <a:spcBef>
                  <a:spcPct val="0"/>
                </a:spcBef>
                <a:spcAft>
                  <a:spcPct val="35000"/>
                </a:spcAft>
              </a:pPr>
              <a:r>
                <a:rPr lang="en-US" sz="1700" dirty="0"/>
                <a:t>Regression</a:t>
              </a:r>
            </a:p>
          </p:txBody>
        </p:sp>
      </p:grpSp>
      <p:grpSp>
        <p:nvGrpSpPr>
          <p:cNvPr id="10" name="Group 9">
            <a:extLst>
              <a:ext uri="{FF2B5EF4-FFF2-40B4-BE49-F238E27FC236}">
                <a16:creationId xmlns:a16="http://schemas.microsoft.com/office/drawing/2014/main" id="{082CB68D-17C2-4F02-8B36-F78FE6754D6E}"/>
              </a:ext>
            </a:extLst>
          </p:cNvPr>
          <p:cNvGrpSpPr/>
          <p:nvPr/>
        </p:nvGrpSpPr>
        <p:grpSpPr>
          <a:xfrm>
            <a:off x="3925080" y="4710080"/>
            <a:ext cx="7037888" cy="1217248"/>
            <a:chOff x="1191712" y="3020388"/>
            <a:chExt cx="7037888" cy="1106589"/>
          </a:xfrm>
          <a:solidFill>
            <a:schemeClr val="bg1">
              <a:lumMod val="85000"/>
            </a:schemeClr>
          </a:solidFill>
          <a:scene3d>
            <a:camera prst="orthographicFront">
              <a:rot lat="0" lon="0" rev="0"/>
            </a:camera>
            <a:lightRig rig="balanced" dir="t">
              <a:rot lat="0" lon="0" rev="8700000"/>
            </a:lightRig>
          </a:scene3d>
        </p:grpSpPr>
        <p:sp>
          <p:nvSpPr>
            <p:cNvPr id="11" name="Round Same Side Corner Rectangle 20">
              <a:extLst>
                <a:ext uri="{FF2B5EF4-FFF2-40B4-BE49-F238E27FC236}">
                  <a16:creationId xmlns:a16="http://schemas.microsoft.com/office/drawing/2014/main" id="{91958F5D-EC62-4BC4-8C76-55C7A05EBF3E}"/>
                </a:ext>
              </a:extLst>
            </p:cNvPr>
            <p:cNvSpPr/>
            <p:nvPr/>
          </p:nvSpPr>
          <p:spPr>
            <a:xfrm rot="5400000">
              <a:off x="4157361" y="54739"/>
              <a:ext cx="1106589" cy="7037888"/>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Round Same Side Corner Rectangle 14">
              <a:extLst>
                <a:ext uri="{FF2B5EF4-FFF2-40B4-BE49-F238E27FC236}">
                  <a16:creationId xmlns:a16="http://schemas.microsoft.com/office/drawing/2014/main" id="{156915DD-F814-4D19-B97F-A1460ACF6657}"/>
                </a:ext>
              </a:extLst>
            </p:cNvPr>
            <p:cNvSpPr/>
            <p:nvPr/>
          </p:nvSpPr>
          <p:spPr>
            <a:xfrm>
              <a:off x="1191712" y="3074408"/>
              <a:ext cx="6983869" cy="99855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marL="228600" lvl="1" indent="-228600" defTabSz="1200150">
                <a:lnSpc>
                  <a:spcPct val="90000"/>
                </a:lnSpc>
                <a:spcBef>
                  <a:spcPct val="0"/>
                </a:spcBef>
                <a:spcAft>
                  <a:spcPct val="15000"/>
                </a:spcAft>
                <a:buChar char="••"/>
              </a:pPr>
              <a:r>
                <a:rPr lang="en-US" sz="2700" dirty="0"/>
                <a:t>After any changes to already tested functionality</a:t>
              </a:r>
            </a:p>
          </p:txBody>
        </p:sp>
      </p:grpSp>
    </p:spTree>
    <p:extLst>
      <p:ext uri="{BB962C8B-B14F-4D97-AF65-F5344CB8AC3E}">
        <p14:creationId xmlns:p14="http://schemas.microsoft.com/office/powerpoint/2010/main" val="3580732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7502-8EBA-4AD6-A314-D68D36EF83FC}"/>
              </a:ext>
            </a:extLst>
          </p:cNvPr>
          <p:cNvSpPr>
            <a:spLocks noGrp="1"/>
          </p:cNvSpPr>
          <p:nvPr>
            <p:ph type="title"/>
          </p:nvPr>
        </p:nvSpPr>
        <p:spPr/>
        <p:txBody>
          <a:bodyPr/>
          <a:lstStyle/>
          <a:p>
            <a:r>
              <a:rPr lang="en-US" dirty="0"/>
              <a:t>Functional Testing</a:t>
            </a:r>
          </a:p>
        </p:txBody>
      </p:sp>
      <p:sp>
        <p:nvSpPr>
          <p:cNvPr id="4" name="Content Placeholder 2">
            <a:extLst>
              <a:ext uri="{FF2B5EF4-FFF2-40B4-BE49-F238E27FC236}">
                <a16:creationId xmlns:a16="http://schemas.microsoft.com/office/drawing/2014/main" id="{E871E213-46F7-46B0-A563-08E997659C8E}"/>
              </a:ext>
            </a:extLst>
          </p:cNvPr>
          <p:cNvSpPr>
            <a:spLocks noGrp="1"/>
          </p:cNvSpPr>
          <p:nvPr/>
        </p:nvSpPr>
        <p:spPr>
          <a:xfrm>
            <a:off x="1844774" y="1494422"/>
            <a:ext cx="4251225" cy="4724400"/>
          </a:xfrm>
          <a:prstGeom prst="rect">
            <a:avLst/>
          </a:prstGeom>
        </p:spPr>
        <p:txBody>
          <a:bodyPr vert="horz" lIns="91440" tIns="45720" rIns="91440" bIns="4572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Segoe UI" pitchFamily="34" charset="0"/>
                <a:ea typeface="Segoe UI" pitchFamily="34" charset="0"/>
                <a:cs typeface="Segoe UI" pitchFamily="34" charset="0"/>
              </a:defRPr>
            </a:lvl1pPr>
            <a:lvl2pPr marL="685800" indent="-228600" algn="l" defTabSz="914400" rtl="0" eaLnBrk="1" latinLnBrk="0" hangingPunct="1">
              <a:lnSpc>
                <a:spcPct val="90000"/>
              </a:lnSpc>
              <a:spcBef>
                <a:spcPts val="500"/>
              </a:spcBef>
              <a:buClr>
                <a:schemeClr val="tx1">
                  <a:lumMod val="65000"/>
                  <a:lumOff val="35000"/>
                </a:schemeClr>
              </a:buClr>
              <a:buFont typeface="Arial" panose="020B0604020202020204"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lnSpc>
                <a:spcPct val="90000"/>
              </a:lnSpc>
              <a:spcBef>
                <a:spcPts val="500"/>
              </a:spcBef>
              <a:buClr>
                <a:schemeClr val="tx1">
                  <a:lumMod val="65000"/>
                  <a:lumOff val="35000"/>
                </a:schemeClr>
              </a:buClr>
              <a:buFont typeface="Arial" panose="020B0604020202020204" pitchFamily="34" charset="0"/>
              <a:buChar char="•"/>
              <a:defRPr sz="2000" kern="1200">
                <a:solidFill>
                  <a:schemeClr val="tx1">
                    <a:lumMod val="65000"/>
                    <a:lumOff val="35000"/>
                  </a:schemeClr>
                </a:solidFill>
                <a:latin typeface="Segoe UI" pitchFamily="34" charset="0"/>
                <a:ea typeface="Segoe UI" pitchFamily="34" charset="0"/>
                <a:cs typeface="Segoe UI" pitchFamily="34" charset="0"/>
              </a:defRPr>
            </a:lvl3pPr>
            <a:lvl4pPr marL="1600200" indent="-228600" algn="l" defTabSz="914400" rtl="0" eaLnBrk="1" latinLnBrk="0" hangingPunct="1">
              <a:lnSpc>
                <a:spcPct val="90000"/>
              </a:lnSpc>
              <a:spcBef>
                <a:spcPts val="500"/>
              </a:spcBef>
              <a:buClr>
                <a:srgbClr val="017EB8"/>
              </a:buClr>
              <a:buFont typeface="Arial" panose="020B0604020202020204" pitchFamily="34" charset="0"/>
              <a:buChar char="•"/>
              <a:defRPr sz="1800" kern="1200">
                <a:solidFill>
                  <a:schemeClr val="tx1">
                    <a:lumMod val="65000"/>
                    <a:lumOff val="35000"/>
                  </a:schemeClr>
                </a:solidFill>
                <a:latin typeface="Segoe UI" pitchFamily="34" charset="0"/>
                <a:ea typeface="Segoe UI" pitchFamily="34" charset="0"/>
                <a:cs typeface="Segoe UI" pitchFamily="34" charset="0"/>
              </a:defRPr>
            </a:lvl4pPr>
            <a:lvl5pPr marL="2057400" indent="-228600" algn="l" defTabSz="914400" rtl="0" eaLnBrk="1" latinLnBrk="0" hangingPunct="1">
              <a:lnSpc>
                <a:spcPct val="90000"/>
              </a:lnSpc>
              <a:spcBef>
                <a:spcPts val="500"/>
              </a:spcBef>
              <a:buClr>
                <a:schemeClr val="tx1">
                  <a:lumMod val="50000"/>
                  <a:lumOff val="50000"/>
                </a:schemeClr>
              </a:buClr>
              <a:buFont typeface="Arial" panose="020B0604020202020204" pitchFamily="34" charset="0"/>
              <a:buChar char="•"/>
              <a:defRPr sz="18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t>Task: </a:t>
            </a:r>
            <a:r>
              <a:rPr lang="en-US" sz="1800" dirty="0"/>
              <a:t>Test Save feature of Notepad application.</a:t>
            </a:r>
            <a:endParaRPr lang="en-US" sz="1800" b="1" dirty="0"/>
          </a:p>
          <a:p>
            <a:pPr marL="0" indent="0" algn="just">
              <a:buNone/>
            </a:pPr>
            <a:endParaRPr lang="en-US" sz="1800" b="1" dirty="0"/>
          </a:p>
          <a:p>
            <a:pPr marL="0" indent="0" algn="just">
              <a:buNone/>
            </a:pPr>
            <a:r>
              <a:rPr lang="en-US" sz="1800" b="1" dirty="0"/>
              <a:t>Functional Testing Procedure: </a:t>
            </a:r>
            <a:r>
              <a:rPr lang="en-US" sz="1800" dirty="0"/>
              <a:t>test different flows of Save functionality (Save new file, save updated file, test Save As, save to protected folder, save with incorrect name, re-write existed document, cancel saving, etc.)</a:t>
            </a:r>
            <a:endParaRPr lang="en-US" sz="1800" b="1" dirty="0"/>
          </a:p>
          <a:p>
            <a:pPr marL="0" indent="0" algn="just">
              <a:buNone/>
            </a:pPr>
            <a:endParaRPr lang="en-US" sz="1800" b="1" dirty="0"/>
          </a:p>
          <a:p>
            <a:pPr marL="0" indent="0" algn="just">
              <a:buNone/>
            </a:pPr>
            <a:r>
              <a:rPr lang="en-US" sz="1800" b="1" dirty="0"/>
              <a:t>Defect: </a:t>
            </a:r>
            <a:r>
              <a:rPr lang="en-US" sz="1800" dirty="0"/>
              <a:t>While trying to save file using Save As command, still default file name can only be used. User cannot change the filename because the edit-box is disabled.</a:t>
            </a:r>
          </a:p>
          <a:p>
            <a:pPr marL="0" indent="0" algn="just">
              <a:buNone/>
            </a:pPr>
            <a:endParaRPr lang="en-US" sz="1800" dirty="0"/>
          </a:p>
        </p:txBody>
      </p:sp>
      <p:pic>
        <p:nvPicPr>
          <p:cNvPr id="5" name="Picture 4">
            <a:extLst>
              <a:ext uri="{FF2B5EF4-FFF2-40B4-BE49-F238E27FC236}">
                <a16:creationId xmlns:a16="http://schemas.microsoft.com/office/drawing/2014/main" id="{ABDAD928-F1CB-4027-A139-A3219767B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143" y="1494422"/>
            <a:ext cx="4753594" cy="510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73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Contents</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1755648" y="1592236"/>
            <a:ext cx="9202404" cy="4965192"/>
          </a:xfrm>
        </p:spPr>
        <p:txBody>
          <a:bodyPr>
            <a:normAutofit/>
          </a:bodyPr>
          <a:lstStyle/>
          <a:p>
            <a:pPr lvl="1"/>
            <a:r>
              <a:rPr lang="en-US" sz="2800" dirty="0"/>
              <a:t>Software Development Model with respect to testing</a:t>
            </a:r>
          </a:p>
          <a:p>
            <a:pPr lvl="2"/>
            <a:r>
              <a:rPr lang="en-US" dirty="0"/>
              <a:t>Waterfall</a:t>
            </a:r>
          </a:p>
          <a:p>
            <a:pPr lvl="2"/>
            <a:r>
              <a:rPr lang="en-US" dirty="0"/>
              <a:t>V-Model (Validation Verification)</a:t>
            </a:r>
          </a:p>
          <a:p>
            <a:pPr lvl="2"/>
            <a:r>
              <a:rPr lang="en-US" dirty="0"/>
              <a:t>Agile (SCRUM/KANBAN)</a:t>
            </a:r>
          </a:p>
          <a:p>
            <a:pPr lvl="1"/>
            <a:r>
              <a:rPr lang="en-US" sz="2800" dirty="0"/>
              <a:t>Testing Levels (Unit/Integration/System/UAT)</a:t>
            </a:r>
          </a:p>
          <a:p>
            <a:pPr lvl="1"/>
            <a:r>
              <a:rPr lang="en-US" sz="2800" dirty="0"/>
              <a:t>Testing Types</a:t>
            </a:r>
          </a:p>
          <a:p>
            <a:pPr lvl="2"/>
            <a:r>
              <a:rPr lang="en-US" dirty="0"/>
              <a:t>Functional (Sub types)</a:t>
            </a:r>
          </a:p>
          <a:p>
            <a:pPr lvl="2"/>
            <a:r>
              <a:rPr lang="en-US" dirty="0"/>
              <a:t>Non Functional (Sub types)</a:t>
            </a:r>
          </a:p>
          <a:p>
            <a:pPr lvl="2"/>
            <a:r>
              <a:rPr lang="en-US" dirty="0"/>
              <a:t>Others</a:t>
            </a:r>
            <a:endParaRPr lang="en-US" sz="2800" dirty="0"/>
          </a:p>
          <a:p>
            <a:pPr lvl="1"/>
            <a:r>
              <a:rPr lang="en-US" sz="2800" dirty="0"/>
              <a:t>Bug Life cycle</a:t>
            </a:r>
            <a:endParaRPr lang="en-US" sz="8000" dirty="0"/>
          </a:p>
        </p:txBody>
      </p:sp>
    </p:spTree>
    <p:extLst>
      <p:ext uri="{BB962C8B-B14F-4D97-AF65-F5344CB8AC3E}">
        <p14:creationId xmlns:p14="http://schemas.microsoft.com/office/powerpoint/2010/main" val="228064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7502-8EBA-4AD6-A314-D68D36EF83FC}"/>
              </a:ext>
            </a:extLst>
          </p:cNvPr>
          <p:cNvSpPr>
            <a:spLocks noGrp="1"/>
          </p:cNvSpPr>
          <p:nvPr>
            <p:ph type="title"/>
          </p:nvPr>
        </p:nvSpPr>
        <p:spPr/>
        <p:txBody>
          <a:bodyPr/>
          <a:lstStyle/>
          <a:p>
            <a:r>
              <a:rPr lang="en-US" dirty="0"/>
              <a:t>Functional Testing – SMOKE Testing</a:t>
            </a:r>
          </a:p>
        </p:txBody>
      </p:sp>
      <p:sp>
        <p:nvSpPr>
          <p:cNvPr id="6" name="Content Placeholder 2">
            <a:extLst>
              <a:ext uri="{FF2B5EF4-FFF2-40B4-BE49-F238E27FC236}">
                <a16:creationId xmlns:a16="http://schemas.microsoft.com/office/drawing/2014/main" id="{23A30AB7-4ECF-404E-BB4E-8FAA28C70274}"/>
              </a:ext>
            </a:extLst>
          </p:cNvPr>
          <p:cNvSpPr>
            <a:spLocks noGrp="1"/>
          </p:cNvSpPr>
          <p:nvPr/>
        </p:nvSpPr>
        <p:spPr>
          <a:xfrm>
            <a:off x="1924664" y="1403653"/>
            <a:ext cx="5066072" cy="5105400"/>
          </a:xfrm>
          <a:prstGeom prst="rect">
            <a:avLst/>
          </a:prstGeom>
        </p:spPr>
        <p:txBody>
          <a:bodyPr vert="horz" lIns="91440" tIns="45720" rIns="91440" bIns="4572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Segoe UI" pitchFamily="34" charset="0"/>
                <a:ea typeface="Segoe UI" pitchFamily="34" charset="0"/>
                <a:cs typeface="Segoe UI" pitchFamily="34" charset="0"/>
              </a:defRPr>
            </a:lvl1pPr>
            <a:lvl2pPr marL="685800" indent="-228600" algn="l" defTabSz="914400" rtl="0" eaLnBrk="1" latinLnBrk="0" hangingPunct="1">
              <a:lnSpc>
                <a:spcPct val="90000"/>
              </a:lnSpc>
              <a:spcBef>
                <a:spcPts val="500"/>
              </a:spcBef>
              <a:buClr>
                <a:schemeClr val="tx1">
                  <a:lumMod val="65000"/>
                  <a:lumOff val="35000"/>
                </a:schemeClr>
              </a:buClr>
              <a:buFont typeface="Arial" panose="020B0604020202020204"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lnSpc>
                <a:spcPct val="90000"/>
              </a:lnSpc>
              <a:spcBef>
                <a:spcPts val="500"/>
              </a:spcBef>
              <a:buClr>
                <a:schemeClr val="tx1">
                  <a:lumMod val="65000"/>
                  <a:lumOff val="35000"/>
                </a:schemeClr>
              </a:buClr>
              <a:buFont typeface="Arial" panose="020B0604020202020204" pitchFamily="34" charset="0"/>
              <a:buChar char="•"/>
              <a:defRPr sz="2000" kern="1200">
                <a:solidFill>
                  <a:schemeClr val="tx1">
                    <a:lumMod val="65000"/>
                    <a:lumOff val="35000"/>
                  </a:schemeClr>
                </a:solidFill>
                <a:latin typeface="Segoe UI" pitchFamily="34" charset="0"/>
                <a:ea typeface="Segoe UI" pitchFamily="34" charset="0"/>
                <a:cs typeface="Segoe UI" pitchFamily="34" charset="0"/>
              </a:defRPr>
            </a:lvl3pPr>
            <a:lvl4pPr marL="1600200" indent="-228600" algn="l" defTabSz="914400" rtl="0" eaLnBrk="1" latinLnBrk="0" hangingPunct="1">
              <a:lnSpc>
                <a:spcPct val="90000"/>
              </a:lnSpc>
              <a:spcBef>
                <a:spcPts val="500"/>
              </a:spcBef>
              <a:buClr>
                <a:srgbClr val="017EB8"/>
              </a:buClr>
              <a:buFont typeface="Arial" panose="020B0604020202020204" pitchFamily="34" charset="0"/>
              <a:buChar char="•"/>
              <a:defRPr sz="1800" kern="1200">
                <a:solidFill>
                  <a:schemeClr val="tx1">
                    <a:lumMod val="65000"/>
                    <a:lumOff val="35000"/>
                  </a:schemeClr>
                </a:solidFill>
                <a:latin typeface="Segoe UI" pitchFamily="34" charset="0"/>
                <a:ea typeface="Segoe UI" pitchFamily="34" charset="0"/>
                <a:cs typeface="Segoe UI" pitchFamily="34" charset="0"/>
              </a:defRPr>
            </a:lvl4pPr>
            <a:lvl5pPr marL="2057400" indent="-228600" algn="l" defTabSz="914400" rtl="0" eaLnBrk="1" latinLnBrk="0" hangingPunct="1">
              <a:lnSpc>
                <a:spcPct val="90000"/>
              </a:lnSpc>
              <a:spcBef>
                <a:spcPts val="500"/>
              </a:spcBef>
              <a:buClr>
                <a:schemeClr val="tx1">
                  <a:lumMod val="50000"/>
                  <a:lumOff val="50000"/>
                </a:schemeClr>
              </a:buClr>
              <a:buFont typeface="Arial" panose="020B0604020202020204" pitchFamily="34" charset="0"/>
              <a:buChar char="•"/>
              <a:defRPr sz="18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Task: </a:t>
            </a:r>
            <a:r>
              <a:rPr lang="en-US" sz="1800" dirty="0"/>
              <a:t>Test new version of a Notepad application.</a:t>
            </a:r>
            <a:endParaRPr lang="en-US" sz="1800" b="1" dirty="0"/>
          </a:p>
          <a:p>
            <a:pPr marL="0" indent="0">
              <a:buNone/>
            </a:pPr>
            <a:endParaRPr lang="en-US" sz="1800" b="1" dirty="0"/>
          </a:p>
          <a:p>
            <a:pPr marL="0" indent="0">
              <a:buNone/>
            </a:pPr>
            <a:r>
              <a:rPr lang="en-US" sz="1800" b="1" dirty="0"/>
              <a:t>Smoke Testing Procedure: </a:t>
            </a:r>
            <a:r>
              <a:rPr lang="en-US" sz="1800" dirty="0"/>
              <a:t>quickly</a:t>
            </a:r>
            <a:r>
              <a:rPr lang="en-US" sz="1800" b="1" dirty="0"/>
              <a:t> </a:t>
            </a:r>
            <a:r>
              <a:rPr lang="en-US" sz="1800" dirty="0"/>
              <a:t>check the main Notepad features (run application, type text, open file, edit file, save file).</a:t>
            </a:r>
            <a:endParaRPr lang="en-US" sz="1800" b="1" dirty="0"/>
          </a:p>
          <a:p>
            <a:pPr marL="0" indent="0">
              <a:buNone/>
            </a:pPr>
            <a:endParaRPr lang="en-US" sz="1800" b="1" dirty="0"/>
          </a:p>
          <a:p>
            <a:pPr marL="0" indent="0">
              <a:buNone/>
            </a:pPr>
            <a:r>
              <a:rPr lang="en-US" sz="1800" b="1" dirty="0"/>
              <a:t>Defect: </a:t>
            </a:r>
            <a:r>
              <a:rPr lang="en-US" sz="1800" dirty="0"/>
              <a:t>There is no ability to Open a file. Button “Open” does nothing.</a:t>
            </a:r>
          </a:p>
          <a:p>
            <a:pPr marL="0" indent="0">
              <a:buNone/>
            </a:pPr>
            <a:endParaRPr lang="en-US" sz="1800" b="1" dirty="0"/>
          </a:p>
          <a:p>
            <a:pPr marL="0" indent="0">
              <a:buNone/>
            </a:pPr>
            <a:r>
              <a:rPr lang="en-US" sz="1800" b="1" dirty="0"/>
              <a:t>Summary: </a:t>
            </a:r>
            <a:r>
              <a:rPr lang="en-US" sz="1800" dirty="0"/>
              <a:t>build is not accepted, critical bug is logged to a Bug Tracking system, developers team and project manager are informed by QC engineer about that fact. </a:t>
            </a:r>
          </a:p>
          <a:p>
            <a:pPr marL="0" indent="0">
              <a:buNone/>
            </a:pPr>
            <a:endParaRPr lang="en-US" sz="1600" i="1" dirty="0"/>
          </a:p>
          <a:p>
            <a:pPr marL="0" indent="0">
              <a:buNone/>
            </a:pPr>
            <a:r>
              <a:rPr lang="en-US" sz="1600" b="1" i="1" dirty="0"/>
              <a:t>           </a:t>
            </a:r>
            <a:endParaRPr lang="en-US" sz="1600" dirty="0"/>
          </a:p>
        </p:txBody>
      </p:sp>
      <p:pic>
        <p:nvPicPr>
          <p:cNvPr id="7" name="Picture 6">
            <a:extLst>
              <a:ext uri="{FF2B5EF4-FFF2-40B4-BE49-F238E27FC236}">
                <a16:creationId xmlns:a16="http://schemas.microsoft.com/office/drawing/2014/main" id="{3C33A810-4918-467E-B24E-EAE41C869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821" y="1350264"/>
            <a:ext cx="4225412" cy="46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504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CA37-5343-4495-AE88-0D1B65E52B8A}"/>
              </a:ext>
            </a:extLst>
          </p:cNvPr>
          <p:cNvSpPr>
            <a:spLocks noGrp="1"/>
          </p:cNvSpPr>
          <p:nvPr>
            <p:ph type="title"/>
          </p:nvPr>
        </p:nvSpPr>
        <p:spPr/>
        <p:txBody>
          <a:bodyPr/>
          <a:lstStyle/>
          <a:p>
            <a:r>
              <a:rPr lang="en-US" dirty="0"/>
              <a:t>Non Functional Testing</a:t>
            </a:r>
          </a:p>
        </p:txBody>
      </p:sp>
      <p:sp>
        <p:nvSpPr>
          <p:cNvPr id="4" name="Rectangle 3">
            <a:extLst>
              <a:ext uri="{FF2B5EF4-FFF2-40B4-BE49-F238E27FC236}">
                <a16:creationId xmlns:a16="http://schemas.microsoft.com/office/drawing/2014/main" id="{0AF00FE9-0607-40A4-92ED-AFAFD57C71EB}"/>
              </a:ext>
            </a:extLst>
          </p:cNvPr>
          <p:cNvSpPr/>
          <p:nvPr/>
        </p:nvSpPr>
        <p:spPr>
          <a:xfrm>
            <a:off x="1817394" y="1673375"/>
            <a:ext cx="9808464" cy="286232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b="1" dirty="0">
                <a:latin typeface="Segoe UI" panose="020B0502040204020203" pitchFamily="34" charset="0"/>
                <a:ea typeface="Segoe UI" panose="020B0502040204020203" pitchFamily="34" charset="0"/>
                <a:cs typeface="Segoe UI" panose="020B0502040204020203" pitchFamily="34" charset="0"/>
              </a:rPr>
              <a:t>Reliability</a:t>
            </a:r>
            <a:r>
              <a:rPr lang="en-US" sz="2000" dirty="0">
                <a:latin typeface="Segoe UI" panose="020B0502040204020203" pitchFamily="34" charset="0"/>
                <a:ea typeface="Segoe UI" panose="020B0502040204020203" pitchFamily="34" charset="0"/>
                <a:cs typeface="Segoe UI" panose="020B0502040204020203" pitchFamily="34" charset="0"/>
              </a:rPr>
              <a:t>: maturity (robustness), fault-tolerance, recoverability and compliance.</a:t>
            </a:r>
          </a:p>
          <a:p>
            <a:endParaRPr lang="en-US" sz="2000" dirty="0">
              <a:latin typeface="Segoe UI" panose="020B0502040204020203" pitchFamily="34" charset="0"/>
              <a:ea typeface="Segoe UI" panose="020B0502040204020203" pitchFamily="34" charset="0"/>
              <a:cs typeface="Segoe UI" panose="020B0502040204020203" pitchFamily="34" charset="0"/>
            </a:endParaRPr>
          </a:p>
          <a:p>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b="1" dirty="0">
                <a:latin typeface="Segoe UI" panose="020B0502040204020203" pitchFamily="34" charset="0"/>
                <a:ea typeface="Segoe UI" panose="020B0502040204020203" pitchFamily="34" charset="0"/>
                <a:cs typeface="Segoe UI" panose="020B0502040204020203" pitchFamily="34" charset="0"/>
              </a:rPr>
              <a:t>Usability</a:t>
            </a:r>
            <a:r>
              <a:rPr lang="en-US" sz="2000" dirty="0">
                <a:latin typeface="Segoe UI" panose="020B0502040204020203" pitchFamily="34" charset="0"/>
                <a:ea typeface="Segoe UI" panose="020B0502040204020203" pitchFamily="34" charset="0"/>
                <a:cs typeface="Segoe UI" panose="020B0502040204020203" pitchFamily="34" charset="0"/>
              </a:rPr>
              <a:t>: understandability, learnability, operability, attractiveness and compliance.</a:t>
            </a:r>
          </a:p>
          <a:p>
            <a:endParaRPr lang="en-US" sz="2000" dirty="0">
              <a:latin typeface="Segoe UI" panose="020B0502040204020203" pitchFamily="34" charset="0"/>
              <a:ea typeface="Segoe UI" panose="020B0502040204020203" pitchFamily="34" charset="0"/>
              <a:cs typeface="Segoe UI" panose="020B0502040204020203" pitchFamily="34" charset="0"/>
            </a:endParaRPr>
          </a:p>
          <a:p>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b="1" dirty="0">
                <a:latin typeface="Segoe UI" panose="020B0502040204020203" pitchFamily="34" charset="0"/>
                <a:ea typeface="Segoe UI" panose="020B0502040204020203" pitchFamily="34" charset="0"/>
                <a:cs typeface="Segoe UI" panose="020B0502040204020203" pitchFamily="34" charset="0"/>
              </a:rPr>
              <a:t>Efficiency</a:t>
            </a:r>
            <a:r>
              <a:rPr lang="en-US" sz="2000" dirty="0">
                <a:latin typeface="Segoe UI" panose="020B0502040204020203" pitchFamily="34" charset="0"/>
                <a:ea typeface="Segoe UI" panose="020B0502040204020203" pitchFamily="34" charset="0"/>
                <a:cs typeface="Segoe UI" panose="020B0502040204020203" pitchFamily="34" charset="0"/>
              </a:rPr>
              <a:t>: performance, resource utilization and compliance.</a:t>
            </a:r>
          </a:p>
          <a:p>
            <a:endParaRPr lang="en-US" sz="2000" dirty="0">
              <a:latin typeface="Segoe UI" panose="020B0502040204020203" pitchFamily="34" charset="0"/>
              <a:ea typeface="Segoe UI" panose="020B0502040204020203" pitchFamily="34" charset="0"/>
              <a:cs typeface="Segoe UI" panose="020B0502040204020203" pitchFamily="34" charset="0"/>
            </a:endParaRPr>
          </a:p>
          <a:p>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b="1" dirty="0">
                <a:latin typeface="Segoe UI" panose="020B0502040204020203" pitchFamily="34" charset="0"/>
                <a:ea typeface="Segoe UI" panose="020B0502040204020203" pitchFamily="34" charset="0"/>
                <a:cs typeface="Segoe UI" panose="020B0502040204020203" pitchFamily="34" charset="0"/>
              </a:rPr>
              <a:t>Maintainability</a:t>
            </a:r>
            <a:r>
              <a:rPr lang="en-US" sz="2000" dirty="0">
                <a:latin typeface="Segoe UI" panose="020B0502040204020203" pitchFamily="34" charset="0"/>
                <a:ea typeface="Segoe UI" panose="020B0502040204020203" pitchFamily="34" charset="0"/>
                <a:cs typeface="Segoe UI" panose="020B0502040204020203" pitchFamily="34" charset="0"/>
              </a:rPr>
              <a:t>: analyzability, changeability, stability, testability and compliance.</a:t>
            </a:r>
          </a:p>
          <a:p>
            <a:endParaRPr lang="en-US" sz="2000" dirty="0">
              <a:latin typeface="Segoe UI" panose="020B0502040204020203" pitchFamily="34" charset="0"/>
              <a:ea typeface="Segoe UI" panose="020B0502040204020203" pitchFamily="34" charset="0"/>
              <a:cs typeface="Segoe UI" panose="020B0502040204020203" pitchFamily="34" charset="0"/>
            </a:endParaRPr>
          </a:p>
          <a:p>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b="1" dirty="0">
                <a:latin typeface="Segoe UI" panose="020B0502040204020203" pitchFamily="34" charset="0"/>
                <a:ea typeface="Segoe UI" panose="020B0502040204020203" pitchFamily="34" charset="0"/>
                <a:cs typeface="Segoe UI" panose="020B0502040204020203" pitchFamily="34" charset="0"/>
              </a:rPr>
              <a:t>Portability</a:t>
            </a:r>
            <a:r>
              <a:rPr lang="en-US" sz="2000" dirty="0">
                <a:latin typeface="Segoe UI" panose="020B0502040204020203" pitchFamily="34" charset="0"/>
                <a:ea typeface="Segoe UI" panose="020B0502040204020203" pitchFamily="34" charset="0"/>
                <a:cs typeface="Segoe UI" panose="020B0502040204020203" pitchFamily="34" charset="0"/>
              </a:rPr>
              <a:t>: adaptability, </a:t>
            </a:r>
            <a:r>
              <a:rPr lang="en-US" sz="2000" dirty="0" err="1">
                <a:latin typeface="Segoe UI" panose="020B0502040204020203" pitchFamily="34" charset="0"/>
                <a:ea typeface="Segoe UI" panose="020B0502040204020203" pitchFamily="34" charset="0"/>
                <a:cs typeface="Segoe UI" panose="020B0502040204020203" pitchFamily="34" charset="0"/>
              </a:rPr>
              <a:t>installability</a:t>
            </a:r>
            <a:r>
              <a:rPr lang="en-US" sz="2000" dirty="0">
                <a:latin typeface="Segoe UI" panose="020B0502040204020203" pitchFamily="34" charset="0"/>
                <a:ea typeface="Segoe UI" panose="020B0502040204020203" pitchFamily="34" charset="0"/>
                <a:cs typeface="Segoe UI" panose="020B0502040204020203" pitchFamily="34" charset="0"/>
              </a:rPr>
              <a:t>, co-existence, replaceability and compliance.</a:t>
            </a:r>
          </a:p>
        </p:txBody>
      </p:sp>
    </p:spTree>
    <p:extLst>
      <p:ext uri="{BB962C8B-B14F-4D97-AF65-F5344CB8AC3E}">
        <p14:creationId xmlns:p14="http://schemas.microsoft.com/office/powerpoint/2010/main" val="77442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graphicFrame>
        <p:nvGraphicFramePr>
          <p:cNvPr id="4" name="Table 3">
            <a:extLst>
              <a:ext uri="{FF2B5EF4-FFF2-40B4-BE49-F238E27FC236}">
                <a16:creationId xmlns:a16="http://schemas.microsoft.com/office/drawing/2014/main" id="{FF3EC9B8-B8A5-4157-BB5A-F5A27797EF6A}"/>
              </a:ext>
            </a:extLst>
          </p:cNvPr>
          <p:cNvGraphicFramePr>
            <a:graphicFrameLocks noGrp="1"/>
          </p:cNvGraphicFramePr>
          <p:nvPr>
            <p:extLst>
              <p:ext uri="{D42A27DB-BD31-4B8C-83A1-F6EECF244321}">
                <p14:modId xmlns:p14="http://schemas.microsoft.com/office/powerpoint/2010/main" val="3026727500"/>
              </p:ext>
            </p:extLst>
          </p:nvPr>
        </p:nvGraphicFramePr>
        <p:xfrm>
          <a:off x="1725560" y="2849215"/>
          <a:ext cx="9988788" cy="975360"/>
        </p:xfrm>
        <a:graphic>
          <a:graphicData uri="http://schemas.openxmlformats.org/drawingml/2006/table">
            <a:tbl>
              <a:tblPr/>
              <a:tblGrid>
                <a:gridCol w="1997760">
                  <a:extLst>
                    <a:ext uri="{9D8B030D-6E8A-4147-A177-3AD203B41FA5}">
                      <a16:colId xmlns:a16="http://schemas.microsoft.com/office/drawing/2014/main" val="1084504262"/>
                    </a:ext>
                  </a:extLst>
                </a:gridCol>
                <a:gridCol w="7991028">
                  <a:extLst>
                    <a:ext uri="{9D8B030D-6E8A-4147-A177-3AD203B41FA5}">
                      <a16:colId xmlns:a16="http://schemas.microsoft.com/office/drawing/2014/main" val="2895838637"/>
                    </a:ext>
                  </a:extLst>
                </a:gridCol>
              </a:tblGrid>
              <a:tr h="0">
                <a:tc>
                  <a:txBody>
                    <a:bodyPr/>
                    <a:lstStyle/>
                    <a:p>
                      <a:pPr algn="l" fontAlgn="t"/>
                      <a:r>
                        <a:rPr lang="en-US" b="1" i="1" dirty="0">
                          <a:effectLst/>
                        </a:rPr>
                        <a:t>Objective:</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To ensure that the product is being built according to the requirements and design specifications. In other words, to ensure that work products meet their specified requirements.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41883296"/>
                  </a:ext>
                </a:extLst>
              </a:tr>
            </a:tbl>
          </a:graphicData>
        </a:graphic>
      </p:graphicFrame>
      <p:graphicFrame>
        <p:nvGraphicFramePr>
          <p:cNvPr id="6" name="Table 5">
            <a:extLst>
              <a:ext uri="{FF2B5EF4-FFF2-40B4-BE49-F238E27FC236}">
                <a16:creationId xmlns:a16="http://schemas.microsoft.com/office/drawing/2014/main" id="{F64B9E00-EB8C-4340-AF2E-50FDBC1FB3C1}"/>
              </a:ext>
            </a:extLst>
          </p:cNvPr>
          <p:cNvGraphicFramePr>
            <a:graphicFrameLocks noGrp="1"/>
          </p:cNvGraphicFramePr>
          <p:nvPr>
            <p:extLst>
              <p:ext uri="{D42A27DB-BD31-4B8C-83A1-F6EECF244321}">
                <p14:modId xmlns:p14="http://schemas.microsoft.com/office/powerpoint/2010/main" val="997942270"/>
              </p:ext>
            </p:extLst>
          </p:nvPr>
        </p:nvGraphicFramePr>
        <p:xfrm>
          <a:off x="1725560" y="1469749"/>
          <a:ext cx="10106776" cy="975360"/>
        </p:xfrm>
        <a:graphic>
          <a:graphicData uri="http://schemas.openxmlformats.org/drawingml/2006/table">
            <a:tbl>
              <a:tblPr/>
              <a:tblGrid>
                <a:gridCol w="2021356">
                  <a:extLst>
                    <a:ext uri="{9D8B030D-6E8A-4147-A177-3AD203B41FA5}">
                      <a16:colId xmlns:a16="http://schemas.microsoft.com/office/drawing/2014/main" val="2924220139"/>
                    </a:ext>
                  </a:extLst>
                </a:gridCol>
                <a:gridCol w="8085420">
                  <a:extLst>
                    <a:ext uri="{9D8B030D-6E8A-4147-A177-3AD203B41FA5}">
                      <a16:colId xmlns:a16="http://schemas.microsoft.com/office/drawing/2014/main" val="2933115697"/>
                    </a:ext>
                  </a:extLst>
                </a:gridCol>
              </a:tblGrid>
              <a:tr h="0">
                <a:tc>
                  <a:txBody>
                    <a:bodyPr/>
                    <a:lstStyle/>
                    <a:p>
                      <a:pPr fontAlgn="t"/>
                      <a:r>
                        <a:rPr lang="en-US" b="1" i="1" dirty="0">
                          <a:effectLst/>
                        </a:rPr>
                        <a:t>Definition:</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The process of evaluating </a:t>
                      </a:r>
                      <a:r>
                        <a:rPr lang="en-US" b="1" dirty="0">
                          <a:effectLst/>
                        </a:rPr>
                        <a:t>work-products (not the actual final product) </a:t>
                      </a:r>
                      <a:r>
                        <a:rPr lang="en-US" dirty="0">
                          <a:effectLst/>
                        </a:rPr>
                        <a:t>of a development phase to determine whether they meet the specified requirements for that phase.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67094046"/>
                  </a:ext>
                </a:extLst>
              </a:tr>
            </a:tbl>
          </a:graphicData>
        </a:graphic>
      </p:graphicFrame>
      <p:graphicFrame>
        <p:nvGraphicFramePr>
          <p:cNvPr id="7" name="Table 6">
            <a:extLst>
              <a:ext uri="{FF2B5EF4-FFF2-40B4-BE49-F238E27FC236}">
                <a16:creationId xmlns:a16="http://schemas.microsoft.com/office/drawing/2014/main" id="{AF4E5E5E-33D4-4B7F-B3AC-A651EA492F4F}"/>
              </a:ext>
            </a:extLst>
          </p:cNvPr>
          <p:cNvGraphicFramePr>
            <a:graphicFrameLocks noGrp="1"/>
          </p:cNvGraphicFramePr>
          <p:nvPr>
            <p:extLst>
              <p:ext uri="{D42A27DB-BD31-4B8C-83A1-F6EECF244321}">
                <p14:modId xmlns:p14="http://schemas.microsoft.com/office/powerpoint/2010/main" val="2255410214"/>
              </p:ext>
            </p:extLst>
          </p:nvPr>
        </p:nvGraphicFramePr>
        <p:xfrm>
          <a:off x="1725560" y="4204152"/>
          <a:ext cx="9988788" cy="426720"/>
        </p:xfrm>
        <a:graphic>
          <a:graphicData uri="http://schemas.openxmlformats.org/drawingml/2006/table">
            <a:tbl>
              <a:tblPr/>
              <a:tblGrid>
                <a:gridCol w="1997759">
                  <a:extLst>
                    <a:ext uri="{9D8B030D-6E8A-4147-A177-3AD203B41FA5}">
                      <a16:colId xmlns:a16="http://schemas.microsoft.com/office/drawing/2014/main" val="300241234"/>
                    </a:ext>
                  </a:extLst>
                </a:gridCol>
                <a:gridCol w="7991029">
                  <a:extLst>
                    <a:ext uri="{9D8B030D-6E8A-4147-A177-3AD203B41FA5}">
                      <a16:colId xmlns:a16="http://schemas.microsoft.com/office/drawing/2014/main" val="2509862924"/>
                    </a:ext>
                  </a:extLst>
                </a:gridCol>
              </a:tblGrid>
              <a:tr h="0">
                <a:tc>
                  <a:txBody>
                    <a:bodyPr/>
                    <a:lstStyle/>
                    <a:p>
                      <a:pPr fontAlgn="t"/>
                      <a:r>
                        <a:rPr lang="en-US" b="1" i="1" dirty="0">
                          <a:effectLst/>
                        </a:rPr>
                        <a:t>Question:</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Are we building the product </a:t>
                      </a:r>
                      <a:r>
                        <a:rPr lang="en-US" i="1" dirty="0">
                          <a:effectLst/>
                        </a:rPr>
                        <a:t>right</a:t>
                      </a:r>
                      <a:r>
                        <a:rPr lang="en-US" dirty="0">
                          <a:effectLst/>
                        </a:rPr>
                        <a: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99724741"/>
                  </a:ext>
                </a:extLst>
              </a:tr>
            </a:tbl>
          </a:graphicData>
        </a:graphic>
      </p:graphicFrame>
      <p:graphicFrame>
        <p:nvGraphicFramePr>
          <p:cNvPr id="8" name="Table 7">
            <a:extLst>
              <a:ext uri="{FF2B5EF4-FFF2-40B4-BE49-F238E27FC236}">
                <a16:creationId xmlns:a16="http://schemas.microsoft.com/office/drawing/2014/main" id="{075F29A9-D465-4E08-B935-7A6DDD7419D5}"/>
              </a:ext>
            </a:extLst>
          </p:cNvPr>
          <p:cNvGraphicFramePr>
            <a:graphicFrameLocks noGrp="1"/>
          </p:cNvGraphicFramePr>
          <p:nvPr>
            <p:extLst>
              <p:ext uri="{D42A27DB-BD31-4B8C-83A1-F6EECF244321}">
                <p14:modId xmlns:p14="http://schemas.microsoft.com/office/powerpoint/2010/main" val="1050262645"/>
              </p:ext>
            </p:extLst>
          </p:nvPr>
        </p:nvGraphicFramePr>
        <p:xfrm>
          <a:off x="1725560" y="5047320"/>
          <a:ext cx="10106776" cy="426720"/>
        </p:xfrm>
        <a:graphic>
          <a:graphicData uri="http://schemas.openxmlformats.org/drawingml/2006/table">
            <a:tbl>
              <a:tblPr/>
              <a:tblGrid>
                <a:gridCol w="2021356">
                  <a:extLst>
                    <a:ext uri="{9D8B030D-6E8A-4147-A177-3AD203B41FA5}">
                      <a16:colId xmlns:a16="http://schemas.microsoft.com/office/drawing/2014/main" val="3306435726"/>
                    </a:ext>
                  </a:extLst>
                </a:gridCol>
                <a:gridCol w="8085420">
                  <a:extLst>
                    <a:ext uri="{9D8B030D-6E8A-4147-A177-3AD203B41FA5}">
                      <a16:colId xmlns:a16="http://schemas.microsoft.com/office/drawing/2014/main" val="4067296371"/>
                    </a:ext>
                  </a:extLst>
                </a:gridCol>
              </a:tblGrid>
              <a:tr h="0">
                <a:tc>
                  <a:txBody>
                    <a:bodyPr/>
                    <a:lstStyle/>
                    <a:p>
                      <a:pPr fontAlgn="t"/>
                      <a:r>
                        <a:rPr lang="en-US" b="1" i="1" dirty="0">
                          <a:effectLst/>
                        </a:rPr>
                        <a:t>Evaluation Items:</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Plans, Requirement Specs, Design Specs, Code, Test Cases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22025306"/>
                  </a:ext>
                </a:extLst>
              </a:tr>
            </a:tbl>
          </a:graphicData>
        </a:graphic>
      </p:graphicFrame>
      <p:graphicFrame>
        <p:nvGraphicFramePr>
          <p:cNvPr id="10" name="Table 9">
            <a:extLst>
              <a:ext uri="{FF2B5EF4-FFF2-40B4-BE49-F238E27FC236}">
                <a16:creationId xmlns:a16="http://schemas.microsoft.com/office/drawing/2014/main" id="{DF099B68-C288-46E5-A0AA-8FF67C78E2DE}"/>
              </a:ext>
            </a:extLst>
          </p:cNvPr>
          <p:cNvGraphicFramePr>
            <a:graphicFrameLocks noGrp="1"/>
          </p:cNvGraphicFramePr>
          <p:nvPr>
            <p:extLst>
              <p:ext uri="{D42A27DB-BD31-4B8C-83A1-F6EECF244321}">
                <p14:modId xmlns:p14="http://schemas.microsoft.com/office/powerpoint/2010/main" val="2461456463"/>
              </p:ext>
            </p:extLst>
          </p:nvPr>
        </p:nvGraphicFramePr>
        <p:xfrm>
          <a:off x="1725560" y="5890488"/>
          <a:ext cx="10106776" cy="426720"/>
        </p:xfrm>
        <a:graphic>
          <a:graphicData uri="http://schemas.openxmlformats.org/drawingml/2006/table">
            <a:tbl>
              <a:tblPr/>
              <a:tblGrid>
                <a:gridCol w="2021356">
                  <a:extLst>
                    <a:ext uri="{9D8B030D-6E8A-4147-A177-3AD203B41FA5}">
                      <a16:colId xmlns:a16="http://schemas.microsoft.com/office/drawing/2014/main" val="412161018"/>
                    </a:ext>
                  </a:extLst>
                </a:gridCol>
                <a:gridCol w="8085420">
                  <a:extLst>
                    <a:ext uri="{9D8B030D-6E8A-4147-A177-3AD203B41FA5}">
                      <a16:colId xmlns:a16="http://schemas.microsoft.com/office/drawing/2014/main" val="320309968"/>
                    </a:ext>
                  </a:extLst>
                </a:gridCol>
              </a:tblGrid>
              <a:tr h="0">
                <a:tc>
                  <a:txBody>
                    <a:bodyPr/>
                    <a:lstStyle/>
                    <a:p>
                      <a:pPr fontAlgn="t"/>
                      <a:r>
                        <a:rPr lang="en-US" b="1" i="1" dirty="0">
                          <a:effectLst/>
                        </a:rPr>
                        <a:t>Activities:</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buFont typeface="Arial" panose="020B0604020202020204" pitchFamily="34" charset="0"/>
                        <a:buNone/>
                      </a:pPr>
                      <a:r>
                        <a:rPr lang="en-US" dirty="0">
                          <a:effectLst/>
                        </a:rPr>
                        <a:t>Static Testing (Reviews, Walkthroughs, Inspections)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88150819"/>
                  </a:ext>
                </a:extLst>
              </a:tr>
            </a:tbl>
          </a:graphicData>
        </a:graphic>
      </p:graphicFrame>
    </p:spTree>
    <p:extLst>
      <p:ext uri="{BB962C8B-B14F-4D97-AF65-F5344CB8AC3E}">
        <p14:creationId xmlns:p14="http://schemas.microsoft.com/office/powerpoint/2010/main" val="687654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graphicFrame>
        <p:nvGraphicFramePr>
          <p:cNvPr id="4" name="Table 3">
            <a:extLst>
              <a:ext uri="{FF2B5EF4-FFF2-40B4-BE49-F238E27FC236}">
                <a16:creationId xmlns:a16="http://schemas.microsoft.com/office/drawing/2014/main" id="{FF3EC9B8-B8A5-4157-BB5A-F5A27797EF6A}"/>
              </a:ext>
            </a:extLst>
          </p:cNvPr>
          <p:cNvGraphicFramePr>
            <a:graphicFrameLocks noGrp="1"/>
          </p:cNvGraphicFramePr>
          <p:nvPr>
            <p:extLst>
              <p:ext uri="{D42A27DB-BD31-4B8C-83A1-F6EECF244321}">
                <p14:modId xmlns:p14="http://schemas.microsoft.com/office/powerpoint/2010/main" val="3568981735"/>
              </p:ext>
            </p:extLst>
          </p:nvPr>
        </p:nvGraphicFramePr>
        <p:xfrm>
          <a:off x="1725560" y="2587237"/>
          <a:ext cx="9988788" cy="1249680"/>
        </p:xfrm>
        <a:graphic>
          <a:graphicData uri="http://schemas.openxmlformats.org/drawingml/2006/table">
            <a:tbl>
              <a:tblPr/>
              <a:tblGrid>
                <a:gridCol w="1997760">
                  <a:extLst>
                    <a:ext uri="{9D8B030D-6E8A-4147-A177-3AD203B41FA5}">
                      <a16:colId xmlns:a16="http://schemas.microsoft.com/office/drawing/2014/main" val="1084504262"/>
                    </a:ext>
                  </a:extLst>
                </a:gridCol>
                <a:gridCol w="7991028">
                  <a:extLst>
                    <a:ext uri="{9D8B030D-6E8A-4147-A177-3AD203B41FA5}">
                      <a16:colId xmlns:a16="http://schemas.microsoft.com/office/drawing/2014/main" val="2895838637"/>
                    </a:ext>
                  </a:extLst>
                </a:gridCol>
              </a:tblGrid>
              <a:tr h="0">
                <a:tc>
                  <a:txBody>
                    <a:bodyPr/>
                    <a:lstStyle/>
                    <a:p>
                      <a:pPr algn="l" fontAlgn="t"/>
                      <a:r>
                        <a:rPr lang="en-US" b="1" i="1" dirty="0">
                          <a:effectLst/>
                        </a:rPr>
                        <a:t>Objective:</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800" b="0" i="0" kern="1200" dirty="0">
                          <a:solidFill>
                            <a:schemeClr val="tx1"/>
                          </a:solidFill>
                          <a:effectLst/>
                          <a:latin typeface="+mn-lt"/>
                          <a:ea typeface="+mn-ea"/>
                          <a:cs typeface="+mn-cs"/>
                        </a:rPr>
                        <a:t>To ensure that the product actually meets the user’s needs and that the specifications were correct in the first place. In other words, to demonstrate that the product fulfills its intended use when placed in its intended environment</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41883296"/>
                  </a:ext>
                </a:extLst>
              </a:tr>
            </a:tbl>
          </a:graphicData>
        </a:graphic>
      </p:graphicFrame>
      <p:graphicFrame>
        <p:nvGraphicFramePr>
          <p:cNvPr id="6" name="Table 5">
            <a:extLst>
              <a:ext uri="{FF2B5EF4-FFF2-40B4-BE49-F238E27FC236}">
                <a16:creationId xmlns:a16="http://schemas.microsoft.com/office/drawing/2014/main" id="{F64B9E00-EB8C-4340-AF2E-50FDBC1FB3C1}"/>
              </a:ext>
            </a:extLst>
          </p:cNvPr>
          <p:cNvGraphicFramePr>
            <a:graphicFrameLocks noGrp="1"/>
          </p:cNvGraphicFramePr>
          <p:nvPr>
            <p:extLst>
              <p:ext uri="{D42A27DB-BD31-4B8C-83A1-F6EECF244321}">
                <p14:modId xmlns:p14="http://schemas.microsoft.com/office/powerpoint/2010/main" val="3862544712"/>
              </p:ext>
            </p:extLst>
          </p:nvPr>
        </p:nvGraphicFramePr>
        <p:xfrm>
          <a:off x="1725560" y="1469749"/>
          <a:ext cx="10106776" cy="975360"/>
        </p:xfrm>
        <a:graphic>
          <a:graphicData uri="http://schemas.openxmlformats.org/drawingml/2006/table">
            <a:tbl>
              <a:tblPr/>
              <a:tblGrid>
                <a:gridCol w="2021356">
                  <a:extLst>
                    <a:ext uri="{9D8B030D-6E8A-4147-A177-3AD203B41FA5}">
                      <a16:colId xmlns:a16="http://schemas.microsoft.com/office/drawing/2014/main" val="2924220139"/>
                    </a:ext>
                  </a:extLst>
                </a:gridCol>
                <a:gridCol w="8085420">
                  <a:extLst>
                    <a:ext uri="{9D8B030D-6E8A-4147-A177-3AD203B41FA5}">
                      <a16:colId xmlns:a16="http://schemas.microsoft.com/office/drawing/2014/main" val="2933115697"/>
                    </a:ext>
                  </a:extLst>
                </a:gridCol>
              </a:tblGrid>
              <a:tr h="0">
                <a:tc>
                  <a:txBody>
                    <a:bodyPr/>
                    <a:lstStyle/>
                    <a:p>
                      <a:pPr fontAlgn="t"/>
                      <a:r>
                        <a:rPr lang="en-US" b="1" i="1" dirty="0">
                          <a:effectLst/>
                        </a:rPr>
                        <a:t>Definition:</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800" b="0" i="0" kern="1200" dirty="0">
                          <a:solidFill>
                            <a:schemeClr val="tx1"/>
                          </a:solidFill>
                          <a:effectLst/>
                          <a:latin typeface="+mn-lt"/>
                          <a:ea typeface="+mn-ea"/>
                          <a:cs typeface="+mn-cs"/>
                        </a:rPr>
                        <a:t>The process of evaluating </a:t>
                      </a:r>
                      <a:r>
                        <a:rPr lang="en-US" sz="1800" b="1" i="0" kern="1200" dirty="0">
                          <a:solidFill>
                            <a:schemeClr val="tx1"/>
                          </a:solidFill>
                          <a:effectLst/>
                          <a:latin typeface="+mn-lt"/>
                          <a:ea typeface="+mn-ea"/>
                          <a:cs typeface="+mn-cs"/>
                        </a:rPr>
                        <a:t>software</a:t>
                      </a:r>
                      <a:r>
                        <a:rPr lang="en-US" sz="1800" b="0" i="0" kern="1200" dirty="0">
                          <a:solidFill>
                            <a:schemeClr val="tx1"/>
                          </a:solidFill>
                          <a:effectLst/>
                          <a:latin typeface="+mn-lt"/>
                          <a:ea typeface="+mn-ea"/>
                          <a:cs typeface="+mn-cs"/>
                        </a:rPr>
                        <a:t> or </a:t>
                      </a:r>
                      <a:r>
                        <a:rPr lang="en-US" sz="1800" b="1" i="0" kern="1200" dirty="0">
                          <a:solidFill>
                            <a:schemeClr val="tx1"/>
                          </a:solidFill>
                          <a:effectLst/>
                          <a:latin typeface="+mn-lt"/>
                          <a:ea typeface="+mn-ea"/>
                          <a:cs typeface="+mn-cs"/>
                        </a:rPr>
                        <a:t>final product</a:t>
                      </a:r>
                      <a:r>
                        <a:rPr lang="en-US" sz="1800" b="0" i="0" kern="1200" dirty="0">
                          <a:solidFill>
                            <a:schemeClr val="tx1"/>
                          </a:solidFill>
                          <a:effectLst/>
                          <a:latin typeface="+mn-lt"/>
                          <a:ea typeface="+mn-ea"/>
                          <a:cs typeface="+mn-cs"/>
                        </a:rPr>
                        <a:t> during or at the end of the development process to determine whether it satisfies specified business requirements.</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67094046"/>
                  </a:ext>
                </a:extLst>
              </a:tr>
            </a:tbl>
          </a:graphicData>
        </a:graphic>
      </p:graphicFrame>
      <p:graphicFrame>
        <p:nvGraphicFramePr>
          <p:cNvPr id="7" name="Table 6">
            <a:extLst>
              <a:ext uri="{FF2B5EF4-FFF2-40B4-BE49-F238E27FC236}">
                <a16:creationId xmlns:a16="http://schemas.microsoft.com/office/drawing/2014/main" id="{AF4E5E5E-33D4-4B7F-B3AC-A651EA492F4F}"/>
              </a:ext>
            </a:extLst>
          </p:cNvPr>
          <p:cNvGraphicFramePr>
            <a:graphicFrameLocks noGrp="1"/>
          </p:cNvGraphicFramePr>
          <p:nvPr>
            <p:extLst>
              <p:ext uri="{D42A27DB-BD31-4B8C-83A1-F6EECF244321}">
                <p14:modId xmlns:p14="http://schemas.microsoft.com/office/powerpoint/2010/main" val="49876025"/>
              </p:ext>
            </p:extLst>
          </p:nvPr>
        </p:nvGraphicFramePr>
        <p:xfrm>
          <a:off x="1725560" y="4249336"/>
          <a:ext cx="9988788" cy="426720"/>
        </p:xfrm>
        <a:graphic>
          <a:graphicData uri="http://schemas.openxmlformats.org/drawingml/2006/table">
            <a:tbl>
              <a:tblPr/>
              <a:tblGrid>
                <a:gridCol w="1997759">
                  <a:extLst>
                    <a:ext uri="{9D8B030D-6E8A-4147-A177-3AD203B41FA5}">
                      <a16:colId xmlns:a16="http://schemas.microsoft.com/office/drawing/2014/main" val="300241234"/>
                    </a:ext>
                  </a:extLst>
                </a:gridCol>
                <a:gridCol w="7991029">
                  <a:extLst>
                    <a:ext uri="{9D8B030D-6E8A-4147-A177-3AD203B41FA5}">
                      <a16:colId xmlns:a16="http://schemas.microsoft.com/office/drawing/2014/main" val="2509862924"/>
                    </a:ext>
                  </a:extLst>
                </a:gridCol>
              </a:tblGrid>
              <a:tr h="0">
                <a:tc>
                  <a:txBody>
                    <a:bodyPr/>
                    <a:lstStyle/>
                    <a:p>
                      <a:pPr fontAlgn="t"/>
                      <a:r>
                        <a:rPr lang="en-US" b="1" i="1" dirty="0">
                          <a:effectLst/>
                        </a:rPr>
                        <a:t>Question:</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800" b="0" i="0" kern="1200" dirty="0">
                          <a:solidFill>
                            <a:schemeClr val="tx1"/>
                          </a:solidFill>
                          <a:effectLst/>
                          <a:latin typeface="+mn-lt"/>
                          <a:ea typeface="+mn-ea"/>
                          <a:cs typeface="+mn-cs"/>
                        </a:rPr>
                        <a:t>Are we building the </a:t>
                      </a:r>
                      <a:r>
                        <a:rPr lang="en-US" sz="1800" b="0" i="1" kern="1200" dirty="0">
                          <a:solidFill>
                            <a:schemeClr val="tx1"/>
                          </a:solidFill>
                          <a:effectLst/>
                          <a:latin typeface="+mn-lt"/>
                          <a:ea typeface="+mn-ea"/>
                          <a:cs typeface="+mn-cs"/>
                        </a:rPr>
                        <a:t>right</a:t>
                      </a:r>
                      <a:r>
                        <a:rPr lang="en-US" sz="1800" b="0" i="0" kern="1200" dirty="0">
                          <a:solidFill>
                            <a:schemeClr val="tx1"/>
                          </a:solidFill>
                          <a:effectLst/>
                          <a:latin typeface="+mn-lt"/>
                          <a:ea typeface="+mn-ea"/>
                          <a:cs typeface="+mn-cs"/>
                        </a:rPr>
                        <a:t> product?</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99724741"/>
                  </a:ext>
                </a:extLst>
              </a:tr>
            </a:tbl>
          </a:graphicData>
        </a:graphic>
      </p:graphicFrame>
      <p:graphicFrame>
        <p:nvGraphicFramePr>
          <p:cNvPr id="8" name="Table 7">
            <a:extLst>
              <a:ext uri="{FF2B5EF4-FFF2-40B4-BE49-F238E27FC236}">
                <a16:creationId xmlns:a16="http://schemas.microsoft.com/office/drawing/2014/main" id="{075F29A9-D465-4E08-B935-7A6DDD7419D5}"/>
              </a:ext>
            </a:extLst>
          </p:cNvPr>
          <p:cNvGraphicFramePr>
            <a:graphicFrameLocks noGrp="1"/>
          </p:cNvGraphicFramePr>
          <p:nvPr>
            <p:extLst>
              <p:ext uri="{D42A27DB-BD31-4B8C-83A1-F6EECF244321}">
                <p14:modId xmlns:p14="http://schemas.microsoft.com/office/powerpoint/2010/main" val="632495981"/>
              </p:ext>
            </p:extLst>
          </p:nvPr>
        </p:nvGraphicFramePr>
        <p:xfrm>
          <a:off x="1725560" y="5047320"/>
          <a:ext cx="10106776" cy="426720"/>
        </p:xfrm>
        <a:graphic>
          <a:graphicData uri="http://schemas.openxmlformats.org/drawingml/2006/table">
            <a:tbl>
              <a:tblPr/>
              <a:tblGrid>
                <a:gridCol w="2021356">
                  <a:extLst>
                    <a:ext uri="{9D8B030D-6E8A-4147-A177-3AD203B41FA5}">
                      <a16:colId xmlns:a16="http://schemas.microsoft.com/office/drawing/2014/main" val="3306435726"/>
                    </a:ext>
                  </a:extLst>
                </a:gridCol>
                <a:gridCol w="8085420">
                  <a:extLst>
                    <a:ext uri="{9D8B030D-6E8A-4147-A177-3AD203B41FA5}">
                      <a16:colId xmlns:a16="http://schemas.microsoft.com/office/drawing/2014/main" val="4067296371"/>
                    </a:ext>
                  </a:extLst>
                </a:gridCol>
              </a:tblGrid>
              <a:tr h="0">
                <a:tc>
                  <a:txBody>
                    <a:bodyPr/>
                    <a:lstStyle/>
                    <a:p>
                      <a:pPr fontAlgn="t"/>
                      <a:r>
                        <a:rPr lang="en-US" b="1" i="1" dirty="0">
                          <a:effectLst/>
                        </a:rPr>
                        <a:t>Evaluation Items:</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800" b="0" i="0" kern="1200" dirty="0">
                          <a:solidFill>
                            <a:schemeClr val="tx1"/>
                          </a:solidFill>
                          <a:effectLst/>
                          <a:latin typeface="+mn-lt"/>
                          <a:ea typeface="+mn-ea"/>
                          <a:cs typeface="+mn-cs"/>
                        </a:rPr>
                        <a:t>The actual product/software.</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22025306"/>
                  </a:ext>
                </a:extLst>
              </a:tr>
            </a:tbl>
          </a:graphicData>
        </a:graphic>
      </p:graphicFrame>
      <p:graphicFrame>
        <p:nvGraphicFramePr>
          <p:cNvPr id="10" name="Table 9">
            <a:extLst>
              <a:ext uri="{FF2B5EF4-FFF2-40B4-BE49-F238E27FC236}">
                <a16:creationId xmlns:a16="http://schemas.microsoft.com/office/drawing/2014/main" id="{DF099B68-C288-46E5-A0AA-8FF67C78E2DE}"/>
              </a:ext>
            </a:extLst>
          </p:cNvPr>
          <p:cNvGraphicFramePr>
            <a:graphicFrameLocks noGrp="1"/>
          </p:cNvGraphicFramePr>
          <p:nvPr>
            <p:extLst>
              <p:ext uri="{D42A27DB-BD31-4B8C-83A1-F6EECF244321}">
                <p14:modId xmlns:p14="http://schemas.microsoft.com/office/powerpoint/2010/main" val="2629713799"/>
              </p:ext>
            </p:extLst>
          </p:nvPr>
        </p:nvGraphicFramePr>
        <p:xfrm>
          <a:off x="1725560" y="5890488"/>
          <a:ext cx="10106776" cy="426720"/>
        </p:xfrm>
        <a:graphic>
          <a:graphicData uri="http://schemas.openxmlformats.org/drawingml/2006/table">
            <a:tbl>
              <a:tblPr/>
              <a:tblGrid>
                <a:gridCol w="2021356">
                  <a:extLst>
                    <a:ext uri="{9D8B030D-6E8A-4147-A177-3AD203B41FA5}">
                      <a16:colId xmlns:a16="http://schemas.microsoft.com/office/drawing/2014/main" val="412161018"/>
                    </a:ext>
                  </a:extLst>
                </a:gridCol>
                <a:gridCol w="8085420">
                  <a:extLst>
                    <a:ext uri="{9D8B030D-6E8A-4147-A177-3AD203B41FA5}">
                      <a16:colId xmlns:a16="http://schemas.microsoft.com/office/drawing/2014/main" val="320309968"/>
                    </a:ext>
                  </a:extLst>
                </a:gridCol>
              </a:tblGrid>
              <a:tr h="0">
                <a:tc>
                  <a:txBody>
                    <a:bodyPr/>
                    <a:lstStyle/>
                    <a:p>
                      <a:pPr fontAlgn="t"/>
                      <a:r>
                        <a:rPr lang="en-US" b="1" i="1" dirty="0">
                          <a:effectLst/>
                        </a:rPr>
                        <a:t>Activities:</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buFont typeface="Arial" panose="020B0604020202020204" pitchFamily="34" charset="0"/>
                        <a:buNone/>
                      </a:pPr>
                      <a:r>
                        <a:rPr lang="en-US" dirty="0">
                          <a:effectLst/>
                        </a:rPr>
                        <a:t>Dynamic Testing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88150819"/>
                  </a:ext>
                </a:extLst>
              </a:tr>
            </a:tbl>
          </a:graphicData>
        </a:graphic>
      </p:graphicFrame>
    </p:spTree>
    <p:extLst>
      <p:ext uri="{BB962C8B-B14F-4D97-AF65-F5344CB8AC3E}">
        <p14:creationId xmlns:p14="http://schemas.microsoft.com/office/powerpoint/2010/main" val="610287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9CFB-D7AF-415B-8289-2947B3A1C9DB}"/>
              </a:ext>
            </a:extLst>
          </p:cNvPr>
          <p:cNvSpPr>
            <a:spLocks noGrp="1"/>
          </p:cNvSpPr>
          <p:nvPr>
            <p:ph type="title"/>
          </p:nvPr>
        </p:nvSpPr>
        <p:spPr/>
        <p:txBody>
          <a:bodyPr/>
          <a:lstStyle/>
          <a:p>
            <a:r>
              <a:rPr lang="en-US" dirty="0"/>
              <a:t>Verification Vs Validation</a:t>
            </a:r>
          </a:p>
        </p:txBody>
      </p:sp>
      <p:sp>
        <p:nvSpPr>
          <p:cNvPr id="3" name="Content Placeholder 2">
            <a:extLst>
              <a:ext uri="{FF2B5EF4-FFF2-40B4-BE49-F238E27FC236}">
                <a16:creationId xmlns:a16="http://schemas.microsoft.com/office/drawing/2014/main" id="{43B7A4E3-4D76-44EC-8CB6-C8A5E5DEA64F}"/>
              </a:ext>
            </a:extLst>
          </p:cNvPr>
          <p:cNvSpPr>
            <a:spLocks noGrp="1"/>
          </p:cNvSpPr>
          <p:nvPr>
            <p:ph sz="quarter" idx="13"/>
          </p:nvPr>
        </p:nvSpPr>
        <p:spPr/>
        <p:txBody>
          <a:bodyPr>
            <a:normAutofit/>
          </a:bodyPr>
          <a:lstStyle/>
          <a:p>
            <a:pPr marL="342900" indent="-342900">
              <a:buFont typeface="Arial" panose="020B0604020202020204" pitchFamily="34" charset="0"/>
              <a:buChar char="•"/>
            </a:pPr>
            <a:r>
              <a:rPr lang="en-US" sz="2400" dirty="0">
                <a:solidFill>
                  <a:schemeClr val="accent6">
                    <a:lumMod val="75000"/>
                  </a:schemeClr>
                </a:solidFill>
              </a:rPr>
              <a:t>Verification </a:t>
            </a:r>
            <a:r>
              <a:rPr lang="en-US" sz="2400" b="1" dirty="0">
                <a:solidFill>
                  <a:schemeClr val="accent6">
                    <a:lumMod val="75000"/>
                  </a:schemeClr>
                </a:solidFill>
              </a:rPr>
              <a:t>PASSED </a:t>
            </a:r>
            <a:r>
              <a:rPr lang="en-US" sz="2400" dirty="0">
                <a:solidFill>
                  <a:schemeClr val="accent6">
                    <a:lumMod val="75000"/>
                  </a:schemeClr>
                </a:solidFill>
              </a:rPr>
              <a:t>but Validation </a:t>
            </a:r>
            <a:r>
              <a:rPr lang="en-US" sz="2400" b="1" dirty="0">
                <a:solidFill>
                  <a:schemeClr val="accent6">
                    <a:lumMod val="75000"/>
                  </a:schemeClr>
                </a:solidFill>
              </a:rPr>
              <a:t>FAILED?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000" dirty="0"/>
              <a:t>It is entirely possible that a product passes when verified but fails when validated. </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000" b="1" dirty="0"/>
              <a:t>Example: </a:t>
            </a:r>
            <a:r>
              <a:rPr lang="en-US" sz="2000" dirty="0"/>
              <a:t>A product is built as per the specifications but the specifications themselves fail to address the user’s needs.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Trust but Verify.</a:t>
            </a:r>
          </a:p>
          <a:p>
            <a:pPr marL="342900" indent="-342900">
              <a:buFont typeface="Arial" panose="020B0604020202020204" pitchFamily="34" charset="0"/>
              <a:buChar char="•"/>
            </a:pPr>
            <a:r>
              <a:rPr lang="en-US" sz="2000" b="1" dirty="0"/>
              <a:t>Verify but also Validate.</a:t>
            </a:r>
          </a:p>
          <a:p>
            <a:endParaRPr lang="en-US" sz="2400" dirty="0"/>
          </a:p>
        </p:txBody>
      </p:sp>
    </p:spTree>
    <p:extLst>
      <p:ext uri="{BB962C8B-B14F-4D97-AF65-F5344CB8AC3E}">
        <p14:creationId xmlns:p14="http://schemas.microsoft.com/office/powerpoint/2010/main" val="2836697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Development Model</a:t>
            </a:r>
          </a:p>
        </p:txBody>
      </p:sp>
      <p:sp>
        <p:nvSpPr>
          <p:cNvPr id="5" name="Rectangle 2"/>
          <p:cNvSpPr>
            <a:spLocks noGrp="1" noChangeArrowheads="1"/>
          </p:cNvSpPr>
          <p:nvPr>
            <p:ph idx="1"/>
          </p:nvPr>
        </p:nvSpPr>
        <p:spPr bwMode="auto">
          <a:xfrm>
            <a:off x="1818969" y="1588390"/>
            <a:ext cx="9316064" cy="476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latin typeface="+mn-lt"/>
              </a:rPr>
              <a:t>There are various Software Development Models or Methodologies. They are as follows:</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latin typeface="+mn-lt"/>
            </a:endParaRPr>
          </a:p>
          <a:p>
            <a:pPr marL="342900" indent="-342900">
              <a:buClrTx/>
              <a:buFont typeface="Arial" panose="020B0604020202020204" pitchFamily="34" charset="0"/>
              <a:buChar char="•"/>
            </a:pPr>
            <a:r>
              <a:rPr lang="en-US" sz="2400" b="1" dirty="0">
                <a:latin typeface="+mn-lt"/>
              </a:rPr>
              <a:t>Waterfall Model</a:t>
            </a:r>
          </a:p>
          <a:p>
            <a:pPr marL="342900" indent="-342900">
              <a:buClrTx/>
              <a:buFont typeface="Arial" panose="020B0604020202020204" pitchFamily="34" charset="0"/>
              <a:buChar char="•"/>
            </a:pPr>
            <a:r>
              <a:rPr lang="en-US" sz="2400" b="1" dirty="0">
                <a:latin typeface="+mn-lt"/>
              </a:rPr>
              <a:t>V-Model</a:t>
            </a:r>
          </a:p>
          <a:p>
            <a:pPr marL="342900" indent="-342900">
              <a:buClrTx/>
              <a:buFont typeface="Arial" panose="020B0604020202020204" pitchFamily="34" charset="0"/>
              <a:buChar char="•"/>
            </a:pPr>
            <a:r>
              <a:rPr lang="en-US" sz="2400" u="sng" dirty="0">
                <a:latin typeface="+mn-lt"/>
              </a:rPr>
              <a:t>Incremental model</a:t>
            </a:r>
          </a:p>
          <a:p>
            <a:pPr marL="342900" indent="-342900">
              <a:buClrTx/>
              <a:buFont typeface="Arial" panose="020B0604020202020204" pitchFamily="34" charset="0"/>
              <a:buChar char="•"/>
            </a:pPr>
            <a:r>
              <a:rPr lang="en-US" sz="2400" u="sng" dirty="0">
                <a:latin typeface="+mn-lt"/>
              </a:rPr>
              <a:t>Sequential</a:t>
            </a:r>
            <a:endParaRPr lang="en-US" sz="2400" b="1" dirty="0"/>
          </a:p>
          <a:p>
            <a:pPr marL="342900" indent="-342900">
              <a:buClrTx/>
              <a:buFont typeface="Arial" panose="020B0604020202020204" pitchFamily="34" charset="0"/>
              <a:buChar char="•"/>
            </a:pPr>
            <a:r>
              <a:rPr lang="en-US" sz="2400" u="sng" dirty="0"/>
              <a:t>Iterative Model</a:t>
            </a:r>
            <a:endParaRPr lang="en-US" sz="2400" u="sng" dirty="0">
              <a:latin typeface="+mn-lt"/>
            </a:endParaRPr>
          </a:p>
          <a:p>
            <a:pPr marL="342900" indent="-342900">
              <a:buClrTx/>
              <a:buFont typeface="Arial" panose="020B0604020202020204" pitchFamily="34" charset="0"/>
              <a:buChar char="•"/>
            </a:pPr>
            <a:r>
              <a:rPr lang="en-US" sz="2400" dirty="0">
                <a:latin typeface="+mn-lt"/>
              </a:rPr>
              <a:t>RAD Model</a:t>
            </a:r>
          </a:p>
          <a:p>
            <a:pPr marL="342900" indent="-342900">
              <a:buClrTx/>
              <a:buFont typeface="Arial" panose="020B0604020202020204" pitchFamily="34" charset="0"/>
              <a:buChar char="•"/>
            </a:pPr>
            <a:r>
              <a:rPr lang="en-US" sz="2400" b="1" dirty="0">
                <a:latin typeface="+mn-lt"/>
              </a:rPr>
              <a:t>Agile Model</a:t>
            </a:r>
          </a:p>
          <a:p>
            <a:pPr marL="342900" indent="-342900">
              <a:buClrTx/>
              <a:buFont typeface="Arial" panose="020B0604020202020204" pitchFamily="34" charset="0"/>
              <a:buChar char="•"/>
            </a:pPr>
            <a:r>
              <a:rPr lang="en-US" sz="2400" dirty="0">
                <a:latin typeface="+mn-lt"/>
              </a:rPr>
              <a:t>Spiral Model</a:t>
            </a:r>
          </a:p>
          <a:p>
            <a:pPr marL="342900" indent="-342900">
              <a:buClrTx/>
              <a:buFont typeface="Arial" panose="020B0604020202020204" pitchFamily="34" charset="0"/>
              <a:buChar char="•"/>
            </a:pPr>
            <a:r>
              <a:rPr lang="en-US" sz="2400" dirty="0">
                <a:latin typeface="+mn-lt"/>
              </a:rPr>
              <a:t>Prototype Model</a:t>
            </a:r>
            <a:endParaRPr kumimoji="0" lang="en-US" sz="1800" b="0" i="0" u="none" strike="noStrike" cap="none" normalizeH="0" baseline="0" dirty="0">
              <a:ln>
                <a:noFill/>
              </a:ln>
              <a:effectLst/>
            </a:endParaRPr>
          </a:p>
        </p:txBody>
      </p:sp>
    </p:spTree>
    <p:extLst>
      <p:ext uri="{BB962C8B-B14F-4D97-AF65-F5344CB8AC3E}">
        <p14:creationId xmlns:p14="http://schemas.microsoft.com/office/powerpoint/2010/main" val="1413934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Effect transition="in" filter="fade">
                                      <p:cBhvr>
                                        <p:cTn id="49" dur="1000"/>
                                        <p:tgtEl>
                                          <p:spTgt spid="5">
                                            <p:txEl>
                                              <p:pRg st="7" end="7"/>
                                            </p:txEl>
                                          </p:spTgt>
                                        </p:tgtEl>
                                      </p:cBhvr>
                                    </p:animEffect>
                                    <p:anim calcmode="lin" valueType="num">
                                      <p:cBhvr>
                                        <p:cTn id="5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Effect transition="in" filter="fade">
                                      <p:cBhvr>
                                        <p:cTn id="56" dur="1000"/>
                                        <p:tgtEl>
                                          <p:spTgt spid="5">
                                            <p:txEl>
                                              <p:pRg st="8" end="8"/>
                                            </p:txEl>
                                          </p:spTgt>
                                        </p:tgtEl>
                                      </p:cBhvr>
                                    </p:animEffect>
                                    <p:anim calcmode="lin" valueType="num">
                                      <p:cBhvr>
                                        <p:cTn id="57"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9" end="9"/>
                                            </p:txEl>
                                          </p:spTgt>
                                        </p:tgtEl>
                                        <p:attrNameLst>
                                          <p:attrName>style.visibility</p:attrName>
                                        </p:attrNameLst>
                                      </p:cBhvr>
                                      <p:to>
                                        <p:strVal val="visible"/>
                                      </p:to>
                                    </p:set>
                                    <p:animEffect transition="in" filter="fade">
                                      <p:cBhvr>
                                        <p:cTn id="63" dur="1000"/>
                                        <p:tgtEl>
                                          <p:spTgt spid="5">
                                            <p:txEl>
                                              <p:pRg st="9" end="9"/>
                                            </p:txEl>
                                          </p:spTgt>
                                        </p:tgtEl>
                                      </p:cBhvr>
                                    </p:animEffect>
                                    <p:anim calcmode="lin" valueType="num">
                                      <p:cBhvr>
                                        <p:cTn id="64"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10" end="10"/>
                                            </p:txEl>
                                          </p:spTgt>
                                        </p:tgtEl>
                                        <p:attrNameLst>
                                          <p:attrName>style.visibility</p:attrName>
                                        </p:attrNameLst>
                                      </p:cBhvr>
                                      <p:to>
                                        <p:strVal val="visible"/>
                                      </p:to>
                                    </p:set>
                                    <p:animEffect transition="in" filter="fade">
                                      <p:cBhvr>
                                        <p:cTn id="70" dur="1000"/>
                                        <p:tgtEl>
                                          <p:spTgt spid="5">
                                            <p:txEl>
                                              <p:pRg st="10" end="10"/>
                                            </p:txEl>
                                          </p:spTgt>
                                        </p:tgtEl>
                                      </p:cBhvr>
                                    </p:animEffect>
                                    <p:anim calcmode="lin" valueType="num">
                                      <p:cBhvr>
                                        <p:cTn id="71"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C8CE-2418-4880-84C5-6A7680CAC63F}"/>
              </a:ext>
            </a:extLst>
          </p:cNvPr>
          <p:cNvSpPr>
            <a:spLocks noGrp="1"/>
          </p:cNvSpPr>
          <p:nvPr>
            <p:ph type="title"/>
          </p:nvPr>
        </p:nvSpPr>
        <p:spPr/>
        <p:txBody>
          <a:bodyPr/>
          <a:lstStyle/>
          <a:p>
            <a:r>
              <a:rPr lang="en-US" dirty="0"/>
              <a:t>Iterative, Sequential, Incremental</a:t>
            </a:r>
          </a:p>
        </p:txBody>
      </p:sp>
      <p:sp>
        <p:nvSpPr>
          <p:cNvPr id="3" name="Content Placeholder 2">
            <a:extLst>
              <a:ext uri="{FF2B5EF4-FFF2-40B4-BE49-F238E27FC236}">
                <a16:creationId xmlns:a16="http://schemas.microsoft.com/office/drawing/2014/main" id="{C173C5CD-BD93-4B75-8745-9BDF39DD5292}"/>
              </a:ext>
            </a:extLst>
          </p:cNvPr>
          <p:cNvSpPr>
            <a:spLocks noGrp="1"/>
          </p:cNvSpPr>
          <p:nvPr>
            <p:ph sz="quarter" idx="13"/>
          </p:nvPr>
        </p:nvSpPr>
        <p:spPr/>
        <p:txBody>
          <a:bodyPr/>
          <a:lstStyle/>
          <a:p>
            <a:pPr marL="285750" indent="-285750">
              <a:lnSpc>
                <a:spcPct val="150000"/>
              </a:lnSpc>
              <a:buFont typeface="Arial" panose="020B0604020202020204" pitchFamily="34" charset="0"/>
              <a:buChar char="•"/>
            </a:pPr>
            <a:r>
              <a:rPr lang="en-US" sz="3600" dirty="0"/>
              <a:t>Sequential Model?</a:t>
            </a:r>
          </a:p>
          <a:p>
            <a:pPr marL="285750" indent="-285750">
              <a:lnSpc>
                <a:spcPct val="150000"/>
              </a:lnSpc>
              <a:buFont typeface="Arial" panose="020B0604020202020204" pitchFamily="34" charset="0"/>
              <a:buChar char="•"/>
            </a:pPr>
            <a:r>
              <a:rPr lang="en-US" sz="3600" dirty="0"/>
              <a:t>Incremental Model?</a:t>
            </a:r>
          </a:p>
          <a:p>
            <a:pPr marL="285750" indent="-285750">
              <a:lnSpc>
                <a:spcPct val="150000"/>
              </a:lnSpc>
              <a:buFont typeface="Arial" panose="020B0604020202020204" pitchFamily="34" charset="0"/>
              <a:buChar char="•"/>
            </a:pPr>
            <a:r>
              <a:rPr lang="en-US" sz="3600" dirty="0"/>
              <a:t>Iterative Model?</a:t>
            </a:r>
          </a:p>
          <a:p>
            <a:pPr marL="285750" indent="-285750">
              <a:lnSpc>
                <a:spcPct val="150000"/>
              </a:lnSpc>
              <a:buFont typeface="Arial" panose="020B0604020202020204" pitchFamily="34" charset="0"/>
              <a:buChar char="•"/>
            </a:pPr>
            <a:r>
              <a:rPr lang="en-US" sz="3600" dirty="0"/>
              <a:t>Iterative-Incremental Model?</a:t>
            </a:r>
          </a:p>
        </p:txBody>
      </p:sp>
    </p:spTree>
    <p:extLst>
      <p:ext uri="{BB962C8B-B14F-4D97-AF65-F5344CB8AC3E}">
        <p14:creationId xmlns:p14="http://schemas.microsoft.com/office/powerpoint/2010/main" val="617667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3EB-7DDC-4226-956B-27A70E56EAE3}"/>
              </a:ext>
            </a:extLst>
          </p:cNvPr>
          <p:cNvSpPr>
            <a:spLocks noGrp="1"/>
          </p:cNvSpPr>
          <p:nvPr>
            <p:ph type="title"/>
          </p:nvPr>
        </p:nvSpPr>
        <p:spPr/>
        <p:txBody>
          <a:bodyPr/>
          <a:lstStyle/>
          <a:p>
            <a:r>
              <a:rPr lang="en-US" dirty="0"/>
              <a:t>Method, Model, Methodology and Framework</a:t>
            </a:r>
          </a:p>
        </p:txBody>
      </p:sp>
      <p:sp>
        <p:nvSpPr>
          <p:cNvPr id="3" name="Content Placeholder 2">
            <a:extLst>
              <a:ext uri="{FF2B5EF4-FFF2-40B4-BE49-F238E27FC236}">
                <a16:creationId xmlns:a16="http://schemas.microsoft.com/office/drawing/2014/main" id="{C81B6D4C-4D7A-43B4-84D8-2D2FC1972A3B}"/>
              </a:ext>
            </a:extLst>
          </p:cNvPr>
          <p:cNvSpPr>
            <a:spLocks noGrp="1"/>
          </p:cNvSpPr>
          <p:nvPr>
            <p:ph sz="quarter" idx="13"/>
          </p:nvPr>
        </p:nvSpPr>
        <p:spPr>
          <a:xfrm>
            <a:off x="1755648" y="1710223"/>
            <a:ext cx="10076688" cy="4389120"/>
          </a:xfrm>
        </p:spPr>
        <p:txBody>
          <a:bodyPr>
            <a:normAutofit/>
          </a:bodyPr>
          <a:lstStyle/>
          <a:p>
            <a:pPr marL="285750" indent="-285750">
              <a:lnSpc>
                <a:spcPct val="110000"/>
              </a:lnSpc>
              <a:buFont typeface="Arial" panose="020B0604020202020204" pitchFamily="34" charset="0"/>
              <a:buChar char="•"/>
            </a:pPr>
            <a:r>
              <a:rPr lang="en-US" sz="1800" b="1" dirty="0"/>
              <a:t>Method</a:t>
            </a:r>
            <a:r>
              <a:rPr lang="en-US" sz="1800" dirty="0"/>
              <a:t> (systematic procedure to achieve a result or goal) is subset of bigger umbrella of </a:t>
            </a:r>
            <a:r>
              <a:rPr lang="en-US" sz="1800" b="1" dirty="0"/>
              <a:t>methodology</a:t>
            </a:r>
            <a:r>
              <a:rPr lang="en-US" sz="1800" dirty="0"/>
              <a:t> (systems of methods).</a:t>
            </a:r>
          </a:p>
          <a:p>
            <a:pPr marL="285750" indent="-285750">
              <a:lnSpc>
                <a:spcPct val="110000"/>
              </a:lnSpc>
              <a:buFont typeface="Arial" panose="020B0604020202020204" pitchFamily="34" charset="0"/>
              <a:buChar char="•"/>
            </a:pPr>
            <a:endParaRPr lang="en-US" sz="1800" dirty="0"/>
          </a:p>
          <a:p>
            <a:pPr marL="285750" indent="-285750">
              <a:lnSpc>
                <a:spcPct val="110000"/>
              </a:lnSpc>
              <a:buFont typeface="Arial" panose="020B0604020202020204" pitchFamily="34" charset="0"/>
              <a:buChar char="•"/>
            </a:pPr>
            <a:r>
              <a:rPr lang="en-US" sz="1800" dirty="0"/>
              <a:t>A </a:t>
            </a:r>
            <a:r>
              <a:rPr lang="en-US" sz="1800" b="1" dirty="0"/>
              <a:t>framework</a:t>
            </a:r>
            <a:r>
              <a:rPr lang="en-US" sz="1800" dirty="0"/>
              <a:t> is having multiple methods also provide different solutions but not complete, there is always a room for new addition of solutions.</a:t>
            </a:r>
          </a:p>
          <a:p>
            <a:pPr marL="285750" indent="-285750">
              <a:lnSpc>
                <a:spcPct val="110000"/>
              </a:lnSpc>
              <a:buFont typeface="Arial" panose="020B0604020202020204" pitchFamily="34" charset="0"/>
              <a:buChar char="•"/>
            </a:pPr>
            <a:endParaRPr lang="en-US" sz="1800" dirty="0"/>
          </a:p>
          <a:p>
            <a:pPr marL="285750" indent="-285750">
              <a:lnSpc>
                <a:spcPct val="110000"/>
              </a:lnSpc>
              <a:buFont typeface="Arial" panose="020B0604020202020204" pitchFamily="34" charset="0"/>
              <a:buChar char="•"/>
            </a:pPr>
            <a:r>
              <a:rPr lang="en-US" sz="1800" dirty="0"/>
              <a:t>A framework is a way of representing the empirical relations between every aspect of inquiry. </a:t>
            </a:r>
          </a:p>
          <a:p>
            <a:pPr marL="285750" indent="-285750">
              <a:lnSpc>
                <a:spcPct val="110000"/>
              </a:lnSpc>
              <a:buFont typeface="Arial" panose="020B0604020202020204" pitchFamily="34" charset="0"/>
              <a:buChar char="•"/>
            </a:pPr>
            <a:endParaRPr lang="en-US" sz="1800" dirty="0"/>
          </a:p>
          <a:p>
            <a:pPr marL="285750" indent="-285750">
              <a:lnSpc>
                <a:spcPct val="110000"/>
              </a:lnSpc>
              <a:buFont typeface="Arial" panose="020B0604020202020204" pitchFamily="34" charset="0"/>
              <a:buChar char="•"/>
            </a:pPr>
            <a:r>
              <a:rPr lang="en-US" sz="1800" dirty="0"/>
              <a:t>A </a:t>
            </a:r>
            <a:r>
              <a:rPr lang="en-US" sz="1800" b="1" dirty="0"/>
              <a:t>model</a:t>
            </a:r>
            <a:r>
              <a:rPr lang="en-US" sz="1800" dirty="0"/>
              <a:t> is an abstract form of framework or methodologies.</a:t>
            </a:r>
          </a:p>
        </p:txBody>
      </p:sp>
      <p:sp>
        <p:nvSpPr>
          <p:cNvPr id="4" name="Rectangle 3">
            <a:extLst>
              <a:ext uri="{FF2B5EF4-FFF2-40B4-BE49-F238E27FC236}">
                <a16:creationId xmlns:a16="http://schemas.microsoft.com/office/drawing/2014/main" id="{20400979-CD8A-411D-B6AC-7159A3EFA1CC}"/>
              </a:ext>
            </a:extLst>
          </p:cNvPr>
          <p:cNvSpPr/>
          <p:nvPr/>
        </p:nvSpPr>
        <p:spPr>
          <a:xfrm>
            <a:off x="1882876" y="5657306"/>
            <a:ext cx="10076688" cy="646331"/>
          </a:xfrm>
          <a:prstGeom prst="rect">
            <a:avLst/>
          </a:prstGeom>
        </p:spPr>
        <p:txBody>
          <a:bodyPr wrap="square">
            <a:spAutoFit/>
          </a:bodyPr>
          <a:lstStyle/>
          <a:p>
            <a:r>
              <a:rPr lang="en-US" dirty="0">
                <a:solidFill>
                  <a:schemeClr val="accent2">
                    <a:lumMod val="75000"/>
                  </a:schemeClr>
                </a:solidFill>
              </a:rPr>
              <a:t>Relate construction of an house with respect to </a:t>
            </a:r>
            <a:r>
              <a:rPr lang="en-US" b="1" dirty="0">
                <a:solidFill>
                  <a:schemeClr val="accent2">
                    <a:lumMod val="75000"/>
                  </a:schemeClr>
                </a:solidFill>
              </a:rPr>
              <a:t>METHOD, MODEL, METHODOLOGY and FRAMEWORK ?</a:t>
            </a:r>
          </a:p>
        </p:txBody>
      </p:sp>
    </p:spTree>
    <p:extLst>
      <p:ext uri="{BB962C8B-B14F-4D97-AF65-F5344CB8AC3E}">
        <p14:creationId xmlns:p14="http://schemas.microsoft.com/office/powerpoint/2010/main" val="46070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Development Models</a:t>
            </a:r>
          </a:p>
        </p:txBody>
      </p:sp>
      <p:sp>
        <p:nvSpPr>
          <p:cNvPr id="5" name="Rectangle 2"/>
          <p:cNvSpPr>
            <a:spLocks noGrp="1" noChangeArrowheads="1"/>
          </p:cNvSpPr>
          <p:nvPr>
            <p:ph idx="1"/>
          </p:nvPr>
        </p:nvSpPr>
        <p:spPr bwMode="auto">
          <a:xfrm>
            <a:off x="1848465" y="1689036"/>
            <a:ext cx="9983871" cy="4720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ClrTx/>
              <a:buFont typeface="Arial" panose="020B0604020202020204" pitchFamily="34" charset="0"/>
              <a:buChar char="•"/>
            </a:pPr>
            <a:r>
              <a:rPr lang="en-US" sz="2000" dirty="0">
                <a:latin typeface="+mn-lt"/>
              </a:rPr>
              <a:t>Choosing right model for developing of the software product or application is very important. </a:t>
            </a:r>
          </a:p>
          <a:p>
            <a:pPr marL="342900" indent="-342900">
              <a:buClrTx/>
              <a:buFont typeface="Arial" panose="020B0604020202020204" pitchFamily="34" charset="0"/>
              <a:buChar char="•"/>
            </a:pPr>
            <a:endParaRPr lang="en-US" sz="2000" dirty="0">
              <a:latin typeface="+mn-lt"/>
            </a:endParaRPr>
          </a:p>
          <a:p>
            <a:pPr marL="342900" indent="-342900">
              <a:buClrTx/>
              <a:buFont typeface="Arial" panose="020B0604020202020204" pitchFamily="34" charset="0"/>
              <a:buChar char="•"/>
            </a:pPr>
            <a:r>
              <a:rPr lang="en-US" sz="2000" dirty="0">
                <a:latin typeface="+mn-lt"/>
              </a:rPr>
              <a:t>Based on the model the development and testing processes are carried out.</a:t>
            </a:r>
          </a:p>
          <a:p>
            <a:pPr marL="342900" indent="-342900">
              <a:buClrTx/>
              <a:buFont typeface="Arial" panose="020B0604020202020204" pitchFamily="34" charset="0"/>
              <a:buChar char="•"/>
            </a:pPr>
            <a:endParaRPr lang="en-US" sz="2000" dirty="0">
              <a:latin typeface="+mn-lt"/>
            </a:endParaRPr>
          </a:p>
          <a:p>
            <a:pPr marL="342900" indent="-342900">
              <a:buClrTx/>
              <a:buFont typeface="Arial" panose="020B0604020202020204" pitchFamily="34" charset="0"/>
              <a:buChar char="•"/>
            </a:pPr>
            <a:r>
              <a:rPr lang="en-US" sz="2000" u="sng" dirty="0">
                <a:latin typeface="+mn-lt"/>
              </a:rPr>
              <a:t>These days in market the ‘</a:t>
            </a:r>
            <a:r>
              <a:rPr lang="en-US" sz="2000" b="1" u="sng" dirty="0">
                <a:latin typeface="+mn-lt"/>
              </a:rPr>
              <a:t>Agile Methodology‘ </a:t>
            </a:r>
            <a:r>
              <a:rPr lang="en-US" sz="2000" u="sng" dirty="0">
                <a:latin typeface="+mn-lt"/>
              </a:rPr>
              <a:t>is the most used model.</a:t>
            </a:r>
            <a:r>
              <a:rPr lang="en-US" sz="2000" b="1" dirty="0">
                <a:solidFill>
                  <a:schemeClr val="accent2">
                    <a:lumMod val="75000"/>
                  </a:schemeClr>
                </a:solidFill>
                <a:latin typeface="+mn-lt"/>
              </a:rPr>
              <a:t> (WHY?)</a:t>
            </a:r>
          </a:p>
          <a:p>
            <a:pPr marL="342900" indent="-342900">
              <a:buClrTx/>
              <a:buFont typeface="Arial" panose="020B0604020202020204" pitchFamily="34" charset="0"/>
              <a:buChar char="•"/>
            </a:pPr>
            <a:endParaRPr lang="en-US" sz="2000" dirty="0">
              <a:latin typeface="+mn-lt"/>
            </a:endParaRPr>
          </a:p>
          <a:p>
            <a:pPr marL="342900" indent="-342900">
              <a:buClrTx/>
              <a:buFont typeface="Arial" panose="020B0604020202020204" pitchFamily="34" charset="0"/>
              <a:buChar char="•"/>
            </a:pPr>
            <a:r>
              <a:rPr lang="en-US" sz="2000" b="1" dirty="0">
                <a:latin typeface="+mn-lt"/>
              </a:rPr>
              <a:t>‘Waterfall Model‘ </a:t>
            </a:r>
            <a:r>
              <a:rPr lang="en-US" sz="2000" dirty="0">
                <a:latin typeface="+mn-lt"/>
              </a:rPr>
              <a:t>is now considered to be the very old model. </a:t>
            </a:r>
            <a:r>
              <a:rPr lang="en-US" sz="2000" b="1" dirty="0">
                <a:solidFill>
                  <a:schemeClr val="accent2">
                    <a:lumMod val="75000"/>
                  </a:schemeClr>
                </a:solidFill>
              </a:rPr>
              <a:t>(WHY?)</a:t>
            </a:r>
            <a:endParaRPr lang="en-US" sz="2000" dirty="0">
              <a:latin typeface="+mn-lt"/>
            </a:endParaRPr>
          </a:p>
          <a:p>
            <a:pPr marL="342900" indent="-342900">
              <a:buClrTx/>
              <a:buFont typeface="Arial" panose="020B0604020202020204" pitchFamily="34" charset="0"/>
              <a:buChar char="•"/>
            </a:pPr>
            <a:endParaRPr lang="en-US" sz="2000" dirty="0">
              <a:latin typeface="+mn-lt"/>
            </a:endParaRPr>
          </a:p>
          <a:p>
            <a:pPr marL="342900" indent="-342900">
              <a:buClrTx/>
              <a:buFont typeface="Arial" panose="020B0604020202020204" pitchFamily="34" charset="0"/>
              <a:buChar char="•"/>
            </a:pPr>
            <a:r>
              <a:rPr lang="en-US" sz="2000" b="1" dirty="0">
                <a:latin typeface="+mn-lt"/>
              </a:rPr>
              <a:t>‘V-model‘ </a:t>
            </a:r>
            <a:r>
              <a:rPr lang="en-US" sz="2000" dirty="0">
                <a:latin typeface="+mn-lt"/>
              </a:rPr>
              <a:t>is also used by many of the companies in their product. ‘V-model’ is nothing but ‘Verification’ and ‘Validation’ model.</a:t>
            </a:r>
          </a:p>
          <a:p>
            <a:pPr marL="342900" indent="-342900">
              <a:buClrTx/>
              <a:buFont typeface="Arial" panose="020B0604020202020204" pitchFamily="34" charset="0"/>
              <a:buChar char="•"/>
            </a:pPr>
            <a:endParaRPr lang="en-US" sz="2000" dirty="0">
              <a:latin typeface="+mn-lt"/>
            </a:endParaRPr>
          </a:p>
          <a:p>
            <a:pPr marL="342900" indent="-342900">
              <a:buClrTx/>
              <a:buFont typeface="Arial" panose="020B0604020202020204" pitchFamily="34" charset="0"/>
              <a:buChar char="•"/>
            </a:pPr>
            <a:r>
              <a:rPr lang="en-US" sz="2000" dirty="0">
                <a:latin typeface="+mn-lt"/>
              </a:rPr>
              <a:t>Likewise other models are also used based on the requirement of the customer and need of the product.</a:t>
            </a:r>
          </a:p>
        </p:txBody>
      </p:sp>
    </p:spTree>
    <p:extLst>
      <p:ext uri="{BB962C8B-B14F-4D97-AF65-F5344CB8AC3E}">
        <p14:creationId xmlns:p14="http://schemas.microsoft.com/office/powerpoint/2010/main" val="2639802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1000"/>
                                        <p:tgtEl>
                                          <p:spTgt spid="5">
                                            <p:txEl>
                                              <p:pRg st="10" end="10"/>
                                            </p:txEl>
                                          </p:spTgt>
                                        </p:tgtEl>
                                      </p:cBhvr>
                                    </p:animEffect>
                                    <p:anim calcmode="lin" valueType="num">
                                      <p:cBhvr>
                                        <p:cTn id="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1484" y="1837959"/>
            <a:ext cx="4424516" cy="4695576"/>
          </a:xfrm>
        </p:spPr>
        <p:txBody>
          <a:bodyPr>
            <a:normAutofit/>
          </a:bodyPr>
          <a:lstStyle/>
          <a:p>
            <a:pPr marL="285750" indent="-285750">
              <a:buFont typeface="Arial" panose="020B0604020202020204" pitchFamily="34" charset="0"/>
              <a:buChar char="•"/>
            </a:pPr>
            <a:r>
              <a:rPr lang="en-US" dirty="0"/>
              <a:t>The Waterfall Model was first Model to be introduced.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the end of each phase, a review takes place to determine if the project is on the right path and whether or not to continue or discard the project.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model </a:t>
            </a:r>
            <a:r>
              <a:rPr lang="en-US" b="1" dirty="0"/>
              <a:t>Software Testing</a:t>
            </a:r>
            <a:r>
              <a:rPr lang="en-US" dirty="0"/>
              <a:t> starts only after the development is complete.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waterfall model </a:t>
            </a:r>
            <a:r>
              <a:rPr lang="en-US" b="1" dirty="0"/>
              <a:t>Phases</a:t>
            </a:r>
            <a:r>
              <a:rPr lang="en-US" dirty="0"/>
              <a:t> do not overlap.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Cost</a:t>
            </a:r>
            <a:r>
              <a:rPr lang="en-US" dirty="0"/>
              <a:t> of fixing issues are </a:t>
            </a:r>
            <a:r>
              <a:rPr lang="en-US" b="1" dirty="0"/>
              <a:t>high.</a:t>
            </a:r>
          </a:p>
        </p:txBody>
      </p:sp>
      <p:sp>
        <p:nvSpPr>
          <p:cNvPr id="3" name="Title 2"/>
          <p:cNvSpPr>
            <a:spLocks noGrp="1"/>
          </p:cNvSpPr>
          <p:nvPr>
            <p:ph type="title"/>
          </p:nvPr>
        </p:nvSpPr>
        <p:spPr/>
        <p:txBody>
          <a:bodyPr/>
          <a:lstStyle/>
          <a:p>
            <a:r>
              <a:rPr lang="en-US" dirty="0"/>
              <a:t>Waterfall Model </a:t>
            </a:r>
          </a:p>
        </p:txBody>
      </p:sp>
      <p:pic>
        <p:nvPicPr>
          <p:cNvPr id="2050" name="Picture 2" descr="Waterfall model"/>
          <p:cNvPicPr>
            <a:picLocks noChangeAspect="1" noChangeArrowheads="1"/>
          </p:cNvPicPr>
          <p:nvPr/>
        </p:nvPicPr>
        <p:blipFill rotWithShape="1">
          <a:blip r:embed="rId2">
            <a:extLst>
              <a:ext uri="{28A0092B-C50C-407E-A947-70E740481C1C}">
                <a14:useLocalDpi xmlns:a14="http://schemas.microsoft.com/office/drawing/2010/main" val="0"/>
              </a:ext>
            </a:extLst>
          </a:blip>
          <a:srcRect l="3614" t="13737" r="1973" b="5194"/>
          <a:stretch/>
        </p:blipFill>
        <p:spPr bwMode="auto">
          <a:xfrm>
            <a:off x="6176772" y="2058901"/>
            <a:ext cx="5939055" cy="388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305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0831-6437-4F97-8A39-B9F165787E71}"/>
              </a:ext>
            </a:extLst>
          </p:cNvPr>
          <p:cNvSpPr>
            <a:spLocks noGrp="1"/>
          </p:cNvSpPr>
          <p:nvPr>
            <p:ph type="title"/>
          </p:nvPr>
        </p:nvSpPr>
        <p:spPr/>
        <p:txBody>
          <a:bodyPr/>
          <a:lstStyle/>
          <a:p>
            <a:r>
              <a:rPr lang="en-US" dirty="0"/>
              <a:t>Test Levels, Type and Approaches</a:t>
            </a:r>
          </a:p>
        </p:txBody>
      </p:sp>
      <p:sp>
        <p:nvSpPr>
          <p:cNvPr id="4" name="TextBox 5">
            <a:extLst>
              <a:ext uri="{FF2B5EF4-FFF2-40B4-BE49-F238E27FC236}">
                <a16:creationId xmlns:a16="http://schemas.microsoft.com/office/drawing/2014/main" id="{CE3A1F4D-127D-4A5C-8946-CE99354B985C}"/>
              </a:ext>
            </a:extLst>
          </p:cNvPr>
          <p:cNvSpPr txBox="1"/>
          <p:nvPr/>
        </p:nvSpPr>
        <p:spPr>
          <a:xfrm>
            <a:off x="2814092" y="1781234"/>
            <a:ext cx="167640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Acceptance</a:t>
            </a:r>
            <a:endParaRPr lang="ru-RU" dirty="0">
              <a:solidFill>
                <a:schemeClr val="tx1">
                  <a:lumMod val="65000"/>
                  <a:lumOff val="35000"/>
                </a:schemeClr>
              </a:solidFill>
            </a:endParaRPr>
          </a:p>
        </p:txBody>
      </p:sp>
      <p:sp>
        <p:nvSpPr>
          <p:cNvPr id="5" name="TextBox 6">
            <a:extLst>
              <a:ext uri="{FF2B5EF4-FFF2-40B4-BE49-F238E27FC236}">
                <a16:creationId xmlns:a16="http://schemas.microsoft.com/office/drawing/2014/main" id="{2D3B3ED3-E04E-467A-8298-BE382A5459FD}"/>
              </a:ext>
            </a:extLst>
          </p:cNvPr>
          <p:cNvSpPr txBox="1"/>
          <p:nvPr/>
        </p:nvSpPr>
        <p:spPr>
          <a:xfrm>
            <a:off x="5222011" y="2467034"/>
            <a:ext cx="91440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Load</a:t>
            </a:r>
            <a:endParaRPr lang="ru-RU" b="1" dirty="0">
              <a:solidFill>
                <a:schemeClr val="tx1">
                  <a:lumMod val="50000"/>
                  <a:lumOff val="50000"/>
                </a:schemeClr>
              </a:solidFill>
              <a:latin typeface="Batang" pitchFamily="18" charset="-127"/>
              <a:ea typeface="Batang" pitchFamily="18" charset="-127"/>
            </a:endParaRPr>
          </a:p>
        </p:txBody>
      </p:sp>
      <p:sp>
        <p:nvSpPr>
          <p:cNvPr id="6" name="TextBox 7">
            <a:extLst>
              <a:ext uri="{FF2B5EF4-FFF2-40B4-BE49-F238E27FC236}">
                <a16:creationId xmlns:a16="http://schemas.microsoft.com/office/drawing/2014/main" id="{E3E53751-CF3D-41CC-ABAE-18FDF253536B}"/>
              </a:ext>
            </a:extLst>
          </p:cNvPr>
          <p:cNvSpPr txBox="1"/>
          <p:nvPr/>
        </p:nvSpPr>
        <p:spPr>
          <a:xfrm>
            <a:off x="2668618" y="3610034"/>
            <a:ext cx="166254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Compatibility</a:t>
            </a:r>
            <a:endParaRPr lang="ru-RU" b="1" dirty="0">
              <a:solidFill>
                <a:schemeClr val="tx1">
                  <a:lumMod val="50000"/>
                  <a:lumOff val="50000"/>
                </a:schemeClr>
              </a:solidFill>
              <a:latin typeface="Batang" pitchFamily="18" charset="-127"/>
              <a:ea typeface="Batang" pitchFamily="18" charset="-127"/>
            </a:endParaRPr>
          </a:p>
        </p:txBody>
      </p:sp>
      <p:sp>
        <p:nvSpPr>
          <p:cNvPr id="7" name="TextBox 8">
            <a:extLst>
              <a:ext uri="{FF2B5EF4-FFF2-40B4-BE49-F238E27FC236}">
                <a16:creationId xmlns:a16="http://schemas.microsoft.com/office/drawing/2014/main" id="{D952A9D0-F8D1-49E6-95DE-622236B251CA}"/>
              </a:ext>
            </a:extLst>
          </p:cNvPr>
          <p:cNvSpPr txBox="1"/>
          <p:nvPr/>
        </p:nvSpPr>
        <p:spPr>
          <a:xfrm>
            <a:off x="5094549" y="3376340"/>
            <a:ext cx="1413164"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Functional</a:t>
            </a:r>
            <a:endParaRPr lang="ru-RU" sz="2000" b="1" dirty="0">
              <a:solidFill>
                <a:schemeClr val="tx1">
                  <a:lumMod val="95000"/>
                  <a:lumOff val="5000"/>
                </a:schemeClr>
              </a:solidFill>
            </a:endParaRPr>
          </a:p>
        </p:txBody>
      </p:sp>
      <p:sp>
        <p:nvSpPr>
          <p:cNvPr id="8" name="TextBox 9">
            <a:extLst>
              <a:ext uri="{FF2B5EF4-FFF2-40B4-BE49-F238E27FC236}">
                <a16:creationId xmlns:a16="http://schemas.microsoft.com/office/drawing/2014/main" id="{6E8EE85C-B844-4310-8F84-13D8A431E69A}"/>
              </a:ext>
            </a:extLst>
          </p:cNvPr>
          <p:cNvSpPr txBox="1"/>
          <p:nvPr/>
        </p:nvSpPr>
        <p:spPr>
          <a:xfrm>
            <a:off x="5636956" y="1705034"/>
            <a:ext cx="159327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Black  Box</a:t>
            </a:r>
            <a:endParaRPr lang="ru-RU" dirty="0">
              <a:solidFill>
                <a:schemeClr val="tx1">
                  <a:lumMod val="65000"/>
                  <a:lumOff val="35000"/>
                </a:schemeClr>
              </a:solidFill>
            </a:endParaRPr>
          </a:p>
        </p:txBody>
      </p:sp>
      <p:sp>
        <p:nvSpPr>
          <p:cNvPr id="9" name="TextBox 10">
            <a:extLst>
              <a:ext uri="{FF2B5EF4-FFF2-40B4-BE49-F238E27FC236}">
                <a16:creationId xmlns:a16="http://schemas.microsoft.com/office/drawing/2014/main" id="{5F3704A0-E13D-4F13-A617-BC82B5E6985A}"/>
              </a:ext>
            </a:extLst>
          </p:cNvPr>
          <p:cNvSpPr txBox="1"/>
          <p:nvPr/>
        </p:nvSpPr>
        <p:spPr>
          <a:xfrm>
            <a:off x="8376691" y="1776140"/>
            <a:ext cx="1828800"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Conformance</a:t>
            </a:r>
            <a:endParaRPr lang="ru-RU" sz="2000" b="1" dirty="0">
              <a:solidFill>
                <a:schemeClr val="tx1">
                  <a:lumMod val="95000"/>
                  <a:lumOff val="5000"/>
                </a:schemeClr>
              </a:solidFill>
            </a:endParaRPr>
          </a:p>
        </p:txBody>
      </p:sp>
      <p:sp>
        <p:nvSpPr>
          <p:cNvPr id="10" name="TextBox 11">
            <a:extLst>
              <a:ext uri="{FF2B5EF4-FFF2-40B4-BE49-F238E27FC236}">
                <a16:creationId xmlns:a16="http://schemas.microsoft.com/office/drawing/2014/main" id="{065E4087-1BC7-4210-B5CB-A81665E66BC9}"/>
              </a:ext>
            </a:extLst>
          </p:cNvPr>
          <p:cNvSpPr txBox="1"/>
          <p:nvPr/>
        </p:nvSpPr>
        <p:spPr>
          <a:xfrm>
            <a:off x="8218749" y="3991034"/>
            <a:ext cx="141316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Integration</a:t>
            </a:r>
            <a:endParaRPr lang="ru-RU" b="1" dirty="0">
              <a:solidFill>
                <a:schemeClr val="tx1">
                  <a:lumMod val="50000"/>
                  <a:lumOff val="50000"/>
                </a:schemeClr>
              </a:solidFill>
              <a:latin typeface="Batang" pitchFamily="18" charset="-127"/>
              <a:ea typeface="Batang" pitchFamily="18" charset="-127"/>
            </a:endParaRPr>
          </a:p>
        </p:txBody>
      </p:sp>
      <p:sp>
        <p:nvSpPr>
          <p:cNvPr id="11" name="TextBox 12">
            <a:extLst>
              <a:ext uri="{FF2B5EF4-FFF2-40B4-BE49-F238E27FC236}">
                <a16:creationId xmlns:a16="http://schemas.microsoft.com/office/drawing/2014/main" id="{8454E11C-6149-41D2-B0B4-3758DE3FD97F}"/>
              </a:ext>
            </a:extLst>
          </p:cNvPr>
          <p:cNvSpPr txBox="1"/>
          <p:nvPr/>
        </p:nvSpPr>
        <p:spPr>
          <a:xfrm>
            <a:off x="2668620" y="2538140"/>
            <a:ext cx="166254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Performance</a:t>
            </a:r>
            <a:endParaRPr lang="ru-RU" sz="2000" b="1" dirty="0">
              <a:solidFill>
                <a:schemeClr val="tx1">
                  <a:lumMod val="95000"/>
                  <a:lumOff val="5000"/>
                </a:schemeClr>
              </a:solidFill>
            </a:endParaRPr>
          </a:p>
        </p:txBody>
      </p:sp>
      <p:sp>
        <p:nvSpPr>
          <p:cNvPr id="12" name="TextBox 13">
            <a:extLst>
              <a:ext uri="{FF2B5EF4-FFF2-40B4-BE49-F238E27FC236}">
                <a16:creationId xmlns:a16="http://schemas.microsoft.com/office/drawing/2014/main" id="{A3E564FE-4204-4372-84A3-A72AFA69AB2D}"/>
              </a:ext>
            </a:extLst>
          </p:cNvPr>
          <p:cNvSpPr txBox="1"/>
          <p:nvPr/>
        </p:nvSpPr>
        <p:spPr>
          <a:xfrm>
            <a:off x="3652291" y="5052740"/>
            <a:ext cx="1636222"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Regression</a:t>
            </a:r>
            <a:endParaRPr lang="ru-RU" sz="2000" b="1" dirty="0">
              <a:solidFill>
                <a:schemeClr val="tx1">
                  <a:lumMod val="95000"/>
                  <a:lumOff val="5000"/>
                </a:schemeClr>
              </a:solidFill>
            </a:endParaRPr>
          </a:p>
        </p:txBody>
      </p:sp>
      <p:sp>
        <p:nvSpPr>
          <p:cNvPr id="13" name="TextBox 14">
            <a:extLst>
              <a:ext uri="{FF2B5EF4-FFF2-40B4-BE49-F238E27FC236}">
                <a16:creationId xmlns:a16="http://schemas.microsoft.com/office/drawing/2014/main" id="{A3D42545-8D7F-473F-86C8-55A9C34BB883}"/>
              </a:ext>
            </a:extLst>
          </p:cNvPr>
          <p:cNvSpPr txBox="1"/>
          <p:nvPr/>
        </p:nvSpPr>
        <p:spPr>
          <a:xfrm>
            <a:off x="4865949" y="4524434"/>
            <a:ext cx="141316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Smoke</a:t>
            </a:r>
            <a:endParaRPr lang="ru-RU" b="1" dirty="0">
              <a:solidFill>
                <a:schemeClr val="tx1">
                  <a:lumMod val="50000"/>
                  <a:lumOff val="50000"/>
                </a:schemeClr>
              </a:solidFill>
              <a:latin typeface="Batang" pitchFamily="18" charset="-127"/>
              <a:ea typeface="Batang" pitchFamily="18" charset="-127"/>
            </a:endParaRPr>
          </a:p>
        </p:txBody>
      </p:sp>
      <p:sp>
        <p:nvSpPr>
          <p:cNvPr id="14" name="TextBox 15">
            <a:extLst>
              <a:ext uri="{FF2B5EF4-FFF2-40B4-BE49-F238E27FC236}">
                <a16:creationId xmlns:a16="http://schemas.microsoft.com/office/drawing/2014/main" id="{37D301B2-E2EC-435B-B70F-703648EF71AE}"/>
              </a:ext>
            </a:extLst>
          </p:cNvPr>
          <p:cNvSpPr txBox="1"/>
          <p:nvPr/>
        </p:nvSpPr>
        <p:spPr>
          <a:xfrm>
            <a:off x="3677237" y="3152834"/>
            <a:ext cx="107649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Stress</a:t>
            </a:r>
            <a:endParaRPr lang="ru-RU" b="1" dirty="0">
              <a:solidFill>
                <a:schemeClr val="tx1">
                  <a:lumMod val="50000"/>
                  <a:lumOff val="50000"/>
                </a:schemeClr>
              </a:solidFill>
              <a:latin typeface="Batang" pitchFamily="18" charset="-127"/>
              <a:ea typeface="Batang" pitchFamily="18" charset="-127"/>
            </a:endParaRPr>
          </a:p>
        </p:txBody>
      </p:sp>
      <p:sp>
        <p:nvSpPr>
          <p:cNvPr id="15" name="TextBox 16">
            <a:extLst>
              <a:ext uri="{FF2B5EF4-FFF2-40B4-BE49-F238E27FC236}">
                <a16:creationId xmlns:a16="http://schemas.microsoft.com/office/drawing/2014/main" id="{44C2262E-E869-45F4-9D63-D2E4EE5C32C0}"/>
              </a:ext>
            </a:extLst>
          </p:cNvPr>
          <p:cNvSpPr txBox="1"/>
          <p:nvPr/>
        </p:nvSpPr>
        <p:spPr>
          <a:xfrm>
            <a:off x="4789749" y="2848034"/>
            <a:ext cx="141316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System</a:t>
            </a:r>
            <a:endParaRPr lang="ru-RU" b="1" dirty="0">
              <a:solidFill>
                <a:schemeClr val="tx1">
                  <a:lumMod val="50000"/>
                  <a:lumOff val="50000"/>
                </a:schemeClr>
              </a:solidFill>
              <a:latin typeface="Batang" pitchFamily="18" charset="-127"/>
              <a:ea typeface="Batang" pitchFamily="18" charset="-127"/>
            </a:endParaRPr>
          </a:p>
        </p:txBody>
      </p:sp>
      <p:sp>
        <p:nvSpPr>
          <p:cNvPr id="16" name="TextBox 17">
            <a:extLst>
              <a:ext uri="{FF2B5EF4-FFF2-40B4-BE49-F238E27FC236}">
                <a16:creationId xmlns:a16="http://schemas.microsoft.com/office/drawing/2014/main" id="{C9D005E9-2507-4851-B96B-2DCF81B9695C}"/>
              </a:ext>
            </a:extLst>
          </p:cNvPr>
          <p:cNvSpPr txBox="1"/>
          <p:nvPr/>
        </p:nvSpPr>
        <p:spPr>
          <a:xfrm>
            <a:off x="6521566" y="4219634"/>
            <a:ext cx="99752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Unit</a:t>
            </a:r>
            <a:endParaRPr lang="ru-RU" b="1" dirty="0">
              <a:solidFill>
                <a:schemeClr val="tx1">
                  <a:lumMod val="50000"/>
                  <a:lumOff val="50000"/>
                </a:schemeClr>
              </a:solidFill>
              <a:latin typeface="Batang" pitchFamily="18" charset="-127"/>
              <a:ea typeface="Batang" pitchFamily="18" charset="-127"/>
            </a:endParaRPr>
          </a:p>
        </p:txBody>
      </p:sp>
      <p:sp>
        <p:nvSpPr>
          <p:cNvPr id="17" name="TextBox 18">
            <a:extLst>
              <a:ext uri="{FF2B5EF4-FFF2-40B4-BE49-F238E27FC236}">
                <a16:creationId xmlns:a16="http://schemas.microsoft.com/office/drawing/2014/main" id="{A27408ED-72CE-4E40-B43E-BAD3AB08D782}"/>
              </a:ext>
            </a:extLst>
          </p:cNvPr>
          <p:cNvSpPr txBox="1"/>
          <p:nvPr/>
        </p:nvSpPr>
        <p:spPr>
          <a:xfrm>
            <a:off x="6980672" y="3305234"/>
            <a:ext cx="178048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White Box</a:t>
            </a:r>
            <a:endParaRPr lang="ru-RU" dirty="0">
              <a:solidFill>
                <a:schemeClr val="tx1">
                  <a:lumMod val="65000"/>
                  <a:lumOff val="35000"/>
                </a:schemeClr>
              </a:solidFill>
            </a:endParaRPr>
          </a:p>
        </p:txBody>
      </p:sp>
      <p:sp>
        <p:nvSpPr>
          <p:cNvPr id="18" name="Прямоугольник 19">
            <a:extLst>
              <a:ext uri="{FF2B5EF4-FFF2-40B4-BE49-F238E27FC236}">
                <a16:creationId xmlns:a16="http://schemas.microsoft.com/office/drawing/2014/main" id="{CADC6731-6867-4532-A599-B2C714DDB982}"/>
              </a:ext>
            </a:extLst>
          </p:cNvPr>
          <p:cNvSpPr/>
          <p:nvPr/>
        </p:nvSpPr>
        <p:spPr>
          <a:xfrm>
            <a:off x="6980671" y="3747358"/>
            <a:ext cx="1035598"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Sanity </a:t>
            </a:r>
            <a:endParaRPr lang="ru-RU" b="1" dirty="0">
              <a:solidFill>
                <a:schemeClr val="tx1">
                  <a:lumMod val="50000"/>
                  <a:lumOff val="50000"/>
                </a:schemeClr>
              </a:solidFill>
              <a:latin typeface="Batang" pitchFamily="18" charset="-127"/>
              <a:ea typeface="Batang" pitchFamily="18" charset="-127"/>
            </a:endParaRPr>
          </a:p>
        </p:txBody>
      </p:sp>
      <p:sp>
        <p:nvSpPr>
          <p:cNvPr id="19" name="Прямоугольник 21">
            <a:extLst>
              <a:ext uri="{FF2B5EF4-FFF2-40B4-BE49-F238E27FC236}">
                <a16:creationId xmlns:a16="http://schemas.microsoft.com/office/drawing/2014/main" id="{5294CFB9-908C-4D12-8D84-1AC546B30664}"/>
              </a:ext>
            </a:extLst>
          </p:cNvPr>
          <p:cNvSpPr/>
          <p:nvPr/>
        </p:nvSpPr>
        <p:spPr>
          <a:xfrm>
            <a:off x="6996586" y="2619434"/>
            <a:ext cx="1353867"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Usability </a:t>
            </a:r>
            <a:endParaRPr lang="ru-RU" b="1" dirty="0">
              <a:solidFill>
                <a:schemeClr val="tx1">
                  <a:lumMod val="50000"/>
                  <a:lumOff val="50000"/>
                </a:schemeClr>
              </a:solidFill>
              <a:latin typeface="Batang" pitchFamily="18" charset="-127"/>
              <a:ea typeface="Batang" pitchFamily="18" charset="-127"/>
            </a:endParaRPr>
          </a:p>
        </p:txBody>
      </p:sp>
      <p:sp>
        <p:nvSpPr>
          <p:cNvPr id="20" name="Прямоугольник 22">
            <a:extLst>
              <a:ext uri="{FF2B5EF4-FFF2-40B4-BE49-F238E27FC236}">
                <a16:creationId xmlns:a16="http://schemas.microsoft.com/office/drawing/2014/main" id="{48276D75-9063-405E-A2C2-ED3E3D08D896}"/>
              </a:ext>
            </a:extLst>
          </p:cNvPr>
          <p:cNvSpPr/>
          <p:nvPr/>
        </p:nvSpPr>
        <p:spPr>
          <a:xfrm>
            <a:off x="5814370" y="5205140"/>
            <a:ext cx="2093580"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Install/uninstall </a:t>
            </a:r>
            <a:endParaRPr lang="ru-RU" sz="2000" b="1" dirty="0">
              <a:solidFill>
                <a:schemeClr val="tx1">
                  <a:lumMod val="95000"/>
                  <a:lumOff val="5000"/>
                </a:schemeClr>
              </a:solidFill>
            </a:endParaRPr>
          </a:p>
        </p:txBody>
      </p:sp>
      <p:sp>
        <p:nvSpPr>
          <p:cNvPr id="21" name="Прямоугольник 24">
            <a:extLst>
              <a:ext uri="{FF2B5EF4-FFF2-40B4-BE49-F238E27FC236}">
                <a16:creationId xmlns:a16="http://schemas.microsoft.com/office/drawing/2014/main" id="{D6911ACC-1A21-4CDC-93C4-D4101998921E}"/>
              </a:ext>
            </a:extLst>
          </p:cNvPr>
          <p:cNvSpPr/>
          <p:nvPr/>
        </p:nvSpPr>
        <p:spPr>
          <a:xfrm>
            <a:off x="4478838" y="2009834"/>
            <a:ext cx="1290913"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Security </a:t>
            </a:r>
            <a:endParaRPr lang="ru-RU" b="1" dirty="0">
              <a:solidFill>
                <a:schemeClr val="tx1">
                  <a:lumMod val="50000"/>
                  <a:lumOff val="50000"/>
                </a:schemeClr>
              </a:solidFill>
              <a:latin typeface="Batang" pitchFamily="18" charset="-127"/>
              <a:ea typeface="Batang" pitchFamily="18" charset="-127"/>
            </a:endParaRPr>
          </a:p>
        </p:txBody>
      </p:sp>
      <p:sp>
        <p:nvSpPr>
          <p:cNvPr id="22" name="Прямоугольник 25">
            <a:extLst>
              <a:ext uri="{FF2B5EF4-FFF2-40B4-BE49-F238E27FC236}">
                <a16:creationId xmlns:a16="http://schemas.microsoft.com/office/drawing/2014/main" id="{6C5C6DE6-BAB2-4D73-A6DA-59AB01D081F0}"/>
              </a:ext>
            </a:extLst>
          </p:cNvPr>
          <p:cNvSpPr/>
          <p:nvPr/>
        </p:nvSpPr>
        <p:spPr>
          <a:xfrm>
            <a:off x="2961830" y="4524434"/>
            <a:ext cx="1430812"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Recovery </a:t>
            </a:r>
            <a:endParaRPr lang="ru-RU" b="1" dirty="0">
              <a:solidFill>
                <a:schemeClr val="tx1">
                  <a:lumMod val="50000"/>
                  <a:lumOff val="50000"/>
                </a:schemeClr>
              </a:solidFill>
              <a:latin typeface="Batang" pitchFamily="18" charset="-127"/>
              <a:ea typeface="Batang" pitchFamily="18" charset="-127"/>
            </a:endParaRPr>
          </a:p>
        </p:txBody>
      </p:sp>
      <p:sp>
        <p:nvSpPr>
          <p:cNvPr id="23" name="Прямоугольник 26">
            <a:extLst>
              <a:ext uri="{FF2B5EF4-FFF2-40B4-BE49-F238E27FC236}">
                <a16:creationId xmlns:a16="http://schemas.microsoft.com/office/drawing/2014/main" id="{74F9FBD6-A626-4B32-95CB-F8CA6ACCE5F7}"/>
              </a:ext>
            </a:extLst>
          </p:cNvPr>
          <p:cNvSpPr/>
          <p:nvPr/>
        </p:nvSpPr>
        <p:spPr>
          <a:xfrm>
            <a:off x="9038158" y="5128940"/>
            <a:ext cx="1037346"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Alpha </a:t>
            </a:r>
            <a:endParaRPr lang="ru-RU" sz="2000" b="1" dirty="0">
              <a:solidFill>
                <a:schemeClr val="tx1">
                  <a:lumMod val="95000"/>
                  <a:lumOff val="5000"/>
                </a:schemeClr>
              </a:solidFill>
            </a:endParaRPr>
          </a:p>
        </p:txBody>
      </p:sp>
      <p:sp>
        <p:nvSpPr>
          <p:cNvPr id="24" name="Прямоугольник 27">
            <a:extLst>
              <a:ext uri="{FF2B5EF4-FFF2-40B4-BE49-F238E27FC236}">
                <a16:creationId xmlns:a16="http://schemas.microsoft.com/office/drawing/2014/main" id="{23773D3A-E7AE-45AC-A0B4-4273227BD00A}"/>
              </a:ext>
            </a:extLst>
          </p:cNvPr>
          <p:cNvSpPr/>
          <p:nvPr/>
        </p:nvSpPr>
        <p:spPr>
          <a:xfrm>
            <a:off x="8494703" y="2848034"/>
            <a:ext cx="836244"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Beta </a:t>
            </a:r>
            <a:endParaRPr lang="ru-RU" b="1" dirty="0">
              <a:solidFill>
                <a:schemeClr val="tx1">
                  <a:lumMod val="50000"/>
                  <a:lumOff val="50000"/>
                </a:schemeClr>
              </a:solidFill>
              <a:latin typeface="Batang" pitchFamily="18" charset="-127"/>
              <a:ea typeface="Batang" pitchFamily="18" charset="-127"/>
            </a:endParaRPr>
          </a:p>
        </p:txBody>
      </p:sp>
      <p:sp>
        <p:nvSpPr>
          <p:cNvPr id="25" name="Прямоугольник 28">
            <a:extLst>
              <a:ext uri="{FF2B5EF4-FFF2-40B4-BE49-F238E27FC236}">
                <a16:creationId xmlns:a16="http://schemas.microsoft.com/office/drawing/2014/main" id="{25250E51-E156-4D30-8BC8-50AB898B83B6}"/>
              </a:ext>
            </a:extLst>
          </p:cNvPr>
          <p:cNvSpPr/>
          <p:nvPr/>
        </p:nvSpPr>
        <p:spPr>
          <a:xfrm>
            <a:off x="9194582" y="3381434"/>
            <a:ext cx="1117787"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Ad-hoc</a:t>
            </a:r>
            <a:endParaRPr lang="ru-RU" b="1" dirty="0">
              <a:solidFill>
                <a:schemeClr val="tx1">
                  <a:lumMod val="50000"/>
                  <a:lumOff val="50000"/>
                </a:schemeClr>
              </a:solidFill>
              <a:latin typeface="Batang" pitchFamily="18" charset="-127"/>
              <a:ea typeface="Batang" pitchFamily="18" charset="-127"/>
            </a:endParaRPr>
          </a:p>
        </p:txBody>
      </p:sp>
      <p:sp>
        <p:nvSpPr>
          <p:cNvPr id="26" name="Прямоугольник 29">
            <a:extLst>
              <a:ext uri="{FF2B5EF4-FFF2-40B4-BE49-F238E27FC236}">
                <a16:creationId xmlns:a16="http://schemas.microsoft.com/office/drawing/2014/main" id="{C66543FB-F722-4C21-90B8-73DD91F2C141}"/>
              </a:ext>
            </a:extLst>
          </p:cNvPr>
          <p:cNvSpPr/>
          <p:nvPr/>
        </p:nvSpPr>
        <p:spPr>
          <a:xfrm>
            <a:off x="4818524" y="5814740"/>
            <a:ext cx="1988656"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Confirmation </a:t>
            </a:r>
            <a:endParaRPr lang="ru-RU" sz="2000" b="1" dirty="0">
              <a:solidFill>
                <a:schemeClr val="tx1">
                  <a:lumMod val="95000"/>
                  <a:lumOff val="5000"/>
                </a:schemeClr>
              </a:solidFill>
            </a:endParaRPr>
          </a:p>
        </p:txBody>
      </p:sp>
      <p:sp>
        <p:nvSpPr>
          <p:cNvPr id="27" name="Прямоугольник 30">
            <a:extLst>
              <a:ext uri="{FF2B5EF4-FFF2-40B4-BE49-F238E27FC236}">
                <a16:creationId xmlns:a16="http://schemas.microsoft.com/office/drawing/2014/main" id="{AB849047-DA5A-4415-8DCF-BA3AE41C079C}"/>
              </a:ext>
            </a:extLst>
          </p:cNvPr>
          <p:cNvSpPr/>
          <p:nvPr/>
        </p:nvSpPr>
        <p:spPr>
          <a:xfrm>
            <a:off x="6955808" y="4753034"/>
            <a:ext cx="2268570"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Error-Handling</a:t>
            </a:r>
            <a:endParaRPr lang="ru-RU" dirty="0">
              <a:solidFill>
                <a:schemeClr val="tx1">
                  <a:lumMod val="65000"/>
                  <a:lumOff val="35000"/>
                </a:schemeClr>
              </a:solidFill>
            </a:endParaRPr>
          </a:p>
        </p:txBody>
      </p:sp>
      <p:sp>
        <p:nvSpPr>
          <p:cNvPr id="28" name="Прямоугольник 31">
            <a:extLst>
              <a:ext uri="{FF2B5EF4-FFF2-40B4-BE49-F238E27FC236}">
                <a16:creationId xmlns:a16="http://schemas.microsoft.com/office/drawing/2014/main" id="{FA3720A9-FB74-49DB-9D4F-57AA43898C23}"/>
              </a:ext>
            </a:extLst>
          </p:cNvPr>
          <p:cNvSpPr/>
          <p:nvPr/>
        </p:nvSpPr>
        <p:spPr>
          <a:xfrm>
            <a:off x="4799475" y="3991034"/>
            <a:ext cx="1768433"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Exploratory </a:t>
            </a:r>
            <a:endParaRPr lang="ru-RU" dirty="0">
              <a:solidFill>
                <a:schemeClr val="tx1">
                  <a:lumMod val="65000"/>
                  <a:lumOff val="35000"/>
                </a:schemeClr>
              </a:solidFill>
            </a:endParaRPr>
          </a:p>
        </p:txBody>
      </p:sp>
      <p:sp>
        <p:nvSpPr>
          <p:cNvPr id="29" name="Прямоугольник 32">
            <a:extLst>
              <a:ext uri="{FF2B5EF4-FFF2-40B4-BE49-F238E27FC236}">
                <a16:creationId xmlns:a16="http://schemas.microsoft.com/office/drawing/2014/main" id="{B5A09B73-A5A3-4CC6-A576-5E19D6CC00D4}"/>
              </a:ext>
            </a:extLst>
          </p:cNvPr>
          <p:cNvSpPr/>
          <p:nvPr/>
        </p:nvSpPr>
        <p:spPr>
          <a:xfrm>
            <a:off x="6316905" y="2157140"/>
            <a:ext cx="1476279"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Grey Box</a:t>
            </a:r>
            <a:endParaRPr lang="ru-RU" sz="2000" b="1" dirty="0">
              <a:solidFill>
                <a:schemeClr val="tx1">
                  <a:lumMod val="95000"/>
                  <a:lumOff val="5000"/>
                </a:schemeClr>
              </a:solidFill>
            </a:endParaRPr>
          </a:p>
        </p:txBody>
      </p:sp>
      <p:sp>
        <p:nvSpPr>
          <p:cNvPr id="30" name="Прямоугольник 33">
            <a:extLst>
              <a:ext uri="{FF2B5EF4-FFF2-40B4-BE49-F238E27FC236}">
                <a16:creationId xmlns:a16="http://schemas.microsoft.com/office/drawing/2014/main" id="{5763BF36-43CA-46AF-9B86-B48971ED66AC}"/>
              </a:ext>
            </a:extLst>
          </p:cNvPr>
          <p:cNvSpPr/>
          <p:nvPr/>
        </p:nvSpPr>
        <p:spPr>
          <a:xfrm>
            <a:off x="6052020" y="2848034"/>
            <a:ext cx="750555"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GUI </a:t>
            </a:r>
            <a:endParaRPr lang="ru-RU" b="1" dirty="0">
              <a:solidFill>
                <a:schemeClr val="tx1">
                  <a:lumMod val="50000"/>
                  <a:lumOff val="50000"/>
                </a:schemeClr>
              </a:solidFill>
              <a:latin typeface="Batang" pitchFamily="18" charset="-127"/>
              <a:ea typeface="Batang" pitchFamily="18" charset="-127"/>
            </a:endParaRPr>
          </a:p>
        </p:txBody>
      </p:sp>
      <p:sp>
        <p:nvSpPr>
          <p:cNvPr id="31" name="Прямоугольник 34">
            <a:extLst>
              <a:ext uri="{FF2B5EF4-FFF2-40B4-BE49-F238E27FC236}">
                <a16:creationId xmlns:a16="http://schemas.microsoft.com/office/drawing/2014/main" id="{ED9D854E-5D42-43E7-AE10-887FBE2A8CA0}"/>
              </a:ext>
            </a:extLst>
          </p:cNvPr>
          <p:cNvSpPr/>
          <p:nvPr/>
        </p:nvSpPr>
        <p:spPr>
          <a:xfrm>
            <a:off x="7908098" y="2314634"/>
            <a:ext cx="3102131"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Internationalization </a:t>
            </a:r>
            <a:endParaRPr lang="ru-RU" dirty="0">
              <a:solidFill>
                <a:schemeClr val="tx1">
                  <a:lumMod val="65000"/>
                  <a:lumOff val="35000"/>
                </a:schemeClr>
              </a:solidFill>
            </a:endParaRPr>
          </a:p>
        </p:txBody>
      </p:sp>
      <p:sp>
        <p:nvSpPr>
          <p:cNvPr id="32" name="Прямоугольник 35">
            <a:extLst>
              <a:ext uri="{FF2B5EF4-FFF2-40B4-BE49-F238E27FC236}">
                <a16:creationId xmlns:a16="http://schemas.microsoft.com/office/drawing/2014/main" id="{5A763855-43FA-46BE-A727-0A352DBCF430}"/>
              </a:ext>
            </a:extLst>
          </p:cNvPr>
          <p:cNvSpPr/>
          <p:nvPr/>
        </p:nvSpPr>
        <p:spPr>
          <a:xfrm>
            <a:off x="2597617" y="5743634"/>
            <a:ext cx="1943161"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Localization </a:t>
            </a:r>
            <a:endParaRPr lang="ru-RU" dirty="0">
              <a:solidFill>
                <a:schemeClr val="tx1">
                  <a:lumMod val="65000"/>
                  <a:lumOff val="35000"/>
                </a:schemeClr>
              </a:solidFill>
            </a:endParaRPr>
          </a:p>
        </p:txBody>
      </p:sp>
      <p:sp>
        <p:nvSpPr>
          <p:cNvPr id="33" name="Прямоугольник 36">
            <a:extLst>
              <a:ext uri="{FF2B5EF4-FFF2-40B4-BE49-F238E27FC236}">
                <a16:creationId xmlns:a16="http://schemas.microsoft.com/office/drawing/2014/main" id="{197AE640-5F1A-4A28-9D11-5C7DABE4F810}"/>
              </a:ext>
            </a:extLst>
          </p:cNvPr>
          <p:cNvSpPr/>
          <p:nvPr/>
        </p:nvSpPr>
        <p:spPr>
          <a:xfrm>
            <a:off x="7678389" y="5667434"/>
            <a:ext cx="1401346"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Negative </a:t>
            </a:r>
            <a:endParaRPr lang="ru-RU" dirty="0">
              <a:solidFill>
                <a:schemeClr val="tx1">
                  <a:lumMod val="65000"/>
                  <a:lumOff val="35000"/>
                </a:schemeClr>
              </a:solidFill>
            </a:endParaRPr>
          </a:p>
        </p:txBody>
      </p:sp>
      <p:sp>
        <p:nvSpPr>
          <p:cNvPr id="34" name="Прямоугольник 37">
            <a:extLst>
              <a:ext uri="{FF2B5EF4-FFF2-40B4-BE49-F238E27FC236}">
                <a16:creationId xmlns:a16="http://schemas.microsoft.com/office/drawing/2014/main" id="{9189F797-4609-4239-89DE-DAD47CE9C657}"/>
              </a:ext>
            </a:extLst>
          </p:cNvPr>
          <p:cNvSpPr/>
          <p:nvPr/>
        </p:nvSpPr>
        <p:spPr>
          <a:xfrm>
            <a:off x="9510046" y="4372034"/>
            <a:ext cx="1331134"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Capacity </a:t>
            </a:r>
            <a:endParaRPr lang="ru-RU" b="1" dirty="0">
              <a:solidFill>
                <a:schemeClr val="tx1">
                  <a:lumMod val="50000"/>
                  <a:lumOff val="50000"/>
                </a:schemeClr>
              </a:solidFill>
              <a:latin typeface="Batang" pitchFamily="18" charset="-127"/>
              <a:ea typeface="Batang" pitchFamily="18" charset="-127"/>
            </a:endParaRPr>
          </a:p>
        </p:txBody>
      </p:sp>
    </p:spTree>
    <p:extLst>
      <p:ext uri="{BB962C8B-B14F-4D97-AF65-F5344CB8AC3E}">
        <p14:creationId xmlns:p14="http://schemas.microsoft.com/office/powerpoint/2010/main" val="179786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1000"/>
                                        <p:tgtEl>
                                          <p:spTgt spid="20"/>
                                        </p:tgtEl>
                                      </p:cBhvr>
                                    </p:animEffect>
                                    <p:anim calcmode="lin" valueType="num">
                                      <p:cBhvr>
                                        <p:cTn id="88" dur="1000" fill="hold"/>
                                        <p:tgtEl>
                                          <p:spTgt spid="20"/>
                                        </p:tgtEl>
                                        <p:attrNameLst>
                                          <p:attrName>ppt_x</p:attrName>
                                        </p:attrNameLst>
                                      </p:cBhvr>
                                      <p:tavLst>
                                        <p:tav tm="0">
                                          <p:val>
                                            <p:strVal val="#ppt_x"/>
                                          </p:val>
                                        </p:tav>
                                        <p:tav tm="100000">
                                          <p:val>
                                            <p:strVal val="#ppt_x"/>
                                          </p:val>
                                        </p:tav>
                                      </p:tavLst>
                                    </p:anim>
                                    <p:anim calcmode="lin" valueType="num">
                                      <p:cBhvr>
                                        <p:cTn id="89" dur="1000" fill="hold"/>
                                        <p:tgtEl>
                                          <p:spTgt spid="2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1000"/>
                                        <p:tgtEl>
                                          <p:spTgt spid="21"/>
                                        </p:tgtEl>
                                      </p:cBhvr>
                                    </p:animEffect>
                                    <p:anim calcmode="lin" valueType="num">
                                      <p:cBhvr>
                                        <p:cTn id="93" dur="1000" fill="hold"/>
                                        <p:tgtEl>
                                          <p:spTgt spid="21"/>
                                        </p:tgtEl>
                                        <p:attrNameLst>
                                          <p:attrName>ppt_x</p:attrName>
                                        </p:attrNameLst>
                                      </p:cBhvr>
                                      <p:tavLst>
                                        <p:tav tm="0">
                                          <p:val>
                                            <p:strVal val="#ppt_x"/>
                                          </p:val>
                                        </p:tav>
                                        <p:tav tm="100000">
                                          <p:val>
                                            <p:strVal val="#ppt_x"/>
                                          </p:val>
                                        </p:tav>
                                      </p:tavLst>
                                    </p:anim>
                                    <p:anim calcmode="lin" valueType="num">
                                      <p:cBhvr>
                                        <p:cTn id="94" dur="10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anim calcmode="lin" valueType="num">
                                      <p:cBhvr>
                                        <p:cTn id="98" dur="1000" fill="hold"/>
                                        <p:tgtEl>
                                          <p:spTgt spid="22"/>
                                        </p:tgtEl>
                                        <p:attrNameLst>
                                          <p:attrName>ppt_x</p:attrName>
                                        </p:attrNameLst>
                                      </p:cBhvr>
                                      <p:tavLst>
                                        <p:tav tm="0">
                                          <p:val>
                                            <p:strVal val="#ppt_x"/>
                                          </p:val>
                                        </p:tav>
                                        <p:tav tm="100000">
                                          <p:val>
                                            <p:strVal val="#ppt_x"/>
                                          </p:val>
                                        </p:tav>
                                      </p:tavLst>
                                    </p:anim>
                                    <p:anim calcmode="lin" valueType="num">
                                      <p:cBhvr>
                                        <p:cTn id="99" dur="1000" fill="hold"/>
                                        <p:tgtEl>
                                          <p:spTgt spid="2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1000"/>
                                        <p:tgtEl>
                                          <p:spTgt spid="23"/>
                                        </p:tgtEl>
                                      </p:cBhvr>
                                    </p:animEffect>
                                    <p:anim calcmode="lin" valueType="num">
                                      <p:cBhvr>
                                        <p:cTn id="103" dur="1000" fill="hold"/>
                                        <p:tgtEl>
                                          <p:spTgt spid="23"/>
                                        </p:tgtEl>
                                        <p:attrNameLst>
                                          <p:attrName>ppt_x</p:attrName>
                                        </p:attrNameLst>
                                      </p:cBhvr>
                                      <p:tavLst>
                                        <p:tav tm="0">
                                          <p:val>
                                            <p:strVal val="#ppt_x"/>
                                          </p:val>
                                        </p:tav>
                                        <p:tav tm="100000">
                                          <p:val>
                                            <p:strVal val="#ppt_x"/>
                                          </p:val>
                                        </p:tav>
                                      </p:tavLst>
                                    </p:anim>
                                    <p:anim calcmode="lin" valueType="num">
                                      <p:cBhvr>
                                        <p:cTn id="104" dur="1000" fill="hold"/>
                                        <p:tgtEl>
                                          <p:spTgt spid="2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1000"/>
                                        <p:tgtEl>
                                          <p:spTgt spid="25"/>
                                        </p:tgtEl>
                                      </p:cBhvr>
                                    </p:animEffect>
                                    <p:anim calcmode="lin" valueType="num">
                                      <p:cBhvr>
                                        <p:cTn id="113" dur="1000" fill="hold"/>
                                        <p:tgtEl>
                                          <p:spTgt spid="25"/>
                                        </p:tgtEl>
                                        <p:attrNameLst>
                                          <p:attrName>ppt_x</p:attrName>
                                        </p:attrNameLst>
                                      </p:cBhvr>
                                      <p:tavLst>
                                        <p:tav tm="0">
                                          <p:val>
                                            <p:strVal val="#ppt_x"/>
                                          </p:val>
                                        </p:tav>
                                        <p:tav tm="100000">
                                          <p:val>
                                            <p:strVal val="#ppt_x"/>
                                          </p:val>
                                        </p:tav>
                                      </p:tavLst>
                                    </p:anim>
                                    <p:anim calcmode="lin" valueType="num">
                                      <p:cBhvr>
                                        <p:cTn id="114" dur="1000" fill="hold"/>
                                        <p:tgtEl>
                                          <p:spTgt spid="2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1000"/>
                                        <p:tgtEl>
                                          <p:spTgt spid="26"/>
                                        </p:tgtEl>
                                      </p:cBhvr>
                                    </p:animEffect>
                                    <p:anim calcmode="lin" valueType="num">
                                      <p:cBhvr>
                                        <p:cTn id="118" dur="1000" fill="hold"/>
                                        <p:tgtEl>
                                          <p:spTgt spid="26"/>
                                        </p:tgtEl>
                                        <p:attrNameLst>
                                          <p:attrName>ppt_x</p:attrName>
                                        </p:attrNameLst>
                                      </p:cBhvr>
                                      <p:tavLst>
                                        <p:tav tm="0">
                                          <p:val>
                                            <p:strVal val="#ppt_x"/>
                                          </p:val>
                                        </p:tav>
                                        <p:tav tm="100000">
                                          <p:val>
                                            <p:strVal val="#ppt_x"/>
                                          </p:val>
                                        </p:tav>
                                      </p:tavLst>
                                    </p:anim>
                                    <p:anim calcmode="lin" valueType="num">
                                      <p:cBhvr>
                                        <p:cTn id="119" dur="1000" fill="hold"/>
                                        <p:tgtEl>
                                          <p:spTgt spid="2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1000"/>
                                        <p:tgtEl>
                                          <p:spTgt spid="27"/>
                                        </p:tgtEl>
                                      </p:cBhvr>
                                    </p:animEffect>
                                    <p:anim calcmode="lin" valueType="num">
                                      <p:cBhvr>
                                        <p:cTn id="123" dur="1000" fill="hold"/>
                                        <p:tgtEl>
                                          <p:spTgt spid="27"/>
                                        </p:tgtEl>
                                        <p:attrNameLst>
                                          <p:attrName>ppt_x</p:attrName>
                                        </p:attrNameLst>
                                      </p:cBhvr>
                                      <p:tavLst>
                                        <p:tav tm="0">
                                          <p:val>
                                            <p:strVal val="#ppt_x"/>
                                          </p:val>
                                        </p:tav>
                                        <p:tav tm="100000">
                                          <p:val>
                                            <p:strVal val="#ppt_x"/>
                                          </p:val>
                                        </p:tav>
                                      </p:tavLst>
                                    </p:anim>
                                    <p:anim calcmode="lin" valueType="num">
                                      <p:cBhvr>
                                        <p:cTn id="124" dur="1000" fill="hold"/>
                                        <p:tgtEl>
                                          <p:spTgt spid="2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1000"/>
                                        <p:tgtEl>
                                          <p:spTgt spid="28"/>
                                        </p:tgtEl>
                                      </p:cBhvr>
                                    </p:animEffect>
                                    <p:anim calcmode="lin" valueType="num">
                                      <p:cBhvr>
                                        <p:cTn id="128" dur="1000" fill="hold"/>
                                        <p:tgtEl>
                                          <p:spTgt spid="28"/>
                                        </p:tgtEl>
                                        <p:attrNameLst>
                                          <p:attrName>ppt_x</p:attrName>
                                        </p:attrNameLst>
                                      </p:cBhvr>
                                      <p:tavLst>
                                        <p:tav tm="0">
                                          <p:val>
                                            <p:strVal val="#ppt_x"/>
                                          </p:val>
                                        </p:tav>
                                        <p:tav tm="100000">
                                          <p:val>
                                            <p:strVal val="#ppt_x"/>
                                          </p:val>
                                        </p:tav>
                                      </p:tavLst>
                                    </p:anim>
                                    <p:anim calcmode="lin" valueType="num">
                                      <p:cBhvr>
                                        <p:cTn id="129" dur="1000" fill="hold"/>
                                        <p:tgtEl>
                                          <p:spTgt spid="2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fade">
                                      <p:cBhvr>
                                        <p:cTn id="132" dur="1000"/>
                                        <p:tgtEl>
                                          <p:spTgt spid="29"/>
                                        </p:tgtEl>
                                      </p:cBhvr>
                                    </p:animEffect>
                                    <p:anim calcmode="lin" valueType="num">
                                      <p:cBhvr>
                                        <p:cTn id="133" dur="1000" fill="hold"/>
                                        <p:tgtEl>
                                          <p:spTgt spid="29"/>
                                        </p:tgtEl>
                                        <p:attrNameLst>
                                          <p:attrName>ppt_x</p:attrName>
                                        </p:attrNameLst>
                                      </p:cBhvr>
                                      <p:tavLst>
                                        <p:tav tm="0">
                                          <p:val>
                                            <p:strVal val="#ppt_x"/>
                                          </p:val>
                                        </p:tav>
                                        <p:tav tm="100000">
                                          <p:val>
                                            <p:strVal val="#ppt_x"/>
                                          </p:val>
                                        </p:tav>
                                      </p:tavLst>
                                    </p:anim>
                                    <p:anim calcmode="lin" valueType="num">
                                      <p:cBhvr>
                                        <p:cTn id="134" dur="1000" fill="hold"/>
                                        <p:tgtEl>
                                          <p:spTgt spid="2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1000"/>
                                        <p:tgtEl>
                                          <p:spTgt spid="30"/>
                                        </p:tgtEl>
                                      </p:cBhvr>
                                    </p:animEffect>
                                    <p:anim calcmode="lin" valueType="num">
                                      <p:cBhvr>
                                        <p:cTn id="138" dur="1000" fill="hold"/>
                                        <p:tgtEl>
                                          <p:spTgt spid="30"/>
                                        </p:tgtEl>
                                        <p:attrNameLst>
                                          <p:attrName>ppt_x</p:attrName>
                                        </p:attrNameLst>
                                      </p:cBhvr>
                                      <p:tavLst>
                                        <p:tav tm="0">
                                          <p:val>
                                            <p:strVal val="#ppt_x"/>
                                          </p:val>
                                        </p:tav>
                                        <p:tav tm="100000">
                                          <p:val>
                                            <p:strVal val="#ppt_x"/>
                                          </p:val>
                                        </p:tav>
                                      </p:tavLst>
                                    </p:anim>
                                    <p:anim calcmode="lin" valueType="num">
                                      <p:cBhvr>
                                        <p:cTn id="139" dur="1000" fill="hold"/>
                                        <p:tgtEl>
                                          <p:spTgt spid="30"/>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fade">
                                      <p:cBhvr>
                                        <p:cTn id="142" dur="1000"/>
                                        <p:tgtEl>
                                          <p:spTgt spid="31"/>
                                        </p:tgtEl>
                                      </p:cBhvr>
                                    </p:animEffect>
                                    <p:anim calcmode="lin" valueType="num">
                                      <p:cBhvr>
                                        <p:cTn id="143" dur="1000" fill="hold"/>
                                        <p:tgtEl>
                                          <p:spTgt spid="31"/>
                                        </p:tgtEl>
                                        <p:attrNameLst>
                                          <p:attrName>ppt_x</p:attrName>
                                        </p:attrNameLst>
                                      </p:cBhvr>
                                      <p:tavLst>
                                        <p:tav tm="0">
                                          <p:val>
                                            <p:strVal val="#ppt_x"/>
                                          </p:val>
                                        </p:tav>
                                        <p:tav tm="100000">
                                          <p:val>
                                            <p:strVal val="#ppt_x"/>
                                          </p:val>
                                        </p:tav>
                                      </p:tavLst>
                                    </p:anim>
                                    <p:anim calcmode="lin" valueType="num">
                                      <p:cBhvr>
                                        <p:cTn id="144" dur="1000" fill="hold"/>
                                        <p:tgtEl>
                                          <p:spTgt spid="31"/>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fade">
                                      <p:cBhvr>
                                        <p:cTn id="147" dur="1000"/>
                                        <p:tgtEl>
                                          <p:spTgt spid="32"/>
                                        </p:tgtEl>
                                      </p:cBhvr>
                                    </p:animEffect>
                                    <p:anim calcmode="lin" valueType="num">
                                      <p:cBhvr>
                                        <p:cTn id="148" dur="1000" fill="hold"/>
                                        <p:tgtEl>
                                          <p:spTgt spid="32"/>
                                        </p:tgtEl>
                                        <p:attrNameLst>
                                          <p:attrName>ppt_x</p:attrName>
                                        </p:attrNameLst>
                                      </p:cBhvr>
                                      <p:tavLst>
                                        <p:tav tm="0">
                                          <p:val>
                                            <p:strVal val="#ppt_x"/>
                                          </p:val>
                                        </p:tav>
                                        <p:tav tm="100000">
                                          <p:val>
                                            <p:strVal val="#ppt_x"/>
                                          </p:val>
                                        </p:tav>
                                      </p:tavLst>
                                    </p:anim>
                                    <p:anim calcmode="lin" valueType="num">
                                      <p:cBhvr>
                                        <p:cTn id="149" dur="1000" fill="hold"/>
                                        <p:tgtEl>
                                          <p:spTgt spid="32"/>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3"/>
                                        </p:tgtEl>
                                        <p:attrNameLst>
                                          <p:attrName>style.visibility</p:attrName>
                                        </p:attrNameLst>
                                      </p:cBhvr>
                                      <p:to>
                                        <p:strVal val="visible"/>
                                      </p:to>
                                    </p:set>
                                    <p:animEffect transition="in" filter="fade">
                                      <p:cBhvr>
                                        <p:cTn id="152" dur="1000"/>
                                        <p:tgtEl>
                                          <p:spTgt spid="33"/>
                                        </p:tgtEl>
                                      </p:cBhvr>
                                    </p:animEffect>
                                    <p:anim calcmode="lin" valueType="num">
                                      <p:cBhvr>
                                        <p:cTn id="153" dur="1000" fill="hold"/>
                                        <p:tgtEl>
                                          <p:spTgt spid="33"/>
                                        </p:tgtEl>
                                        <p:attrNameLst>
                                          <p:attrName>ppt_x</p:attrName>
                                        </p:attrNameLst>
                                      </p:cBhvr>
                                      <p:tavLst>
                                        <p:tav tm="0">
                                          <p:val>
                                            <p:strVal val="#ppt_x"/>
                                          </p:val>
                                        </p:tav>
                                        <p:tav tm="100000">
                                          <p:val>
                                            <p:strVal val="#ppt_x"/>
                                          </p:val>
                                        </p:tav>
                                      </p:tavLst>
                                    </p:anim>
                                    <p:anim calcmode="lin" valueType="num">
                                      <p:cBhvr>
                                        <p:cTn id="154" dur="1000" fill="hold"/>
                                        <p:tgtEl>
                                          <p:spTgt spid="33"/>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fade">
                                      <p:cBhvr>
                                        <p:cTn id="157" dur="1000"/>
                                        <p:tgtEl>
                                          <p:spTgt spid="34"/>
                                        </p:tgtEl>
                                      </p:cBhvr>
                                    </p:animEffect>
                                    <p:anim calcmode="lin" valueType="num">
                                      <p:cBhvr>
                                        <p:cTn id="158" dur="1000" fill="hold"/>
                                        <p:tgtEl>
                                          <p:spTgt spid="34"/>
                                        </p:tgtEl>
                                        <p:attrNameLst>
                                          <p:attrName>ppt_x</p:attrName>
                                        </p:attrNameLst>
                                      </p:cBhvr>
                                      <p:tavLst>
                                        <p:tav tm="0">
                                          <p:val>
                                            <p:strVal val="#ppt_x"/>
                                          </p:val>
                                        </p:tav>
                                        <p:tav tm="100000">
                                          <p:val>
                                            <p:strVal val="#ppt_x"/>
                                          </p:val>
                                        </p:tav>
                                      </p:tavLst>
                                    </p:anim>
                                    <p:anim calcmode="lin" valueType="num">
                                      <p:cBhvr>
                                        <p:cTn id="15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27239" y="1566364"/>
            <a:ext cx="4036340" cy="5019676"/>
          </a:xfrm>
        </p:spPr>
        <p:txBody>
          <a:bodyPr>
            <a:normAutofit/>
          </a:bodyPr>
          <a:lstStyle/>
          <a:p>
            <a:r>
              <a:rPr lang="en-US" dirty="0">
                <a:solidFill>
                  <a:schemeClr val="tx1"/>
                </a:solidFill>
              </a:rPr>
              <a:t>A </a:t>
            </a:r>
            <a:r>
              <a:rPr lang="en-US" u="sng" dirty="0">
                <a:solidFill>
                  <a:schemeClr val="tx1"/>
                </a:solidFill>
              </a:rPr>
              <a:t>Sequential Model</a:t>
            </a:r>
            <a:r>
              <a:rPr lang="en-US" dirty="0">
                <a:solidFill>
                  <a:schemeClr val="tx1"/>
                </a:solidFill>
              </a:rPr>
              <a:t>, Testing of the product is planned in parallel with a corresponding phase.</a:t>
            </a:r>
          </a:p>
          <a:p>
            <a:endParaRPr lang="en-US" dirty="0">
              <a:solidFill>
                <a:schemeClr val="tx1"/>
              </a:solidFill>
            </a:endParaRPr>
          </a:p>
          <a:p>
            <a:r>
              <a:rPr lang="en-US" b="1" dirty="0">
                <a:solidFill>
                  <a:schemeClr val="tx1"/>
                </a:solidFill>
              </a:rPr>
              <a:t>Requirements</a:t>
            </a:r>
            <a:r>
              <a:rPr lang="en-US" dirty="0">
                <a:solidFill>
                  <a:schemeClr val="tx1"/>
                </a:solidFill>
              </a:rPr>
              <a:t> like BRS and SRS begin the life cycle model just like the waterfall model.</a:t>
            </a:r>
          </a:p>
          <a:p>
            <a:endParaRPr lang="en-US" dirty="0">
              <a:solidFill>
                <a:schemeClr val="tx1"/>
              </a:solidFill>
            </a:endParaRPr>
          </a:p>
          <a:p>
            <a:r>
              <a:rPr lang="en-US" dirty="0">
                <a:solidFill>
                  <a:schemeClr val="tx1"/>
                </a:solidFill>
              </a:rPr>
              <a:t>Before development is started, a</a:t>
            </a:r>
            <a:r>
              <a:rPr lang="en-US" b="1" dirty="0">
                <a:solidFill>
                  <a:schemeClr val="tx1"/>
                </a:solidFill>
              </a:rPr>
              <a:t> System Test</a:t>
            </a:r>
            <a:r>
              <a:rPr lang="en-US" dirty="0">
                <a:solidFill>
                  <a:schemeClr val="tx1"/>
                </a:solidFill>
              </a:rPr>
              <a:t> plan is created.</a:t>
            </a:r>
          </a:p>
          <a:p>
            <a:endParaRPr lang="en-US" dirty="0">
              <a:solidFill>
                <a:schemeClr val="tx1"/>
              </a:solidFill>
            </a:endParaRPr>
          </a:p>
          <a:p>
            <a:r>
              <a:rPr lang="en-US" dirty="0">
                <a:solidFill>
                  <a:schemeClr val="tx1"/>
                </a:solidFill>
              </a:rPr>
              <a:t>The </a:t>
            </a:r>
            <a:r>
              <a:rPr lang="en-US" b="1" dirty="0">
                <a:solidFill>
                  <a:schemeClr val="tx1"/>
                </a:solidFill>
              </a:rPr>
              <a:t>Test Plan</a:t>
            </a:r>
            <a:r>
              <a:rPr lang="en-US" dirty="0">
                <a:solidFill>
                  <a:schemeClr val="tx1"/>
                </a:solidFill>
              </a:rPr>
              <a:t> focuses on meeting the functionality specified in the requirements gathering.</a:t>
            </a:r>
            <a:endParaRPr lang="en-US" b="1" dirty="0">
              <a:solidFill>
                <a:schemeClr val="tx1"/>
              </a:solidFill>
            </a:endParaRPr>
          </a:p>
          <a:p>
            <a:endParaRPr lang="en-US" dirty="0">
              <a:solidFill>
                <a:schemeClr val="tx1"/>
              </a:solidFill>
            </a:endParaRPr>
          </a:p>
          <a:p>
            <a:endParaRPr lang="en-US" b="1" dirty="0">
              <a:solidFill>
                <a:schemeClr val="tx1"/>
              </a:solidFill>
            </a:endParaRPr>
          </a:p>
        </p:txBody>
      </p:sp>
      <p:sp>
        <p:nvSpPr>
          <p:cNvPr id="3" name="Title 2"/>
          <p:cNvSpPr>
            <a:spLocks noGrp="1"/>
          </p:cNvSpPr>
          <p:nvPr>
            <p:ph type="title"/>
          </p:nvPr>
        </p:nvSpPr>
        <p:spPr/>
        <p:txBody>
          <a:bodyPr/>
          <a:lstStyle/>
          <a:p>
            <a:r>
              <a:rPr lang="en-US" dirty="0"/>
              <a:t>V-Model </a:t>
            </a:r>
          </a:p>
        </p:txBody>
      </p:sp>
      <p:pic>
        <p:nvPicPr>
          <p:cNvPr id="6146" name="Picture 2" descr="V-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553" y="1554860"/>
            <a:ext cx="6086475" cy="501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838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99171" y="1554860"/>
            <a:ext cx="4200382" cy="5019676"/>
          </a:xfrm>
        </p:spPr>
        <p:txBody>
          <a:bodyPr>
            <a:normAutofit fontScale="92500" lnSpcReduction="10000"/>
          </a:bodyPr>
          <a:lstStyle/>
          <a:p>
            <a:r>
              <a:rPr lang="en-US" b="1" dirty="0">
                <a:solidFill>
                  <a:schemeClr val="tx1"/>
                </a:solidFill>
              </a:rPr>
              <a:t>The high-level design (HLD)</a:t>
            </a:r>
            <a:r>
              <a:rPr lang="en-US" dirty="0">
                <a:solidFill>
                  <a:schemeClr val="tx1"/>
                </a:solidFill>
              </a:rPr>
              <a:t> phase focuses on system architecture and design. </a:t>
            </a:r>
          </a:p>
          <a:p>
            <a:r>
              <a:rPr lang="en-US" dirty="0">
                <a:solidFill>
                  <a:schemeClr val="tx1"/>
                </a:solidFill>
              </a:rPr>
              <a:t>It provide overview of solution, platform, system, product and service/process. </a:t>
            </a:r>
          </a:p>
          <a:p>
            <a:endParaRPr lang="en-US" dirty="0">
              <a:solidFill>
                <a:schemeClr val="tx1"/>
              </a:solidFill>
            </a:endParaRPr>
          </a:p>
          <a:p>
            <a:r>
              <a:rPr lang="en-US" dirty="0">
                <a:solidFill>
                  <a:schemeClr val="tx1"/>
                </a:solidFill>
              </a:rPr>
              <a:t>An I</a:t>
            </a:r>
            <a:r>
              <a:rPr lang="en-US" b="1" dirty="0">
                <a:solidFill>
                  <a:schemeClr val="tx1"/>
                </a:solidFill>
              </a:rPr>
              <a:t>ntegration Test</a:t>
            </a:r>
            <a:r>
              <a:rPr lang="en-US" dirty="0">
                <a:solidFill>
                  <a:schemeClr val="tx1"/>
                </a:solidFill>
              </a:rPr>
              <a:t> plan is created in this phase as well in order to test the pieces of the software systems ability to work together.</a:t>
            </a:r>
          </a:p>
          <a:p>
            <a:endParaRPr lang="en-US" b="1" dirty="0">
              <a:solidFill>
                <a:schemeClr val="tx1"/>
              </a:solidFill>
            </a:endParaRPr>
          </a:p>
          <a:p>
            <a:r>
              <a:rPr lang="en-US" b="1" dirty="0">
                <a:solidFill>
                  <a:schemeClr val="tx1"/>
                </a:solidFill>
              </a:rPr>
              <a:t>The low-level design</a:t>
            </a:r>
            <a:r>
              <a:rPr lang="en-US" dirty="0">
                <a:solidFill>
                  <a:schemeClr val="tx1"/>
                </a:solidFill>
              </a:rPr>
              <a:t> </a:t>
            </a:r>
            <a:r>
              <a:rPr lang="en-US" b="1" dirty="0">
                <a:solidFill>
                  <a:schemeClr val="tx1"/>
                </a:solidFill>
              </a:rPr>
              <a:t>(LLD)</a:t>
            </a:r>
            <a:r>
              <a:rPr lang="en-US" dirty="0">
                <a:solidFill>
                  <a:schemeClr val="tx1"/>
                </a:solidFill>
              </a:rPr>
              <a:t> phase is where the actual software components are designed. </a:t>
            </a:r>
          </a:p>
          <a:p>
            <a:r>
              <a:rPr lang="en-US" dirty="0">
                <a:solidFill>
                  <a:schemeClr val="tx1"/>
                </a:solidFill>
              </a:rPr>
              <a:t>It defines the actual logic for each and every component of the system. </a:t>
            </a:r>
          </a:p>
          <a:p>
            <a:r>
              <a:rPr lang="en-US" dirty="0">
                <a:solidFill>
                  <a:schemeClr val="tx1"/>
                </a:solidFill>
              </a:rPr>
              <a:t>Class diagram with all the methods and relation between classes comes under LLD. </a:t>
            </a:r>
          </a:p>
          <a:p>
            <a:r>
              <a:rPr lang="en-US" b="1" dirty="0">
                <a:solidFill>
                  <a:schemeClr val="tx1"/>
                </a:solidFill>
              </a:rPr>
              <a:t>Component Tests</a:t>
            </a:r>
            <a:r>
              <a:rPr lang="en-US" dirty="0">
                <a:solidFill>
                  <a:schemeClr val="tx1"/>
                </a:solidFill>
              </a:rPr>
              <a:t> are created in this phase as well.</a:t>
            </a:r>
            <a:endParaRPr lang="en-US" b="1" dirty="0">
              <a:solidFill>
                <a:schemeClr val="tx1"/>
              </a:solidFill>
            </a:endParaRPr>
          </a:p>
          <a:p>
            <a:endParaRPr lang="en-US" b="1" dirty="0">
              <a:solidFill>
                <a:schemeClr val="tx1"/>
              </a:solidFill>
            </a:endParaRPr>
          </a:p>
        </p:txBody>
      </p:sp>
      <p:sp>
        <p:nvSpPr>
          <p:cNvPr id="3" name="Title 2"/>
          <p:cNvSpPr>
            <a:spLocks noGrp="1"/>
          </p:cNvSpPr>
          <p:nvPr>
            <p:ph type="title"/>
          </p:nvPr>
        </p:nvSpPr>
        <p:spPr/>
        <p:txBody>
          <a:bodyPr/>
          <a:lstStyle/>
          <a:p>
            <a:r>
              <a:rPr lang="en-US" dirty="0"/>
              <a:t>V-Model </a:t>
            </a:r>
          </a:p>
        </p:txBody>
      </p:sp>
      <p:pic>
        <p:nvPicPr>
          <p:cNvPr id="6146" name="Picture 2" descr="V-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553" y="1554860"/>
            <a:ext cx="6086475" cy="501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427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84556" y="1666568"/>
            <a:ext cx="4242758" cy="4907968"/>
          </a:xfrm>
        </p:spPr>
        <p:txBody>
          <a:bodyPr>
            <a:normAutofit/>
          </a:bodyPr>
          <a:lstStyle/>
          <a:p>
            <a:r>
              <a:rPr lang="en-US" b="1" dirty="0">
                <a:solidFill>
                  <a:schemeClr val="tx1"/>
                </a:solidFill>
              </a:rPr>
              <a:t>The implementation</a:t>
            </a:r>
            <a:r>
              <a:rPr lang="en-US" dirty="0">
                <a:solidFill>
                  <a:schemeClr val="tx1"/>
                </a:solidFill>
              </a:rPr>
              <a:t> phase is, again, where all coding takes place. </a:t>
            </a:r>
          </a:p>
          <a:p>
            <a:r>
              <a:rPr lang="en-US" dirty="0">
                <a:solidFill>
                  <a:schemeClr val="tx1"/>
                </a:solidFill>
              </a:rPr>
              <a:t>Once coding is complete, the path of execution continues up the right side of the V where the test plans developed earlier are now put to use.</a:t>
            </a:r>
          </a:p>
          <a:p>
            <a:endParaRPr lang="en-US" dirty="0">
              <a:solidFill>
                <a:schemeClr val="tx1"/>
              </a:solidFill>
            </a:endParaRPr>
          </a:p>
          <a:p>
            <a:r>
              <a:rPr lang="en-US" dirty="0">
                <a:solidFill>
                  <a:schemeClr val="tx1"/>
                </a:solidFill>
              </a:rPr>
              <a:t>Module design is converted into code by developers. </a:t>
            </a:r>
            <a:r>
              <a:rPr lang="en-US" b="1" dirty="0">
                <a:solidFill>
                  <a:schemeClr val="tx1"/>
                </a:solidFill>
              </a:rPr>
              <a:t>Unit Testing</a:t>
            </a:r>
            <a:r>
              <a:rPr lang="en-US" dirty="0">
                <a:solidFill>
                  <a:schemeClr val="tx1"/>
                </a:solidFill>
              </a:rPr>
              <a:t> is performed by the developers on the code written by them.</a:t>
            </a:r>
          </a:p>
          <a:p>
            <a:endParaRPr lang="en-US" dirty="0">
              <a:solidFill>
                <a:schemeClr val="tx1"/>
              </a:solidFill>
            </a:endParaRPr>
          </a:p>
        </p:txBody>
      </p:sp>
      <p:sp>
        <p:nvSpPr>
          <p:cNvPr id="3" name="Title 2"/>
          <p:cNvSpPr>
            <a:spLocks noGrp="1"/>
          </p:cNvSpPr>
          <p:nvPr>
            <p:ph type="title"/>
          </p:nvPr>
        </p:nvSpPr>
        <p:spPr/>
        <p:txBody>
          <a:bodyPr/>
          <a:lstStyle/>
          <a:p>
            <a:r>
              <a:rPr lang="en-US" dirty="0"/>
              <a:t>V-Model </a:t>
            </a:r>
          </a:p>
        </p:txBody>
      </p:sp>
      <p:pic>
        <p:nvPicPr>
          <p:cNvPr id="6146" name="Picture 2" descr="V-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7313" y="1554860"/>
            <a:ext cx="5958715" cy="501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33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DD15-A09C-4D40-9CA0-51315F8CDCEC}"/>
              </a:ext>
            </a:extLst>
          </p:cNvPr>
          <p:cNvSpPr>
            <a:spLocks noGrp="1"/>
          </p:cNvSpPr>
          <p:nvPr>
            <p:ph type="title"/>
          </p:nvPr>
        </p:nvSpPr>
        <p:spPr/>
        <p:txBody>
          <a:bodyPr/>
          <a:lstStyle/>
          <a:p>
            <a:r>
              <a:rPr lang="en-US" dirty="0"/>
              <a:t>V-Model</a:t>
            </a:r>
          </a:p>
        </p:txBody>
      </p:sp>
      <p:pic>
        <p:nvPicPr>
          <p:cNvPr id="4" name="Picture 3">
            <a:extLst>
              <a:ext uri="{FF2B5EF4-FFF2-40B4-BE49-F238E27FC236}">
                <a16:creationId xmlns:a16="http://schemas.microsoft.com/office/drawing/2014/main" id="{66B8F3AA-8F4D-4D7B-B35F-68C3AB024248}"/>
              </a:ext>
            </a:extLst>
          </p:cNvPr>
          <p:cNvPicPr/>
          <p:nvPr/>
        </p:nvPicPr>
        <p:blipFill>
          <a:blip r:embed="rId2">
            <a:extLst>
              <a:ext uri="{28A0092B-C50C-407E-A947-70E740481C1C}">
                <a14:useLocalDpi xmlns:a14="http://schemas.microsoft.com/office/drawing/2010/main" val="0"/>
              </a:ext>
            </a:extLst>
          </a:blip>
          <a:stretch>
            <a:fillRect/>
          </a:stretch>
        </p:blipFill>
        <p:spPr>
          <a:xfrm>
            <a:off x="3672759" y="1241508"/>
            <a:ext cx="6562622" cy="5168436"/>
          </a:xfrm>
          <a:prstGeom prst="rect">
            <a:avLst/>
          </a:prstGeom>
        </p:spPr>
      </p:pic>
    </p:spTree>
    <p:extLst>
      <p:ext uri="{BB962C8B-B14F-4D97-AF65-F5344CB8AC3E}">
        <p14:creationId xmlns:p14="http://schemas.microsoft.com/office/powerpoint/2010/main" val="2687447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DD15-A09C-4D40-9CA0-51315F8CDCEC}"/>
              </a:ext>
            </a:extLst>
          </p:cNvPr>
          <p:cNvSpPr>
            <a:spLocks noGrp="1"/>
          </p:cNvSpPr>
          <p:nvPr>
            <p:ph type="title"/>
          </p:nvPr>
        </p:nvSpPr>
        <p:spPr/>
        <p:txBody>
          <a:bodyPr/>
          <a:lstStyle/>
          <a:p>
            <a:r>
              <a:rPr lang="en-US" dirty="0"/>
              <a:t>V-Model</a:t>
            </a:r>
          </a:p>
        </p:txBody>
      </p:sp>
      <p:pic>
        <p:nvPicPr>
          <p:cNvPr id="5" name="Picture 4" descr="https://gundars.me/wp-content/uploads/2017/04/V-Model-1.jpg">
            <a:extLst>
              <a:ext uri="{FF2B5EF4-FFF2-40B4-BE49-F238E27FC236}">
                <a16:creationId xmlns:a16="http://schemas.microsoft.com/office/drawing/2014/main" id="{A55506EF-3510-4C0A-AFE5-549CE1283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225" y="1300432"/>
            <a:ext cx="8081628" cy="555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4094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3716" y="1383628"/>
            <a:ext cx="10358284" cy="2155987"/>
          </a:xfrm>
        </p:spPr>
        <p:txBody>
          <a:bodyPr>
            <a:normAutofit/>
          </a:bodyPr>
          <a:lstStyle/>
          <a:p>
            <a:pPr marL="285750" indent="-285750">
              <a:buFont typeface="Arial" panose="020B0604020202020204" pitchFamily="34" charset="0"/>
              <a:buChar char="•"/>
            </a:pPr>
            <a:r>
              <a:rPr lang="en-US" b="1" dirty="0"/>
              <a:t>Agile development model</a:t>
            </a:r>
            <a:r>
              <a:rPr lang="en-US" dirty="0"/>
              <a:t> is an </a:t>
            </a:r>
            <a:r>
              <a:rPr lang="en-US" b="1" dirty="0"/>
              <a:t>Iterative</a:t>
            </a:r>
            <a:r>
              <a:rPr lang="en-US" dirty="0"/>
              <a:t>-</a:t>
            </a:r>
            <a:r>
              <a:rPr lang="en-US" b="1" dirty="0"/>
              <a:t>Incremental Model</a:t>
            </a:r>
            <a:r>
              <a:rPr lang="en-US" dirty="0"/>
              <a:t>. </a:t>
            </a:r>
          </a:p>
          <a:p>
            <a:pPr marL="285750" indent="-285750">
              <a:buFont typeface="Arial" panose="020B0604020202020204" pitchFamily="34" charset="0"/>
              <a:buChar char="•"/>
            </a:pPr>
            <a:r>
              <a:rPr lang="en-US" dirty="0"/>
              <a:t>This results in small incremental releases with iterations. </a:t>
            </a:r>
          </a:p>
          <a:p>
            <a:pPr marL="285750" indent="-285750">
              <a:buFont typeface="Arial" panose="020B0604020202020204" pitchFamily="34" charset="0"/>
              <a:buChar char="•"/>
            </a:pPr>
            <a:r>
              <a:rPr lang="en-US" dirty="0"/>
              <a:t>Each release is thoroughly </a:t>
            </a:r>
            <a:r>
              <a:rPr lang="en-US" b="1" dirty="0"/>
              <a:t>Tested</a:t>
            </a:r>
            <a:r>
              <a:rPr lang="en-US" dirty="0"/>
              <a:t> to ensure </a:t>
            </a:r>
            <a:r>
              <a:rPr lang="en-US" b="1" dirty="0"/>
              <a:t>Software quality</a:t>
            </a:r>
            <a:r>
              <a:rPr lang="en-US" dirty="0"/>
              <a:t> is maintained. </a:t>
            </a:r>
          </a:p>
          <a:p>
            <a:pPr marL="285750" indent="-285750">
              <a:buFont typeface="Arial" panose="020B0604020202020204" pitchFamily="34" charset="0"/>
              <a:buChar char="•"/>
            </a:pPr>
            <a:r>
              <a:rPr lang="en-US" dirty="0"/>
              <a:t>It is used for time critical applications.  </a:t>
            </a:r>
          </a:p>
          <a:p>
            <a:pPr marL="285750" indent="-285750">
              <a:buFont typeface="Arial" panose="020B0604020202020204" pitchFamily="34" charset="0"/>
              <a:buChar char="•"/>
            </a:pPr>
            <a:r>
              <a:rPr lang="en-US" u="sng" dirty="0"/>
              <a:t>SCRUM</a:t>
            </a:r>
            <a:r>
              <a:rPr lang="en-US" dirty="0"/>
              <a:t>, </a:t>
            </a:r>
            <a:r>
              <a:rPr lang="en-US" u="sng" dirty="0"/>
              <a:t>KANBAN</a:t>
            </a:r>
            <a:r>
              <a:rPr lang="en-US" dirty="0"/>
              <a:t> and </a:t>
            </a:r>
            <a:r>
              <a:rPr lang="en-US" u="sng" dirty="0"/>
              <a:t>Extreme Programming (XP)</a:t>
            </a:r>
            <a:r>
              <a:rPr lang="en-US" dirty="0"/>
              <a:t> are currently one of the most well known agile </a:t>
            </a:r>
            <a:r>
              <a:rPr lang="en-US" b="1" dirty="0"/>
              <a:t>development life cycle model</a:t>
            </a:r>
            <a:r>
              <a:rPr lang="en-US" dirty="0"/>
              <a:t>.</a:t>
            </a:r>
          </a:p>
        </p:txBody>
      </p:sp>
      <p:sp>
        <p:nvSpPr>
          <p:cNvPr id="3" name="Title 2"/>
          <p:cNvSpPr>
            <a:spLocks noGrp="1"/>
          </p:cNvSpPr>
          <p:nvPr>
            <p:ph type="title"/>
          </p:nvPr>
        </p:nvSpPr>
        <p:spPr/>
        <p:txBody>
          <a:bodyPr/>
          <a:lstStyle/>
          <a:p>
            <a:r>
              <a:rPr lang="en-US" dirty="0"/>
              <a:t>Agile Development Model</a:t>
            </a:r>
          </a:p>
        </p:txBody>
      </p:sp>
      <p:pic>
        <p:nvPicPr>
          <p:cNvPr id="7170" name="Picture 2" descr="Agile model in Software testing"/>
          <p:cNvPicPr>
            <a:picLocks noChangeAspect="1" noChangeArrowheads="1"/>
          </p:cNvPicPr>
          <p:nvPr/>
        </p:nvPicPr>
        <p:blipFill rotWithShape="1">
          <a:blip r:embed="rId2">
            <a:extLst>
              <a:ext uri="{28A0092B-C50C-407E-A947-70E740481C1C}">
                <a14:useLocalDpi xmlns:a14="http://schemas.microsoft.com/office/drawing/2010/main" val="0"/>
              </a:ext>
            </a:extLst>
          </a:blip>
          <a:srcRect t="-1" b="3021"/>
          <a:stretch/>
        </p:blipFill>
        <p:spPr bwMode="auto">
          <a:xfrm>
            <a:off x="4082915" y="3539616"/>
            <a:ext cx="6361040" cy="318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37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Agile Development Model</a:t>
            </a:r>
          </a:p>
        </p:txBody>
      </p:sp>
      <p:pic>
        <p:nvPicPr>
          <p:cNvPr id="7170" name="Picture 2" descr="Agile model in Software testing"/>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040" t="3077" r="1" b="5092"/>
          <a:stretch/>
        </p:blipFill>
        <p:spPr bwMode="auto">
          <a:xfrm>
            <a:off x="2318612" y="1858298"/>
            <a:ext cx="8435133" cy="403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6451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model</a:t>
            </a:r>
          </a:p>
        </p:txBody>
      </p:sp>
      <p:sp>
        <p:nvSpPr>
          <p:cNvPr id="4" name="Content Placeholder 1"/>
          <p:cNvSpPr>
            <a:spLocks noGrp="1"/>
          </p:cNvSpPr>
          <p:nvPr>
            <p:ph idx="1"/>
          </p:nvPr>
        </p:nvSpPr>
        <p:spPr>
          <a:xfrm>
            <a:off x="1877961" y="1583387"/>
            <a:ext cx="9954375" cy="5068136"/>
          </a:xfrm>
        </p:spPr>
        <p:txBody>
          <a:bodyPr>
            <a:normAutofit fontScale="85000" lnSpcReduction="20000"/>
          </a:bodyPr>
          <a:lstStyle/>
          <a:p>
            <a:r>
              <a:rPr lang="en-US" sz="2800" b="1" dirty="0">
                <a:solidFill>
                  <a:schemeClr val="accent2">
                    <a:lumMod val="75000"/>
                  </a:schemeClr>
                </a:solidFill>
              </a:rPr>
              <a:t>Advantages:</a:t>
            </a:r>
          </a:p>
          <a:p>
            <a:endParaRPr lang="en-US" sz="2000" b="1" dirty="0">
              <a:solidFill>
                <a:schemeClr val="tx1"/>
              </a:solidFill>
            </a:endParaRPr>
          </a:p>
          <a:p>
            <a:pPr marL="285750" indent="-285750">
              <a:lnSpc>
                <a:spcPct val="160000"/>
              </a:lnSpc>
              <a:buFont typeface="Arial" panose="020B0604020202020204" pitchFamily="34" charset="0"/>
              <a:buChar char="•"/>
            </a:pPr>
            <a:r>
              <a:rPr lang="en-US" sz="2000" b="1" dirty="0">
                <a:solidFill>
                  <a:schemeClr val="tx1"/>
                </a:solidFill>
              </a:rPr>
              <a:t>Customer satisfaction</a:t>
            </a:r>
            <a:r>
              <a:rPr lang="en-US" sz="2000" dirty="0">
                <a:solidFill>
                  <a:schemeClr val="tx1"/>
                </a:solidFill>
              </a:rPr>
              <a:t> by rapid, continuous delivery of useful software.</a:t>
            </a:r>
          </a:p>
          <a:p>
            <a:pPr marL="285750" indent="-285750">
              <a:lnSpc>
                <a:spcPct val="160000"/>
              </a:lnSpc>
              <a:buFont typeface="Arial" panose="020B0604020202020204" pitchFamily="34" charset="0"/>
              <a:buChar char="•"/>
            </a:pPr>
            <a:r>
              <a:rPr lang="en-US" sz="2000" dirty="0">
                <a:solidFill>
                  <a:schemeClr val="tx1"/>
                </a:solidFill>
              </a:rPr>
              <a:t>People and interactions are emphasized rather than process and tools. </a:t>
            </a:r>
          </a:p>
          <a:p>
            <a:pPr marL="285750" indent="-285750">
              <a:lnSpc>
                <a:spcPct val="160000"/>
              </a:lnSpc>
              <a:buFont typeface="Arial" panose="020B0604020202020204" pitchFamily="34" charset="0"/>
              <a:buChar char="•"/>
            </a:pPr>
            <a:r>
              <a:rPr lang="en-US" sz="2000" dirty="0">
                <a:solidFill>
                  <a:schemeClr val="tx1"/>
                </a:solidFill>
              </a:rPr>
              <a:t>Customers, Developers and Testers </a:t>
            </a:r>
            <a:r>
              <a:rPr lang="en-US" sz="2000" b="1" dirty="0">
                <a:solidFill>
                  <a:schemeClr val="tx1"/>
                </a:solidFill>
              </a:rPr>
              <a:t>constantly interact</a:t>
            </a:r>
            <a:r>
              <a:rPr lang="en-US" sz="2000" dirty="0">
                <a:solidFill>
                  <a:schemeClr val="tx1"/>
                </a:solidFill>
              </a:rPr>
              <a:t> with each other.</a:t>
            </a:r>
          </a:p>
          <a:p>
            <a:pPr marL="285750" indent="-285750">
              <a:lnSpc>
                <a:spcPct val="160000"/>
              </a:lnSpc>
              <a:buFont typeface="Arial" panose="020B0604020202020204" pitchFamily="34" charset="0"/>
              <a:buChar char="•"/>
            </a:pPr>
            <a:r>
              <a:rPr lang="en-US" sz="2000" b="1" dirty="0">
                <a:solidFill>
                  <a:schemeClr val="tx1"/>
                </a:solidFill>
              </a:rPr>
              <a:t>Working software</a:t>
            </a:r>
            <a:r>
              <a:rPr lang="en-US" sz="2000" dirty="0">
                <a:solidFill>
                  <a:schemeClr val="tx1"/>
                </a:solidFill>
              </a:rPr>
              <a:t> is delivered </a:t>
            </a:r>
            <a:r>
              <a:rPr lang="en-US" sz="2000" b="1" dirty="0">
                <a:solidFill>
                  <a:schemeClr val="tx1"/>
                </a:solidFill>
              </a:rPr>
              <a:t>frequently </a:t>
            </a:r>
            <a:r>
              <a:rPr lang="en-US" sz="2000" dirty="0">
                <a:solidFill>
                  <a:schemeClr val="tx1"/>
                </a:solidFill>
              </a:rPr>
              <a:t>(weeks rather than months).</a:t>
            </a:r>
          </a:p>
          <a:p>
            <a:pPr marL="285750" indent="-285750">
              <a:lnSpc>
                <a:spcPct val="160000"/>
              </a:lnSpc>
              <a:buFont typeface="Arial" panose="020B0604020202020204" pitchFamily="34" charset="0"/>
              <a:buChar char="•"/>
            </a:pPr>
            <a:r>
              <a:rPr lang="en-US" sz="2000" b="1" dirty="0">
                <a:solidFill>
                  <a:schemeClr val="tx1"/>
                </a:solidFill>
              </a:rPr>
              <a:t>Face-to-face conversation</a:t>
            </a:r>
            <a:r>
              <a:rPr lang="en-US" sz="2000" dirty="0">
                <a:solidFill>
                  <a:schemeClr val="tx1"/>
                </a:solidFill>
              </a:rPr>
              <a:t> is the best form of communication.</a:t>
            </a:r>
          </a:p>
          <a:p>
            <a:pPr marL="285750" indent="-285750">
              <a:lnSpc>
                <a:spcPct val="160000"/>
              </a:lnSpc>
              <a:buFont typeface="Arial" panose="020B0604020202020204" pitchFamily="34" charset="0"/>
              <a:buChar char="•"/>
            </a:pPr>
            <a:r>
              <a:rPr lang="en-US" sz="2000" dirty="0">
                <a:solidFill>
                  <a:schemeClr val="tx1"/>
                </a:solidFill>
              </a:rPr>
              <a:t>Close, </a:t>
            </a:r>
            <a:r>
              <a:rPr lang="en-US" sz="2000" b="1" dirty="0">
                <a:solidFill>
                  <a:schemeClr val="tx1"/>
                </a:solidFill>
              </a:rPr>
              <a:t>daily cooperation</a:t>
            </a:r>
            <a:r>
              <a:rPr lang="en-US" sz="2000" dirty="0">
                <a:solidFill>
                  <a:schemeClr val="tx1"/>
                </a:solidFill>
              </a:rPr>
              <a:t> between business people and developers.</a:t>
            </a:r>
          </a:p>
          <a:p>
            <a:pPr marL="285750" indent="-285750">
              <a:lnSpc>
                <a:spcPct val="160000"/>
              </a:lnSpc>
              <a:buFont typeface="Arial" panose="020B0604020202020204" pitchFamily="34" charset="0"/>
              <a:buChar char="•"/>
            </a:pPr>
            <a:r>
              <a:rPr lang="en-US" sz="2000" b="1" dirty="0">
                <a:solidFill>
                  <a:schemeClr val="tx1"/>
                </a:solidFill>
              </a:rPr>
              <a:t>Continuous attention</a:t>
            </a:r>
            <a:r>
              <a:rPr lang="en-US" sz="2000" dirty="0">
                <a:solidFill>
                  <a:schemeClr val="tx1"/>
                </a:solidFill>
              </a:rPr>
              <a:t> to technical excellence and good design.</a:t>
            </a:r>
          </a:p>
          <a:p>
            <a:pPr marL="285750" indent="-285750">
              <a:lnSpc>
                <a:spcPct val="160000"/>
              </a:lnSpc>
              <a:buFont typeface="Arial" panose="020B0604020202020204" pitchFamily="34" charset="0"/>
              <a:buChar char="•"/>
            </a:pPr>
            <a:r>
              <a:rPr lang="en-US" sz="2000" b="1" dirty="0">
                <a:solidFill>
                  <a:schemeClr val="tx1"/>
                </a:solidFill>
              </a:rPr>
              <a:t>Regular adaptation</a:t>
            </a:r>
            <a:r>
              <a:rPr lang="en-US" sz="2000" dirty="0">
                <a:solidFill>
                  <a:schemeClr val="tx1"/>
                </a:solidFill>
              </a:rPr>
              <a:t> to changing circumstances.</a:t>
            </a:r>
          </a:p>
          <a:p>
            <a:pPr marL="285750" indent="-285750">
              <a:lnSpc>
                <a:spcPct val="160000"/>
              </a:lnSpc>
              <a:buFont typeface="Arial" panose="020B0604020202020204" pitchFamily="34" charset="0"/>
              <a:buChar char="•"/>
            </a:pPr>
            <a:r>
              <a:rPr lang="en-US" sz="2000" dirty="0">
                <a:solidFill>
                  <a:schemeClr val="tx1"/>
                </a:solidFill>
              </a:rPr>
              <a:t>Even </a:t>
            </a:r>
            <a:r>
              <a:rPr lang="en-US" sz="2000" u="sng" dirty="0">
                <a:solidFill>
                  <a:schemeClr val="tx1"/>
                </a:solidFill>
              </a:rPr>
              <a:t>late changes </a:t>
            </a:r>
            <a:r>
              <a:rPr lang="en-US" sz="2000" dirty="0">
                <a:solidFill>
                  <a:schemeClr val="tx1"/>
                </a:solidFill>
              </a:rPr>
              <a:t>in requirements are welcomed.</a:t>
            </a:r>
          </a:p>
        </p:txBody>
      </p:sp>
    </p:spTree>
    <p:extLst>
      <p:ext uri="{BB962C8B-B14F-4D97-AF65-F5344CB8AC3E}">
        <p14:creationId xmlns:p14="http://schemas.microsoft.com/office/powerpoint/2010/main" val="2654533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1000"/>
                                        <p:tgtEl>
                                          <p:spTgt spid="4">
                                            <p:txEl>
                                              <p:pRg st="9" end="9"/>
                                            </p:txEl>
                                          </p:spTgt>
                                        </p:tgtEl>
                                      </p:cBhvr>
                                    </p:animEffect>
                                    <p:anim calcmode="lin" valueType="num">
                                      <p:cBhvr>
                                        <p:cTn id="6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Effect transition="in" filter="fade">
                                      <p:cBhvr>
                                        <p:cTn id="70" dur="1000"/>
                                        <p:tgtEl>
                                          <p:spTgt spid="4">
                                            <p:txEl>
                                              <p:pRg st="10" end="10"/>
                                            </p:txEl>
                                          </p:spTgt>
                                        </p:tgtEl>
                                      </p:cBhvr>
                                    </p:animEffect>
                                    <p:anim calcmode="lin" valueType="num">
                                      <p:cBhvr>
                                        <p:cTn id="71"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model</a:t>
            </a:r>
          </a:p>
        </p:txBody>
      </p:sp>
      <p:sp>
        <p:nvSpPr>
          <p:cNvPr id="4" name="Content Placeholder 1"/>
          <p:cNvSpPr>
            <a:spLocks noGrp="1"/>
          </p:cNvSpPr>
          <p:nvPr>
            <p:ph idx="1"/>
          </p:nvPr>
        </p:nvSpPr>
        <p:spPr>
          <a:xfrm>
            <a:off x="1877961" y="1583387"/>
            <a:ext cx="9954375" cy="5068136"/>
          </a:xfrm>
        </p:spPr>
        <p:txBody>
          <a:bodyPr>
            <a:normAutofit lnSpcReduction="10000"/>
          </a:bodyPr>
          <a:lstStyle/>
          <a:p>
            <a:r>
              <a:rPr lang="en-US" sz="2800" b="1" dirty="0">
                <a:solidFill>
                  <a:schemeClr val="accent2">
                    <a:lumMod val="75000"/>
                  </a:schemeClr>
                </a:solidFill>
              </a:rPr>
              <a:t>Disadvantages:</a:t>
            </a:r>
          </a:p>
          <a:p>
            <a:endParaRPr lang="en-US" sz="2000" b="1" dirty="0">
              <a:solidFill>
                <a:schemeClr val="tx1"/>
              </a:solidFill>
            </a:endParaRPr>
          </a:p>
          <a:p>
            <a:pPr marL="285750" indent="-285750">
              <a:buFont typeface="Arial" panose="020B0604020202020204" pitchFamily="34" charset="0"/>
              <a:buChar char="•"/>
            </a:pPr>
            <a:r>
              <a:rPr lang="en-US" sz="2000" u="sng" dirty="0">
                <a:solidFill>
                  <a:schemeClr val="tx1"/>
                </a:solidFill>
              </a:rPr>
              <a:t>Difficult to assess the effort required at the beginning</a:t>
            </a:r>
            <a:r>
              <a:rPr lang="en-US" sz="2000" dirty="0">
                <a:solidFill>
                  <a:schemeClr val="tx1"/>
                </a:solidFill>
              </a:rPr>
              <a:t> of the software development life cycle especially in large applications. </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There is lack of emphasis on necessary designing and documentation.</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The project can easily get taken off track if the customer representative is not clear what final outcome that they want.</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Only senior programmers are capable of taking the kind of decisions required during the development process. Hence it has no place for newbie programmers, unless combined with experienced resources.</a:t>
            </a:r>
          </a:p>
        </p:txBody>
      </p:sp>
    </p:spTree>
    <p:extLst>
      <p:ext uri="{BB962C8B-B14F-4D97-AF65-F5344CB8AC3E}">
        <p14:creationId xmlns:p14="http://schemas.microsoft.com/office/powerpoint/2010/main" val="909865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Model</a:t>
            </a:r>
          </a:p>
        </p:txBody>
      </p:sp>
      <p:pic>
        <p:nvPicPr>
          <p:cNvPr id="5" name="Picture 2" descr="http://csharpcorner.mindcrackerinc.netdna-cdn.com/UploadFile/BlogImages/11292015063901AM/SystemsPlus-Scrum-Image-.jpg">
            <a:extLst>
              <a:ext uri="{FF2B5EF4-FFF2-40B4-BE49-F238E27FC236}">
                <a16:creationId xmlns:a16="http://schemas.microsoft.com/office/drawing/2014/main" id="{642984FD-F212-45F6-B550-943731B567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2" t="1178" r="1113" b="2139"/>
          <a:stretch/>
        </p:blipFill>
        <p:spPr bwMode="auto">
          <a:xfrm>
            <a:off x="0" y="0"/>
            <a:ext cx="12192000" cy="692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452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Levels, Type and Approaches</a:t>
            </a:r>
          </a:p>
        </p:txBody>
      </p:sp>
      <p:sp>
        <p:nvSpPr>
          <p:cNvPr id="9" name="Content Placeholder 1">
            <a:extLst>
              <a:ext uri="{FF2B5EF4-FFF2-40B4-BE49-F238E27FC236}">
                <a16:creationId xmlns:a16="http://schemas.microsoft.com/office/drawing/2014/main" id="{2E4BB868-48DF-45B6-8489-EFED5875FB7A}"/>
              </a:ext>
            </a:extLst>
          </p:cNvPr>
          <p:cNvSpPr txBox="1">
            <a:spLocks/>
          </p:cNvSpPr>
          <p:nvPr/>
        </p:nvSpPr>
        <p:spPr>
          <a:xfrm>
            <a:off x="6607278" y="1426892"/>
            <a:ext cx="5711755" cy="5005222"/>
          </a:xfrm>
          <a:prstGeom prst="rect">
            <a:avLst/>
          </a:prstGeom>
        </p:spPr>
        <p:txBody>
          <a:bodyPr vert="horz">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pPr lvl="1">
              <a:lnSpc>
                <a:spcPct val="110000"/>
              </a:lnSpc>
            </a:pPr>
            <a:r>
              <a:rPr lang="en-US" sz="2800" dirty="0"/>
              <a:t>Security Testing</a:t>
            </a:r>
          </a:p>
          <a:p>
            <a:pPr lvl="1">
              <a:lnSpc>
                <a:spcPct val="110000"/>
              </a:lnSpc>
            </a:pPr>
            <a:r>
              <a:rPr lang="en-US" sz="2800" dirty="0"/>
              <a:t>Sanity Testing</a:t>
            </a:r>
          </a:p>
          <a:p>
            <a:pPr lvl="1">
              <a:lnSpc>
                <a:spcPct val="110000"/>
              </a:lnSpc>
            </a:pPr>
            <a:r>
              <a:rPr lang="en-US" sz="2800" dirty="0"/>
              <a:t>Alpha Testing</a:t>
            </a:r>
          </a:p>
          <a:p>
            <a:pPr lvl="1">
              <a:lnSpc>
                <a:spcPct val="110000"/>
              </a:lnSpc>
            </a:pPr>
            <a:r>
              <a:rPr lang="en-US" sz="2800" dirty="0"/>
              <a:t>Beta Testing</a:t>
            </a:r>
          </a:p>
          <a:p>
            <a:pPr lvl="1">
              <a:lnSpc>
                <a:spcPct val="110000"/>
              </a:lnSpc>
            </a:pPr>
            <a:r>
              <a:rPr lang="en-US" sz="2800" dirty="0"/>
              <a:t>Factor Acceptance Test (FAT)</a:t>
            </a:r>
          </a:p>
          <a:p>
            <a:pPr lvl="1">
              <a:lnSpc>
                <a:spcPct val="110000"/>
              </a:lnSpc>
            </a:pPr>
            <a:r>
              <a:rPr lang="en-US" sz="2800" dirty="0"/>
              <a:t>Site Acceptance Test (SAT)</a:t>
            </a:r>
          </a:p>
          <a:p>
            <a:pPr lvl="1">
              <a:lnSpc>
                <a:spcPct val="110000"/>
              </a:lnSpc>
            </a:pPr>
            <a:r>
              <a:rPr lang="en-US" sz="2800" dirty="0"/>
              <a:t>Usability Testing</a:t>
            </a:r>
          </a:p>
          <a:p>
            <a:pPr lvl="1">
              <a:lnSpc>
                <a:spcPct val="110000"/>
              </a:lnSpc>
            </a:pPr>
            <a:r>
              <a:rPr lang="en-US" sz="2800" dirty="0"/>
              <a:t>Stress Testing</a:t>
            </a:r>
          </a:p>
          <a:p>
            <a:pPr lvl="1">
              <a:lnSpc>
                <a:spcPct val="110000"/>
              </a:lnSpc>
            </a:pPr>
            <a:r>
              <a:rPr lang="en-US" sz="2800" dirty="0"/>
              <a:t>Load Testing</a:t>
            </a:r>
          </a:p>
          <a:p>
            <a:pPr lvl="1">
              <a:lnSpc>
                <a:spcPct val="110000"/>
              </a:lnSpc>
            </a:pPr>
            <a:r>
              <a:rPr lang="en-US" sz="2800" dirty="0"/>
              <a:t>Compatibility Testing</a:t>
            </a:r>
          </a:p>
          <a:p>
            <a:pPr lvl="1">
              <a:lnSpc>
                <a:spcPct val="110000"/>
              </a:lnSpc>
            </a:pPr>
            <a:r>
              <a:rPr lang="en-US" sz="2800" dirty="0"/>
              <a:t>Black-BOX Testing</a:t>
            </a:r>
          </a:p>
          <a:p>
            <a:pPr lvl="1">
              <a:lnSpc>
                <a:spcPct val="110000"/>
              </a:lnSpc>
            </a:pPr>
            <a:r>
              <a:rPr lang="en-US" sz="2800" dirty="0"/>
              <a:t>Negative Testing</a:t>
            </a:r>
          </a:p>
          <a:p>
            <a:pPr lvl="1">
              <a:lnSpc>
                <a:spcPct val="110000"/>
              </a:lnSpc>
            </a:pPr>
            <a:r>
              <a:rPr lang="en-US" sz="2800" dirty="0"/>
              <a:t>Static Testing</a:t>
            </a:r>
          </a:p>
          <a:p>
            <a:pPr lvl="1">
              <a:lnSpc>
                <a:spcPct val="110000"/>
              </a:lnSpc>
            </a:pPr>
            <a:r>
              <a:rPr lang="en-US" sz="2800" dirty="0"/>
              <a:t>Dynamic Testing</a:t>
            </a:r>
            <a:endParaRPr lang="en-US" sz="5400" dirty="0"/>
          </a:p>
        </p:txBody>
      </p:sp>
      <p:sp>
        <p:nvSpPr>
          <p:cNvPr id="10" name="Content Placeholder 1">
            <a:extLst>
              <a:ext uri="{FF2B5EF4-FFF2-40B4-BE49-F238E27FC236}">
                <a16:creationId xmlns:a16="http://schemas.microsoft.com/office/drawing/2014/main" id="{FF1066A5-AEE3-415D-8E16-59403BC22010}"/>
              </a:ext>
            </a:extLst>
          </p:cNvPr>
          <p:cNvSpPr txBox="1">
            <a:spLocks/>
          </p:cNvSpPr>
          <p:nvPr/>
        </p:nvSpPr>
        <p:spPr>
          <a:xfrm>
            <a:off x="1658331" y="1504344"/>
            <a:ext cx="4712972" cy="4850317"/>
          </a:xfrm>
          <a:prstGeom prst="rect">
            <a:avLst/>
          </a:prstGeom>
        </p:spPr>
        <p:txBody>
          <a:bodyPr>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Unit Test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Integration Test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System Test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User Acceptance (UAT)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Functional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Non-Functional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Smoke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Regression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Re-Testing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Performance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White-BOX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Positive Testing </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Automated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Manual Testing</a:t>
            </a:r>
          </a:p>
        </p:txBody>
      </p:sp>
    </p:spTree>
    <p:extLst>
      <p:ext uri="{BB962C8B-B14F-4D97-AF65-F5344CB8AC3E}">
        <p14:creationId xmlns:p14="http://schemas.microsoft.com/office/powerpoint/2010/main" val="375933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1000"/>
                                        <p:tgtEl>
                                          <p:spTgt spid="10">
                                            <p:txEl>
                                              <p:pRg st="2" end="2"/>
                                            </p:txEl>
                                          </p:spTgt>
                                        </p:tgtEl>
                                      </p:cBhvr>
                                    </p:animEffect>
                                    <p:anim calcmode="lin" valueType="num">
                                      <p:cBhvr>
                                        <p:cTn id="1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1000"/>
                                        <p:tgtEl>
                                          <p:spTgt spid="10">
                                            <p:txEl>
                                              <p:pRg st="3" end="3"/>
                                            </p:txEl>
                                          </p:spTgt>
                                        </p:tgtEl>
                                      </p:cBhvr>
                                    </p:animEffect>
                                    <p:anim calcmode="lin" valueType="num">
                                      <p:cBhvr>
                                        <p:cTn id="2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Effect transition="in" filter="fade">
                                      <p:cBhvr>
                                        <p:cTn id="29" dur="1000"/>
                                        <p:tgtEl>
                                          <p:spTgt spid="10">
                                            <p:txEl>
                                              <p:pRg st="4" end="4"/>
                                            </p:txEl>
                                          </p:spTgt>
                                        </p:tgtEl>
                                      </p:cBhvr>
                                    </p:animEffect>
                                    <p:anim calcmode="lin" valueType="num">
                                      <p:cBhvr>
                                        <p:cTn id="30"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xEl>
                                              <p:pRg st="5" end="5"/>
                                            </p:txEl>
                                          </p:spTgt>
                                        </p:tgtEl>
                                        <p:attrNameLst>
                                          <p:attrName>style.visibility</p:attrName>
                                        </p:attrNameLst>
                                      </p:cBhvr>
                                      <p:to>
                                        <p:strVal val="visible"/>
                                      </p:to>
                                    </p:set>
                                    <p:animEffect transition="in" filter="fade">
                                      <p:cBhvr>
                                        <p:cTn id="34" dur="1000"/>
                                        <p:tgtEl>
                                          <p:spTgt spid="10">
                                            <p:txEl>
                                              <p:pRg st="5" end="5"/>
                                            </p:txEl>
                                          </p:spTgt>
                                        </p:tgtEl>
                                      </p:cBhvr>
                                    </p:animEffect>
                                    <p:anim calcmode="lin" valueType="num">
                                      <p:cBhvr>
                                        <p:cTn id="35"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animEffect transition="in" filter="fade">
                                      <p:cBhvr>
                                        <p:cTn id="41" dur="1000"/>
                                        <p:tgtEl>
                                          <p:spTgt spid="10">
                                            <p:txEl>
                                              <p:pRg st="6" end="6"/>
                                            </p:txEl>
                                          </p:spTgt>
                                        </p:tgtEl>
                                      </p:cBhvr>
                                    </p:animEffect>
                                    <p:anim calcmode="lin" valueType="num">
                                      <p:cBhvr>
                                        <p:cTn id="42"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
                                            <p:txEl>
                                              <p:pRg st="7" end="7"/>
                                            </p:txEl>
                                          </p:spTgt>
                                        </p:tgtEl>
                                        <p:attrNameLst>
                                          <p:attrName>style.visibility</p:attrName>
                                        </p:attrNameLst>
                                      </p:cBhvr>
                                      <p:to>
                                        <p:strVal val="visible"/>
                                      </p:to>
                                    </p:set>
                                    <p:animEffect transition="in" filter="fade">
                                      <p:cBhvr>
                                        <p:cTn id="46" dur="1000"/>
                                        <p:tgtEl>
                                          <p:spTgt spid="10">
                                            <p:txEl>
                                              <p:pRg st="7" end="7"/>
                                            </p:txEl>
                                          </p:spTgt>
                                        </p:tgtEl>
                                      </p:cBhvr>
                                    </p:animEffect>
                                    <p:anim calcmode="lin" valueType="num">
                                      <p:cBhvr>
                                        <p:cTn id="47"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
                                            <p:txEl>
                                              <p:pRg st="8" end="8"/>
                                            </p:txEl>
                                          </p:spTgt>
                                        </p:tgtEl>
                                        <p:attrNameLst>
                                          <p:attrName>style.visibility</p:attrName>
                                        </p:attrNameLst>
                                      </p:cBhvr>
                                      <p:to>
                                        <p:strVal val="visible"/>
                                      </p:to>
                                    </p:set>
                                    <p:animEffect transition="in" filter="fade">
                                      <p:cBhvr>
                                        <p:cTn id="51" dur="1000"/>
                                        <p:tgtEl>
                                          <p:spTgt spid="10">
                                            <p:txEl>
                                              <p:pRg st="8" end="8"/>
                                            </p:txEl>
                                          </p:spTgt>
                                        </p:tgtEl>
                                      </p:cBhvr>
                                    </p:animEffect>
                                    <p:anim calcmode="lin" valueType="num">
                                      <p:cBhvr>
                                        <p:cTn id="52"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0">
                                            <p:txEl>
                                              <p:pRg st="9" end="9"/>
                                            </p:txEl>
                                          </p:spTgt>
                                        </p:tgtEl>
                                        <p:attrNameLst>
                                          <p:attrName>style.visibility</p:attrName>
                                        </p:attrNameLst>
                                      </p:cBhvr>
                                      <p:to>
                                        <p:strVal val="visible"/>
                                      </p:to>
                                    </p:set>
                                    <p:animEffect transition="in" filter="fade">
                                      <p:cBhvr>
                                        <p:cTn id="58" dur="1000"/>
                                        <p:tgtEl>
                                          <p:spTgt spid="10">
                                            <p:txEl>
                                              <p:pRg st="9" end="9"/>
                                            </p:txEl>
                                          </p:spTgt>
                                        </p:tgtEl>
                                      </p:cBhvr>
                                    </p:animEffect>
                                    <p:anim calcmode="lin" valueType="num">
                                      <p:cBhvr>
                                        <p:cTn id="59"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10">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0">
                                            <p:txEl>
                                              <p:pRg st="10" end="10"/>
                                            </p:txEl>
                                          </p:spTgt>
                                        </p:tgtEl>
                                        <p:attrNameLst>
                                          <p:attrName>style.visibility</p:attrName>
                                        </p:attrNameLst>
                                      </p:cBhvr>
                                      <p:to>
                                        <p:strVal val="visible"/>
                                      </p:to>
                                    </p:set>
                                    <p:animEffect transition="in" filter="fade">
                                      <p:cBhvr>
                                        <p:cTn id="63" dur="1000"/>
                                        <p:tgtEl>
                                          <p:spTgt spid="10">
                                            <p:txEl>
                                              <p:pRg st="10" end="10"/>
                                            </p:txEl>
                                          </p:spTgt>
                                        </p:tgtEl>
                                      </p:cBhvr>
                                    </p:animEffect>
                                    <p:anim calcmode="lin" valueType="num">
                                      <p:cBhvr>
                                        <p:cTn id="64"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10">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0">
                                            <p:txEl>
                                              <p:pRg st="11" end="11"/>
                                            </p:txEl>
                                          </p:spTgt>
                                        </p:tgtEl>
                                        <p:attrNameLst>
                                          <p:attrName>style.visibility</p:attrName>
                                        </p:attrNameLst>
                                      </p:cBhvr>
                                      <p:to>
                                        <p:strVal val="visible"/>
                                      </p:to>
                                    </p:set>
                                    <p:animEffect transition="in" filter="fade">
                                      <p:cBhvr>
                                        <p:cTn id="68" dur="1000"/>
                                        <p:tgtEl>
                                          <p:spTgt spid="10">
                                            <p:txEl>
                                              <p:pRg st="11" end="11"/>
                                            </p:txEl>
                                          </p:spTgt>
                                        </p:tgtEl>
                                      </p:cBhvr>
                                    </p:animEffect>
                                    <p:anim calcmode="lin" valueType="num">
                                      <p:cBhvr>
                                        <p:cTn id="69" dur="1000" fill="hold"/>
                                        <p:tgtEl>
                                          <p:spTgt spid="10">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10">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0">
                                            <p:txEl>
                                              <p:pRg st="12" end="12"/>
                                            </p:txEl>
                                          </p:spTgt>
                                        </p:tgtEl>
                                        <p:attrNameLst>
                                          <p:attrName>style.visibility</p:attrName>
                                        </p:attrNameLst>
                                      </p:cBhvr>
                                      <p:to>
                                        <p:strVal val="visible"/>
                                      </p:to>
                                    </p:set>
                                    <p:animEffect transition="in" filter="fade">
                                      <p:cBhvr>
                                        <p:cTn id="73" dur="1000"/>
                                        <p:tgtEl>
                                          <p:spTgt spid="10">
                                            <p:txEl>
                                              <p:pRg st="12" end="12"/>
                                            </p:txEl>
                                          </p:spTgt>
                                        </p:tgtEl>
                                      </p:cBhvr>
                                    </p:animEffect>
                                    <p:anim calcmode="lin" valueType="num">
                                      <p:cBhvr>
                                        <p:cTn id="74" dur="100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10">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0">
                                            <p:txEl>
                                              <p:pRg st="13" end="13"/>
                                            </p:txEl>
                                          </p:spTgt>
                                        </p:tgtEl>
                                        <p:attrNameLst>
                                          <p:attrName>style.visibility</p:attrName>
                                        </p:attrNameLst>
                                      </p:cBhvr>
                                      <p:to>
                                        <p:strVal val="visible"/>
                                      </p:to>
                                    </p:set>
                                    <p:animEffect transition="in" filter="fade">
                                      <p:cBhvr>
                                        <p:cTn id="78" dur="1000"/>
                                        <p:tgtEl>
                                          <p:spTgt spid="10">
                                            <p:txEl>
                                              <p:pRg st="13" end="13"/>
                                            </p:txEl>
                                          </p:spTgt>
                                        </p:tgtEl>
                                      </p:cBhvr>
                                    </p:animEffect>
                                    <p:anim calcmode="lin" valueType="num">
                                      <p:cBhvr>
                                        <p:cTn id="79" dur="1000" fill="hold"/>
                                        <p:tgtEl>
                                          <p:spTgt spid="10">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1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9">
                                            <p:txEl>
                                              <p:pRg st="0" end="0"/>
                                            </p:txEl>
                                          </p:spTgt>
                                        </p:tgtEl>
                                        <p:attrNameLst>
                                          <p:attrName>style.visibility</p:attrName>
                                        </p:attrNameLst>
                                      </p:cBhvr>
                                      <p:to>
                                        <p:strVal val="visible"/>
                                      </p:to>
                                    </p:set>
                                    <p:animEffect transition="in" filter="fade">
                                      <p:cBhvr>
                                        <p:cTn id="85" dur="1000"/>
                                        <p:tgtEl>
                                          <p:spTgt spid="9">
                                            <p:txEl>
                                              <p:pRg st="0" end="0"/>
                                            </p:txEl>
                                          </p:spTgt>
                                        </p:tgtEl>
                                      </p:cBhvr>
                                    </p:animEffect>
                                    <p:anim calcmode="lin" valueType="num">
                                      <p:cBhvr>
                                        <p:cTn id="8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9">
                                            <p:txEl>
                                              <p:pRg st="0" end="0"/>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9">
                                            <p:txEl>
                                              <p:pRg st="1" end="1"/>
                                            </p:txEl>
                                          </p:spTgt>
                                        </p:tgtEl>
                                        <p:attrNameLst>
                                          <p:attrName>style.visibility</p:attrName>
                                        </p:attrNameLst>
                                      </p:cBhvr>
                                      <p:to>
                                        <p:strVal val="visible"/>
                                      </p:to>
                                    </p:set>
                                    <p:animEffect transition="in" filter="fade">
                                      <p:cBhvr>
                                        <p:cTn id="90" dur="1000"/>
                                        <p:tgtEl>
                                          <p:spTgt spid="9">
                                            <p:txEl>
                                              <p:pRg st="1" end="1"/>
                                            </p:txEl>
                                          </p:spTgt>
                                        </p:tgtEl>
                                      </p:cBhvr>
                                    </p:animEffect>
                                    <p:anim calcmode="lin" valueType="num">
                                      <p:cBhvr>
                                        <p:cTn id="91"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2"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9">
                                            <p:txEl>
                                              <p:pRg st="2" end="2"/>
                                            </p:txEl>
                                          </p:spTgt>
                                        </p:tgtEl>
                                        <p:attrNameLst>
                                          <p:attrName>style.visibility</p:attrName>
                                        </p:attrNameLst>
                                      </p:cBhvr>
                                      <p:to>
                                        <p:strVal val="visible"/>
                                      </p:to>
                                    </p:set>
                                    <p:animEffect transition="in" filter="fade">
                                      <p:cBhvr>
                                        <p:cTn id="97" dur="1000"/>
                                        <p:tgtEl>
                                          <p:spTgt spid="9">
                                            <p:txEl>
                                              <p:pRg st="2" end="2"/>
                                            </p:txEl>
                                          </p:spTgt>
                                        </p:tgtEl>
                                      </p:cBhvr>
                                    </p:animEffect>
                                    <p:anim calcmode="lin" valueType="num">
                                      <p:cBhvr>
                                        <p:cTn id="9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9">
                                            <p:txEl>
                                              <p:pRg st="3" end="3"/>
                                            </p:txEl>
                                          </p:spTgt>
                                        </p:tgtEl>
                                        <p:attrNameLst>
                                          <p:attrName>style.visibility</p:attrName>
                                        </p:attrNameLst>
                                      </p:cBhvr>
                                      <p:to>
                                        <p:strVal val="visible"/>
                                      </p:to>
                                    </p:set>
                                    <p:animEffect transition="in" filter="fade">
                                      <p:cBhvr>
                                        <p:cTn id="102" dur="1000"/>
                                        <p:tgtEl>
                                          <p:spTgt spid="9">
                                            <p:txEl>
                                              <p:pRg st="3" end="3"/>
                                            </p:txEl>
                                          </p:spTgt>
                                        </p:tgtEl>
                                      </p:cBhvr>
                                    </p:animEffect>
                                    <p:anim calcmode="lin" valueType="num">
                                      <p:cBhvr>
                                        <p:cTn id="10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0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9">
                                            <p:txEl>
                                              <p:pRg st="4" end="4"/>
                                            </p:txEl>
                                          </p:spTgt>
                                        </p:tgtEl>
                                        <p:attrNameLst>
                                          <p:attrName>style.visibility</p:attrName>
                                        </p:attrNameLst>
                                      </p:cBhvr>
                                      <p:to>
                                        <p:strVal val="visible"/>
                                      </p:to>
                                    </p:set>
                                    <p:animEffect transition="in" filter="fade">
                                      <p:cBhvr>
                                        <p:cTn id="107" dur="1000"/>
                                        <p:tgtEl>
                                          <p:spTgt spid="9">
                                            <p:txEl>
                                              <p:pRg st="4" end="4"/>
                                            </p:txEl>
                                          </p:spTgt>
                                        </p:tgtEl>
                                      </p:cBhvr>
                                    </p:animEffect>
                                    <p:anim calcmode="lin" valueType="num">
                                      <p:cBhvr>
                                        <p:cTn id="10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09" dur="1000" fill="hold"/>
                                        <p:tgtEl>
                                          <p:spTgt spid="9">
                                            <p:txEl>
                                              <p:pRg st="4" end="4"/>
                                            </p:txEl>
                                          </p:spTgt>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9">
                                            <p:txEl>
                                              <p:pRg st="5" end="5"/>
                                            </p:txEl>
                                          </p:spTgt>
                                        </p:tgtEl>
                                        <p:attrNameLst>
                                          <p:attrName>style.visibility</p:attrName>
                                        </p:attrNameLst>
                                      </p:cBhvr>
                                      <p:to>
                                        <p:strVal val="visible"/>
                                      </p:to>
                                    </p:set>
                                    <p:animEffect transition="in" filter="fade">
                                      <p:cBhvr>
                                        <p:cTn id="112" dur="1000"/>
                                        <p:tgtEl>
                                          <p:spTgt spid="9">
                                            <p:txEl>
                                              <p:pRg st="5" end="5"/>
                                            </p:txEl>
                                          </p:spTgt>
                                        </p:tgtEl>
                                      </p:cBhvr>
                                    </p:animEffect>
                                    <p:anim calcmode="lin" valueType="num">
                                      <p:cBhvr>
                                        <p:cTn id="11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1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9">
                                            <p:txEl>
                                              <p:pRg st="6" end="6"/>
                                            </p:txEl>
                                          </p:spTgt>
                                        </p:tgtEl>
                                        <p:attrNameLst>
                                          <p:attrName>style.visibility</p:attrName>
                                        </p:attrNameLst>
                                      </p:cBhvr>
                                      <p:to>
                                        <p:strVal val="visible"/>
                                      </p:to>
                                    </p:set>
                                    <p:animEffect transition="in" filter="fade">
                                      <p:cBhvr>
                                        <p:cTn id="119" dur="1000"/>
                                        <p:tgtEl>
                                          <p:spTgt spid="9">
                                            <p:txEl>
                                              <p:pRg st="6" end="6"/>
                                            </p:txEl>
                                          </p:spTgt>
                                        </p:tgtEl>
                                      </p:cBhvr>
                                    </p:animEffect>
                                    <p:anim calcmode="lin" valueType="num">
                                      <p:cBhvr>
                                        <p:cTn id="12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121" dur="1000" fill="hold"/>
                                        <p:tgtEl>
                                          <p:spTgt spid="9">
                                            <p:txEl>
                                              <p:pRg st="6" end="6"/>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9">
                                            <p:txEl>
                                              <p:pRg st="7" end="7"/>
                                            </p:txEl>
                                          </p:spTgt>
                                        </p:tgtEl>
                                        <p:attrNameLst>
                                          <p:attrName>style.visibility</p:attrName>
                                        </p:attrNameLst>
                                      </p:cBhvr>
                                      <p:to>
                                        <p:strVal val="visible"/>
                                      </p:to>
                                    </p:set>
                                    <p:animEffect transition="in" filter="fade">
                                      <p:cBhvr>
                                        <p:cTn id="124" dur="1000"/>
                                        <p:tgtEl>
                                          <p:spTgt spid="9">
                                            <p:txEl>
                                              <p:pRg st="7" end="7"/>
                                            </p:txEl>
                                          </p:spTgt>
                                        </p:tgtEl>
                                      </p:cBhvr>
                                    </p:animEffect>
                                    <p:anim calcmode="lin" valueType="num">
                                      <p:cBhvr>
                                        <p:cTn id="125"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126" dur="1000" fill="hold"/>
                                        <p:tgtEl>
                                          <p:spTgt spid="9">
                                            <p:txEl>
                                              <p:pRg st="7" end="7"/>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9">
                                            <p:txEl>
                                              <p:pRg st="8" end="8"/>
                                            </p:txEl>
                                          </p:spTgt>
                                        </p:tgtEl>
                                        <p:attrNameLst>
                                          <p:attrName>style.visibility</p:attrName>
                                        </p:attrNameLst>
                                      </p:cBhvr>
                                      <p:to>
                                        <p:strVal val="visible"/>
                                      </p:to>
                                    </p:set>
                                    <p:animEffect transition="in" filter="fade">
                                      <p:cBhvr>
                                        <p:cTn id="129" dur="1000"/>
                                        <p:tgtEl>
                                          <p:spTgt spid="9">
                                            <p:txEl>
                                              <p:pRg st="8" end="8"/>
                                            </p:txEl>
                                          </p:spTgt>
                                        </p:tgtEl>
                                      </p:cBhvr>
                                    </p:animEffect>
                                    <p:anim calcmode="lin" valueType="num">
                                      <p:cBhvr>
                                        <p:cTn id="130"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131" dur="1000" fill="hold"/>
                                        <p:tgtEl>
                                          <p:spTgt spid="9">
                                            <p:txEl>
                                              <p:pRg st="8" end="8"/>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9">
                                            <p:txEl>
                                              <p:pRg st="9" end="9"/>
                                            </p:txEl>
                                          </p:spTgt>
                                        </p:tgtEl>
                                        <p:attrNameLst>
                                          <p:attrName>style.visibility</p:attrName>
                                        </p:attrNameLst>
                                      </p:cBhvr>
                                      <p:to>
                                        <p:strVal val="visible"/>
                                      </p:to>
                                    </p:set>
                                    <p:animEffect transition="in" filter="fade">
                                      <p:cBhvr>
                                        <p:cTn id="134" dur="1000"/>
                                        <p:tgtEl>
                                          <p:spTgt spid="9">
                                            <p:txEl>
                                              <p:pRg st="9" end="9"/>
                                            </p:txEl>
                                          </p:spTgt>
                                        </p:tgtEl>
                                      </p:cBhvr>
                                    </p:animEffect>
                                    <p:anim calcmode="lin" valueType="num">
                                      <p:cBhvr>
                                        <p:cTn id="135"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136"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nodeType="clickEffect">
                                  <p:stCondLst>
                                    <p:cond delay="0"/>
                                  </p:stCondLst>
                                  <p:childTnLst>
                                    <p:set>
                                      <p:cBhvr>
                                        <p:cTn id="140" dur="1" fill="hold">
                                          <p:stCondLst>
                                            <p:cond delay="0"/>
                                          </p:stCondLst>
                                        </p:cTn>
                                        <p:tgtEl>
                                          <p:spTgt spid="9">
                                            <p:txEl>
                                              <p:pRg st="10" end="10"/>
                                            </p:txEl>
                                          </p:spTgt>
                                        </p:tgtEl>
                                        <p:attrNameLst>
                                          <p:attrName>style.visibility</p:attrName>
                                        </p:attrNameLst>
                                      </p:cBhvr>
                                      <p:to>
                                        <p:strVal val="visible"/>
                                      </p:to>
                                    </p:set>
                                    <p:animEffect transition="in" filter="fade">
                                      <p:cBhvr>
                                        <p:cTn id="141" dur="1000"/>
                                        <p:tgtEl>
                                          <p:spTgt spid="9">
                                            <p:txEl>
                                              <p:pRg st="10" end="10"/>
                                            </p:txEl>
                                          </p:spTgt>
                                        </p:tgtEl>
                                      </p:cBhvr>
                                    </p:animEffect>
                                    <p:anim calcmode="lin" valueType="num">
                                      <p:cBhvr>
                                        <p:cTn id="142"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143"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144" presetID="42" presetClass="entr" presetSubtype="0" fill="hold" nodeType="withEffect">
                                  <p:stCondLst>
                                    <p:cond delay="0"/>
                                  </p:stCondLst>
                                  <p:childTnLst>
                                    <p:set>
                                      <p:cBhvr>
                                        <p:cTn id="145" dur="1" fill="hold">
                                          <p:stCondLst>
                                            <p:cond delay="0"/>
                                          </p:stCondLst>
                                        </p:cTn>
                                        <p:tgtEl>
                                          <p:spTgt spid="9">
                                            <p:txEl>
                                              <p:pRg st="11" end="11"/>
                                            </p:txEl>
                                          </p:spTgt>
                                        </p:tgtEl>
                                        <p:attrNameLst>
                                          <p:attrName>style.visibility</p:attrName>
                                        </p:attrNameLst>
                                      </p:cBhvr>
                                      <p:to>
                                        <p:strVal val="visible"/>
                                      </p:to>
                                    </p:set>
                                    <p:animEffect transition="in" filter="fade">
                                      <p:cBhvr>
                                        <p:cTn id="146" dur="1000"/>
                                        <p:tgtEl>
                                          <p:spTgt spid="9">
                                            <p:txEl>
                                              <p:pRg st="11" end="11"/>
                                            </p:txEl>
                                          </p:spTgt>
                                        </p:tgtEl>
                                      </p:cBhvr>
                                    </p:animEffect>
                                    <p:anim calcmode="lin" valueType="num">
                                      <p:cBhvr>
                                        <p:cTn id="147"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148" dur="1000" fill="hold"/>
                                        <p:tgtEl>
                                          <p:spTgt spid="9">
                                            <p:txEl>
                                              <p:pRg st="11" end="11"/>
                                            </p:txEl>
                                          </p:spTgt>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9">
                                            <p:txEl>
                                              <p:pRg st="12" end="12"/>
                                            </p:txEl>
                                          </p:spTgt>
                                        </p:tgtEl>
                                        <p:attrNameLst>
                                          <p:attrName>style.visibility</p:attrName>
                                        </p:attrNameLst>
                                      </p:cBhvr>
                                      <p:to>
                                        <p:strVal val="visible"/>
                                      </p:to>
                                    </p:set>
                                    <p:animEffect transition="in" filter="fade">
                                      <p:cBhvr>
                                        <p:cTn id="151" dur="1000"/>
                                        <p:tgtEl>
                                          <p:spTgt spid="9">
                                            <p:txEl>
                                              <p:pRg st="12" end="12"/>
                                            </p:txEl>
                                          </p:spTgt>
                                        </p:tgtEl>
                                      </p:cBhvr>
                                    </p:animEffect>
                                    <p:anim calcmode="lin" valueType="num">
                                      <p:cBhvr>
                                        <p:cTn id="152"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153" dur="1000" fill="hold"/>
                                        <p:tgtEl>
                                          <p:spTgt spid="9">
                                            <p:txEl>
                                              <p:pRg st="12" end="12"/>
                                            </p:txEl>
                                          </p:spTgt>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9">
                                            <p:txEl>
                                              <p:pRg st="13" end="13"/>
                                            </p:txEl>
                                          </p:spTgt>
                                        </p:tgtEl>
                                        <p:attrNameLst>
                                          <p:attrName>style.visibility</p:attrName>
                                        </p:attrNameLst>
                                      </p:cBhvr>
                                      <p:to>
                                        <p:strVal val="visible"/>
                                      </p:to>
                                    </p:set>
                                    <p:animEffect transition="in" filter="fade">
                                      <p:cBhvr>
                                        <p:cTn id="156" dur="1000"/>
                                        <p:tgtEl>
                                          <p:spTgt spid="9">
                                            <p:txEl>
                                              <p:pRg st="13" end="13"/>
                                            </p:txEl>
                                          </p:spTgt>
                                        </p:tgtEl>
                                      </p:cBhvr>
                                    </p:animEffect>
                                    <p:anim calcmode="lin" valueType="num">
                                      <p:cBhvr>
                                        <p:cTn id="157"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158" dur="1000" fill="hold"/>
                                        <p:tgtEl>
                                          <p:spTgt spid="9">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Agile SCRUM Team and Roles</a:t>
            </a:r>
          </a:p>
        </p:txBody>
      </p:sp>
      <p:pic>
        <p:nvPicPr>
          <p:cNvPr id="1028" name="Picture 4" descr="Image result for Agile stakehol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525" y="1604808"/>
            <a:ext cx="4290811" cy="488879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agile role details"/>
          <p:cNvPicPr>
            <a:picLocks noChangeAspect="1" noChangeArrowheads="1"/>
          </p:cNvPicPr>
          <p:nvPr/>
        </p:nvPicPr>
        <p:blipFill rotWithShape="1">
          <a:blip r:embed="rId3">
            <a:extLst>
              <a:ext uri="{28A0092B-C50C-407E-A947-70E740481C1C}">
                <a14:useLocalDpi xmlns:a14="http://schemas.microsoft.com/office/drawing/2010/main" val="0"/>
              </a:ext>
            </a:extLst>
          </a:blip>
          <a:srcRect l="928" t="20653" r="2493" b="12237"/>
          <a:stretch/>
        </p:blipFill>
        <p:spPr bwMode="auto">
          <a:xfrm>
            <a:off x="1542280" y="1326316"/>
            <a:ext cx="6259617" cy="326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8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SCRUM Team and Roles</a:t>
            </a:r>
          </a:p>
        </p:txBody>
      </p:sp>
      <p:pic>
        <p:nvPicPr>
          <p:cNvPr id="5" name="Picture 2" descr="http://images.bpminstitute.org/articles/World_of_Agile_IT_Fig_3.jpg">
            <a:extLst>
              <a:ext uri="{FF2B5EF4-FFF2-40B4-BE49-F238E27FC236}">
                <a16:creationId xmlns:a16="http://schemas.microsoft.com/office/drawing/2014/main" id="{88DD1FBB-1477-468F-8B9A-00390DEF2C2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1077" t="1846" r="1139" b="2339"/>
          <a:stretch/>
        </p:blipFill>
        <p:spPr bwMode="auto">
          <a:xfrm>
            <a:off x="2359742" y="1581488"/>
            <a:ext cx="8318090" cy="482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568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KANBAN</a:t>
            </a:r>
          </a:p>
        </p:txBody>
      </p:sp>
      <p:pic>
        <p:nvPicPr>
          <p:cNvPr id="4" name="Picture 4" descr="https://www.visualstudio.com/en-us/docs/work/kanban/_img/alm_kb_board2.png">
            <a:extLst>
              <a:ext uri="{FF2B5EF4-FFF2-40B4-BE49-F238E27FC236}">
                <a16:creationId xmlns:a16="http://schemas.microsoft.com/office/drawing/2014/main" id="{D0140E2F-9868-4163-9F01-65DDC8EEB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535" y="2111052"/>
            <a:ext cx="9575225" cy="299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398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KANBAN</a:t>
            </a:r>
          </a:p>
        </p:txBody>
      </p:sp>
      <p:pic>
        <p:nvPicPr>
          <p:cNvPr id="5" name="Picture 2" descr="https://kanbanflow.com/img/screenshots/KanbanFlowBoard_1000.png?23516">
            <a:extLst>
              <a:ext uri="{FF2B5EF4-FFF2-40B4-BE49-F238E27FC236}">
                <a16:creationId xmlns:a16="http://schemas.microsoft.com/office/drawing/2014/main" id="{79DBFF6A-4174-4DC1-B077-A19E40326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548" y="1261775"/>
            <a:ext cx="9653753" cy="5492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4021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eankit.com/uploads/images/general/_xLarge/1-SmalDevelopmentTeamKanbanBoard-eb79376d.png"/>
          <p:cNvPicPr>
            <a:picLocks noChangeAspect="1" noChangeArrowheads="1"/>
          </p:cNvPicPr>
          <p:nvPr/>
        </p:nvPicPr>
        <p:blipFill rotWithShape="1">
          <a:blip r:embed="rId2">
            <a:extLst>
              <a:ext uri="{28A0092B-C50C-407E-A947-70E740481C1C}">
                <a14:useLocalDpi xmlns:a14="http://schemas.microsoft.com/office/drawing/2010/main" val="0"/>
              </a:ext>
            </a:extLst>
          </a:blip>
          <a:srcRect l="2218" t="1338" b="11392"/>
          <a:stretch/>
        </p:blipFill>
        <p:spPr bwMode="auto">
          <a:xfrm>
            <a:off x="0" y="-1"/>
            <a:ext cx="12192000" cy="687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22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Bug Life Cycle</a:t>
            </a:r>
          </a:p>
        </p:txBody>
      </p:sp>
      <p:sp>
        <p:nvSpPr>
          <p:cNvPr id="5" name="Rectangle 4"/>
          <p:cNvSpPr/>
          <p:nvPr/>
        </p:nvSpPr>
        <p:spPr>
          <a:xfrm>
            <a:off x="1792434" y="2032254"/>
            <a:ext cx="4608366" cy="4272645"/>
          </a:xfrm>
          <a:prstGeom prst="rect">
            <a:avLst/>
          </a:prstGeom>
        </p:spPr>
        <p:txBody>
          <a:bodyPr wrap="square">
            <a:spAutoFit/>
          </a:bodyPr>
          <a:lstStyle/>
          <a:p>
            <a:r>
              <a:rPr lang="en-US" sz="1600" dirty="0">
                <a:solidFill>
                  <a:srgbClr val="494949"/>
                </a:solidFill>
                <a:latin typeface="Verdana" panose="020B0604030504040204" pitchFamily="34" charset="0"/>
              </a:rPr>
              <a:t>Good bug reports contains:</a:t>
            </a:r>
          </a:p>
          <a:p>
            <a:endParaRPr lang="en-US" sz="1600" dirty="0">
              <a:solidFill>
                <a:srgbClr val="494949"/>
              </a:solidFill>
              <a:latin typeface="Verdana" panose="020B0604030504040204" pitchFamily="34" charset="0"/>
            </a:endParaRPr>
          </a:p>
          <a:p>
            <a:pPr marL="285750" indent="-285750">
              <a:lnSpc>
                <a:spcPct val="150000"/>
              </a:lnSpc>
              <a:buFont typeface="Arial" panose="020B0604020202020204" pitchFamily="34" charset="0"/>
              <a:buChar char="•"/>
            </a:pPr>
            <a:r>
              <a:rPr lang="en-US" dirty="0">
                <a:solidFill>
                  <a:srgbClr val="494949"/>
                </a:solidFill>
              </a:rPr>
              <a:t>Descriptive Title</a:t>
            </a:r>
          </a:p>
          <a:p>
            <a:pPr marL="285750" indent="-285750">
              <a:lnSpc>
                <a:spcPct val="150000"/>
              </a:lnSpc>
              <a:buFont typeface="Arial" panose="020B0604020202020204" pitchFamily="34" charset="0"/>
              <a:buChar char="•"/>
            </a:pPr>
            <a:r>
              <a:rPr lang="en-US" dirty="0">
                <a:solidFill>
                  <a:srgbClr val="494949"/>
                </a:solidFill>
              </a:rPr>
              <a:t>Concise Description</a:t>
            </a:r>
          </a:p>
          <a:p>
            <a:pPr marL="285750" indent="-285750">
              <a:lnSpc>
                <a:spcPct val="150000"/>
              </a:lnSpc>
              <a:buFont typeface="Arial" panose="020B0604020202020204" pitchFamily="34" charset="0"/>
              <a:buChar char="•"/>
            </a:pPr>
            <a:r>
              <a:rPr lang="en-US" dirty="0">
                <a:solidFill>
                  <a:srgbClr val="494949"/>
                </a:solidFill>
              </a:rPr>
              <a:t>Expected Results</a:t>
            </a:r>
          </a:p>
          <a:p>
            <a:pPr marL="285750" indent="-285750">
              <a:lnSpc>
                <a:spcPct val="150000"/>
              </a:lnSpc>
              <a:buFont typeface="Arial" panose="020B0604020202020204" pitchFamily="34" charset="0"/>
              <a:buChar char="•"/>
            </a:pPr>
            <a:r>
              <a:rPr lang="en-US" dirty="0">
                <a:solidFill>
                  <a:srgbClr val="494949"/>
                </a:solidFill>
              </a:rPr>
              <a:t>Details About The Project And Version</a:t>
            </a:r>
          </a:p>
          <a:p>
            <a:pPr marL="285750" indent="-285750">
              <a:lnSpc>
                <a:spcPct val="150000"/>
              </a:lnSpc>
              <a:buFont typeface="Arial" panose="020B0604020202020204" pitchFamily="34" charset="0"/>
              <a:buChar char="•"/>
            </a:pPr>
            <a:r>
              <a:rPr lang="en-US" dirty="0">
                <a:solidFill>
                  <a:srgbClr val="494949"/>
                </a:solidFill>
              </a:rPr>
              <a:t>Platform Details</a:t>
            </a:r>
          </a:p>
          <a:p>
            <a:pPr marL="285750" indent="-285750">
              <a:lnSpc>
                <a:spcPct val="150000"/>
              </a:lnSpc>
              <a:buFont typeface="Arial" panose="020B0604020202020204" pitchFamily="34" charset="0"/>
              <a:buChar char="•"/>
            </a:pPr>
            <a:r>
              <a:rPr lang="en-US" dirty="0">
                <a:solidFill>
                  <a:srgbClr val="494949"/>
                </a:solidFill>
              </a:rPr>
              <a:t>Defect Type And Severity</a:t>
            </a:r>
          </a:p>
          <a:p>
            <a:pPr marL="285750" indent="-285750">
              <a:lnSpc>
                <a:spcPct val="150000"/>
              </a:lnSpc>
              <a:buFont typeface="Arial" panose="020B0604020202020204" pitchFamily="34" charset="0"/>
              <a:buChar char="•"/>
            </a:pPr>
            <a:r>
              <a:rPr lang="en-US" dirty="0">
                <a:solidFill>
                  <a:srgbClr val="494949"/>
                </a:solidFill>
              </a:rPr>
              <a:t>Steps To Reproduce Visual Attachment</a:t>
            </a:r>
          </a:p>
          <a:p>
            <a:pPr marL="285750" indent="-285750">
              <a:lnSpc>
                <a:spcPct val="150000"/>
              </a:lnSpc>
              <a:buFont typeface="Arial" panose="020B0604020202020204" pitchFamily="34" charset="0"/>
              <a:buChar char="•"/>
            </a:pPr>
            <a:r>
              <a:rPr lang="en-US" dirty="0">
                <a:solidFill>
                  <a:srgbClr val="494949"/>
                </a:solidFill>
              </a:rPr>
              <a:t>Tags &amp; Links</a:t>
            </a:r>
          </a:p>
          <a:p>
            <a:pPr marL="285750" indent="-285750">
              <a:lnSpc>
                <a:spcPct val="150000"/>
              </a:lnSpc>
              <a:buFont typeface="Arial" panose="020B0604020202020204" pitchFamily="34" charset="0"/>
              <a:buChar char="•"/>
            </a:pPr>
            <a:r>
              <a:rPr lang="en-US" dirty="0">
                <a:solidFill>
                  <a:srgbClr val="494949"/>
                </a:solidFill>
              </a:rPr>
              <a:t>Assignee</a:t>
            </a:r>
          </a:p>
        </p:txBody>
      </p:sp>
      <p:pic>
        <p:nvPicPr>
          <p:cNvPr id="7170" name="Picture 2" descr="Image result for bug life cycle"/>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6592529" y="-10318"/>
            <a:ext cx="5599471" cy="653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048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Any Question?</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p:txBody>
          <a:bodyPr>
            <a:normAutofit/>
          </a:bodyPr>
          <a:lstStyle/>
          <a:p>
            <a:pPr algn="ctr"/>
            <a:endParaRPr lang="en-US" sz="8800" dirty="0"/>
          </a:p>
          <a:p>
            <a:pPr algn="ctr"/>
            <a:r>
              <a:rPr lang="en-US" sz="8800" dirty="0"/>
              <a:t>End! </a:t>
            </a:r>
          </a:p>
        </p:txBody>
      </p:sp>
    </p:spTree>
    <p:extLst>
      <p:ext uri="{BB962C8B-B14F-4D97-AF65-F5344CB8AC3E}">
        <p14:creationId xmlns:p14="http://schemas.microsoft.com/office/powerpoint/2010/main" val="3603792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BA9C-B746-4D36-A9F4-B2B00938DD52}"/>
              </a:ext>
            </a:extLst>
          </p:cNvPr>
          <p:cNvSpPr>
            <a:spLocks noGrp="1"/>
          </p:cNvSpPr>
          <p:nvPr>
            <p:ph type="title"/>
          </p:nvPr>
        </p:nvSpPr>
        <p:spPr/>
        <p:txBody>
          <a:bodyPr/>
          <a:lstStyle/>
          <a:p>
            <a:r>
              <a:rPr lang="en-US" dirty="0"/>
              <a:t>Testing Vs Debugging</a:t>
            </a:r>
          </a:p>
        </p:txBody>
      </p:sp>
      <p:sp>
        <p:nvSpPr>
          <p:cNvPr id="3" name="Content Placeholder 2">
            <a:extLst>
              <a:ext uri="{FF2B5EF4-FFF2-40B4-BE49-F238E27FC236}">
                <a16:creationId xmlns:a16="http://schemas.microsoft.com/office/drawing/2014/main" id="{9FEFB165-A330-4037-BE90-29947A35EA97}"/>
              </a:ext>
            </a:extLst>
          </p:cNvPr>
          <p:cNvSpPr>
            <a:spLocks noGrp="1"/>
          </p:cNvSpPr>
          <p:nvPr>
            <p:ph sz="quarter" idx="13"/>
          </p:nvPr>
        </p:nvSpPr>
        <p:spPr>
          <a:xfrm>
            <a:off x="1755648" y="1680727"/>
            <a:ext cx="10076688" cy="4389120"/>
          </a:xfrm>
        </p:spPr>
        <p:txBody>
          <a:bodyPr>
            <a:normAutofit/>
          </a:bodyPr>
          <a:lstStyle/>
          <a:p>
            <a:pPr marL="285750" indent="-285750">
              <a:lnSpc>
                <a:spcPct val="110000"/>
              </a:lnSpc>
              <a:buFont typeface="Arial" panose="020B0604020202020204" pitchFamily="34" charset="0"/>
              <a:buChar char="•"/>
            </a:pPr>
            <a:r>
              <a:rPr lang="en-US" sz="2200" dirty="0"/>
              <a:t>Testing and debugging are different. </a:t>
            </a:r>
          </a:p>
          <a:p>
            <a:pPr marL="285750" indent="-285750">
              <a:lnSpc>
                <a:spcPct val="110000"/>
              </a:lnSpc>
              <a:buFont typeface="Arial" panose="020B0604020202020204" pitchFamily="34" charset="0"/>
              <a:buChar char="•"/>
            </a:pPr>
            <a:r>
              <a:rPr lang="en-US" sz="2200" dirty="0"/>
              <a:t>Executing </a:t>
            </a:r>
            <a:r>
              <a:rPr lang="en-US" sz="2200" b="1" dirty="0"/>
              <a:t>Tests</a:t>
            </a:r>
            <a:r>
              <a:rPr lang="en-US" sz="2200" dirty="0"/>
              <a:t> can show failures that are caused by defects in the software. </a:t>
            </a:r>
          </a:p>
          <a:p>
            <a:pPr marL="285750" indent="-285750">
              <a:lnSpc>
                <a:spcPct val="110000"/>
              </a:lnSpc>
              <a:buFont typeface="Arial" panose="020B0604020202020204" pitchFamily="34" charset="0"/>
              <a:buChar char="•"/>
            </a:pPr>
            <a:r>
              <a:rPr lang="en-US" sz="2200" b="1" dirty="0"/>
              <a:t>Debugging</a:t>
            </a:r>
            <a:r>
              <a:rPr lang="en-US" sz="2200" dirty="0"/>
              <a:t> is the development activity that finds, analyzes, and fixes such defects. </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200" dirty="0"/>
              <a:t>Tester are responsible for the initial test and final confirmation Test. </a:t>
            </a:r>
          </a:p>
          <a:p>
            <a:pPr marL="285750" indent="-285750">
              <a:buFont typeface="Arial" panose="020B0604020202020204" pitchFamily="34" charset="0"/>
              <a:buChar char="•"/>
            </a:pPr>
            <a:r>
              <a:rPr lang="en-US" sz="2200" dirty="0"/>
              <a:t>Developers do the debugging and associated component testing. </a:t>
            </a:r>
          </a:p>
          <a:p>
            <a:pPr marL="285750" indent="-285750">
              <a:buFont typeface="Arial" panose="020B0604020202020204" pitchFamily="34" charset="0"/>
              <a:buChar char="•"/>
            </a:pPr>
            <a:r>
              <a:rPr lang="en-US" sz="2200" u="sng" dirty="0"/>
              <a:t>However, in Agile development and in some other lifecycles, testers may be involved in debugging and component testing. </a:t>
            </a:r>
            <a:endParaRPr lang="en-US" u="sng" dirty="0"/>
          </a:p>
        </p:txBody>
      </p:sp>
    </p:spTree>
    <p:extLst>
      <p:ext uri="{BB962C8B-B14F-4D97-AF65-F5344CB8AC3E}">
        <p14:creationId xmlns:p14="http://schemas.microsoft.com/office/powerpoint/2010/main" val="4150238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Levels, Type and Approaches</a:t>
            </a:r>
          </a:p>
        </p:txBody>
      </p:sp>
      <p:pic>
        <p:nvPicPr>
          <p:cNvPr id="5" name="Picture 4" descr="http://1.bp.blogspot.com/-HFfQHshja-A/Vm6_bg07DII/AAAAAAAACXM/ap9cPeU4SdY/s1600/Testing+levels.png">
            <a:extLst>
              <a:ext uri="{FF2B5EF4-FFF2-40B4-BE49-F238E27FC236}">
                <a16:creationId xmlns:a16="http://schemas.microsoft.com/office/drawing/2014/main" id="{4830772C-139B-48FB-9682-5E4AE19FAEA2}"/>
              </a:ext>
            </a:extLst>
          </p:cNvPr>
          <p:cNvPicPr>
            <a:picLocks noChangeAspect="1" noChangeArrowheads="1"/>
          </p:cNvPicPr>
          <p:nvPr/>
        </p:nvPicPr>
        <p:blipFill rotWithShape="1">
          <a:blip r:embed="rId2">
            <a:clrChange>
              <a:clrFrom>
                <a:srgbClr val="FFF6EE"/>
              </a:clrFrom>
              <a:clrTo>
                <a:srgbClr val="FFF6EE">
                  <a:alpha val="0"/>
                </a:srgbClr>
              </a:clrTo>
            </a:clrChange>
            <a:biLevel thresh="75000"/>
            <a:extLst>
              <a:ext uri="{28A0092B-C50C-407E-A947-70E740481C1C}">
                <a14:useLocalDpi xmlns:a14="http://schemas.microsoft.com/office/drawing/2010/main" val="0"/>
              </a:ext>
            </a:extLst>
          </a:blip>
          <a:srcRect l="5636" t="7200" r="4726" b="15098"/>
          <a:stretch/>
        </p:blipFill>
        <p:spPr bwMode="auto">
          <a:xfrm>
            <a:off x="1855805" y="1642476"/>
            <a:ext cx="9751025" cy="47674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470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29F6-BCEF-41F6-AA9E-703B03EBFF40}"/>
              </a:ext>
            </a:extLst>
          </p:cNvPr>
          <p:cNvSpPr>
            <a:spLocks noGrp="1"/>
          </p:cNvSpPr>
          <p:nvPr>
            <p:ph type="title"/>
          </p:nvPr>
        </p:nvSpPr>
        <p:spPr/>
        <p:txBody>
          <a:bodyPr>
            <a:normAutofit/>
          </a:bodyPr>
          <a:lstStyle/>
          <a:p>
            <a:r>
              <a:rPr lang="en-US" dirty="0"/>
              <a:t>Test Approaches</a:t>
            </a:r>
          </a:p>
        </p:txBody>
      </p:sp>
      <p:sp>
        <p:nvSpPr>
          <p:cNvPr id="4" name="Slide Number Placeholder 2">
            <a:extLst>
              <a:ext uri="{FF2B5EF4-FFF2-40B4-BE49-F238E27FC236}">
                <a16:creationId xmlns:a16="http://schemas.microsoft.com/office/drawing/2014/main" id="{A3BD7958-CCCC-40A1-ABD7-B3DDEC5A042E}"/>
              </a:ext>
            </a:extLst>
          </p:cNvPr>
          <p:cNvSpPr>
            <a:spLocks noGrp="1"/>
          </p:cNvSpPr>
          <p:nvPr/>
        </p:nvSpPr>
        <p:spPr>
          <a:xfrm>
            <a:off x="9150456" y="7519436"/>
            <a:ext cx="2844800" cy="360000"/>
          </a:xfrm>
          <a:prstGeom prst="rect">
            <a:avLst/>
          </a:prstGeom>
        </p:spPr>
        <p:txBody>
          <a:bodyPr vert="horz" lIns="91440" tIns="45720" rIns="91440" bIns="45720" rtlCol="0" anchor="ctr"/>
          <a:lstStyle>
            <a:defPPr>
              <a:defRPr lang="en-US"/>
            </a:defPPr>
            <a:lvl1pPr marL="0" algn="r" defTabSz="457200" rtl="0" eaLnBrk="1" latinLnBrk="0" hangingPunct="1">
              <a:defRPr sz="1200" b="0" kern="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D53D713-3284-4C71-8174-D6528838EBFD}" type="slidenum">
              <a:rPr lang="uk-UA" smtClean="0"/>
              <a:pPr/>
              <a:t>7</a:t>
            </a:fld>
            <a:endParaRPr lang="uk-UA"/>
          </a:p>
        </p:txBody>
      </p:sp>
      <p:pic>
        <p:nvPicPr>
          <p:cNvPr id="5" name="Picture 4">
            <a:extLst>
              <a:ext uri="{FF2B5EF4-FFF2-40B4-BE49-F238E27FC236}">
                <a16:creationId xmlns:a16="http://schemas.microsoft.com/office/drawing/2014/main" id="{46103425-A28A-49FB-AEA7-96FA5240F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4660" y="3477268"/>
            <a:ext cx="3127768" cy="312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3">
            <a:extLst>
              <a:ext uri="{FF2B5EF4-FFF2-40B4-BE49-F238E27FC236}">
                <a16:creationId xmlns:a16="http://schemas.microsoft.com/office/drawing/2014/main" id="{ABC12606-8853-455F-AC7C-305D23EC443B}"/>
              </a:ext>
            </a:extLst>
          </p:cNvPr>
          <p:cNvSpPr txBox="1">
            <a:spLocks/>
          </p:cNvSpPr>
          <p:nvPr/>
        </p:nvSpPr>
        <p:spPr>
          <a:xfrm>
            <a:off x="2059656" y="1088136"/>
            <a:ext cx="8229600" cy="914400"/>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C5C43387-5C23-4D95-9E8D-8E71B8FEFCC2}"/>
              </a:ext>
            </a:extLst>
          </p:cNvPr>
          <p:cNvSpPr/>
          <p:nvPr/>
        </p:nvSpPr>
        <p:spPr>
          <a:xfrm>
            <a:off x="1776978" y="1775707"/>
            <a:ext cx="7558751" cy="255454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latin typeface="Segoe UI" panose="020B0502040204020203" pitchFamily="34" charset="0"/>
                <a:ea typeface="Segoe UI" panose="020B0502040204020203" pitchFamily="34" charset="0"/>
                <a:cs typeface="Segoe UI" panose="020B0502040204020203" pitchFamily="34" charset="0"/>
              </a:rPr>
              <a:t>Proactive and Reactive</a:t>
            </a:r>
          </a:p>
          <a:p>
            <a:pPr marL="457200" indent="-457200">
              <a:buFont typeface="Arial" panose="020B0604020202020204" pitchFamily="34" charset="0"/>
              <a:buChar char="•"/>
            </a:pPr>
            <a:r>
              <a:rPr lang="en-US" sz="3200" dirty="0">
                <a:latin typeface="Segoe UI" panose="020B0502040204020203" pitchFamily="34" charset="0"/>
                <a:ea typeface="Segoe UI" panose="020B0502040204020203" pitchFamily="34" charset="0"/>
                <a:cs typeface="Segoe UI" panose="020B0502040204020203" pitchFamily="34" charset="0"/>
              </a:rPr>
              <a:t>Manual and Automated</a:t>
            </a:r>
          </a:p>
          <a:p>
            <a:pPr marL="457200" indent="-457200">
              <a:buFont typeface="Arial" panose="020B0604020202020204" pitchFamily="34" charset="0"/>
              <a:buChar char="•"/>
            </a:pPr>
            <a:r>
              <a:rPr lang="en-US" sz="3200" dirty="0">
                <a:latin typeface="Segoe UI" panose="020B0502040204020203" pitchFamily="34" charset="0"/>
                <a:ea typeface="Segoe UI" panose="020B0502040204020203" pitchFamily="34" charset="0"/>
                <a:cs typeface="Segoe UI" panose="020B0502040204020203" pitchFamily="34" charset="0"/>
              </a:rPr>
              <a:t>Black-box, White-box and Grey-box</a:t>
            </a:r>
          </a:p>
          <a:p>
            <a:pPr marL="457200" indent="-457200">
              <a:buFont typeface="Arial" panose="020B0604020202020204" pitchFamily="34" charset="0"/>
              <a:buChar char="•"/>
            </a:pPr>
            <a:r>
              <a:rPr lang="en-US" sz="3200" dirty="0">
                <a:latin typeface="Segoe UI" panose="020B0502040204020203" pitchFamily="34" charset="0"/>
                <a:ea typeface="Segoe UI" panose="020B0502040204020203" pitchFamily="34" charset="0"/>
                <a:cs typeface="Segoe UI" panose="020B0502040204020203" pitchFamily="34" charset="0"/>
              </a:rPr>
              <a:t>Scripted and Unscripted</a:t>
            </a:r>
          </a:p>
          <a:p>
            <a:pPr marL="457200" indent="-457200">
              <a:buFont typeface="Arial" panose="020B0604020202020204" pitchFamily="34" charset="0"/>
              <a:buChar char="•"/>
            </a:pPr>
            <a:r>
              <a:rPr lang="en-US" sz="3200" dirty="0">
                <a:latin typeface="Segoe UI" panose="020B0502040204020203" pitchFamily="34" charset="0"/>
                <a:ea typeface="Segoe UI" panose="020B0502040204020203" pitchFamily="34" charset="0"/>
                <a:cs typeface="Segoe UI" panose="020B0502040204020203" pitchFamily="34" charset="0"/>
              </a:rPr>
              <a:t>Static and Dynamic</a:t>
            </a:r>
          </a:p>
        </p:txBody>
      </p:sp>
    </p:spTree>
    <p:extLst>
      <p:ext uri="{BB962C8B-B14F-4D97-AF65-F5344CB8AC3E}">
        <p14:creationId xmlns:p14="http://schemas.microsoft.com/office/powerpoint/2010/main" val="56789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Levels</a:t>
            </a:r>
          </a:p>
        </p:txBody>
      </p:sp>
      <p:sp>
        <p:nvSpPr>
          <p:cNvPr id="2" name="Rectangle 1">
            <a:extLst>
              <a:ext uri="{FF2B5EF4-FFF2-40B4-BE49-F238E27FC236}">
                <a16:creationId xmlns:a16="http://schemas.microsoft.com/office/drawing/2014/main" id="{EAA5D00E-7BC3-4DDC-9D87-4F2F8364D5E7}"/>
              </a:ext>
            </a:extLst>
          </p:cNvPr>
          <p:cNvSpPr/>
          <p:nvPr/>
        </p:nvSpPr>
        <p:spPr>
          <a:xfrm>
            <a:off x="1882876" y="1278389"/>
            <a:ext cx="9724104" cy="4421082"/>
          </a:xfrm>
          <a:prstGeom prst="rect">
            <a:avLst/>
          </a:prstGeom>
        </p:spPr>
        <p:txBody>
          <a:bodyPr wrap="square">
            <a:spAutoFit/>
          </a:bodyPr>
          <a:lstStyle/>
          <a:p>
            <a:pPr>
              <a:lnSpc>
                <a:spcPct val="150000"/>
              </a:lnSpc>
            </a:pPr>
            <a:r>
              <a:rPr lang="en-US" sz="2400" dirty="0">
                <a:solidFill>
                  <a:srgbClr val="000000"/>
                </a:solidFill>
              </a:rPr>
              <a:t>The test levels are:</a:t>
            </a:r>
          </a:p>
          <a:p>
            <a:pPr>
              <a:lnSpc>
                <a:spcPct val="150000"/>
              </a:lnSpc>
            </a:pPr>
            <a:endParaRPr lang="en-US" sz="2400" dirty="0">
              <a:solidFill>
                <a:srgbClr val="000000"/>
              </a:solidFill>
            </a:endParaRPr>
          </a:p>
          <a:p>
            <a:pPr marL="342900" indent="-342900">
              <a:lnSpc>
                <a:spcPct val="150000"/>
              </a:lnSpc>
              <a:buFont typeface="Arial" panose="020B0604020202020204" pitchFamily="34" charset="0"/>
              <a:buChar char="•"/>
            </a:pPr>
            <a:r>
              <a:rPr lang="en-US" sz="3600" dirty="0">
                <a:solidFill>
                  <a:srgbClr val="000000"/>
                </a:solidFill>
              </a:rPr>
              <a:t>Component testing</a:t>
            </a:r>
          </a:p>
          <a:p>
            <a:pPr marL="342900" indent="-342900">
              <a:lnSpc>
                <a:spcPct val="150000"/>
              </a:lnSpc>
              <a:buFont typeface="Arial" panose="020B0604020202020204" pitchFamily="34" charset="0"/>
              <a:buChar char="•"/>
            </a:pPr>
            <a:r>
              <a:rPr lang="en-US" sz="3600" dirty="0">
                <a:solidFill>
                  <a:srgbClr val="000000"/>
                </a:solidFill>
              </a:rPr>
              <a:t>Integration testing</a:t>
            </a:r>
          </a:p>
          <a:p>
            <a:pPr marL="342900" indent="-342900">
              <a:lnSpc>
                <a:spcPct val="150000"/>
              </a:lnSpc>
              <a:buFont typeface="Arial" panose="020B0604020202020204" pitchFamily="34" charset="0"/>
              <a:buChar char="•"/>
            </a:pPr>
            <a:r>
              <a:rPr lang="en-US" sz="3600" dirty="0">
                <a:solidFill>
                  <a:srgbClr val="000000"/>
                </a:solidFill>
              </a:rPr>
              <a:t>System testing</a:t>
            </a:r>
          </a:p>
          <a:p>
            <a:pPr marL="342900" indent="-342900">
              <a:lnSpc>
                <a:spcPct val="150000"/>
              </a:lnSpc>
              <a:buFont typeface="Arial" panose="020B0604020202020204" pitchFamily="34" charset="0"/>
              <a:buChar char="•"/>
            </a:pPr>
            <a:r>
              <a:rPr lang="en-US" sz="3600" dirty="0">
                <a:solidFill>
                  <a:srgbClr val="000000"/>
                </a:solidFill>
              </a:rPr>
              <a:t>Acceptance testing</a:t>
            </a:r>
            <a:endParaRPr lang="en-US" sz="4000" dirty="0">
              <a:solidFill>
                <a:srgbClr val="000000"/>
              </a:solidFill>
            </a:endParaRPr>
          </a:p>
        </p:txBody>
      </p:sp>
    </p:spTree>
    <p:extLst>
      <p:ext uri="{BB962C8B-B14F-4D97-AF65-F5344CB8AC3E}">
        <p14:creationId xmlns:p14="http://schemas.microsoft.com/office/powerpoint/2010/main" val="1209669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1000"/>
                                        <p:tgtEl>
                                          <p:spTgt spid="2">
                                            <p:txEl>
                                              <p:pRg st="5" end="5"/>
                                            </p:txEl>
                                          </p:spTgt>
                                        </p:tgtEl>
                                      </p:cBhvr>
                                    </p:animEffect>
                                    <p:anim calcmode="lin" valueType="num">
                                      <p:cBhvr>
                                        <p:cTn id="2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7502-8EBA-4AD6-A314-D68D36EF83FC}"/>
              </a:ext>
            </a:extLst>
          </p:cNvPr>
          <p:cNvSpPr>
            <a:spLocks noGrp="1"/>
          </p:cNvSpPr>
          <p:nvPr>
            <p:ph type="title"/>
          </p:nvPr>
        </p:nvSpPr>
        <p:spPr/>
        <p:txBody>
          <a:bodyPr/>
          <a:lstStyle/>
          <a:p>
            <a:r>
              <a:rPr lang="en-US" dirty="0"/>
              <a:t>Testing Types</a:t>
            </a:r>
          </a:p>
        </p:txBody>
      </p:sp>
      <p:sp>
        <p:nvSpPr>
          <p:cNvPr id="6" name="Rounded Rectangle 5">
            <a:extLst>
              <a:ext uri="{FF2B5EF4-FFF2-40B4-BE49-F238E27FC236}">
                <a16:creationId xmlns:a16="http://schemas.microsoft.com/office/drawing/2014/main" id="{DBF6AEB0-3F87-4BC4-A733-49DE964D7E63}"/>
              </a:ext>
            </a:extLst>
          </p:cNvPr>
          <p:cNvSpPr/>
          <p:nvPr/>
        </p:nvSpPr>
        <p:spPr>
          <a:xfrm>
            <a:off x="2751803" y="1563517"/>
            <a:ext cx="3528060" cy="1014984"/>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Testing of function </a:t>
            </a:r>
          </a:p>
          <a:p>
            <a:pPr algn="ctr"/>
            <a:r>
              <a:rPr lang="en-US" b="1" dirty="0">
                <a:solidFill>
                  <a:schemeClr val="tx1"/>
                </a:solidFill>
                <a:latin typeface="Segoe UI" panose="020B0502040204020203" pitchFamily="34" charset="0"/>
                <a:ea typeface="Segoe UI" panose="020B0502040204020203" pitchFamily="34" charset="0"/>
                <a:cs typeface="Segoe UI" panose="020B0502040204020203" pitchFamily="34" charset="0"/>
              </a:rPr>
              <a:t>(Functional testing)</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ounded Rectangle 6">
            <a:extLst>
              <a:ext uri="{FF2B5EF4-FFF2-40B4-BE49-F238E27FC236}">
                <a16:creationId xmlns:a16="http://schemas.microsoft.com/office/drawing/2014/main" id="{C97A48BB-F6A0-4C54-A794-3634E5C7E1B9}"/>
              </a:ext>
            </a:extLst>
          </p:cNvPr>
          <p:cNvSpPr/>
          <p:nvPr/>
        </p:nvSpPr>
        <p:spPr>
          <a:xfrm>
            <a:off x="2751803" y="2828544"/>
            <a:ext cx="3528060" cy="1014984"/>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Testing of software product characteristics </a:t>
            </a:r>
          </a:p>
          <a:p>
            <a:pPr algn="ctr"/>
            <a:r>
              <a:rPr lang="en-US" b="1" dirty="0">
                <a:solidFill>
                  <a:schemeClr val="tx1"/>
                </a:solidFill>
                <a:latin typeface="Segoe UI" panose="020B0502040204020203" pitchFamily="34" charset="0"/>
                <a:ea typeface="Segoe UI" panose="020B0502040204020203" pitchFamily="34" charset="0"/>
                <a:cs typeface="Segoe UI" panose="020B0502040204020203" pitchFamily="34" charset="0"/>
              </a:rPr>
              <a:t>(Non-functional testing)</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Rounded Rectangle 7">
            <a:extLst>
              <a:ext uri="{FF2B5EF4-FFF2-40B4-BE49-F238E27FC236}">
                <a16:creationId xmlns:a16="http://schemas.microsoft.com/office/drawing/2014/main" id="{3CE66A95-7BAA-44AF-AB00-22E338654A7F}"/>
              </a:ext>
            </a:extLst>
          </p:cNvPr>
          <p:cNvSpPr/>
          <p:nvPr/>
        </p:nvSpPr>
        <p:spPr>
          <a:xfrm>
            <a:off x="2751803" y="5394960"/>
            <a:ext cx="3528060" cy="1014984"/>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Testing related to changes </a:t>
            </a:r>
            <a:r>
              <a:rPr lang="en-US" b="1" dirty="0">
                <a:solidFill>
                  <a:schemeClr val="tx1"/>
                </a:solidFill>
                <a:latin typeface="Segoe UI" panose="020B0502040204020203" pitchFamily="34" charset="0"/>
                <a:ea typeface="Segoe UI" panose="020B0502040204020203" pitchFamily="34" charset="0"/>
                <a:cs typeface="Segoe UI" panose="020B0502040204020203" pitchFamily="34" charset="0"/>
              </a:rPr>
              <a:t>(Confirmation and Regression testing)</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Rounded Rectangle 8">
            <a:extLst>
              <a:ext uri="{FF2B5EF4-FFF2-40B4-BE49-F238E27FC236}">
                <a16:creationId xmlns:a16="http://schemas.microsoft.com/office/drawing/2014/main" id="{D9A7E743-EC98-442F-99A6-95F5A4762425}"/>
              </a:ext>
            </a:extLst>
          </p:cNvPr>
          <p:cNvSpPr/>
          <p:nvPr/>
        </p:nvSpPr>
        <p:spPr>
          <a:xfrm>
            <a:off x="2751803" y="4099560"/>
            <a:ext cx="3528060" cy="1014984"/>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Testing of software structure/architecture </a:t>
            </a:r>
          </a:p>
          <a:p>
            <a:pPr algn="ctr"/>
            <a:r>
              <a:rPr lang="en-US" b="1" dirty="0">
                <a:solidFill>
                  <a:schemeClr val="tx1"/>
                </a:solidFill>
                <a:latin typeface="Segoe UI" panose="020B0502040204020203" pitchFamily="34" charset="0"/>
                <a:ea typeface="Segoe UI" panose="020B0502040204020203" pitchFamily="34" charset="0"/>
                <a:cs typeface="Segoe UI" panose="020B0502040204020203" pitchFamily="34" charset="0"/>
              </a:rPr>
              <a:t>(Structural testing)</a:t>
            </a:r>
          </a:p>
        </p:txBody>
      </p:sp>
      <p:sp>
        <p:nvSpPr>
          <p:cNvPr id="10" name="Rectangle 9">
            <a:extLst>
              <a:ext uri="{FF2B5EF4-FFF2-40B4-BE49-F238E27FC236}">
                <a16:creationId xmlns:a16="http://schemas.microsoft.com/office/drawing/2014/main" id="{4AB30052-A5BC-4B2C-A592-6AFB268DE8E0}"/>
              </a:ext>
            </a:extLst>
          </p:cNvPr>
          <p:cNvSpPr/>
          <p:nvPr/>
        </p:nvSpPr>
        <p:spPr>
          <a:xfrm>
            <a:off x="6561803" y="1533145"/>
            <a:ext cx="4572000" cy="1015663"/>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based on an analysis of the specification of the functionality of a component or system.</a:t>
            </a:r>
          </a:p>
        </p:txBody>
      </p:sp>
      <p:sp>
        <p:nvSpPr>
          <p:cNvPr id="12" name="Rectangle 11">
            <a:extLst>
              <a:ext uri="{FF2B5EF4-FFF2-40B4-BE49-F238E27FC236}">
                <a16:creationId xmlns:a16="http://schemas.microsoft.com/office/drawing/2014/main" id="{21EFCAF8-3BA5-4A24-A04B-9152C01C9313}"/>
              </a:ext>
            </a:extLst>
          </p:cNvPr>
          <p:cNvSpPr/>
          <p:nvPr/>
        </p:nvSpPr>
        <p:spPr>
          <a:xfrm>
            <a:off x="6561803" y="2828544"/>
            <a:ext cx="4572000" cy="1015663"/>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based on quality attributes or characteristics of component or software.</a:t>
            </a:r>
          </a:p>
        </p:txBody>
      </p:sp>
      <p:sp>
        <p:nvSpPr>
          <p:cNvPr id="13" name="Rectangle 12">
            <a:extLst>
              <a:ext uri="{FF2B5EF4-FFF2-40B4-BE49-F238E27FC236}">
                <a16:creationId xmlns:a16="http://schemas.microsoft.com/office/drawing/2014/main" id="{9E9F7DCB-CA91-479E-83AF-1125075F25BD}"/>
              </a:ext>
            </a:extLst>
          </p:cNvPr>
          <p:cNvSpPr/>
          <p:nvPr/>
        </p:nvSpPr>
        <p:spPr>
          <a:xfrm>
            <a:off x="6561803" y="4098881"/>
            <a:ext cx="4572000" cy="707886"/>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based on internal structure of component or system.</a:t>
            </a:r>
          </a:p>
        </p:txBody>
      </p:sp>
      <p:sp>
        <p:nvSpPr>
          <p:cNvPr id="14" name="Rectangle 13">
            <a:extLst>
              <a:ext uri="{FF2B5EF4-FFF2-40B4-BE49-F238E27FC236}">
                <a16:creationId xmlns:a16="http://schemas.microsoft.com/office/drawing/2014/main" id="{E44BE33C-1142-4849-AEC6-0AD88C7A5C0F}"/>
              </a:ext>
            </a:extLst>
          </p:cNvPr>
          <p:cNvSpPr/>
          <p:nvPr/>
        </p:nvSpPr>
        <p:spPr>
          <a:xfrm>
            <a:off x="6699455" y="5394960"/>
            <a:ext cx="4572000" cy="1015663"/>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initiated based on changes in the system triggers by new functionality or bug.</a:t>
            </a:r>
          </a:p>
        </p:txBody>
      </p:sp>
    </p:spTree>
    <p:extLst>
      <p:ext uri="{BB962C8B-B14F-4D97-AF65-F5344CB8AC3E}">
        <p14:creationId xmlns:p14="http://schemas.microsoft.com/office/powerpoint/2010/main" val="2986140354"/>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1010</TotalTime>
  <Words>2102</Words>
  <Application>Microsoft Office PowerPoint</Application>
  <PresentationFormat>Widescreen</PresentationFormat>
  <Paragraphs>385</Paragraphs>
  <Slides>46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Batang</vt:lpstr>
      <vt:lpstr>Arial</vt:lpstr>
      <vt:lpstr>Calibri</vt:lpstr>
      <vt:lpstr>Cambria</vt:lpstr>
      <vt:lpstr>Georgia</vt:lpstr>
      <vt:lpstr>Lucida Handwriting</vt:lpstr>
      <vt:lpstr>Papyrus</vt:lpstr>
      <vt:lpstr>Segoe UI</vt:lpstr>
      <vt:lpstr>Verdana</vt:lpstr>
      <vt:lpstr>Making Templates Accessible</vt:lpstr>
      <vt:lpstr>SOFTWARE TESTING</vt:lpstr>
      <vt:lpstr>Contents</vt:lpstr>
      <vt:lpstr>Test Levels, Type and Approaches</vt:lpstr>
      <vt:lpstr>Test Levels, Type and Approaches</vt:lpstr>
      <vt:lpstr>Testing Vs Debugging</vt:lpstr>
      <vt:lpstr>Test Levels, Type and Approaches</vt:lpstr>
      <vt:lpstr>Test Approaches</vt:lpstr>
      <vt:lpstr>Testing Levels</vt:lpstr>
      <vt:lpstr>Testing Types</vt:lpstr>
      <vt:lpstr>Test Levels, Type and Approaches</vt:lpstr>
      <vt:lpstr>Test Levels, Type and Approaches</vt:lpstr>
      <vt:lpstr>Test Levels, Type and Approaches</vt:lpstr>
      <vt:lpstr>Test Levels, Type and Approaches</vt:lpstr>
      <vt:lpstr>Test Levels, Type and Approaches</vt:lpstr>
      <vt:lpstr>Test Levels, Type and Approaches</vt:lpstr>
      <vt:lpstr>Test Levels, Type and Approaches</vt:lpstr>
      <vt:lpstr>Test Levels, Type and Approaches</vt:lpstr>
      <vt:lpstr>Testing Order</vt:lpstr>
      <vt:lpstr>Functional Testing</vt:lpstr>
      <vt:lpstr>Functional Testing – SMOKE Testing</vt:lpstr>
      <vt:lpstr>Non Functional Testing</vt:lpstr>
      <vt:lpstr>Verification</vt:lpstr>
      <vt:lpstr>Validation</vt:lpstr>
      <vt:lpstr>Verification Vs Validation</vt:lpstr>
      <vt:lpstr>Software Development Model</vt:lpstr>
      <vt:lpstr>Iterative, Sequential, Incremental</vt:lpstr>
      <vt:lpstr>Method, Model, Methodology and Framework</vt:lpstr>
      <vt:lpstr>Software Development Models</vt:lpstr>
      <vt:lpstr>Waterfall Model </vt:lpstr>
      <vt:lpstr>V-Model </vt:lpstr>
      <vt:lpstr>V-Model </vt:lpstr>
      <vt:lpstr>V-Model </vt:lpstr>
      <vt:lpstr>V-Model</vt:lpstr>
      <vt:lpstr>V-Model</vt:lpstr>
      <vt:lpstr>Agile Development Model</vt:lpstr>
      <vt:lpstr>Agile Development Model</vt:lpstr>
      <vt:lpstr>Agile model</vt:lpstr>
      <vt:lpstr>Agile model</vt:lpstr>
      <vt:lpstr>Agile Model</vt:lpstr>
      <vt:lpstr>Agile SCRUM Team and Roles</vt:lpstr>
      <vt:lpstr>Agile SCRUM Team and Roles</vt:lpstr>
      <vt:lpstr>Agile KANBAN</vt:lpstr>
      <vt:lpstr>Agile KANBAN</vt:lpstr>
      <vt:lpstr>PowerPoint Presentation</vt:lpstr>
      <vt:lpstr>Bug Life Cycle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Journey Towards CODELESS Automation…</dc:title>
  <dc:creator>Amir Imam</dc:creator>
  <cp:lastModifiedBy>Amir Imam</cp:lastModifiedBy>
  <cp:revision>459</cp:revision>
  <dcterms:created xsi:type="dcterms:W3CDTF">2018-05-11T17:07:29Z</dcterms:created>
  <dcterms:modified xsi:type="dcterms:W3CDTF">2019-02-23T06:22:31Z</dcterms:modified>
  <cp:version/>
</cp:coreProperties>
</file>