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368" r:id="rId3"/>
    <p:sldId id="522" r:id="rId4"/>
    <p:sldId id="523" r:id="rId5"/>
    <p:sldId id="524" r:id="rId6"/>
    <p:sldId id="520" r:id="rId7"/>
    <p:sldId id="521" r:id="rId8"/>
    <p:sldId id="353" r:id="rId9"/>
    <p:sldId id="352" r:id="rId10"/>
    <p:sldId id="356" r:id="rId11"/>
    <p:sldId id="366" r:id="rId12"/>
    <p:sldId id="307" r:id="rId13"/>
    <p:sldId id="308" r:id="rId14"/>
    <p:sldId id="360" r:id="rId15"/>
    <p:sldId id="363" r:id="rId16"/>
    <p:sldId id="293" r:id="rId17"/>
    <p:sldId id="309" r:id="rId18"/>
    <p:sldId id="367" r:id="rId19"/>
    <p:sldId id="518" r:id="rId20"/>
    <p:sldId id="519" r:id="rId21"/>
    <p:sldId id="291" r:id="rId22"/>
    <p:sldId id="525" r:id="rId23"/>
    <p:sldId id="357" r:id="rId24"/>
    <p:sldId id="526" r:id="rId25"/>
    <p:sldId id="527" r:id="rId26"/>
    <p:sldId id="528" r:id="rId27"/>
    <p:sldId id="529" r:id="rId28"/>
    <p:sldId id="340" r:id="rId29"/>
    <p:sldId id="365" r:id="rId30"/>
    <p:sldId id="315" r:id="rId31"/>
    <p:sldId id="354" r:id="rId32"/>
    <p:sldId id="319" r:id="rId33"/>
    <p:sldId id="320" r:id="rId34"/>
    <p:sldId id="321" r:id="rId35"/>
    <p:sldId id="322" r:id="rId36"/>
    <p:sldId id="323" r:id="rId37"/>
    <p:sldId id="530" r:id="rId38"/>
    <p:sldId id="326" r:id="rId39"/>
    <p:sldId id="328" r:id="rId40"/>
    <p:sldId id="331" r:id="rId41"/>
    <p:sldId id="332" r:id="rId42"/>
    <p:sldId id="336" r:id="rId43"/>
    <p:sldId id="344" r:id="rId44"/>
    <p:sldId id="347" r:id="rId45"/>
    <p:sldId id="348" r:id="rId46"/>
    <p:sldId id="350" r:id="rId47"/>
    <p:sldId id="31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50" autoAdjust="0"/>
  </p:normalViewPr>
  <p:slideViewPr>
    <p:cSldViewPr snapToGrid="0">
      <p:cViewPr varScale="1">
        <p:scale>
          <a:sx n="107" d="100"/>
          <a:sy n="107" d="100"/>
        </p:scale>
        <p:origin x="75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12/30/2020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47086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2763335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8139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12/30/2020</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12/30/2020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12/30/2020</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www.statisticshowto.com/wp-content/uploads/2013/08/Pie_chart.jpeg" TargetMode="External"/><Relationship Id="rId2" Type="http://schemas.openxmlformats.org/officeDocument/2006/relationships/hyperlink" Target="http://www.statisticshowto.com/nominal-variable/" TargetMode="Externa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34.xml.rels><?xml version="1.0" encoding="UTF-8" standalone="yes"?>
<Relationships xmlns="http://schemas.openxmlformats.org/package/2006/relationships"><Relationship Id="rId3" Type="http://schemas.openxmlformats.org/officeDocument/2006/relationships/hyperlink" Target="http://www.statisticshowto.com/likert-scale-definition-and-examples/" TargetMode="External"/><Relationship Id="rId2" Type="http://schemas.openxmlformats.org/officeDocument/2006/relationships/hyperlink" Target="http://www.statisticshowto.com/ordinal-numbers/" TargetMode="Externa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35.xml.rels><?xml version="1.0" encoding="UTF-8" standalone="yes"?>
<Relationships xmlns="http://schemas.openxmlformats.org/package/2006/relationships"><Relationship Id="rId3" Type="http://schemas.openxmlformats.org/officeDocument/2006/relationships/hyperlink" Target="http://www.statisticshowto.com/interval-scale/"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6000" dirty="0"/>
              <a:t>SOFTWARE TESTING</a:t>
            </a:r>
            <a:endParaRPr lang="en-US" sz="4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DECE12C-3737-48ED-85CB-9CC7F7974506}"/>
              </a:ext>
            </a:extLst>
          </p:cNvPr>
          <p:cNvSpPr/>
          <p:nvPr/>
        </p:nvSpPr>
        <p:spPr>
          <a:xfrm>
            <a:off x="7502307" y="6396335"/>
            <a:ext cx="4689693" cy="461665"/>
          </a:xfrm>
          <a:prstGeom prst="rect">
            <a:avLst/>
          </a:prstGeom>
        </p:spPr>
        <p:txBody>
          <a:bodyPr wrap="square">
            <a:spAutoFit/>
          </a:bodyPr>
          <a:lstStyle/>
          <a:p>
            <a:pPr algn="ctr"/>
            <a:r>
              <a:rPr lang="en-US" sz="2400" dirty="0">
                <a:solidFill>
                  <a:schemeClr val="bg1"/>
                </a:solidFill>
              </a:rPr>
              <a:t> Course Instructor: </a:t>
            </a:r>
            <a:r>
              <a:rPr lang="en-US" sz="2400" b="1" dirty="0">
                <a:solidFill>
                  <a:schemeClr val="bg1"/>
                </a:solidFill>
              </a:rPr>
              <a:t>AMIR IMAM     </a:t>
            </a:r>
            <a:endParaRPr lang="en-US" b="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3800173" y="4625598"/>
            <a:ext cx="8200103" cy="739241"/>
          </a:xfrm>
          <a:prstGeom prst="rect">
            <a:avLst/>
          </a:prstGeom>
        </p:spPr>
        <p:txBody>
          <a:bodyPr wrap="square">
            <a:spAutoFit/>
          </a:bodyPr>
          <a:lstStyle/>
          <a:p>
            <a:pPr lvl="0">
              <a:lnSpc>
                <a:spcPct val="150000"/>
              </a:lnSpc>
            </a:pPr>
            <a:r>
              <a:rPr lang="en-US" sz="3200" dirty="0">
                <a:solidFill>
                  <a:schemeClr val="accent6">
                    <a:lumMod val="40000"/>
                    <a:lumOff val="60000"/>
                  </a:schemeClr>
                </a:solidFill>
              </a:rPr>
              <a:t>CH06: Software Quality Assurance</a:t>
            </a:r>
          </a:p>
        </p:txBody>
      </p:sp>
    </p:spTree>
    <p:extLst>
      <p:ext uri="{BB962C8B-B14F-4D97-AF65-F5344CB8AC3E}">
        <p14:creationId xmlns:p14="http://schemas.microsoft.com/office/powerpoint/2010/main" val="24718077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1596" y="1447800"/>
            <a:ext cx="11200740" cy="4386072"/>
          </a:xfrm>
        </p:spPr>
        <p:txBody>
          <a:bodyPr>
            <a:normAutofit fontScale="85000" lnSpcReduction="10000"/>
          </a:bodyPr>
          <a:lstStyle/>
          <a:p>
            <a:pPr marL="109728" indent="0" algn="ctr">
              <a:buNone/>
            </a:pPr>
            <a:r>
              <a:rPr lang="en-US" sz="4400" dirty="0">
                <a:solidFill>
                  <a:srgbClr val="92D050"/>
                </a:solidFill>
              </a:rPr>
              <a:t>“Sometimes test leaders wear different titles, such as </a:t>
            </a:r>
            <a:r>
              <a:rPr lang="en-US" sz="4400" b="1" u="sng" dirty="0">
                <a:solidFill>
                  <a:srgbClr val="92D050"/>
                </a:solidFill>
              </a:rPr>
              <a:t>test manager </a:t>
            </a:r>
            <a:r>
              <a:rPr lang="en-US" sz="4400" dirty="0">
                <a:solidFill>
                  <a:srgbClr val="92D050"/>
                </a:solidFill>
              </a:rPr>
              <a:t>or </a:t>
            </a:r>
            <a:r>
              <a:rPr lang="en-US" sz="4400" b="1" u="sng" dirty="0">
                <a:solidFill>
                  <a:srgbClr val="92D050"/>
                </a:solidFill>
              </a:rPr>
              <a:t>test coordinator</a:t>
            </a:r>
            <a:r>
              <a:rPr lang="en-US" sz="4400" dirty="0">
                <a:solidFill>
                  <a:srgbClr val="92D050"/>
                </a:solidFill>
              </a:rPr>
              <a:t>. Alternatively, the test leader role may wind up assigned to a </a:t>
            </a:r>
            <a:r>
              <a:rPr lang="en-US" sz="4400" b="1" u="sng" dirty="0">
                <a:solidFill>
                  <a:srgbClr val="92D050"/>
                </a:solidFill>
              </a:rPr>
              <a:t>project manager</a:t>
            </a:r>
            <a:r>
              <a:rPr lang="en-US" sz="4400" dirty="0">
                <a:solidFill>
                  <a:srgbClr val="92D050"/>
                </a:solidFill>
              </a:rPr>
              <a:t>, a </a:t>
            </a:r>
            <a:r>
              <a:rPr lang="en-US" sz="4400" b="1" u="sng" dirty="0">
                <a:solidFill>
                  <a:srgbClr val="92D050"/>
                </a:solidFill>
              </a:rPr>
              <a:t>development manager </a:t>
            </a:r>
            <a:r>
              <a:rPr lang="en-US" sz="4400" dirty="0">
                <a:solidFill>
                  <a:srgbClr val="92D050"/>
                </a:solidFill>
              </a:rPr>
              <a:t>or a </a:t>
            </a:r>
            <a:r>
              <a:rPr lang="en-US" sz="4400" b="1" u="sng" dirty="0">
                <a:solidFill>
                  <a:srgbClr val="92D050"/>
                </a:solidFill>
              </a:rPr>
              <a:t>quality assurance manager</a:t>
            </a:r>
            <a:r>
              <a:rPr lang="en-US" sz="4400" dirty="0">
                <a:solidFill>
                  <a:srgbClr val="92D050"/>
                </a:solidFill>
              </a:rPr>
              <a:t>. Whoever is playing the role, expect them to </a:t>
            </a:r>
            <a:r>
              <a:rPr lang="en-US" sz="4400" u="sng" dirty="0">
                <a:solidFill>
                  <a:srgbClr val="92D050"/>
                </a:solidFill>
              </a:rPr>
              <a:t>plan</a:t>
            </a:r>
            <a:r>
              <a:rPr lang="en-US" sz="4400" dirty="0">
                <a:solidFill>
                  <a:srgbClr val="92D050"/>
                </a:solidFill>
              </a:rPr>
              <a:t>, </a:t>
            </a:r>
            <a:r>
              <a:rPr lang="en-US" sz="4400" u="sng" dirty="0">
                <a:solidFill>
                  <a:srgbClr val="92D050"/>
                </a:solidFill>
              </a:rPr>
              <a:t>monitor</a:t>
            </a:r>
            <a:r>
              <a:rPr lang="en-US" sz="4400" dirty="0">
                <a:solidFill>
                  <a:srgbClr val="92D050"/>
                </a:solidFill>
              </a:rPr>
              <a:t> and </a:t>
            </a:r>
            <a:r>
              <a:rPr lang="en-US" sz="4400" u="sng" dirty="0">
                <a:solidFill>
                  <a:srgbClr val="92D050"/>
                </a:solidFill>
              </a:rPr>
              <a:t>control</a:t>
            </a:r>
            <a:r>
              <a:rPr lang="en-US" sz="4400" dirty="0">
                <a:solidFill>
                  <a:srgbClr val="92D050"/>
                </a:solidFill>
              </a:rPr>
              <a:t> the testing work.”</a:t>
            </a:r>
          </a:p>
        </p:txBody>
      </p:sp>
      <p:sp>
        <p:nvSpPr>
          <p:cNvPr id="3" name="Title 2"/>
          <p:cNvSpPr>
            <a:spLocks noGrp="1"/>
          </p:cNvSpPr>
          <p:nvPr>
            <p:ph type="title"/>
          </p:nvPr>
        </p:nvSpPr>
        <p:spPr>
          <a:xfrm>
            <a:off x="0" y="0"/>
            <a:ext cx="12192000" cy="640080"/>
          </a:xfrm>
        </p:spPr>
        <p:txBody>
          <a:bodyPr>
            <a:normAutofit/>
          </a:bodyPr>
          <a:lstStyle/>
          <a:p>
            <a:r>
              <a:rPr lang="en-US" dirty="0"/>
              <a:t>Responsibilities of a Test Leader</a:t>
            </a:r>
          </a:p>
        </p:txBody>
      </p:sp>
    </p:spTree>
    <p:extLst>
      <p:ext uri="{BB962C8B-B14F-4D97-AF65-F5344CB8AC3E}">
        <p14:creationId xmlns:p14="http://schemas.microsoft.com/office/powerpoint/2010/main" val="24161395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2870" y="1581178"/>
            <a:ext cx="11263313" cy="4325112"/>
          </a:xfrm>
        </p:spPr>
        <p:txBody>
          <a:bodyPr>
            <a:noAutofit/>
          </a:bodyPr>
          <a:lstStyle/>
          <a:p>
            <a:pPr marL="109728" indent="0">
              <a:buNone/>
            </a:pPr>
            <a:r>
              <a:rPr lang="en-US" sz="1800" b="1" dirty="0"/>
              <a:t>Responsibilities of a Test leaders</a:t>
            </a:r>
            <a:r>
              <a:rPr lang="en-US" sz="1800" dirty="0"/>
              <a:t> tend to include involvement in the </a:t>
            </a:r>
            <a:r>
              <a:rPr lang="en-US" sz="1800" b="1" dirty="0"/>
              <a:t>planning</a:t>
            </a:r>
            <a:r>
              <a:rPr lang="en-US" sz="1800" dirty="0"/>
              <a:t>, </a:t>
            </a:r>
            <a:r>
              <a:rPr lang="en-US" sz="1800" b="1" dirty="0"/>
              <a:t>monitoring</a:t>
            </a:r>
            <a:r>
              <a:rPr lang="en-US" sz="1800" dirty="0"/>
              <a:t>, and </a:t>
            </a:r>
            <a:r>
              <a:rPr lang="en-US" sz="1800" b="1" dirty="0"/>
              <a:t>control</a:t>
            </a:r>
            <a:r>
              <a:rPr lang="en-US" sz="1800" dirty="0"/>
              <a:t> of the testing activities and tasks.</a:t>
            </a:r>
          </a:p>
          <a:p>
            <a:pPr marL="109728" indent="0">
              <a:buNone/>
            </a:pPr>
            <a:endParaRPr lang="en-US" sz="1800" dirty="0"/>
          </a:p>
          <a:p>
            <a:pPr marL="457200" indent="-457200">
              <a:buFont typeface="Arial" panose="020B0604020202020204" pitchFamily="34" charset="0"/>
              <a:buChar char="•"/>
            </a:pPr>
            <a:r>
              <a:rPr lang="en-US" sz="2000" dirty="0"/>
              <a:t>Collaboration with the other stakeholders. </a:t>
            </a:r>
          </a:p>
          <a:p>
            <a:pPr marL="457200" indent="-457200">
              <a:buFont typeface="Arial" panose="020B0604020202020204" pitchFamily="34" charset="0"/>
              <a:buChar char="•"/>
            </a:pPr>
            <a:r>
              <a:rPr lang="en-US" sz="2000" dirty="0"/>
              <a:t>Define the </a:t>
            </a:r>
            <a:r>
              <a:rPr lang="en-US" sz="2000" b="1" dirty="0"/>
              <a:t>test objectives</a:t>
            </a:r>
            <a:r>
              <a:rPr lang="en-US" sz="2000" dirty="0"/>
              <a:t>, organizational </a:t>
            </a:r>
            <a:r>
              <a:rPr lang="en-US" sz="2000" b="1" dirty="0"/>
              <a:t>test policies</a:t>
            </a:r>
            <a:r>
              <a:rPr lang="en-US" sz="2000" dirty="0"/>
              <a:t>, </a:t>
            </a:r>
            <a:r>
              <a:rPr lang="en-US" sz="2000" b="1" dirty="0"/>
              <a:t>test strategies</a:t>
            </a:r>
            <a:r>
              <a:rPr lang="en-US" sz="2000" dirty="0"/>
              <a:t> and </a:t>
            </a:r>
            <a:r>
              <a:rPr lang="en-US" sz="2000" b="1" dirty="0"/>
              <a:t>test plans</a:t>
            </a:r>
            <a:r>
              <a:rPr lang="en-US" sz="2000" dirty="0"/>
              <a:t>.</a:t>
            </a:r>
          </a:p>
          <a:p>
            <a:pPr marL="457200" indent="-457200">
              <a:buFont typeface="Arial" panose="020B0604020202020204" pitchFamily="34" charset="0"/>
              <a:buChar char="•"/>
            </a:pPr>
            <a:r>
              <a:rPr lang="en-US" sz="2000" b="1" dirty="0"/>
              <a:t>Testing Estimates </a:t>
            </a:r>
            <a:r>
              <a:rPr lang="en-US" sz="2000" dirty="0"/>
              <a:t>and negotiate with management to acquire the necessary resources.</a:t>
            </a:r>
          </a:p>
          <a:p>
            <a:pPr marL="457200" indent="-457200">
              <a:buFont typeface="Arial" panose="020B0604020202020204" pitchFamily="34" charset="0"/>
              <a:buChar char="•"/>
            </a:pPr>
            <a:r>
              <a:rPr lang="en-US" sz="2000" b="1" dirty="0"/>
              <a:t>Identify need of test automation</a:t>
            </a:r>
            <a:r>
              <a:rPr lang="en-US" sz="2000" dirty="0"/>
              <a:t>, if it is, they plan the effort, select the tools, and </a:t>
            </a:r>
            <a:r>
              <a:rPr lang="en-US" sz="2000" b="1" dirty="0"/>
              <a:t>ensure training </a:t>
            </a:r>
            <a:r>
              <a:rPr lang="en-US" sz="2000" dirty="0"/>
              <a:t>of the team.</a:t>
            </a:r>
          </a:p>
          <a:p>
            <a:pPr marL="457200" indent="-457200">
              <a:buFont typeface="Arial" panose="020B0604020202020204" pitchFamily="34" charset="0"/>
              <a:buChar char="•"/>
            </a:pPr>
            <a:r>
              <a:rPr lang="en-US" sz="2000" dirty="0"/>
              <a:t>They lead, guide and monitor the analysis, design, implementation and execution of the test cases, test procedures and test suites.</a:t>
            </a:r>
          </a:p>
          <a:p>
            <a:endParaRPr lang="en-US" sz="2000" dirty="0"/>
          </a:p>
        </p:txBody>
      </p:sp>
      <p:sp>
        <p:nvSpPr>
          <p:cNvPr id="3" name="Title 2"/>
          <p:cNvSpPr>
            <a:spLocks noGrp="1"/>
          </p:cNvSpPr>
          <p:nvPr>
            <p:ph type="title"/>
          </p:nvPr>
        </p:nvSpPr>
        <p:spPr>
          <a:xfrm>
            <a:off x="0" y="0"/>
            <a:ext cx="12192000" cy="640080"/>
          </a:xfrm>
        </p:spPr>
        <p:txBody>
          <a:bodyPr>
            <a:normAutofit/>
          </a:bodyPr>
          <a:lstStyle/>
          <a:p>
            <a:r>
              <a:rPr lang="en-US" dirty="0"/>
              <a:t>Responsibilities of a Test Leader</a:t>
            </a:r>
          </a:p>
        </p:txBody>
      </p:sp>
    </p:spTree>
    <p:extLst>
      <p:ext uri="{BB962C8B-B14F-4D97-AF65-F5344CB8AC3E}">
        <p14:creationId xmlns:p14="http://schemas.microsoft.com/office/powerpoint/2010/main" val="2598029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360" y="1266444"/>
            <a:ext cx="11263313" cy="4325112"/>
          </a:xfrm>
        </p:spPr>
        <p:txBody>
          <a:bodyPr>
            <a:noAutofit/>
          </a:bodyPr>
          <a:lstStyle/>
          <a:p>
            <a:pPr marL="285750" indent="-285750">
              <a:buFont typeface="Arial" panose="020B0604020202020204" pitchFamily="34" charset="0"/>
              <a:buChar char="•"/>
            </a:pPr>
            <a:r>
              <a:rPr lang="en-US" sz="2000" dirty="0"/>
              <a:t>They ensure proper </a:t>
            </a:r>
            <a:r>
              <a:rPr lang="en-US" sz="2000" b="1" dirty="0"/>
              <a:t>configuration management </a:t>
            </a:r>
            <a:r>
              <a:rPr lang="en-US" sz="2000" dirty="0"/>
              <a:t>of the testware produced and traceability of the tests to the test basis.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Make sure the test environment is put into place before test execution and managed during test execution.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Schedule the tests for execution and then monitor, measure, control and report on the test progress.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During test execution and as the project winds down, they </a:t>
            </a:r>
            <a:r>
              <a:rPr lang="en-US" sz="2000" b="1" dirty="0"/>
              <a:t>write summary reports </a:t>
            </a:r>
            <a:r>
              <a:rPr lang="en-US" sz="2000" dirty="0"/>
              <a:t>on test status.</a:t>
            </a:r>
          </a:p>
        </p:txBody>
      </p:sp>
      <p:sp>
        <p:nvSpPr>
          <p:cNvPr id="3" name="Title 2"/>
          <p:cNvSpPr>
            <a:spLocks noGrp="1"/>
          </p:cNvSpPr>
          <p:nvPr>
            <p:ph type="title"/>
          </p:nvPr>
        </p:nvSpPr>
        <p:spPr>
          <a:xfrm>
            <a:off x="0" y="0"/>
            <a:ext cx="12192000" cy="640080"/>
          </a:xfrm>
        </p:spPr>
        <p:txBody>
          <a:bodyPr>
            <a:normAutofit/>
          </a:bodyPr>
          <a:lstStyle/>
          <a:p>
            <a:r>
              <a:rPr lang="en-US" sz="2400" dirty="0"/>
              <a:t>Responsibilities of a Test Leader</a:t>
            </a:r>
          </a:p>
        </p:txBody>
      </p:sp>
    </p:spTree>
    <p:extLst>
      <p:ext uri="{BB962C8B-B14F-4D97-AF65-F5344CB8AC3E}">
        <p14:creationId xmlns:p14="http://schemas.microsoft.com/office/powerpoint/2010/main" val="1147189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sz="2400" dirty="0"/>
              <a:t>Roles and Responsibilities of a Tester</a:t>
            </a:r>
          </a:p>
        </p:txBody>
      </p:sp>
      <p:sp>
        <p:nvSpPr>
          <p:cNvPr id="5" name="Rectangle 2"/>
          <p:cNvSpPr>
            <a:spLocks noGrp="1" noChangeArrowheads="1"/>
          </p:cNvSpPr>
          <p:nvPr>
            <p:ph idx="1"/>
          </p:nvPr>
        </p:nvSpPr>
        <p:spPr bwMode="auto">
          <a:xfrm>
            <a:off x="551645" y="817218"/>
            <a:ext cx="11088710" cy="571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spcBef>
                <a:spcPct val="0"/>
              </a:spcBef>
              <a:spcAft>
                <a:spcPct val="0"/>
              </a:spcAft>
              <a:buClrTx/>
              <a:buFont typeface="Arial" panose="020B0604020202020204" pitchFamily="34" charset="0"/>
              <a:buChar char="•"/>
            </a:pPr>
            <a:r>
              <a:rPr lang="en-US" sz="2000" dirty="0"/>
              <a:t>In the </a:t>
            </a:r>
            <a:r>
              <a:rPr lang="en-US" sz="2000" b="1" u="sng" dirty="0"/>
              <a:t>test planning</a:t>
            </a:r>
            <a:r>
              <a:rPr lang="en-US" sz="2000" dirty="0"/>
              <a:t> and preparation phases of the testing, testers should review and contribute to </a:t>
            </a:r>
            <a:r>
              <a:rPr lang="en-US" sz="2000" b="1" u="sng" dirty="0"/>
              <a:t>test plans</a:t>
            </a:r>
            <a:r>
              <a:rPr lang="en-US" sz="2000" dirty="0"/>
              <a:t>. </a:t>
            </a:r>
          </a:p>
          <a:p>
            <a:pPr marL="457200" indent="-457200" eaLnBrk="0" fontAlgn="base" hangingPunct="0">
              <a:spcBef>
                <a:spcPct val="0"/>
              </a:spcBef>
              <a:spcAft>
                <a:spcPct val="0"/>
              </a:spcAft>
              <a:buClrTx/>
              <a:buFont typeface="Arial" panose="020B0604020202020204" pitchFamily="34" charset="0"/>
              <a:buChar char="•"/>
            </a:pPr>
            <a:endParaRPr lang="en-US" sz="2000" dirty="0"/>
          </a:p>
          <a:p>
            <a:pPr marL="457200" indent="-457200" eaLnBrk="0" fontAlgn="base" hangingPunct="0">
              <a:spcBef>
                <a:spcPct val="0"/>
              </a:spcBef>
              <a:spcAft>
                <a:spcPct val="0"/>
              </a:spcAft>
              <a:buClrTx/>
              <a:buFont typeface="Arial" panose="020B0604020202020204" pitchFamily="34" charset="0"/>
              <a:buChar char="•"/>
            </a:pPr>
            <a:r>
              <a:rPr lang="en-US" sz="2000" dirty="0"/>
              <a:t>They analyzed, reviewed and assesses requirements and </a:t>
            </a:r>
            <a:r>
              <a:rPr lang="en-US" sz="2000" b="1" u="sng" dirty="0"/>
              <a:t>design specifications</a:t>
            </a:r>
            <a:r>
              <a:rPr lang="en-US" sz="2000" dirty="0"/>
              <a:t>.</a:t>
            </a:r>
          </a:p>
          <a:p>
            <a:pPr marL="457200" indent="-457200" eaLnBrk="0" fontAlgn="base" hangingPunct="0">
              <a:spcBef>
                <a:spcPct val="0"/>
              </a:spcBef>
              <a:spcAft>
                <a:spcPct val="0"/>
              </a:spcAft>
              <a:buClrTx/>
              <a:buFont typeface="Arial" panose="020B0604020202020204" pitchFamily="34" charset="0"/>
              <a:buChar char="•"/>
            </a:pPr>
            <a:endParaRPr lang="en-US" sz="2000" dirty="0"/>
          </a:p>
          <a:p>
            <a:pPr marL="457200" indent="-457200" eaLnBrk="0" fontAlgn="base" hangingPunct="0">
              <a:spcBef>
                <a:spcPct val="0"/>
              </a:spcBef>
              <a:spcAft>
                <a:spcPct val="0"/>
              </a:spcAft>
              <a:buClrTx/>
              <a:buFont typeface="Arial" panose="020B0604020202020204" pitchFamily="34" charset="0"/>
              <a:buChar char="•"/>
            </a:pPr>
            <a:r>
              <a:rPr lang="en-US" sz="2000" dirty="0"/>
              <a:t>They involved in identifying test conditions and </a:t>
            </a:r>
            <a:r>
              <a:rPr lang="en-US" sz="2000" b="1" u="sng" dirty="0"/>
              <a:t>creating test designs</a:t>
            </a:r>
            <a:r>
              <a:rPr lang="en-US" sz="2000" dirty="0"/>
              <a:t>, </a:t>
            </a:r>
            <a:r>
              <a:rPr lang="en-US" sz="2000" u="sng" dirty="0"/>
              <a:t>test cases, test procedure specifications and test data.</a:t>
            </a:r>
          </a:p>
          <a:p>
            <a:pPr marL="457200" indent="-457200" eaLnBrk="0" fontAlgn="base" hangingPunct="0">
              <a:spcBef>
                <a:spcPct val="0"/>
              </a:spcBef>
              <a:spcAft>
                <a:spcPct val="0"/>
              </a:spcAft>
              <a:buClrTx/>
              <a:buFont typeface="Arial" panose="020B0604020202020204" pitchFamily="34" charset="0"/>
              <a:buChar char="•"/>
            </a:pPr>
            <a:endParaRPr lang="en-US" sz="2000" u="sng" dirty="0"/>
          </a:p>
          <a:p>
            <a:pPr marL="457200" indent="-457200" eaLnBrk="0" fontAlgn="base" hangingPunct="0">
              <a:spcBef>
                <a:spcPct val="0"/>
              </a:spcBef>
              <a:spcAft>
                <a:spcPct val="0"/>
              </a:spcAft>
              <a:buClrTx/>
              <a:buFont typeface="Arial" panose="020B0604020202020204" pitchFamily="34" charset="0"/>
              <a:buChar char="•"/>
            </a:pPr>
            <a:r>
              <a:rPr lang="en-US" sz="2000" dirty="0"/>
              <a:t>They Automate or help to automate the tests.</a:t>
            </a:r>
          </a:p>
          <a:p>
            <a:pPr marL="457200" indent="-457200" eaLnBrk="0" fontAlgn="base" hangingPunct="0">
              <a:spcBef>
                <a:spcPct val="0"/>
              </a:spcBef>
              <a:spcAft>
                <a:spcPct val="0"/>
              </a:spcAft>
              <a:buClrTx/>
              <a:buFont typeface="Arial" panose="020B0604020202020204" pitchFamily="34" charset="0"/>
              <a:buChar char="•"/>
            </a:pPr>
            <a:endParaRPr lang="en-US" sz="2000" dirty="0"/>
          </a:p>
          <a:p>
            <a:pPr marL="457200" indent="-457200" eaLnBrk="0" fontAlgn="base" hangingPunct="0">
              <a:spcBef>
                <a:spcPct val="0"/>
              </a:spcBef>
              <a:spcAft>
                <a:spcPct val="0"/>
              </a:spcAft>
              <a:buClrTx/>
              <a:buFont typeface="Arial" panose="020B0604020202020204" pitchFamily="34" charset="0"/>
              <a:buChar char="•"/>
            </a:pPr>
            <a:r>
              <a:rPr lang="en-US" sz="2000" dirty="0"/>
              <a:t>They often set up the </a:t>
            </a:r>
            <a:r>
              <a:rPr lang="en-US" sz="2000" u="sng" dirty="0"/>
              <a:t>test environments</a:t>
            </a:r>
            <a:r>
              <a:rPr lang="en-US" sz="2000" dirty="0"/>
              <a:t> or assist system administration and network management staff in doing so.</a:t>
            </a:r>
          </a:p>
          <a:p>
            <a:pPr marL="457200" indent="-457200" eaLnBrk="0" fontAlgn="base" hangingPunct="0">
              <a:spcBef>
                <a:spcPct val="0"/>
              </a:spcBef>
              <a:spcAft>
                <a:spcPct val="0"/>
              </a:spcAft>
              <a:buClrTx/>
              <a:buFont typeface="Arial" panose="020B0604020202020204" pitchFamily="34" charset="0"/>
              <a:buChar char="•"/>
            </a:pPr>
            <a:endParaRPr lang="en-US" sz="2000" dirty="0"/>
          </a:p>
          <a:p>
            <a:pPr marL="457200" indent="-457200" eaLnBrk="0" fontAlgn="base" hangingPunct="0">
              <a:spcBef>
                <a:spcPct val="0"/>
              </a:spcBef>
              <a:spcAft>
                <a:spcPct val="0"/>
              </a:spcAft>
              <a:buClrTx/>
              <a:buFont typeface="Arial" panose="020B0604020202020204" pitchFamily="34" charset="0"/>
              <a:buChar char="•"/>
            </a:pPr>
            <a:r>
              <a:rPr lang="en-US" sz="2000" dirty="0"/>
              <a:t>Testers execute and log the tests, evaluate the results and document problems found.</a:t>
            </a:r>
          </a:p>
          <a:p>
            <a:pPr marL="457200" indent="-457200" eaLnBrk="0" fontAlgn="base" hangingPunct="0">
              <a:spcBef>
                <a:spcPct val="0"/>
              </a:spcBef>
              <a:spcAft>
                <a:spcPct val="0"/>
              </a:spcAft>
              <a:buClrTx/>
              <a:buFont typeface="Arial" panose="020B0604020202020204" pitchFamily="34" charset="0"/>
              <a:buChar char="•"/>
            </a:pPr>
            <a:endParaRPr lang="en-US" sz="2000" dirty="0"/>
          </a:p>
          <a:p>
            <a:pPr marL="457200" indent="-457200" eaLnBrk="0" fontAlgn="base" hangingPunct="0">
              <a:spcBef>
                <a:spcPct val="0"/>
              </a:spcBef>
              <a:spcAft>
                <a:spcPct val="0"/>
              </a:spcAft>
              <a:buClrTx/>
              <a:buFont typeface="Arial" panose="020B0604020202020204" pitchFamily="34" charset="0"/>
              <a:buChar char="•"/>
            </a:pPr>
            <a:r>
              <a:rPr lang="en-US" sz="2000" dirty="0"/>
              <a:t>Throughout the software testing life cycle, they review each other’s work, including test specifications, </a:t>
            </a:r>
            <a:r>
              <a:rPr lang="en-US" sz="2000" u="sng" dirty="0"/>
              <a:t>defect reports</a:t>
            </a:r>
            <a:r>
              <a:rPr lang="en-US" sz="2000" dirty="0"/>
              <a:t> and </a:t>
            </a:r>
            <a:r>
              <a:rPr lang="en-US" sz="2000" u="sng" dirty="0"/>
              <a:t>test results</a:t>
            </a:r>
            <a:r>
              <a:rPr lang="en-US" sz="2000" dirty="0"/>
              <a:t>.</a:t>
            </a:r>
            <a:endParaRPr 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2482893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9104" y="1235964"/>
            <a:ext cx="10238084" cy="4898506"/>
          </a:xfrm>
        </p:spPr>
        <p:txBody>
          <a:bodyPr>
            <a:normAutofit/>
          </a:bodyPr>
          <a:lstStyle/>
          <a:p>
            <a:pPr marL="571500" indent="-571500">
              <a:buFont typeface="Wingdings" panose="05000000000000000000" pitchFamily="2" charset="2"/>
              <a:buChar char="ü"/>
            </a:pPr>
            <a:r>
              <a:rPr lang="en-GB" sz="3600" dirty="0"/>
              <a:t>Technique specialist</a:t>
            </a:r>
          </a:p>
          <a:p>
            <a:pPr marL="571500" indent="-571500">
              <a:buFont typeface="Wingdings" panose="05000000000000000000" pitchFamily="2" charset="2"/>
              <a:buChar char="ü"/>
            </a:pPr>
            <a:r>
              <a:rPr lang="en-GB" sz="3600" dirty="0"/>
              <a:t>Automator</a:t>
            </a:r>
          </a:p>
          <a:p>
            <a:pPr marL="571500" indent="-571500">
              <a:buFont typeface="Wingdings" panose="05000000000000000000" pitchFamily="2" charset="2"/>
              <a:buChar char="ü"/>
            </a:pPr>
            <a:r>
              <a:rPr lang="en-GB" sz="3600" dirty="0"/>
              <a:t>Database Expert</a:t>
            </a:r>
          </a:p>
          <a:p>
            <a:pPr marL="571500" indent="-571500">
              <a:buFont typeface="Wingdings" panose="05000000000000000000" pitchFamily="2" charset="2"/>
              <a:buChar char="ü"/>
            </a:pPr>
            <a:r>
              <a:rPr lang="en-GB" sz="3600" dirty="0"/>
              <a:t>Business Skills &amp; Understanding</a:t>
            </a:r>
          </a:p>
          <a:p>
            <a:pPr marL="571500" indent="-571500">
              <a:buFont typeface="Wingdings" panose="05000000000000000000" pitchFamily="2" charset="2"/>
              <a:buChar char="ü"/>
            </a:pPr>
            <a:r>
              <a:rPr lang="en-GB" sz="3600" dirty="0"/>
              <a:t>Usability Expert</a:t>
            </a:r>
          </a:p>
          <a:p>
            <a:pPr marL="571500" indent="-571500">
              <a:buFont typeface="Wingdings" panose="05000000000000000000" pitchFamily="2" charset="2"/>
              <a:buChar char="ü"/>
            </a:pPr>
            <a:r>
              <a:rPr lang="en-GB" sz="3600" dirty="0"/>
              <a:t>Test Environment Expert</a:t>
            </a:r>
          </a:p>
          <a:p>
            <a:pPr marL="571500" indent="-571500">
              <a:buFont typeface="Wingdings" panose="05000000000000000000" pitchFamily="2" charset="2"/>
              <a:buChar char="ü"/>
            </a:pPr>
            <a:r>
              <a:rPr lang="en-GB" sz="3600" dirty="0"/>
              <a:t>Test Manager</a:t>
            </a:r>
          </a:p>
        </p:txBody>
      </p:sp>
      <p:sp>
        <p:nvSpPr>
          <p:cNvPr id="3" name="Title 2"/>
          <p:cNvSpPr>
            <a:spLocks noGrp="1"/>
          </p:cNvSpPr>
          <p:nvPr>
            <p:ph type="title"/>
          </p:nvPr>
        </p:nvSpPr>
        <p:spPr>
          <a:xfrm>
            <a:off x="0" y="0"/>
            <a:ext cx="12192000" cy="640080"/>
          </a:xfrm>
        </p:spPr>
        <p:txBody>
          <a:bodyPr>
            <a:noAutofit/>
          </a:bodyPr>
          <a:lstStyle/>
          <a:p>
            <a:r>
              <a:rPr lang="en-GB" sz="3200" dirty="0"/>
              <a:t>Skills needed in testing</a:t>
            </a:r>
            <a:endParaRPr lang="en-US" sz="3200" dirty="0"/>
          </a:p>
        </p:txBody>
      </p:sp>
      <p:sp>
        <p:nvSpPr>
          <p:cNvPr id="4" name="Rectangle 2"/>
          <p:cNvSpPr txBox="1">
            <a:spLocks noChangeArrowheads="1"/>
          </p:cNvSpPr>
          <p:nvPr/>
        </p:nvSpPr>
        <p:spPr>
          <a:xfrm>
            <a:off x="495300" y="533400"/>
            <a:ext cx="8420100" cy="609600"/>
          </a:xfrm>
          <a:prstGeom prst="rect">
            <a:avLst/>
          </a:prstGeom>
        </p:spPr>
        <p:txBody>
          <a:bodyPr vert="horz" anchor="ctr">
            <a:normAutofit fontScale="925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GB" dirty="0"/>
          </a:p>
        </p:txBody>
      </p:sp>
    </p:spTree>
    <p:extLst>
      <p:ext uri="{BB962C8B-B14F-4D97-AF65-F5344CB8AC3E}">
        <p14:creationId xmlns:p14="http://schemas.microsoft.com/office/powerpoint/2010/main" val="22378371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 y="9207"/>
            <a:ext cx="12191995" cy="640080"/>
          </a:xfrm>
        </p:spPr>
        <p:txBody>
          <a:bodyPr>
            <a:noAutofit/>
          </a:bodyPr>
          <a:lstStyle/>
          <a:p>
            <a:r>
              <a:rPr lang="en-GB" sz="2400" dirty="0"/>
              <a:t>Entry/exit criteria examples</a:t>
            </a:r>
            <a:endParaRPr lang="en-US" sz="2400" dirty="0"/>
          </a:p>
        </p:txBody>
      </p:sp>
      <p:grpSp>
        <p:nvGrpSpPr>
          <p:cNvPr id="4" name="Group 7"/>
          <p:cNvGrpSpPr>
            <a:grpSpLocks/>
          </p:cNvGrpSpPr>
          <p:nvPr/>
        </p:nvGrpSpPr>
        <p:grpSpPr bwMode="auto">
          <a:xfrm>
            <a:off x="9889184" y="1765177"/>
            <a:ext cx="1139825" cy="3717925"/>
            <a:chOff x="5380" y="1242"/>
            <a:chExt cx="718" cy="2342"/>
          </a:xfrm>
        </p:grpSpPr>
        <p:sp>
          <p:nvSpPr>
            <p:cNvPr id="5" name="Rectangle 3"/>
            <p:cNvSpPr>
              <a:spLocks noChangeArrowheads="1"/>
            </p:cNvSpPr>
            <p:nvPr/>
          </p:nvSpPr>
          <p:spPr bwMode="auto">
            <a:xfrm>
              <a:off x="5428" y="1242"/>
              <a:ext cx="506"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Times New Roman" panose="02020603050405020304" pitchFamily="18" charset="0"/>
                </a:defRPr>
              </a:lvl1pPr>
              <a:lvl2pPr marL="461963" defTabSz="923925">
                <a:defRPr sz="2400">
                  <a:solidFill>
                    <a:schemeClr val="tx1"/>
                  </a:solidFill>
                  <a:latin typeface="Times New Roman" panose="02020603050405020304" pitchFamily="18" charset="0"/>
                </a:defRPr>
              </a:lvl2pPr>
              <a:lvl3pPr marL="923925" defTabSz="923925">
                <a:defRPr sz="2400">
                  <a:solidFill>
                    <a:schemeClr val="tx1"/>
                  </a:solidFill>
                  <a:latin typeface="Times New Roman" panose="02020603050405020304" pitchFamily="18" charset="0"/>
                </a:defRPr>
              </a:lvl3pPr>
              <a:lvl4pPr marL="1385888" defTabSz="923925">
                <a:defRPr sz="2400">
                  <a:solidFill>
                    <a:schemeClr val="tx1"/>
                  </a:solidFill>
                  <a:latin typeface="Times New Roman" panose="02020603050405020304" pitchFamily="18" charset="0"/>
                </a:defRPr>
              </a:lvl4pPr>
              <a:lvl5pPr marL="1847850" defTabSz="923925">
                <a:defRPr sz="2400">
                  <a:solidFill>
                    <a:schemeClr val="tx1"/>
                  </a:solidFill>
                  <a:latin typeface="Times New Roman" panose="02020603050405020304" pitchFamily="18" charset="0"/>
                </a:defRPr>
              </a:lvl5pPr>
              <a:lvl6pPr marL="2305050" defTabSz="923925" eaLnBrk="0" fontAlgn="base" hangingPunct="0">
                <a:spcBef>
                  <a:spcPct val="0"/>
                </a:spcBef>
                <a:spcAft>
                  <a:spcPct val="0"/>
                </a:spcAft>
                <a:defRPr sz="2400">
                  <a:solidFill>
                    <a:schemeClr val="tx1"/>
                  </a:solidFill>
                  <a:latin typeface="Times New Roman" panose="02020603050405020304" pitchFamily="18" charset="0"/>
                </a:defRPr>
              </a:lvl6pPr>
              <a:lvl7pPr marL="2762250" defTabSz="923925" eaLnBrk="0" fontAlgn="base" hangingPunct="0">
                <a:spcBef>
                  <a:spcPct val="0"/>
                </a:spcBef>
                <a:spcAft>
                  <a:spcPct val="0"/>
                </a:spcAft>
                <a:defRPr sz="2400">
                  <a:solidFill>
                    <a:schemeClr val="tx1"/>
                  </a:solidFill>
                  <a:latin typeface="Times New Roman" panose="02020603050405020304" pitchFamily="18" charset="0"/>
                </a:defRPr>
              </a:lvl7pPr>
              <a:lvl8pPr marL="3219450" defTabSz="923925" eaLnBrk="0" fontAlgn="base" hangingPunct="0">
                <a:spcBef>
                  <a:spcPct val="0"/>
                </a:spcBef>
                <a:spcAft>
                  <a:spcPct val="0"/>
                </a:spcAft>
                <a:defRPr sz="2400">
                  <a:solidFill>
                    <a:schemeClr val="tx1"/>
                  </a:solidFill>
                  <a:latin typeface="Times New Roman" panose="02020603050405020304" pitchFamily="18" charset="0"/>
                </a:defRPr>
              </a:lvl8pPr>
              <a:lvl9pPr marL="3676650" defTabSz="9239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pPr>
              <a:r>
                <a:rPr lang="en-GB" b="1">
                  <a:solidFill>
                    <a:schemeClr val="accent2"/>
                  </a:solidFill>
                  <a:latin typeface="Arial" panose="020B0604020202020204" pitchFamily="34" charset="0"/>
                </a:rPr>
                <a:t>poor</a:t>
              </a:r>
            </a:p>
          </p:txBody>
        </p:sp>
        <p:sp>
          <p:nvSpPr>
            <p:cNvPr id="6" name="Rectangle 4"/>
            <p:cNvSpPr>
              <a:spLocks noChangeArrowheads="1"/>
            </p:cNvSpPr>
            <p:nvPr/>
          </p:nvSpPr>
          <p:spPr bwMode="auto">
            <a:xfrm>
              <a:off x="5380" y="3356"/>
              <a:ext cx="614"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400">
                  <a:solidFill>
                    <a:schemeClr val="tx1"/>
                  </a:solidFill>
                  <a:latin typeface="Times New Roman" panose="02020603050405020304" pitchFamily="18" charset="0"/>
                </a:defRPr>
              </a:lvl1pPr>
              <a:lvl2pPr marL="461963" defTabSz="923925">
                <a:defRPr sz="2400">
                  <a:solidFill>
                    <a:schemeClr val="tx1"/>
                  </a:solidFill>
                  <a:latin typeface="Times New Roman" panose="02020603050405020304" pitchFamily="18" charset="0"/>
                </a:defRPr>
              </a:lvl2pPr>
              <a:lvl3pPr marL="923925" defTabSz="923925">
                <a:defRPr sz="2400">
                  <a:solidFill>
                    <a:schemeClr val="tx1"/>
                  </a:solidFill>
                  <a:latin typeface="Times New Roman" panose="02020603050405020304" pitchFamily="18" charset="0"/>
                </a:defRPr>
              </a:lvl3pPr>
              <a:lvl4pPr marL="1385888" defTabSz="923925">
                <a:defRPr sz="2400">
                  <a:solidFill>
                    <a:schemeClr val="tx1"/>
                  </a:solidFill>
                  <a:latin typeface="Times New Roman" panose="02020603050405020304" pitchFamily="18" charset="0"/>
                </a:defRPr>
              </a:lvl4pPr>
              <a:lvl5pPr marL="1847850" defTabSz="923925">
                <a:defRPr sz="2400">
                  <a:solidFill>
                    <a:schemeClr val="tx1"/>
                  </a:solidFill>
                  <a:latin typeface="Times New Roman" panose="02020603050405020304" pitchFamily="18" charset="0"/>
                </a:defRPr>
              </a:lvl5pPr>
              <a:lvl6pPr marL="2305050" defTabSz="923925" eaLnBrk="0" fontAlgn="base" hangingPunct="0">
                <a:spcBef>
                  <a:spcPct val="0"/>
                </a:spcBef>
                <a:spcAft>
                  <a:spcPct val="0"/>
                </a:spcAft>
                <a:defRPr sz="2400">
                  <a:solidFill>
                    <a:schemeClr val="tx1"/>
                  </a:solidFill>
                  <a:latin typeface="Times New Roman" panose="02020603050405020304" pitchFamily="18" charset="0"/>
                </a:defRPr>
              </a:lvl6pPr>
              <a:lvl7pPr marL="2762250" defTabSz="923925" eaLnBrk="0" fontAlgn="base" hangingPunct="0">
                <a:spcBef>
                  <a:spcPct val="0"/>
                </a:spcBef>
                <a:spcAft>
                  <a:spcPct val="0"/>
                </a:spcAft>
                <a:defRPr sz="2400">
                  <a:solidFill>
                    <a:schemeClr val="tx1"/>
                  </a:solidFill>
                  <a:latin typeface="Times New Roman" panose="02020603050405020304" pitchFamily="18" charset="0"/>
                </a:defRPr>
              </a:lvl7pPr>
              <a:lvl8pPr marL="3219450" defTabSz="923925" eaLnBrk="0" fontAlgn="base" hangingPunct="0">
                <a:spcBef>
                  <a:spcPct val="0"/>
                </a:spcBef>
                <a:spcAft>
                  <a:spcPct val="0"/>
                </a:spcAft>
                <a:defRPr sz="2400">
                  <a:solidFill>
                    <a:schemeClr val="tx1"/>
                  </a:solidFill>
                  <a:latin typeface="Times New Roman" panose="02020603050405020304" pitchFamily="18" charset="0"/>
                </a:defRPr>
              </a:lvl8pPr>
              <a:lvl9pPr marL="3676650" defTabSz="9239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pPr>
              <a:r>
                <a:rPr lang="en-GB" b="1">
                  <a:solidFill>
                    <a:schemeClr val="accent2"/>
                  </a:solidFill>
                  <a:latin typeface="Arial" panose="020B0604020202020204" pitchFamily="34" charset="0"/>
                </a:rPr>
                <a:t>better</a:t>
              </a:r>
            </a:p>
          </p:txBody>
        </p:sp>
        <p:sp>
          <p:nvSpPr>
            <p:cNvPr id="7" name="Line 5"/>
            <p:cNvSpPr>
              <a:spLocks noChangeShapeType="1"/>
            </p:cNvSpPr>
            <p:nvPr/>
          </p:nvSpPr>
          <p:spPr bwMode="auto">
            <a:xfrm>
              <a:off x="6098" y="1307"/>
              <a:ext cx="0" cy="2214"/>
            </a:xfrm>
            <a:prstGeom prst="line">
              <a:avLst/>
            </a:prstGeom>
            <a:noFill/>
            <a:ln w="508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Rectangle 6"/>
          <p:cNvSpPr txBox="1">
            <a:spLocks noChangeArrowheads="1"/>
          </p:cNvSpPr>
          <p:nvPr/>
        </p:nvSpPr>
        <p:spPr>
          <a:xfrm>
            <a:off x="779710" y="1542548"/>
            <a:ext cx="8420100" cy="4024313"/>
          </a:xfrm>
          <a:prstGeom prst="rect">
            <a:avLst/>
          </a:prstGeom>
          <a:noFill/>
          <a:ln/>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GB" dirty="0"/>
              <a:t>clean compiled</a:t>
            </a:r>
          </a:p>
          <a:p>
            <a:r>
              <a:rPr lang="en-GB" dirty="0"/>
              <a:t>programmer claims it is working OK</a:t>
            </a:r>
          </a:p>
          <a:p>
            <a:r>
              <a:rPr lang="en-GB" dirty="0"/>
              <a:t>lots of tests have been run</a:t>
            </a:r>
          </a:p>
          <a:p>
            <a:r>
              <a:rPr lang="en-GB" dirty="0"/>
              <a:t>tests have been reviewed / Inspected</a:t>
            </a:r>
          </a:p>
          <a:p>
            <a:r>
              <a:rPr lang="en-GB" dirty="0"/>
              <a:t>no faults found in current tests</a:t>
            </a:r>
          </a:p>
          <a:p>
            <a:r>
              <a:rPr lang="en-GB" dirty="0"/>
              <a:t>all faults found fixed and retested</a:t>
            </a:r>
          </a:p>
          <a:p>
            <a:r>
              <a:rPr lang="en-GB" dirty="0"/>
              <a:t>specified coverage achieved</a:t>
            </a:r>
          </a:p>
          <a:p>
            <a:r>
              <a:rPr lang="en-GB" dirty="0"/>
              <a:t>all tests run after last fault fix, no new faults</a:t>
            </a:r>
          </a:p>
        </p:txBody>
      </p:sp>
    </p:spTree>
    <p:extLst>
      <p:ext uri="{BB962C8B-B14F-4D97-AF65-F5344CB8AC3E}">
        <p14:creationId xmlns:p14="http://schemas.microsoft.com/office/powerpoint/2010/main" val="3981428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F70117-D669-4806-A8B8-7198CB64F14E}"/>
              </a:ext>
            </a:extLst>
          </p:cNvPr>
          <p:cNvSpPr>
            <a:spLocks noGrp="1"/>
          </p:cNvSpPr>
          <p:nvPr>
            <p:ph idx="1"/>
          </p:nvPr>
        </p:nvSpPr>
        <p:spPr>
          <a:xfrm>
            <a:off x="728126" y="1315824"/>
            <a:ext cx="10404930" cy="4386072"/>
          </a:xfrm>
        </p:spPr>
        <p:txBody>
          <a:bodyPr>
            <a:normAutofit/>
          </a:bodyPr>
          <a:lstStyle/>
          <a:p>
            <a:endParaRPr lang="en-US" dirty="0"/>
          </a:p>
          <a:p>
            <a:endParaRPr lang="en-US" dirty="0"/>
          </a:p>
          <a:p>
            <a:pPr marL="109728" indent="0" algn="ctr">
              <a:buNone/>
            </a:pPr>
            <a:r>
              <a:rPr lang="en-US" sz="4400" dirty="0">
                <a:solidFill>
                  <a:schemeClr val="tx1"/>
                </a:solidFill>
              </a:rPr>
              <a:t>“Risk is the </a:t>
            </a:r>
            <a:r>
              <a:rPr lang="en-US" sz="4400" u="sng" dirty="0">
                <a:solidFill>
                  <a:srgbClr val="00B050"/>
                </a:solidFill>
              </a:rPr>
              <a:t>probability</a:t>
            </a:r>
            <a:r>
              <a:rPr lang="en-US" sz="4400" dirty="0">
                <a:solidFill>
                  <a:schemeClr val="tx1"/>
                </a:solidFill>
              </a:rPr>
              <a:t> of </a:t>
            </a:r>
            <a:r>
              <a:rPr lang="en-US" sz="4400" u="sng" dirty="0">
                <a:solidFill>
                  <a:srgbClr val="00B050"/>
                </a:solidFill>
              </a:rPr>
              <a:t>suffering Loss  or Gain</a:t>
            </a:r>
            <a:r>
              <a:rPr lang="en-US" sz="4400" dirty="0">
                <a:solidFill>
                  <a:srgbClr val="00B050"/>
                </a:solidFill>
              </a:rPr>
              <a:t> </a:t>
            </a:r>
            <a:r>
              <a:rPr lang="en-US" sz="4400" dirty="0">
                <a:solidFill>
                  <a:schemeClr val="tx1"/>
                </a:solidFill>
              </a:rPr>
              <a:t>while </a:t>
            </a:r>
            <a:r>
              <a:rPr lang="en-US" sz="4400" u="sng" dirty="0">
                <a:solidFill>
                  <a:schemeClr val="tx1"/>
                </a:solidFill>
              </a:rPr>
              <a:t>pursuing goals</a:t>
            </a:r>
            <a:r>
              <a:rPr lang="en-US" sz="4400" dirty="0">
                <a:solidFill>
                  <a:schemeClr val="tx1"/>
                </a:solidFill>
              </a:rPr>
              <a:t> due to factors that are </a:t>
            </a:r>
            <a:r>
              <a:rPr lang="en-US" sz="4400" u="sng" dirty="0">
                <a:solidFill>
                  <a:srgbClr val="00B050"/>
                </a:solidFill>
              </a:rPr>
              <a:t>unpredictable or beyond control</a:t>
            </a:r>
            <a:r>
              <a:rPr lang="en-US" sz="4400" dirty="0">
                <a:solidFill>
                  <a:schemeClr val="tx1"/>
                </a:solidFill>
              </a:rPr>
              <a:t>.”</a:t>
            </a:r>
          </a:p>
          <a:p>
            <a:endParaRPr lang="en-US" dirty="0"/>
          </a:p>
        </p:txBody>
      </p:sp>
      <p:sp>
        <p:nvSpPr>
          <p:cNvPr id="3" name="Title 2">
            <a:extLst>
              <a:ext uri="{FF2B5EF4-FFF2-40B4-BE49-F238E27FC236}">
                <a16:creationId xmlns:a16="http://schemas.microsoft.com/office/drawing/2014/main" id="{275E1D1B-ED8B-41B7-B1AD-FB53D2CA560B}"/>
              </a:ext>
            </a:extLst>
          </p:cNvPr>
          <p:cNvSpPr>
            <a:spLocks noGrp="1"/>
          </p:cNvSpPr>
          <p:nvPr>
            <p:ph type="title"/>
          </p:nvPr>
        </p:nvSpPr>
        <p:spPr>
          <a:xfrm>
            <a:off x="-1" y="0"/>
            <a:ext cx="12192001" cy="640080"/>
          </a:xfrm>
          <a:solidFill>
            <a:srgbClr val="00B050"/>
          </a:solidFill>
        </p:spPr>
        <p:txBody>
          <a:bodyPr/>
          <a:lstStyle/>
          <a:p>
            <a:r>
              <a:rPr lang="en-US" dirty="0"/>
              <a:t>What is Risk</a:t>
            </a:r>
          </a:p>
        </p:txBody>
      </p:sp>
    </p:spTree>
    <p:extLst>
      <p:ext uri="{BB962C8B-B14F-4D97-AF65-F5344CB8AC3E}">
        <p14:creationId xmlns:p14="http://schemas.microsoft.com/office/powerpoint/2010/main" val="314327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92430-6EA4-4807-8AA4-B9D072F22D23}"/>
              </a:ext>
            </a:extLst>
          </p:cNvPr>
          <p:cNvSpPr>
            <a:spLocks noGrp="1"/>
          </p:cNvSpPr>
          <p:nvPr>
            <p:ph idx="1"/>
          </p:nvPr>
        </p:nvSpPr>
        <p:spPr>
          <a:xfrm>
            <a:off x="421063" y="1266444"/>
            <a:ext cx="10972800" cy="4325112"/>
          </a:xfrm>
        </p:spPr>
        <p:txBody>
          <a:bodyPr>
            <a:normAutofit fontScale="92500" lnSpcReduction="20000"/>
          </a:bodyPr>
          <a:lstStyle/>
          <a:p>
            <a:pPr marL="342900" indent="-342900">
              <a:buFont typeface="Arial" panose="020B0604020202020204" pitchFamily="34" charset="0"/>
              <a:buChar char="•"/>
            </a:pPr>
            <a:r>
              <a:rPr lang="en-US" sz="2000" dirty="0"/>
              <a:t>Local issues are not regarded as Risk. </a:t>
            </a:r>
          </a:p>
          <a:p>
            <a:pPr marL="342900" indent="-342900">
              <a:buFont typeface="Arial" panose="020B0604020202020204" pitchFamily="34" charset="0"/>
              <a:buChar char="•"/>
            </a:pPr>
            <a:endParaRPr lang="en-US" sz="2000" dirty="0"/>
          </a:p>
          <a:p>
            <a:pPr marL="342900" lvl="1" indent="-342900">
              <a:buFont typeface="Arial" panose="020B0604020202020204" pitchFamily="34" charset="0"/>
              <a:buChar char="•"/>
            </a:pPr>
            <a:r>
              <a:rPr lang="en-US" sz="2000" dirty="0"/>
              <a:t>It may be termed as </a:t>
            </a:r>
            <a:r>
              <a:rPr lang="en-US" sz="2000" b="1" u="sng" dirty="0">
                <a:solidFill>
                  <a:schemeClr val="accent1">
                    <a:lumMod val="75000"/>
                  </a:schemeClr>
                </a:solidFill>
              </a:rPr>
              <a:t>Internal Risks</a:t>
            </a:r>
            <a:r>
              <a:rPr lang="en-US" sz="2000" b="1" u="sng" dirty="0"/>
              <a:t> </a:t>
            </a:r>
            <a:r>
              <a:rPr lang="en-US" sz="2000" dirty="0"/>
              <a:t>that can be solved by taking </a:t>
            </a:r>
            <a:r>
              <a:rPr lang="en-US" sz="2000" i="1" dirty="0"/>
              <a:t>internal measures.</a:t>
            </a:r>
          </a:p>
          <a:p>
            <a:pPr marL="342900" lvl="1" indent="-342900">
              <a:buFont typeface="Arial" panose="020B0604020202020204" pitchFamily="34" charset="0"/>
              <a:buChar char="•"/>
            </a:pPr>
            <a:endParaRPr lang="en-US" sz="2000" i="1" dirty="0"/>
          </a:p>
          <a:p>
            <a:pPr marL="342900" lvl="1" indent="-342900">
              <a:buFont typeface="Arial" panose="020B0604020202020204" pitchFamily="34" charset="0"/>
              <a:buChar char="•"/>
            </a:pPr>
            <a:r>
              <a:rPr lang="en-US" sz="2000" dirty="0"/>
              <a:t>Mostly internal risks are regarded as </a:t>
            </a:r>
            <a:r>
              <a:rPr lang="en-US" sz="2000" u="sng" dirty="0"/>
              <a:t>dependency risks </a:t>
            </a:r>
            <a:r>
              <a:rPr lang="en-US" sz="2000" dirty="0"/>
              <a:t>that are solved by </a:t>
            </a:r>
            <a:r>
              <a:rPr lang="en-US" sz="2000" u="sng" dirty="0"/>
              <a:t>better Coordination and risk communication. </a:t>
            </a:r>
          </a:p>
          <a:p>
            <a:pPr marL="342900" lvl="1" indent="-342900">
              <a:buFont typeface="Arial" panose="020B0604020202020204" pitchFamily="34" charset="0"/>
              <a:buChar char="•"/>
            </a:pPr>
            <a:endParaRPr lang="en-US" sz="2000" u="sng" dirty="0"/>
          </a:p>
          <a:p>
            <a:pPr marL="342900" indent="-342900">
              <a:buFont typeface="Arial" panose="020B0604020202020204" pitchFamily="34" charset="0"/>
              <a:buChar char="•"/>
            </a:pPr>
            <a:r>
              <a:rPr lang="en-US" sz="2000" dirty="0"/>
              <a:t>Some Internal Risks arise because of lack of Process Capability.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an organization is divided, more boundaries appear and employees see more internal risks.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When the organization is integrated, internal risks are called </a:t>
            </a:r>
            <a:r>
              <a:rPr lang="en-US" sz="2000" b="1" u="sng" dirty="0"/>
              <a:t>Process Management Issues.</a:t>
            </a:r>
            <a:r>
              <a:rPr lang="en-US" sz="2000" b="1" dirty="0"/>
              <a:t> </a:t>
            </a:r>
            <a:endParaRPr lang="en-US" sz="2000" i="1" dirty="0"/>
          </a:p>
        </p:txBody>
      </p:sp>
      <p:sp>
        <p:nvSpPr>
          <p:cNvPr id="3" name="Title 2">
            <a:extLst>
              <a:ext uri="{FF2B5EF4-FFF2-40B4-BE49-F238E27FC236}">
                <a16:creationId xmlns:a16="http://schemas.microsoft.com/office/drawing/2014/main" id="{DBD3CBC1-D9E6-4EAF-B63D-7B076183A40A}"/>
              </a:ext>
            </a:extLst>
          </p:cNvPr>
          <p:cNvSpPr>
            <a:spLocks noGrp="1"/>
          </p:cNvSpPr>
          <p:nvPr>
            <p:ph type="title"/>
          </p:nvPr>
        </p:nvSpPr>
        <p:spPr>
          <a:xfrm>
            <a:off x="0" y="0"/>
            <a:ext cx="12192000" cy="640080"/>
          </a:xfrm>
          <a:solidFill>
            <a:srgbClr val="00B050"/>
          </a:solidFill>
        </p:spPr>
        <p:txBody>
          <a:bodyPr/>
          <a:lstStyle/>
          <a:p>
            <a:r>
              <a:rPr lang="en-US" dirty="0"/>
              <a:t>A Boundary Problem</a:t>
            </a:r>
          </a:p>
        </p:txBody>
      </p:sp>
    </p:spTree>
    <p:extLst>
      <p:ext uri="{BB962C8B-B14F-4D97-AF65-F5344CB8AC3E}">
        <p14:creationId xmlns:p14="http://schemas.microsoft.com/office/powerpoint/2010/main" val="315894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805565-C331-43F9-805C-5FA4E9E137CA}"/>
              </a:ext>
            </a:extLst>
          </p:cNvPr>
          <p:cNvSpPr>
            <a:spLocks noGrp="1"/>
          </p:cNvSpPr>
          <p:nvPr>
            <p:ph idx="1"/>
          </p:nvPr>
        </p:nvSpPr>
        <p:spPr>
          <a:xfrm>
            <a:off x="436335" y="1528195"/>
            <a:ext cx="11319330" cy="4386072"/>
          </a:xfrm>
        </p:spPr>
        <p:txBody>
          <a:bodyPr>
            <a:normAutofit lnSpcReduction="10000"/>
          </a:bodyPr>
          <a:lstStyle/>
          <a:p>
            <a:pPr marL="285750" indent="-285750">
              <a:buFont typeface="Arial" panose="020B0604020202020204" pitchFamily="34" charset="0"/>
              <a:buChar char="•"/>
            </a:pPr>
            <a:r>
              <a:rPr lang="en-US" sz="2400" dirty="0"/>
              <a:t>External conditions are beyond our control. </a:t>
            </a:r>
          </a:p>
          <a:p>
            <a:pPr marL="285750" indent="-285750">
              <a:buFont typeface="Arial" panose="020B0604020202020204" pitchFamily="34" charset="0"/>
              <a:buChar char="•"/>
            </a:pPr>
            <a:r>
              <a:rPr lang="en-US" sz="2400" dirty="0"/>
              <a:t>There are risk factors beyond our sphere of influence. </a:t>
            </a:r>
          </a:p>
          <a:p>
            <a:endParaRPr lang="en-US" sz="2400" b="1" dirty="0">
              <a:solidFill>
                <a:schemeClr val="tx1"/>
              </a:solidFill>
            </a:endParaRPr>
          </a:p>
          <a:p>
            <a:r>
              <a:rPr lang="en-US" sz="2400" b="1" dirty="0">
                <a:solidFill>
                  <a:schemeClr val="tx1"/>
                </a:solidFill>
              </a:rPr>
              <a:t>Examples:</a:t>
            </a:r>
          </a:p>
          <a:p>
            <a:pPr marL="342900" lvl="1" indent="-342900">
              <a:buFont typeface="Wingdings" panose="05000000000000000000" pitchFamily="2" charset="2"/>
              <a:buChar char="ü"/>
            </a:pPr>
            <a:r>
              <a:rPr lang="en-US" sz="2400" dirty="0"/>
              <a:t>Competitors cut down prices. </a:t>
            </a:r>
          </a:p>
          <a:p>
            <a:pPr marL="342900" lvl="1" indent="-342900">
              <a:buFont typeface="Wingdings" panose="05000000000000000000" pitchFamily="2" charset="2"/>
              <a:buChar char="ü"/>
            </a:pPr>
            <a:r>
              <a:rPr lang="en-US" sz="2400" dirty="0"/>
              <a:t>Social forces may erode staff loyalty. </a:t>
            </a:r>
          </a:p>
          <a:p>
            <a:pPr marL="2857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PM sees external risks as threats and develops strategies to deal with them </a:t>
            </a:r>
          </a:p>
          <a:p>
            <a:pPr lvl="1"/>
            <a:r>
              <a:rPr lang="en-US" sz="2400" b="1" dirty="0"/>
              <a:t>Example: </a:t>
            </a:r>
            <a:r>
              <a:rPr lang="en-US" sz="2400" dirty="0"/>
              <a:t>The requirements keep changing; they “creep.” </a:t>
            </a:r>
          </a:p>
        </p:txBody>
      </p:sp>
      <p:sp>
        <p:nvSpPr>
          <p:cNvPr id="3" name="Title 2">
            <a:extLst>
              <a:ext uri="{FF2B5EF4-FFF2-40B4-BE49-F238E27FC236}">
                <a16:creationId xmlns:a16="http://schemas.microsoft.com/office/drawing/2014/main" id="{8712F72B-35C2-432C-8238-528196E09408}"/>
              </a:ext>
            </a:extLst>
          </p:cNvPr>
          <p:cNvSpPr>
            <a:spLocks noGrp="1"/>
          </p:cNvSpPr>
          <p:nvPr>
            <p:ph type="title"/>
          </p:nvPr>
        </p:nvSpPr>
        <p:spPr>
          <a:xfrm>
            <a:off x="0" y="0"/>
            <a:ext cx="12192000" cy="640080"/>
          </a:xfrm>
          <a:solidFill>
            <a:srgbClr val="00B050"/>
          </a:solidFill>
        </p:spPr>
        <p:txBody>
          <a:bodyPr/>
          <a:lstStyle/>
          <a:p>
            <a:r>
              <a:rPr lang="en-US" dirty="0"/>
              <a:t>A Boundary Problem</a:t>
            </a:r>
          </a:p>
        </p:txBody>
      </p:sp>
    </p:spTree>
    <p:extLst>
      <p:ext uri="{BB962C8B-B14F-4D97-AF65-F5344CB8AC3E}">
        <p14:creationId xmlns:p14="http://schemas.microsoft.com/office/powerpoint/2010/main" val="241318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92430-6EA4-4807-8AA4-B9D072F22D23}"/>
              </a:ext>
            </a:extLst>
          </p:cNvPr>
          <p:cNvSpPr>
            <a:spLocks noGrp="1"/>
          </p:cNvSpPr>
          <p:nvPr>
            <p:ph idx="1"/>
          </p:nvPr>
        </p:nvSpPr>
        <p:spPr>
          <a:xfrm>
            <a:off x="345649" y="1410439"/>
            <a:ext cx="6500884" cy="4325112"/>
          </a:xfrm>
        </p:spPr>
        <p:txBody>
          <a:bodyPr>
            <a:normAutofit/>
          </a:bodyPr>
          <a:lstStyle/>
          <a:p>
            <a:r>
              <a:rPr lang="en-US" sz="2000" b="1" dirty="0">
                <a:solidFill>
                  <a:schemeClr val="tx1"/>
                </a:solidFill>
              </a:rPr>
              <a:t>Internal Risk </a:t>
            </a:r>
            <a:r>
              <a:rPr lang="en-US" sz="2000" dirty="0">
                <a:solidFill>
                  <a:schemeClr val="tx1"/>
                </a:solidFill>
              </a:rPr>
              <a:t>is the probability of suffering losses while pursuing performance and growth goals because of </a:t>
            </a:r>
            <a:r>
              <a:rPr lang="en-US" sz="2000" u="sng" dirty="0">
                <a:solidFill>
                  <a:schemeClr val="tx1"/>
                </a:solidFill>
              </a:rPr>
              <a:t>inadequacies in process capability</a:t>
            </a:r>
            <a:r>
              <a:rPr lang="en-US" sz="2000" dirty="0">
                <a:solidFill>
                  <a:schemeClr val="tx1"/>
                </a:solidFill>
              </a:rPr>
              <a:t> and organizational structure.</a:t>
            </a:r>
          </a:p>
          <a:p>
            <a:endParaRPr lang="en-US" sz="4000" b="1" dirty="0">
              <a:solidFill>
                <a:schemeClr val="tx1"/>
              </a:solidFill>
            </a:endParaRPr>
          </a:p>
          <a:p>
            <a:r>
              <a:rPr lang="en-US" sz="2000" b="1" dirty="0">
                <a:solidFill>
                  <a:schemeClr val="tx1"/>
                </a:solidFill>
              </a:rPr>
              <a:t>External Risk </a:t>
            </a:r>
            <a:r>
              <a:rPr lang="en-US" sz="2000" dirty="0">
                <a:solidFill>
                  <a:schemeClr val="tx1"/>
                </a:solidFill>
              </a:rPr>
              <a:t>is the probability of suffering loss while pursuing performance and growth goals because of </a:t>
            </a:r>
            <a:r>
              <a:rPr lang="en-US" sz="2000" u="sng" dirty="0">
                <a:solidFill>
                  <a:schemeClr val="tx1"/>
                </a:solidFill>
              </a:rPr>
              <a:t>uncertainties in external conditions.</a:t>
            </a:r>
            <a:endParaRPr lang="en-US" sz="4000" u="sng" dirty="0">
              <a:solidFill>
                <a:schemeClr val="tx1"/>
              </a:solidFill>
            </a:endParaRPr>
          </a:p>
        </p:txBody>
      </p:sp>
      <p:sp>
        <p:nvSpPr>
          <p:cNvPr id="3" name="Title 2">
            <a:extLst>
              <a:ext uri="{FF2B5EF4-FFF2-40B4-BE49-F238E27FC236}">
                <a16:creationId xmlns:a16="http://schemas.microsoft.com/office/drawing/2014/main" id="{DBD3CBC1-D9E6-4EAF-B63D-7B076183A40A}"/>
              </a:ext>
            </a:extLst>
          </p:cNvPr>
          <p:cNvSpPr>
            <a:spLocks noGrp="1"/>
          </p:cNvSpPr>
          <p:nvPr>
            <p:ph type="title"/>
          </p:nvPr>
        </p:nvSpPr>
        <p:spPr>
          <a:xfrm>
            <a:off x="0" y="0"/>
            <a:ext cx="12192000" cy="640080"/>
          </a:xfrm>
          <a:solidFill>
            <a:srgbClr val="00B050"/>
          </a:solidFill>
        </p:spPr>
        <p:txBody>
          <a:bodyPr>
            <a:normAutofit/>
          </a:bodyPr>
          <a:lstStyle/>
          <a:p>
            <a:r>
              <a:rPr lang="en-US" sz="2400" dirty="0"/>
              <a:t>A Boundary Problem</a:t>
            </a:r>
          </a:p>
        </p:txBody>
      </p:sp>
      <p:pic>
        <p:nvPicPr>
          <p:cNvPr id="1028" name="Picture 4" descr="http://www.financepractitioner.com/contentFiles/QF01/603/54eeY/46I-41896_-4363_20.jpg">
            <a:extLst>
              <a:ext uri="{FF2B5EF4-FFF2-40B4-BE49-F238E27FC236}">
                <a16:creationId xmlns:a16="http://schemas.microsoft.com/office/drawing/2014/main" id="{D3B9FDB4-1A57-4D4B-93E7-554D661BCC77}"/>
              </a:ext>
            </a:extLst>
          </p:cNvPr>
          <p:cNvPicPr>
            <a:picLocks noChangeAspect="1" noChangeArrowheads="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600" r="5414" b="35903"/>
          <a:stretch/>
        </p:blipFill>
        <p:spPr bwMode="auto">
          <a:xfrm>
            <a:off x="7336304" y="1410439"/>
            <a:ext cx="4198961" cy="3252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11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Software Quality Assurance</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440436" y="946403"/>
            <a:ext cx="11311128" cy="5705119"/>
          </a:xfrm>
          <a:noFill/>
        </p:spPr>
        <p:txBody>
          <a:bodyPr>
            <a:normAutofit/>
          </a:bodyPr>
          <a:lstStyle/>
          <a:p>
            <a:pPr lvl="1" algn="just">
              <a:lnSpc>
                <a:spcPct val="150000"/>
              </a:lnSpc>
            </a:pPr>
            <a:r>
              <a:rPr lang="en-US" sz="2800" b="1" dirty="0"/>
              <a:t>“SOFTWARE QUALITY ASSURANCE</a:t>
            </a:r>
            <a:r>
              <a:rPr lang="en-US" sz="2800" dirty="0"/>
              <a:t> (SQA) is a </a:t>
            </a:r>
            <a:r>
              <a:rPr lang="en-US" sz="2800" b="1" u="sng" dirty="0">
                <a:solidFill>
                  <a:schemeClr val="accent6">
                    <a:lumMod val="60000"/>
                    <a:lumOff val="40000"/>
                  </a:schemeClr>
                </a:solidFill>
              </a:rPr>
              <a:t>set of activities</a:t>
            </a:r>
            <a:r>
              <a:rPr lang="en-US" sz="2800" b="1" dirty="0"/>
              <a:t> </a:t>
            </a:r>
            <a:r>
              <a:rPr lang="en-US" sz="2800" dirty="0"/>
              <a:t>for ensuring quality in </a:t>
            </a:r>
            <a:r>
              <a:rPr lang="en-US" sz="2800" b="1" u="sng" dirty="0">
                <a:solidFill>
                  <a:schemeClr val="accent6">
                    <a:lumMod val="60000"/>
                    <a:lumOff val="40000"/>
                  </a:schemeClr>
                </a:solidFill>
              </a:rPr>
              <a:t>software engineering processes</a:t>
            </a:r>
            <a:r>
              <a:rPr lang="en-US" sz="2800" b="1" dirty="0"/>
              <a:t> </a:t>
            </a:r>
            <a:r>
              <a:rPr lang="en-US" sz="2800" dirty="0"/>
              <a:t>(that ultimately result in the quality of software products)”</a:t>
            </a:r>
          </a:p>
          <a:p>
            <a:pPr marL="342900" lvl="1" indent="-342900">
              <a:lnSpc>
                <a:spcPct val="150000"/>
              </a:lnSpc>
              <a:buFont typeface="Arial" panose="020B0604020202020204" pitchFamily="34" charset="0"/>
              <a:buChar char="•"/>
            </a:pPr>
            <a:endParaRPr lang="en-US" sz="2400" dirty="0"/>
          </a:p>
          <a:p>
            <a:pPr>
              <a:lnSpc>
                <a:spcPct val="100000"/>
              </a:lnSpc>
            </a:pPr>
            <a:r>
              <a:rPr lang="en-US" sz="2800" dirty="0"/>
              <a:t>It includes the following activities:</a:t>
            </a:r>
          </a:p>
          <a:p>
            <a:pPr>
              <a:lnSpc>
                <a:spcPct val="100000"/>
              </a:lnSpc>
            </a:pPr>
            <a:endParaRPr lang="en-US" dirty="0"/>
          </a:p>
          <a:p>
            <a:pPr marL="571500" indent="-571500">
              <a:lnSpc>
                <a:spcPct val="100000"/>
              </a:lnSpc>
              <a:buFont typeface="Arial" panose="020B0604020202020204" pitchFamily="34" charset="0"/>
              <a:buChar char="•"/>
            </a:pPr>
            <a:r>
              <a:rPr lang="en-US" sz="2400" b="1" dirty="0"/>
              <a:t>Process definition and implementation</a:t>
            </a:r>
          </a:p>
          <a:p>
            <a:pPr marL="571500" indent="-571500">
              <a:lnSpc>
                <a:spcPct val="100000"/>
              </a:lnSpc>
              <a:buFont typeface="Arial" panose="020B0604020202020204" pitchFamily="34" charset="0"/>
              <a:buChar char="•"/>
            </a:pPr>
            <a:r>
              <a:rPr lang="en-US" sz="2400" b="1" dirty="0"/>
              <a:t>Auditing</a:t>
            </a:r>
          </a:p>
          <a:p>
            <a:pPr marL="571500" indent="-571500">
              <a:lnSpc>
                <a:spcPct val="100000"/>
              </a:lnSpc>
              <a:buFont typeface="Arial" panose="020B0604020202020204" pitchFamily="34" charset="0"/>
              <a:buChar char="•"/>
            </a:pPr>
            <a:r>
              <a:rPr lang="en-US" sz="2400" b="1" dirty="0"/>
              <a:t>Training</a:t>
            </a:r>
          </a:p>
        </p:txBody>
      </p:sp>
    </p:spTree>
    <p:extLst>
      <p:ext uri="{BB962C8B-B14F-4D97-AF65-F5344CB8AC3E}">
        <p14:creationId xmlns:p14="http://schemas.microsoft.com/office/powerpoint/2010/main" val="2000844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5988"/>
            <a:ext cx="12192000" cy="632666"/>
          </a:xfrm>
          <a:solidFill>
            <a:srgbClr val="00B050"/>
          </a:solidFill>
        </p:spPr>
        <p:txBody>
          <a:bodyPr>
            <a:normAutofit/>
          </a:bodyPr>
          <a:lstStyle/>
          <a:p>
            <a:r>
              <a:rPr lang="en-US" dirty="0"/>
              <a:t>Screening the Risks </a:t>
            </a:r>
          </a:p>
        </p:txBody>
      </p:sp>
      <p:sp>
        <p:nvSpPr>
          <p:cNvPr id="3" name="Content Placeholder 2"/>
          <p:cNvSpPr>
            <a:spLocks noGrp="1"/>
          </p:cNvSpPr>
          <p:nvPr>
            <p:ph idx="1"/>
          </p:nvPr>
        </p:nvSpPr>
        <p:spPr>
          <a:xfrm>
            <a:off x="414779" y="853994"/>
            <a:ext cx="11547835" cy="4648200"/>
          </a:xfrm>
        </p:spPr>
        <p:txBody>
          <a:bodyPr>
            <a:noAutofit/>
          </a:bodyPr>
          <a:lstStyle/>
          <a:p>
            <a:r>
              <a:rPr lang="en-US" sz="1800" b="1" dirty="0">
                <a:solidFill>
                  <a:srgbClr val="92D050"/>
                </a:solidFill>
              </a:rPr>
              <a:t>Hazard Risks</a:t>
            </a:r>
            <a:r>
              <a:rPr lang="en-US" sz="1800" dirty="0">
                <a:solidFill>
                  <a:srgbClr val="92D050"/>
                </a:solidFill>
              </a:rPr>
              <a:t> </a:t>
            </a:r>
            <a:r>
              <a:rPr lang="en-US" sz="1800" dirty="0"/>
              <a:t>(catastrophic risks, or killer risks): are those with highest impact on the project. They have the potential to cause maximum damage.</a:t>
            </a:r>
          </a:p>
          <a:p>
            <a:pPr lvl="1"/>
            <a:r>
              <a:rPr lang="en-US" sz="1800" b="1" i="1" u="sng" dirty="0"/>
              <a:t>Solution:</a:t>
            </a:r>
            <a:r>
              <a:rPr lang="en-US" sz="1800" dirty="0"/>
              <a:t> </a:t>
            </a:r>
            <a:r>
              <a:rPr lang="en-US" sz="1800" b="1" dirty="0"/>
              <a:t>Murphy’s law</a:t>
            </a:r>
            <a:r>
              <a:rPr lang="en-US" sz="1800" dirty="0"/>
              <a:t> (Go by the wise advice: if something can wrong, it will). If we take hazard risks, we must have a good reason for doing so. There must be great returns with continuous risk monitoring and special early-warning systems to detect signals much before the catastrophe occurs.</a:t>
            </a:r>
          </a:p>
          <a:p>
            <a:endParaRPr lang="en-US" sz="1800" dirty="0"/>
          </a:p>
          <a:p>
            <a:pPr>
              <a:lnSpc>
                <a:spcPct val="100000"/>
              </a:lnSpc>
            </a:pPr>
            <a:r>
              <a:rPr lang="en-US" sz="1800" b="1" dirty="0">
                <a:solidFill>
                  <a:srgbClr val="92D050"/>
                </a:solidFill>
              </a:rPr>
              <a:t>Constraints:</a:t>
            </a:r>
            <a:r>
              <a:rPr lang="en-US" sz="1800" dirty="0">
                <a:solidFill>
                  <a:srgbClr val="92D050"/>
                </a:solidFill>
              </a:rPr>
              <a:t> </a:t>
            </a:r>
            <a:r>
              <a:rPr lang="en-US" sz="1800" dirty="0"/>
              <a:t>100% percent probability of occurrence. </a:t>
            </a:r>
          </a:p>
          <a:p>
            <a:pPr lvl="1">
              <a:lnSpc>
                <a:spcPct val="100000"/>
              </a:lnSpc>
            </a:pPr>
            <a:r>
              <a:rPr lang="en-US" sz="1800" b="1" i="1" u="sng" dirty="0"/>
              <a:t>Solution:</a:t>
            </a:r>
            <a:r>
              <a:rPr lang="en-US" sz="1800" dirty="0"/>
              <a:t> The project runs within these constraints. </a:t>
            </a:r>
            <a:r>
              <a:rPr lang="en-US" sz="1800" b="1" dirty="0"/>
              <a:t>System Management or Project Management approaches </a:t>
            </a:r>
            <a:r>
              <a:rPr lang="en-US" sz="1800" dirty="0"/>
              <a:t>will be used to handle such constraints.</a:t>
            </a:r>
          </a:p>
          <a:p>
            <a:endParaRPr lang="en-US" sz="1800" dirty="0"/>
          </a:p>
          <a:p>
            <a:r>
              <a:rPr lang="en-US" sz="1800" b="1" dirty="0">
                <a:solidFill>
                  <a:srgbClr val="92D050"/>
                </a:solidFill>
              </a:rPr>
              <a:t>Normal Risk:</a:t>
            </a:r>
            <a:r>
              <a:rPr lang="en-US" sz="1800" dirty="0">
                <a:solidFill>
                  <a:srgbClr val="92D050"/>
                </a:solidFill>
              </a:rPr>
              <a:t> </a:t>
            </a:r>
            <a:r>
              <a:rPr lang="en-US" sz="1800" dirty="0"/>
              <a:t>Having normal impact on project.</a:t>
            </a:r>
          </a:p>
          <a:p>
            <a:pPr lvl="1"/>
            <a:r>
              <a:rPr lang="en-US" sz="1800" b="1" i="1" u="sng" dirty="0"/>
              <a:t>Solution:</a:t>
            </a:r>
            <a:r>
              <a:rPr lang="en-US" sz="1800" b="1" i="1" dirty="0"/>
              <a:t> </a:t>
            </a:r>
            <a:r>
              <a:rPr lang="en-US" sz="1800" b="1" dirty="0"/>
              <a:t>Calculate Risk and Prioritized using the Pareto law: </a:t>
            </a:r>
            <a:r>
              <a:rPr lang="en-US" sz="1800" dirty="0"/>
              <a:t>20 percent of risks account for 80 percent of exposure. </a:t>
            </a:r>
          </a:p>
          <a:p>
            <a:pPr lvl="1">
              <a:buFont typeface="Wingdings" panose="05000000000000000000" pitchFamily="2" charset="2"/>
              <a:buChar char="§"/>
            </a:pPr>
            <a:endParaRPr lang="en-US" sz="1800" dirty="0"/>
          </a:p>
          <a:p>
            <a:r>
              <a:rPr lang="en-US" sz="1800" b="1" dirty="0">
                <a:solidFill>
                  <a:srgbClr val="92D050"/>
                </a:solidFill>
              </a:rPr>
              <a:t>Trivial Risk: </a:t>
            </a:r>
            <a:r>
              <a:rPr lang="en-US" sz="1800" dirty="0"/>
              <a:t>Very low impact (negligible) on project.</a:t>
            </a:r>
          </a:p>
          <a:p>
            <a:r>
              <a:rPr lang="en-US" sz="1800" b="1" i="1" u="sng" dirty="0"/>
              <a:t>Solution:</a:t>
            </a:r>
            <a:r>
              <a:rPr lang="en-US" sz="1800" b="1" i="1" dirty="0"/>
              <a:t> </a:t>
            </a:r>
            <a:r>
              <a:rPr lang="en-US" sz="1800" dirty="0"/>
              <a:t>The trivial risks are kept aside.</a:t>
            </a:r>
          </a:p>
        </p:txBody>
      </p:sp>
    </p:spTree>
    <p:extLst>
      <p:ext uri="{BB962C8B-B14F-4D97-AF65-F5344CB8AC3E}">
        <p14:creationId xmlns:p14="http://schemas.microsoft.com/office/powerpoint/2010/main" val="14586045"/>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89790"/>
          </a:xfrm>
          <a:solidFill>
            <a:srgbClr val="00B050"/>
          </a:solidFill>
        </p:spPr>
        <p:txBody>
          <a:bodyPr>
            <a:noAutofit/>
          </a:bodyPr>
          <a:lstStyle/>
          <a:p>
            <a:r>
              <a:rPr lang="en-US" sz="2000" dirty="0"/>
              <a:t>Risk Response Plans</a:t>
            </a:r>
          </a:p>
        </p:txBody>
      </p:sp>
      <p:sp>
        <p:nvSpPr>
          <p:cNvPr id="3" name="Rectangle 2"/>
          <p:cNvSpPr/>
          <p:nvPr/>
        </p:nvSpPr>
        <p:spPr>
          <a:xfrm>
            <a:off x="286962" y="920621"/>
            <a:ext cx="11418383" cy="5016758"/>
          </a:xfrm>
          <a:prstGeom prst="rect">
            <a:avLst/>
          </a:prstGeom>
        </p:spPr>
        <p:txBody>
          <a:bodyPr wrap="square">
            <a:spAutoFit/>
          </a:bodyPr>
          <a:lstStyle/>
          <a:p>
            <a:r>
              <a:rPr lang="en-US" sz="2000" dirty="0"/>
              <a:t>Risk response is the process of controlling </a:t>
            </a:r>
            <a:r>
              <a:rPr lang="en-US" sz="2000" u="sng" dirty="0"/>
              <a:t>identified risks</a:t>
            </a:r>
            <a:r>
              <a:rPr lang="en-US" sz="2000" dirty="0"/>
              <a:t>. Risk response is a planning and decision making process whereby </a:t>
            </a:r>
            <a:r>
              <a:rPr lang="en-US" sz="2000" u="sng" dirty="0"/>
              <a:t>stakeholders</a:t>
            </a:r>
            <a:r>
              <a:rPr lang="en-US" sz="2000" dirty="0"/>
              <a:t> decide how to deal with each risk. </a:t>
            </a:r>
          </a:p>
          <a:p>
            <a:endParaRPr lang="en-US" sz="2000" dirty="0"/>
          </a:p>
          <a:p>
            <a:pPr>
              <a:lnSpc>
                <a:spcPct val="150000"/>
              </a:lnSpc>
            </a:pPr>
            <a:r>
              <a:rPr lang="en-US" sz="2000" b="1" dirty="0"/>
              <a:t>Negative:</a:t>
            </a:r>
          </a:p>
          <a:p>
            <a:pPr marL="800100" lvl="1" indent="-342900">
              <a:buFont typeface="Arial" panose="020B0604020202020204" pitchFamily="34" charset="0"/>
              <a:buChar char="•"/>
            </a:pPr>
            <a:r>
              <a:rPr lang="en-US" sz="2000" b="1" dirty="0"/>
              <a:t>Avoid:</a:t>
            </a:r>
            <a:r>
              <a:rPr lang="en-US" sz="2000" dirty="0"/>
              <a:t> Change your strategy or plans to </a:t>
            </a:r>
            <a:r>
              <a:rPr lang="en-US" sz="2000" u="sng" dirty="0"/>
              <a:t>avoid</a:t>
            </a:r>
            <a:r>
              <a:rPr lang="en-US" sz="2000" dirty="0"/>
              <a:t> the risk or removing route cause.</a:t>
            </a:r>
          </a:p>
          <a:p>
            <a:pPr marL="800100" lvl="1" indent="-342900">
              <a:buFont typeface="Arial" panose="020B0604020202020204" pitchFamily="34" charset="0"/>
              <a:buChar char="•"/>
            </a:pPr>
            <a:r>
              <a:rPr lang="en-US" sz="2000" b="1" dirty="0"/>
              <a:t>Mitigate</a:t>
            </a:r>
            <a:r>
              <a:rPr lang="en-US" sz="2000" dirty="0"/>
              <a:t>: Take action to reduce the risk by reducing chance or impact. </a:t>
            </a:r>
          </a:p>
          <a:p>
            <a:pPr marL="800100" lvl="1" indent="-342900">
              <a:buFont typeface="Arial" panose="020B0604020202020204" pitchFamily="34" charset="0"/>
              <a:buChar char="•"/>
            </a:pPr>
            <a:r>
              <a:rPr lang="en-US" sz="2000" b="1" dirty="0"/>
              <a:t>Transfer</a:t>
            </a:r>
            <a:r>
              <a:rPr lang="en-US" sz="2000" dirty="0"/>
              <a:t>: Change the owner of risk. </a:t>
            </a:r>
          </a:p>
          <a:p>
            <a:pPr>
              <a:lnSpc>
                <a:spcPct val="150000"/>
              </a:lnSpc>
            </a:pPr>
            <a:r>
              <a:rPr lang="en-US" sz="2000" b="1" dirty="0"/>
              <a:t>Positive: </a:t>
            </a:r>
          </a:p>
          <a:p>
            <a:pPr marL="800100" lvl="1" indent="-342900">
              <a:buFont typeface="Arial" panose="020B0604020202020204" pitchFamily="34" charset="0"/>
              <a:buChar char="•"/>
            </a:pPr>
            <a:r>
              <a:rPr lang="en-US" sz="2000" b="1" dirty="0"/>
              <a:t>Share: </a:t>
            </a:r>
            <a:r>
              <a:rPr lang="en-US" sz="2000" dirty="0"/>
              <a:t>Distributing the risk across multiple partners, teams or projects. </a:t>
            </a:r>
          </a:p>
          <a:p>
            <a:pPr marL="800100" lvl="1" indent="-342900">
              <a:buFont typeface="Arial" panose="020B0604020202020204" pitchFamily="34" charset="0"/>
              <a:buChar char="•"/>
            </a:pPr>
            <a:r>
              <a:rPr lang="en-US" sz="2000" b="1" dirty="0"/>
              <a:t>Enhance:</a:t>
            </a:r>
            <a:r>
              <a:rPr lang="en-US" sz="2000" dirty="0"/>
              <a:t> Enhancement is an action that is taken to increase the chance of the risk occurring.</a:t>
            </a:r>
          </a:p>
          <a:p>
            <a:pPr marL="800100" lvl="1" indent="-342900">
              <a:buFont typeface="Arial" panose="020B0604020202020204" pitchFamily="34" charset="0"/>
              <a:buChar char="•"/>
            </a:pPr>
            <a:r>
              <a:rPr lang="en-US" sz="2000" b="1" dirty="0"/>
              <a:t>Exploit</a:t>
            </a:r>
            <a:r>
              <a:rPr lang="en-US" sz="2000" dirty="0"/>
              <a:t>: Exploiting a risk is to make use of resources that become available if the risk occurs. For example, if a task finishes early, you plan to reassign the resource to more work.</a:t>
            </a:r>
          </a:p>
          <a:p>
            <a:pPr marL="342900" indent="-342900">
              <a:buFont typeface="Arial" panose="020B0604020202020204" pitchFamily="34" charset="0"/>
              <a:buChar char="•"/>
            </a:pPr>
            <a:r>
              <a:rPr lang="en-US" sz="2000" b="1" dirty="0"/>
              <a:t>Accept</a:t>
            </a:r>
            <a:r>
              <a:rPr lang="en-US" sz="2000" dirty="0"/>
              <a:t>: Decide to take the risk. (Active, Passive)</a:t>
            </a:r>
          </a:p>
          <a:p>
            <a:pPr marL="342900" indent="-342900">
              <a:buFont typeface="Arial" panose="020B0604020202020204" pitchFamily="34" charset="0"/>
              <a:buChar char="•"/>
            </a:pPr>
            <a:r>
              <a:rPr lang="en-US" sz="2000" b="1" dirty="0"/>
              <a:t>Contingency:</a:t>
            </a:r>
            <a:r>
              <a:rPr lang="en-US" sz="2000" dirty="0"/>
              <a:t> Making plans to handle the risk if it occurs (Plan B). </a:t>
            </a:r>
            <a:endParaRPr lang="en-US" sz="2000" b="1" dirty="0"/>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8776477"/>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Quality Management System</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647824" y="876692"/>
            <a:ext cx="11286510" cy="5869097"/>
          </a:xfrm>
          <a:noFill/>
        </p:spPr>
        <p:txBody>
          <a:bodyPr>
            <a:normAutofit/>
          </a:bodyPr>
          <a:lstStyle/>
          <a:p>
            <a:r>
              <a:rPr lang="en-US" sz="2400" dirty="0"/>
              <a:t>A </a:t>
            </a:r>
            <a:r>
              <a:rPr lang="en-US" sz="2400" b="1" dirty="0"/>
              <a:t>quality management system (QMS) </a:t>
            </a:r>
            <a:r>
              <a:rPr lang="en-US" sz="2400" dirty="0"/>
              <a:t>is a collection of business </a:t>
            </a:r>
            <a:r>
              <a:rPr lang="en-US" sz="2400" u="sng" dirty="0"/>
              <a:t>processes</a:t>
            </a:r>
            <a:r>
              <a:rPr lang="en-US" sz="2400" dirty="0"/>
              <a:t> focused on consistently meeting </a:t>
            </a:r>
            <a:r>
              <a:rPr lang="en-US" sz="2400" u="sng" dirty="0"/>
              <a:t>customer requirements </a:t>
            </a:r>
            <a:r>
              <a:rPr lang="en-US" sz="2400" dirty="0"/>
              <a:t>and enhancing their </a:t>
            </a:r>
            <a:r>
              <a:rPr lang="en-US" sz="2400" u="sng" dirty="0"/>
              <a:t>satisfaction</a:t>
            </a:r>
            <a:r>
              <a:rPr lang="en-US" sz="2400" dirty="0"/>
              <a:t>. </a:t>
            </a:r>
          </a:p>
          <a:p>
            <a:endParaRPr lang="en-US" sz="2400" dirty="0"/>
          </a:p>
          <a:p>
            <a:endParaRPr lang="en-US" dirty="0"/>
          </a:p>
        </p:txBody>
      </p:sp>
      <p:pic>
        <p:nvPicPr>
          <p:cNvPr id="4" name="Picture 4" descr="https://cdn-images-1.medium.com/max/1600/1*uA62RjsD4VspGFW4jiKlHQ.png">
            <a:extLst>
              <a:ext uri="{FF2B5EF4-FFF2-40B4-BE49-F238E27FC236}">
                <a16:creationId xmlns:a16="http://schemas.microsoft.com/office/drawing/2014/main" id="{A286AB97-C8FC-481B-AF45-7E442D15A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040" y="2038987"/>
            <a:ext cx="4633519" cy="46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495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Quality Management System</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440436" y="946403"/>
            <a:ext cx="11311128" cy="5705119"/>
          </a:xfrm>
          <a:noFill/>
        </p:spPr>
        <p:txBody>
          <a:bodyPr>
            <a:normAutofit/>
          </a:bodyPr>
          <a:lstStyle/>
          <a:p>
            <a:r>
              <a:rPr lang="en-US" sz="2400" dirty="0"/>
              <a:t>The quality management system under which the software system is created is normally based on one or more of the following models/standards:</a:t>
            </a:r>
          </a:p>
          <a:p>
            <a:pPr marL="457200" indent="-457200">
              <a:buFont typeface="Wingdings" panose="05000000000000000000" pitchFamily="2" charset="2"/>
              <a:buChar char="§"/>
            </a:pPr>
            <a:r>
              <a:rPr lang="en-US" sz="2400" b="1" dirty="0">
                <a:solidFill>
                  <a:schemeClr val="accent6">
                    <a:lumMod val="75000"/>
                  </a:schemeClr>
                </a:solidFill>
              </a:rPr>
              <a:t>CMMI</a:t>
            </a:r>
          </a:p>
          <a:p>
            <a:pPr marL="457200" indent="-457200">
              <a:buFont typeface="Wingdings" panose="05000000000000000000" pitchFamily="2" charset="2"/>
              <a:buChar char="§"/>
            </a:pPr>
            <a:r>
              <a:rPr lang="en-US" sz="2400" b="1" dirty="0">
                <a:solidFill>
                  <a:schemeClr val="accent6">
                    <a:lumMod val="75000"/>
                  </a:schemeClr>
                </a:solidFill>
              </a:rPr>
              <a:t>Six Sigma</a:t>
            </a:r>
          </a:p>
          <a:p>
            <a:pPr marL="457200" indent="-457200">
              <a:buFont typeface="Wingdings" panose="05000000000000000000" pitchFamily="2" charset="2"/>
              <a:buChar char="§"/>
            </a:pPr>
            <a:r>
              <a:rPr lang="en-US" sz="2400" b="1" dirty="0">
                <a:solidFill>
                  <a:schemeClr val="accent6">
                    <a:lumMod val="75000"/>
                  </a:schemeClr>
                </a:solidFill>
              </a:rPr>
              <a:t>ISO 9000</a:t>
            </a:r>
          </a:p>
          <a:p>
            <a:endParaRPr lang="en-US" dirty="0"/>
          </a:p>
          <a:p>
            <a:r>
              <a:rPr lang="en-US" sz="2400" dirty="0"/>
              <a:t>The </a:t>
            </a:r>
            <a:r>
              <a:rPr lang="en-US" sz="2400" u="sng" dirty="0"/>
              <a:t>goal</a:t>
            </a:r>
            <a:r>
              <a:rPr lang="en-US" sz="2400" dirty="0"/>
              <a:t> of SQA is to ensure that the </a:t>
            </a:r>
            <a:r>
              <a:rPr lang="en-US" sz="2400" i="1" dirty="0"/>
              <a:t>SDLC</a:t>
            </a:r>
            <a:r>
              <a:rPr lang="en-US" sz="2400" dirty="0"/>
              <a:t> processes are </a:t>
            </a:r>
            <a:r>
              <a:rPr lang="en-US" sz="2400" u="sng" dirty="0"/>
              <a:t>continuously improved </a:t>
            </a:r>
            <a:r>
              <a:rPr lang="en-US" sz="2400" dirty="0"/>
              <a:t>to produce products that meet customer </a:t>
            </a:r>
            <a:r>
              <a:rPr lang="en-US" sz="2400" u="sng" dirty="0"/>
              <a:t>expectations</a:t>
            </a:r>
            <a:r>
              <a:rPr lang="en-US" sz="2400" dirty="0"/>
              <a:t> and </a:t>
            </a:r>
            <a:r>
              <a:rPr lang="en-US" sz="2400" u="sng" dirty="0"/>
              <a:t>requirements</a:t>
            </a:r>
            <a:endParaRPr lang="en-US" sz="4000" b="1" dirty="0"/>
          </a:p>
          <a:p>
            <a:endParaRPr lang="en-US" b="1" dirty="0"/>
          </a:p>
          <a:p>
            <a:endParaRPr lang="en-US" b="1" dirty="0"/>
          </a:p>
          <a:p>
            <a:r>
              <a:rPr lang="en-US" sz="1800" b="1" dirty="0">
                <a:solidFill>
                  <a:schemeClr val="accent6">
                    <a:lumMod val="75000"/>
                  </a:schemeClr>
                </a:solidFill>
              </a:rPr>
              <a:t>Note:</a:t>
            </a:r>
            <a:r>
              <a:rPr lang="en-US" sz="1800" dirty="0">
                <a:solidFill>
                  <a:schemeClr val="accent6">
                    <a:lumMod val="75000"/>
                  </a:schemeClr>
                </a:solidFill>
              </a:rPr>
              <a:t> There are many </a:t>
            </a:r>
            <a:r>
              <a:rPr lang="en-US" sz="1800" u="sng" dirty="0">
                <a:solidFill>
                  <a:schemeClr val="accent6">
                    <a:lumMod val="75000"/>
                  </a:schemeClr>
                </a:solidFill>
              </a:rPr>
              <a:t>other models/standards </a:t>
            </a:r>
            <a:r>
              <a:rPr lang="en-US" sz="1800" dirty="0">
                <a:solidFill>
                  <a:schemeClr val="accent6">
                    <a:lumMod val="75000"/>
                  </a:schemeClr>
                </a:solidFill>
              </a:rPr>
              <a:t>for quality management but the ones mentioned above are the most popular.</a:t>
            </a:r>
            <a:endParaRPr lang="en-US" sz="3200" b="1" dirty="0">
              <a:solidFill>
                <a:schemeClr val="accent6">
                  <a:lumMod val="75000"/>
                </a:schemeClr>
              </a:solidFill>
            </a:endParaRPr>
          </a:p>
        </p:txBody>
      </p:sp>
    </p:spTree>
    <p:extLst>
      <p:ext uri="{BB962C8B-B14F-4D97-AF65-F5344CB8AC3E}">
        <p14:creationId xmlns:p14="http://schemas.microsoft.com/office/powerpoint/2010/main" val="261989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Capability Maturity Model Integration (CMMI)</a:t>
            </a:r>
          </a:p>
        </p:txBody>
      </p:sp>
      <p:pic>
        <p:nvPicPr>
          <p:cNvPr id="2052" name="Picture 4" descr="http://www.softwaretestingstudio.com/wp-content/uploads/2017/10/CMMI-Maturity-Levels.png">
            <a:extLst>
              <a:ext uri="{FF2B5EF4-FFF2-40B4-BE49-F238E27FC236}">
                <a16:creationId xmlns:a16="http://schemas.microsoft.com/office/drawing/2014/main" id="{D1F31F33-DD91-461C-98E6-6A96670E9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5" r="4527" b="3102"/>
          <a:stretch/>
        </p:blipFill>
        <p:spPr bwMode="auto">
          <a:xfrm>
            <a:off x="669301" y="927930"/>
            <a:ext cx="10671144" cy="566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042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Capability Maturity Model Integration (CMMI)</a:t>
            </a:r>
          </a:p>
        </p:txBody>
      </p:sp>
      <p:pic>
        <p:nvPicPr>
          <p:cNvPr id="3074" name="Picture 2" descr="http://www.vizteams.com/wp-content/uploads/2013/07/CMMI-Core-Process-Areas.png">
            <a:extLst>
              <a:ext uri="{FF2B5EF4-FFF2-40B4-BE49-F238E27FC236}">
                <a16:creationId xmlns:a16="http://schemas.microsoft.com/office/drawing/2014/main" id="{C442CD1C-3B01-41CE-88E6-19B68788DE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3" t="2299" r="2258" b="2396"/>
          <a:stretch/>
        </p:blipFill>
        <p:spPr bwMode="auto">
          <a:xfrm>
            <a:off x="1583703" y="736762"/>
            <a:ext cx="8832915" cy="598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341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a:t>
            </a:r>
          </a:p>
        </p:txBody>
      </p:sp>
      <p:pic>
        <p:nvPicPr>
          <p:cNvPr id="4104" name="Picture 8" descr="http://leansixsigmadefinition.com/wp-content/uploads/2014/10/six_sigma_definition_standard_deviations.jpg">
            <a:extLst>
              <a:ext uri="{FF2B5EF4-FFF2-40B4-BE49-F238E27FC236}">
                <a16:creationId xmlns:a16="http://schemas.microsoft.com/office/drawing/2014/main" id="{4082D5C4-5CBB-4A6C-9119-ABE5E7DA50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0" t="5735" r="440" b="1136"/>
          <a:stretch/>
        </p:blipFill>
        <p:spPr bwMode="auto">
          <a:xfrm>
            <a:off x="3255390" y="3866676"/>
            <a:ext cx="6095969" cy="27420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267F963-B179-4392-A8BB-45624899BD43}"/>
              </a:ext>
            </a:extLst>
          </p:cNvPr>
          <p:cNvSpPr/>
          <p:nvPr/>
        </p:nvSpPr>
        <p:spPr>
          <a:xfrm>
            <a:off x="370787" y="772374"/>
            <a:ext cx="11601254" cy="1703030"/>
          </a:xfrm>
          <a:prstGeom prst="rect">
            <a:avLst/>
          </a:prstGeom>
        </p:spPr>
        <p:txBody>
          <a:bodyPr wrap="square">
            <a:spAutoFit/>
          </a:bodyPr>
          <a:lstStyle/>
          <a:p>
            <a:pPr>
              <a:lnSpc>
                <a:spcPct val="150000"/>
              </a:lnSpc>
            </a:pPr>
            <a:r>
              <a:rPr lang="en-US" b="1" dirty="0">
                <a:solidFill>
                  <a:srgbClr val="222222"/>
                </a:solidFill>
                <a:latin typeface="arial" panose="020B0604020202020204" pitchFamily="34" charset="0"/>
              </a:rPr>
              <a:t>Six Sigma</a:t>
            </a:r>
            <a:r>
              <a:rPr lang="en-US" dirty="0">
                <a:solidFill>
                  <a:srgbClr val="222222"/>
                </a:solidFill>
                <a:latin typeface="arial" panose="020B0604020202020204" pitchFamily="34" charset="0"/>
              </a:rPr>
              <a:t> is a disciplined, data-driven approach and methodology for eliminating defects in any process</a:t>
            </a:r>
          </a:p>
          <a:p>
            <a:pPr marL="285750" indent="-285750">
              <a:lnSpc>
                <a:spcPct val="150000"/>
              </a:lnSpc>
              <a:buFont typeface="Arial" panose="020B0604020202020204" pitchFamily="34" charset="0"/>
              <a:buChar char="•"/>
            </a:pPr>
            <a:endParaRPr lang="en-US" dirty="0">
              <a:solidFill>
                <a:schemeClr val="accent6">
                  <a:lumMod val="75000"/>
                </a:schemeClr>
              </a:solidFill>
              <a:latin typeface="arial" panose="020B0604020202020204" pitchFamily="34" charset="0"/>
            </a:endParaRPr>
          </a:p>
          <a:p>
            <a:pPr marL="285750" indent="-285750">
              <a:lnSpc>
                <a:spcPct val="150000"/>
              </a:lnSpc>
              <a:buFont typeface="Arial" panose="020B0604020202020204" pitchFamily="34" charset="0"/>
              <a:buChar char="•"/>
            </a:pPr>
            <a:r>
              <a:rPr lang="en-US" dirty="0">
                <a:solidFill>
                  <a:schemeClr val="accent6">
                    <a:lumMod val="75000"/>
                  </a:schemeClr>
                </a:solidFill>
                <a:latin typeface="arial" panose="020B0604020202020204" pitchFamily="34" charset="0"/>
              </a:rPr>
              <a:t>Manufacturing </a:t>
            </a:r>
            <a:r>
              <a:rPr lang="en-US" dirty="0">
                <a:solidFill>
                  <a:schemeClr val="accent6">
                    <a:lumMod val="75000"/>
                  </a:schemeClr>
                </a:solidFill>
                <a:latin typeface="arial" panose="020B0604020202020204" pitchFamily="34" charset="0"/>
                <a:sym typeface="Wingdings" panose="05000000000000000000" pitchFamily="2" charset="2"/>
              </a:rPr>
              <a:t> </a:t>
            </a:r>
            <a:r>
              <a:rPr lang="en-US" dirty="0">
                <a:solidFill>
                  <a:schemeClr val="accent6">
                    <a:lumMod val="75000"/>
                  </a:schemeClr>
                </a:solidFill>
                <a:latin typeface="arial" panose="020B0604020202020204" pitchFamily="34" charset="0"/>
              </a:rPr>
              <a:t>Transactional </a:t>
            </a:r>
          </a:p>
          <a:p>
            <a:pPr marL="285750" indent="-285750">
              <a:lnSpc>
                <a:spcPct val="150000"/>
              </a:lnSpc>
              <a:buFont typeface="Arial" panose="020B0604020202020204" pitchFamily="34" charset="0"/>
              <a:buChar char="•"/>
            </a:pPr>
            <a:r>
              <a:rPr lang="en-US" dirty="0">
                <a:solidFill>
                  <a:schemeClr val="accent6">
                    <a:lumMod val="75000"/>
                  </a:schemeClr>
                </a:solidFill>
                <a:latin typeface="arial" panose="020B0604020202020204" pitchFamily="34" charset="0"/>
              </a:rPr>
              <a:t>Product </a:t>
            </a:r>
            <a:r>
              <a:rPr lang="en-US" dirty="0">
                <a:solidFill>
                  <a:schemeClr val="accent6">
                    <a:lumMod val="75000"/>
                  </a:schemeClr>
                </a:solidFill>
                <a:latin typeface="arial" panose="020B0604020202020204" pitchFamily="34" charset="0"/>
                <a:sym typeface="Wingdings" panose="05000000000000000000" pitchFamily="2" charset="2"/>
              </a:rPr>
              <a:t></a:t>
            </a:r>
            <a:r>
              <a:rPr lang="en-US" dirty="0">
                <a:solidFill>
                  <a:schemeClr val="accent6">
                    <a:lumMod val="75000"/>
                  </a:schemeClr>
                </a:solidFill>
                <a:latin typeface="arial" panose="020B0604020202020204" pitchFamily="34" charset="0"/>
              </a:rPr>
              <a:t> Service</a:t>
            </a:r>
            <a:endParaRPr lang="en-PK" u="sng" dirty="0">
              <a:solidFill>
                <a:schemeClr val="accent6">
                  <a:lumMod val="75000"/>
                </a:schemeClr>
              </a:solidFill>
            </a:endParaRPr>
          </a:p>
        </p:txBody>
      </p:sp>
      <p:sp>
        <p:nvSpPr>
          <p:cNvPr id="4" name="Rectangle 3">
            <a:extLst>
              <a:ext uri="{FF2B5EF4-FFF2-40B4-BE49-F238E27FC236}">
                <a16:creationId xmlns:a16="http://schemas.microsoft.com/office/drawing/2014/main" id="{BD5CF323-AE7B-4BE4-A0AA-C6771A4142B0}"/>
              </a:ext>
            </a:extLst>
          </p:cNvPr>
          <p:cNvSpPr/>
          <p:nvPr/>
        </p:nvSpPr>
        <p:spPr>
          <a:xfrm>
            <a:off x="370787" y="2701816"/>
            <a:ext cx="11327877" cy="369332"/>
          </a:xfrm>
          <a:prstGeom prst="rect">
            <a:avLst/>
          </a:prstGeom>
        </p:spPr>
        <p:txBody>
          <a:bodyPr wrap="square">
            <a:spAutoFit/>
          </a:bodyPr>
          <a:lstStyle/>
          <a:p>
            <a:r>
              <a:rPr lang="en-US" b="1" dirty="0">
                <a:solidFill>
                  <a:schemeClr val="accent6">
                    <a:lumMod val="75000"/>
                  </a:schemeClr>
                </a:solidFill>
                <a:latin typeface="Lato"/>
              </a:rPr>
              <a:t>“To achieve Six Sigma — a process must not produce more than </a:t>
            </a:r>
            <a:r>
              <a:rPr lang="en-US" b="1" u="sng" dirty="0">
                <a:latin typeface="Lato"/>
              </a:rPr>
              <a:t>3.4 defects per million </a:t>
            </a:r>
            <a:r>
              <a:rPr lang="en-US" b="1" dirty="0">
                <a:solidFill>
                  <a:schemeClr val="accent6">
                    <a:lumMod val="75000"/>
                  </a:schemeClr>
                </a:solidFill>
                <a:latin typeface="Lato"/>
              </a:rPr>
              <a:t>opportunities.”</a:t>
            </a:r>
          </a:p>
        </p:txBody>
      </p:sp>
    </p:spTree>
    <p:extLst>
      <p:ext uri="{BB962C8B-B14F-4D97-AF65-F5344CB8AC3E}">
        <p14:creationId xmlns:p14="http://schemas.microsoft.com/office/powerpoint/2010/main" val="1661219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104"/>
                                        </p:tgtEl>
                                        <p:attrNameLst>
                                          <p:attrName>style.visibility</p:attrName>
                                        </p:attrNameLst>
                                      </p:cBhvr>
                                      <p:to>
                                        <p:strVal val="visible"/>
                                      </p:to>
                                    </p:set>
                                    <p:animEffect transition="in" filter="fade">
                                      <p:cBhvr>
                                        <p:cTn id="19" dur="1000"/>
                                        <p:tgtEl>
                                          <p:spTgt spid="4104"/>
                                        </p:tgtEl>
                                      </p:cBhvr>
                                    </p:animEffect>
                                    <p:anim calcmode="lin" valueType="num">
                                      <p:cBhvr>
                                        <p:cTn id="20" dur="1000" fill="hold"/>
                                        <p:tgtEl>
                                          <p:spTgt spid="4104"/>
                                        </p:tgtEl>
                                        <p:attrNameLst>
                                          <p:attrName>ppt_x</p:attrName>
                                        </p:attrNameLst>
                                      </p:cBhvr>
                                      <p:tavLst>
                                        <p:tav tm="0">
                                          <p:val>
                                            <p:strVal val="#ppt_x"/>
                                          </p:val>
                                        </p:tav>
                                        <p:tav tm="100000">
                                          <p:val>
                                            <p:strVal val="#ppt_x"/>
                                          </p:val>
                                        </p:tav>
                                      </p:tavLst>
                                    </p:anim>
                                    <p:anim calcmode="lin" valueType="num">
                                      <p:cBhvr>
                                        <p:cTn id="21" dur="1000" fill="hold"/>
                                        <p:tgtEl>
                                          <p:spTgt spid="4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Six SIGMA</a:t>
            </a:r>
          </a:p>
        </p:txBody>
      </p:sp>
      <p:pic>
        <p:nvPicPr>
          <p:cNvPr id="14338" name="Picture 2" descr="https://www.sixsigma-institute.org/sixsigma_images/six_sigma_normal_distribution_2.jpg">
            <a:extLst>
              <a:ext uri="{FF2B5EF4-FFF2-40B4-BE49-F238E27FC236}">
                <a16:creationId xmlns:a16="http://schemas.microsoft.com/office/drawing/2014/main" id="{0BE2CBEC-9BC8-4C84-A277-59481C0AB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96" y="1196960"/>
            <a:ext cx="8914761" cy="527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772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Lean Six SIGMA – 8 Wastes</a:t>
            </a:r>
          </a:p>
        </p:txBody>
      </p:sp>
      <p:pic>
        <p:nvPicPr>
          <p:cNvPr id="7170" name="Picture 2" descr="http://vdbeemt.weebly.com/uploads/1/6/8/9/1689289/1792815_orig.jpg">
            <a:extLst>
              <a:ext uri="{FF2B5EF4-FFF2-40B4-BE49-F238E27FC236}">
                <a16:creationId xmlns:a16="http://schemas.microsoft.com/office/drawing/2014/main" id="{EDDCBD6A-823B-40D5-8ADF-B5997F65D0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77" b="13354"/>
          <a:stretch/>
        </p:blipFill>
        <p:spPr bwMode="auto">
          <a:xfrm>
            <a:off x="2111775" y="1132863"/>
            <a:ext cx="7968449" cy="519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7297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497150"/>
          </a:xfrm>
        </p:spPr>
        <p:txBody>
          <a:bodyPr>
            <a:normAutofit/>
          </a:bodyPr>
          <a:lstStyle/>
          <a:p>
            <a:r>
              <a:rPr lang="en-US" sz="2000" dirty="0"/>
              <a:t>Project Risk</a:t>
            </a:r>
          </a:p>
        </p:txBody>
      </p:sp>
      <p:sp>
        <p:nvSpPr>
          <p:cNvPr id="4" name="Rectangle 1"/>
          <p:cNvSpPr>
            <a:spLocks noGrp="1" noChangeArrowheads="1"/>
          </p:cNvSpPr>
          <p:nvPr>
            <p:ph idx="1"/>
          </p:nvPr>
        </p:nvSpPr>
        <p:spPr bwMode="auto">
          <a:xfrm>
            <a:off x="343732" y="1154731"/>
            <a:ext cx="11220450" cy="505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000" dirty="0">
                <a:latin typeface="+mn-lt"/>
              </a:rPr>
              <a:t>As we know that testing is an activity and so it is subject to risk which may endanger the project, so we can say that the risks associated with the testing activity which can endanger the test project cycle is known as project risk.</a:t>
            </a:r>
          </a:p>
          <a:p>
            <a:endParaRPr lang="en-US" sz="2000" dirty="0">
              <a:latin typeface="+mn-lt"/>
            </a:endParaRPr>
          </a:p>
          <a:p>
            <a:r>
              <a:rPr lang="en-US" sz="2000" dirty="0">
                <a:latin typeface="+mn-lt"/>
              </a:rPr>
              <a:t>In order to deal with project risks we need to apply concepts like identifying, prioritizing and managing the project risks.</a:t>
            </a:r>
          </a:p>
          <a:p>
            <a:endParaRPr lang="en-US" sz="2200" dirty="0">
              <a:latin typeface="+mn-lt"/>
            </a:endParaRPr>
          </a:p>
          <a:p>
            <a:r>
              <a:rPr lang="en-US" sz="2200" dirty="0">
                <a:latin typeface="+mn-lt"/>
              </a:rPr>
              <a:t>Some of the risks associated with project are:</a:t>
            </a:r>
          </a:p>
          <a:p>
            <a:pPr marL="285750" indent="-285750">
              <a:buFont typeface="Arial" panose="020B0604020202020204" pitchFamily="34" charset="0"/>
              <a:buChar char="•"/>
            </a:pPr>
            <a:r>
              <a:rPr lang="en-US" sz="2000" dirty="0">
                <a:latin typeface="+mn-lt"/>
              </a:rPr>
              <a:t>Delay in the test build to test team.</a:t>
            </a:r>
          </a:p>
          <a:p>
            <a:pPr marL="285750" indent="-285750">
              <a:buFont typeface="Arial" panose="020B0604020202020204" pitchFamily="34" charset="0"/>
              <a:buChar char="•"/>
            </a:pPr>
            <a:r>
              <a:rPr lang="en-US" sz="2000" dirty="0">
                <a:latin typeface="+mn-lt"/>
              </a:rPr>
              <a:t>Unavailability of test environment.</a:t>
            </a:r>
          </a:p>
          <a:p>
            <a:pPr marL="285750" indent="-285750">
              <a:buFont typeface="Arial" panose="020B0604020202020204" pitchFamily="34" charset="0"/>
              <a:buChar char="•"/>
            </a:pPr>
            <a:r>
              <a:rPr lang="en-US" sz="2000" dirty="0">
                <a:latin typeface="+mn-lt"/>
              </a:rPr>
              <a:t>Delay in fixing test environment due to lack of system admin.</a:t>
            </a:r>
          </a:p>
          <a:p>
            <a:pPr marL="285750" indent="-285750">
              <a:buFont typeface="Arial" panose="020B0604020202020204" pitchFamily="34" charset="0"/>
              <a:buChar char="•"/>
            </a:pPr>
            <a:r>
              <a:rPr lang="en-US" sz="2000" dirty="0">
                <a:latin typeface="+mn-lt"/>
              </a:rPr>
              <a:t>Delay in fixing defects by development team.</a:t>
            </a:r>
          </a:p>
          <a:p>
            <a:pPr marL="285750" indent="-285750">
              <a:buFont typeface="Arial" panose="020B0604020202020204" pitchFamily="34" charset="0"/>
              <a:buChar char="•"/>
            </a:pPr>
            <a:r>
              <a:rPr lang="en-US" sz="2000" dirty="0">
                <a:latin typeface="+mn-lt"/>
              </a:rPr>
              <a:t>Organizational problems which can be like shortage of staff. Required skills etc.</a:t>
            </a:r>
          </a:p>
          <a:p>
            <a:pPr marL="285750" indent="-285750">
              <a:buFont typeface="Arial" panose="020B0604020202020204" pitchFamily="34" charset="0"/>
              <a:buChar char="•"/>
            </a:pPr>
            <a:r>
              <a:rPr lang="en-US" sz="2000" dirty="0">
                <a:latin typeface="+mn-lt"/>
              </a:rPr>
              <a:t>Major changes in the SRS which invalidates the test cases and requires changes in the test case.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4989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SQA Processes</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a:xfrm>
            <a:off x="440436" y="946403"/>
            <a:ext cx="11311128" cy="5705119"/>
          </a:xfrm>
          <a:noFill/>
        </p:spPr>
        <p:txBody>
          <a:bodyPr>
            <a:normAutofit/>
          </a:bodyPr>
          <a:lstStyle/>
          <a:p>
            <a:r>
              <a:rPr lang="en-US" sz="2800" dirty="0"/>
              <a:t>Once the processes have been </a:t>
            </a:r>
            <a:r>
              <a:rPr lang="en-US" sz="2800" u="sng" dirty="0"/>
              <a:t>defined</a:t>
            </a:r>
            <a:r>
              <a:rPr lang="en-US" sz="2800" dirty="0"/>
              <a:t> and </a:t>
            </a:r>
            <a:r>
              <a:rPr lang="en-US" sz="2800" u="sng" dirty="0"/>
              <a:t>implemented</a:t>
            </a:r>
            <a:r>
              <a:rPr lang="en-US" sz="2800" dirty="0"/>
              <a:t>, Quality Assurance has the following responsibilities:</a:t>
            </a:r>
          </a:p>
          <a:p>
            <a:endParaRPr lang="en-US" sz="2800" dirty="0"/>
          </a:p>
          <a:p>
            <a:pPr marL="285750" indent="-285750">
              <a:lnSpc>
                <a:spcPct val="200000"/>
              </a:lnSpc>
              <a:buFont typeface="Arial" panose="020B0604020202020204" pitchFamily="34" charset="0"/>
              <a:buChar char="•"/>
            </a:pPr>
            <a:r>
              <a:rPr lang="en-US" sz="2800" b="1" dirty="0"/>
              <a:t>Identifying </a:t>
            </a:r>
            <a:r>
              <a:rPr lang="en-US" sz="2800" dirty="0"/>
              <a:t>weaknesses</a:t>
            </a:r>
            <a:r>
              <a:rPr lang="en-US" sz="2800" b="1" dirty="0"/>
              <a:t> </a:t>
            </a:r>
            <a:r>
              <a:rPr lang="en-US" sz="2800" dirty="0"/>
              <a:t>in the processes.</a:t>
            </a:r>
          </a:p>
          <a:p>
            <a:pPr marL="285750" indent="-285750">
              <a:lnSpc>
                <a:spcPct val="200000"/>
              </a:lnSpc>
              <a:buFont typeface="Arial" panose="020B0604020202020204" pitchFamily="34" charset="0"/>
              <a:buChar char="•"/>
            </a:pPr>
            <a:r>
              <a:rPr lang="en-US" sz="2800" b="1" dirty="0"/>
              <a:t>Correcting </a:t>
            </a:r>
            <a:r>
              <a:rPr lang="en-US" sz="2800" dirty="0"/>
              <a:t>those weaknesses to continually improve the processes.</a:t>
            </a:r>
            <a:endParaRPr lang="en-US" sz="2400" dirty="0"/>
          </a:p>
          <a:p>
            <a:pPr marL="342900" lvl="1" indent="-342900">
              <a:lnSpc>
                <a:spcPct val="150000"/>
              </a:lnSpc>
              <a:buFont typeface="Arial" panose="020B0604020202020204" pitchFamily="34" charset="0"/>
              <a:buChar char="•"/>
            </a:pPr>
            <a:endParaRPr lang="en-US" sz="2400" dirty="0"/>
          </a:p>
          <a:p>
            <a:pPr marL="342900" lvl="1"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377785297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058650" cy="640080"/>
          </a:xfrm>
        </p:spPr>
        <p:txBody>
          <a:bodyPr>
            <a:normAutofit/>
          </a:bodyPr>
          <a:lstStyle/>
          <a:p>
            <a:r>
              <a:rPr lang="en-US" sz="2400" dirty="0"/>
              <a:t>Product Risk</a:t>
            </a:r>
          </a:p>
        </p:txBody>
      </p:sp>
      <p:sp>
        <p:nvSpPr>
          <p:cNvPr id="4" name="Rectangle 1"/>
          <p:cNvSpPr>
            <a:spLocks noGrp="1" noChangeArrowheads="1"/>
          </p:cNvSpPr>
          <p:nvPr>
            <p:ph idx="1"/>
          </p:nvPr>
        </p:nvSpPr>
        <p:spPr bwMode="auto">
          <a:xfrm>
            <a:off x="371475" y="1464231"/>
            <a:ext cx="11449050" cy="416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dirty="0">
                <a:latin typeface="+mn-lt"/>
              </a:rPr>
              <a:t>Product risk is the risk associated with the software or system, the possibility that software or system may fail to satisfy end user/customers expectations is known as product risk.</a:t>
            </a: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2000" dirty="0">
                <a:latin typeface="+mn-lt"/>
              </a:rPr>
              <a:t>If the software skips some key function that the customers specified, the users required or the stakeholders were promised.</a:t>
            </a:r>
          </a:p>
          <a:p>
            <a:pPr marL="285750" indent="-285750">
              <a:buFont typeface="Arial" panose="020B0604020202020204" pitchFamily="34" charset="0"/>
              <a:buChar char="•"/>
            </a:pPr>
            <a:r>
              <a:rPr lang="en-US" sz="2000" dirty="0">
                <a:latin typeface="+mn-lt"/>
              </a:rPr>
              <a:t>If the software is unreliable and frequently fails to work.</a:t>
            </a:r>
          </a:p>
          <a:p>
            <a:pPr marL="285750" indent="-285750">
              <a:buFont typeface="Arial" panose="020B0604020202020204" pitchFamily="34" charset="0"/>
              <a:buChar char="•"/>
            </a:pPr>
            <a:r>
              <a:rPr lang="en-US" sz="2000" dirty="0">
                <a:latin typeface="+mn-lt"/>
              </a:rPr>
              <a:t>If software fail in ways that cause financial or other damage to a user or the company that user works for.</a:t>
            </a:r>
          </a:p>
          <a:p>
            <a:pPr marL="285750" indent="-285750">
              <a:buFont typeface="Arial" panose="020B0604020202020204" pitchFamily="34" charset="0"/>
              <a:buChar char="•"/>
            </a:pPr>
            <a:r>
              <a:rPr lang="en-US" sz="2000" dirty="0">
                <a:latin typeface="+mn-lt"/>
              </a:rPr>
              <a:t>If the software has problems related to a particular quality characteristic, which might not be functionality, but rather security, reliability, usability, maintainability or performance.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8458452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1890" y="2898800"/>
            <a:ext cx="8328338" cy="1614238"/>
          </a:xfrm>
        </p:spPr>
        <p:txBody>
          <a:bodyPr>
            <a:normAutofit fontScale="70000" lnSpcReduction="20000"/>
          </a:bodyPr>
          <a:lstStyle/>
          <a:p>
            <a:pPr marL="109728" indent="0" algn="ctr">
              <a:buNone/>
            </a:pPr>
            <a:r>
              <a:rPr lang="en-US" sz="8000" dirty="0"/>
              <a:t>METRIC &amp; MEASUREMENT</a:t>
            </a:r>
          </a:p>
        </p:txBody>
      </p:sp>
    </p:spTree>
    <p:extLst>
      <p:ext uri="{BB962C8B-B14F-4D97-AF65-F5344CB8AC3E}">
        <p14:creationId xmlns:p14="http://schemas.microsoft.com/office/powerpoint/2010/main" val="271493670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lstStyle/>
          <a:p>
            <a:r>
              <a:rPr lang="en-US" dirty="0"/>
              <a:t>Measurement Scales</a:t>
            </a:r>
          </a:p>
        </p:txBody>
      </p:sp>
      <p:sp>
        <p:nvSpPr>
          <p:cNvPr id="5" name="Content Placeholder 4"/>
          <p:cNvSpPr>
            <a:spLocks noGrp="1"/>
          </p:cNvSpPr>
          <p:nvPr>
            <p:ph idx="1"/>
          </p:nvPr>
        </p:nvSpPr>
        <p:spPr>
          <a:xfrm>
            <a:off x="481030" y="1078345"/>
            <a:ext cx="10076688" cy="4386072"/>
          </a:xfrm>
        </p:spPr>
        <p:txBody>
          <a:bodyPr>
            <a:normAutofit/>
          </a:bodyPr>
          <a:lstStyle/>
          <a:p>
            <a:pPr marL="571500" indent="-571500">
              <a:buFont typeface="Arial" panose="020B0604020202020204" pitchFamily="34" charset="0"/>
              <a:buChar char="•"/>
            </a:pPr>
            <a:r>
              <a:rPr lang="en-US" sz="3600" dirty="0"/>
              <a:t>Nominal Scale</a:t>
            </a:r>
          </a:p>
          <a:p>
            <a:pPr marL="571500" indent="-571500">
              <a:buFont typeface="Arial" panose="020B0604020202020204" pitchFamily="34" charset="0"/>
              <a:buChar char="•"/>
            </a:pPr>
            <a:r>
              <a:rPr lang="en-US" sz="3600" dirty="0"/>
              <a:t>Ordinal Scale</a:t>
            </a:r>
          </a:p>
          <a:p>
            <a:pPr marL="571500" indent="-571500">
              <a:buFont typeface="Arial" panose="020B0604020202020204" pitchFamily="34" charset="0"/>
              <a:buChar char="•"/>
            </a:pPr>
            <a:r>
              <a:rPr lang="en-US" sz="3600" dirty="0"/>
              <a:t>Interval Scale</a:t>
            </a:r>
          </a:p>
          <a:p>
            <a:pPr marL="571500" indent="-571500">
              <a:buFont typeface="Arial" panose="020B0604020202020204" pitchFamily="34" charset="0"/>
              <a:buChar char="•"/>
            </a:pPr>
            <a:r>
              <a:rPr lang="en-US" sz="3600" dirty="0"/>
              <a:t>Ratio Scale</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2205195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7483"/>
            <a:ext cx="12192000" cy="640080"/>
          </a:xfrm>
        </p:spPr>
        <p:txBody>
          <a:bodyPr/>
          <a:lstStyle/>
          <a:p>
            <a:r>
              <a:rPr lang="en-US" dirty="0"/>
              <a:t>Measurement Scales</a:t>
            </a:r>
          </a:p>
        </p:txBody>
      </p:sp>
      <p:sp>
        <p:nvSpPr>
          <p:cNvPr id="5" name="Content Placeholder 4"/>
          <p:cNvSpPr>
            <a:spLocks noGrp="1"/>
          </p:cNvSpPr>
          <p:nvPr>
            <p:ph idx="1"/>
          </p:nvPr>
        </p:nvSpPr>
        <p:spPr>
          <a:xfrm>
            <a:off x="758120" y="1235964"/>
            <a:ext cx="10076688" cy="4386072"/>
          </a:xfrm>
        </p:spPr>
        <p:txBody>
          <a:bodyPr>
            <a:normAutofit/>
          </a:bodyPr>
          <a:lstStyle/>
          <a:p>
            <a:r>
              <a:rPr lang="en-US" sz="3600" b="1" dirty="0"/>
              <a:t>Nominal Scale: </a:t>
            </a:r>
            <a:r>
              <a:rPr lang="en-US" sz="3200" i="1" dirty="0">
                <a:hlinkClick r:id="rId2"/>
              </a:rPr>
              <a:t>Nominal</a:t>
            </a:r>
            <a:r>
              <a:rPr lang="en-US" sz="3200" i="1" dirty="0"/>
              <a:t>: nominal is from the Latin </a:t>
            </a:r>
            <a:r>
              <a:rPr lang="en-US" sz="3200" dirty="0" err="1"/>
              <a:t>nomalis</a:t>
            </a:r>
            <a:r>
              <a:rPr lang="en-US" sz="3200" i="1" dirty="0"/>
              <a:t>, which means “pertaining to names”. </a:t>
            </a:r>
          </a:p>
          <a:p>
            <a:r>
              <a:rPr lang="en-US" sz="3200" i="1" u="sng" dirty="0">
                <a:solidFill>
                  <a:srgbClr val="92D050"/>
                </a:solidFill>
              </a:rPr>
              <a:t>It’s another name for a </a:t>
            </a:r>
            <a:r>
              <a:rPr lang="en-US" sz="3200" b="1" i="1" u="sng" dirty="0">
                <a:solidFill>
                  <a:srgbClr val="92D050"/>
                </a:solidFill>
              </a:rPr>
              <a:t>category</a:t>
            </a:r>
            <a:r>
              <a:rPr lang="en-US" sz="3200" i="1" u="sng" dirty="0">
                <a:solidFill>
                  <a:srgbClr val="92D050"/>
                </a:solidFill>
              </a:rPr>
              <a:t>.</a:t>
            </a:r>
          </a:p>
          <a:p>
            <a:pPr fontAlgn="base"/>
            <a:r>
              <a:rPr lang="en-US" sz="3000" b="1" dirty="0"/>
              <a:t>Examples</a:t>
            </a:r>
            <a:r>
              <a:rPr lang="en-US" sz="3000" dirty="0"/>
              <a:t>:</a:t>
            </a:r>
          </a:p>
          <a:p>
            <a:pPr lvl="1" fontAlgn="base"/>
            <a:r>
              <a:rPr lang="en-US" b="1" dirty="0"/>
              <a:t>Gender</a:t>
            </a:r>
            <a:r>
              <a:rPr lang="en-US" dirty="0"/>
              <a:t>: Male, Female, Other.</a:t>
            </a:r>
          </a:p>
          <a:p>
            <a:pPr lvl="1" fontAlgn="base"/>
            <a:r>
              <a:rPr lang="en-US" b="1" dirty="0"/>
              <a:t>Hair Color</a:t>
            </a:r>
            <a:r>
              <a:rPr lang="en-US" dirty="0"/>
              <a:t>: Brown, Black, Blonde, Red, Other.</a:t>
            </a:r>
          </a:p>
          <a:p>
            <a:pPr lvl="1" fontAlgn="base"/>
            <a:r>
              <a:rPr lang="en-US" b="1" dirty="0"/>
              <a:t>Type of living accommodation</a:t>
            </a:r>
            <a:r>
              <a:rPr lang="en-US" dirty="0"/>
              <a:t>: House, Apartment, Trailer, Other.</a:t>
            </a:r>
          </a:p>
          <a:p>
            <a:pPr lvl="1" fontAlgn="base"/>
            <a:r>
              <a:rPr lang="en-US" b="1" dirty="0"/>
              <a:t>Religious preference</a:t>
            </a:r>
            <a:r>
              <a:rPr lang="en-US" dirty="0"/>
              <a:t>: Muslim, Buddhist, Jewish, Christian, Other</a:t>
            </a:r>
          </a:p>
          <a:p>
            <a:pPr lvl="1"/>
            <a:endParaRPr lang="en-US" sz="3400" dirty="0"/>
          </a:p>
          <a:p>
            <a:endParaRPr lang="en-US" sz="3600" dirty="0"/>
          </a:p>
        </p:txBody>
      </p:sp>
      <p:pic>
        <p:nvPicPr>
          <p:cNvPr id="2050" name="Picture 2" descr="Nominal Ordinal Interval Ratio: Examples.">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257" t="9591" r="21532" b="24407"/>
          <a:stretch/>
        </p:blipFill>
        <p:spPr bwMode="auto">
          <a:xfrm>
            <a:off x="9718963" y="2948710"/>
            <a:ext cx="1840832" cy="172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435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lstStyle/>
          <a:p>
            <a:r>
              <a:rPr lang="en-US" dirty="0"/>
              <a:t>Measurement Scales</a:t>
            </a:r>
          </a:p>
        </p:txBody>
      </p:sp>
      <p:sp>
        <p:nvSpPr>
          <p:cNvPr id="5" name="Content Placeholder 4"/>
          <p:cNvSpPr>
            <a:spLocks noGrp="1"/>
          </p:cNvSpPr>
          <p:nvPr>
            <p:ph idx="1"/>
          </p:nvPr>
        </p:nvSpPr>
        <p:spPr>
          <a:xfrm>
            <a:off x="536448" y="1235964"/>
            <a:ext cx="10076688" cy="4386072"/>
          </a:xfrm>
        </p:spPr>
        <p:txBody>
          <a:bodyPr>
            <a:normAutofit fontScale="92500" lnSpcReduction="10000"/>
          </a:bodyPr>
          <a:lstStyle/>
          <a:p>
            <a:r>
              <a:rPr lang="en-US" sz="3600" b="1" dirty="0"/>
              <a:t>Ordinal Scale: </a:t>
            </a:r>
            <a:r>
              <a:rPr lang="en-US" sz="3200" b="1" i="1" dirty="0">
                <a:hlinkClick r:id="rId2"/>
              </a:rPr>
              <a:t>Ordinal</a:t>
            </a:r>
            <a:r>
              <a:rPr lang="en-US" sz="3200" i="1" dirty="0"/>
              <a:t>: means </a:t>
            </a:r>
            <a:r>
              <a:rPr lang="en-US" sz="3200" dirty="0"/>
              <a:t>in order</a:t>
            </a:r>
            <a:r>
              <a:rPr lang="en-US" sz="3200" i="1" dirty="0"/>
              <a:t>. Includes “First,” “second” and “ninety ninth.”</a:t>
            </a:r>
          </a:p>
          <a:p>
            <a:r>
              <a:rPr lang="en-US" sz="3200" i="1" u="sng" dirty="0">
                <a:solidFill>
                  <a:srgbClr val="92D050"/>
                </a:solidFill>
              </a:rPr>
              <a:t>The ordinal scale classifies according to rank.</a:t>
            </a:r>
          </a:p>
          <a:p>
            <a:pPr fontAlgn="base"/>
            <a:r>
              <a:rPr lang="en-US" sz="3200" b="1" dirty="0"/>
              <a:t>Examples</a:t>
            </a:r>
            <a:r>
              <a:rPr lang="en-US" sz="3200" dirty="0"/>
              <a:t>:</a:t>
            </a:r>
          </a:p>
          <a:p>
            <a:pPr lvl="1" fontAlgn="base"/>
            <a:r>
              <a:rPr lang="en-US" b="1" dirty="0"/>
              <a:t>High school class ranking</a:t>
            </a:r>
            <a:r>
              <a:rPr lang="en-US" dirty="0"/>
              <a:t>: 1st, 9th, 87th…</a:t>
            </a:r>
          </a:p>
          <a:p>
            <a:pPr lvl="1" fontAlgn="base"/>
            <a:r>
              <a:rPr lang="en-US" b="1" dirty="0"/>
              <a:t>Socioeconomic status</a:t>
            </a:r>
            <a:r>
              <a:rPr lang="en-US" dirty="0"/>
              <a:t>: poor, middle class, rich.</a:t>
            </a:r>
          </a:p>
          <a:p>
            <a:pPr lvl="1" fontAlgn="base"/>
            <a:r>
              <a:rPr lang="en-US" dirty="0"/>
              <a:t>The </a:t>
            </a:r>
            <a:r>
              <a:rPr lang="en-US" b="1" dirty="0" err="1">
                <a:hlinkClick r:id="rId3"/>
              </a:rPr>
              <a:t>Likert</a:t>
            </a:r>
            <a:r>
              <a:rPr lang="en-US" b="1" dirty="0">
                <a:hlinkClick r:id="rId3"/>
              </a:rPr>
              <a:t> Scale</a:t>
            </a:r>
            <a:r>
              <a:rPr lang="en-US" dirty="0"/>
              <a:t>: strongly disagree, disagree, neutral, agree, strongly agree.</a:t>
            </a:r>
          </a:p>
          <a:p>
            <a:pPr lvl="1" fontAlgn="base"/>
            <a:r>
              <a:rPr lang="en-US" b="1" dirty="0"/>
              <a:t>Level of Agreement</a:t>
            </a:r>
            <a:r>
              <a:rPr lang="en-US" dirty="0"/>
              <a:t>: yes, maybe, no.</a:t>
            </a:r>
          </a:p>
          <a:p>
            <a:pPr lvl="1" fontAlgn="base"/>
            <a:r>
              <a:rPr lang="en-US" b="1" dirty="0"/>
              <a:t>Time of Day:</a:t>
            </a:r>
            <a:r>
              <a:rPr lang="en-US" dirty="0"/>
              <a:t> dawn, morning, noon, afternoon, evening, night.</a:t>
            </a:r>
          </a:p>
          <a:p>
            <a:pPr lvl="1" fontAlgn="base"/>
            <a:r>
              <a:rPr lang="en-US" b="1" dirty="0"/>
              <a:t>Political Orientation:</a:t>
            </a:r>
            <a:r>
              <a:rPr lang="en-US" dirty="0"/>
              <a:t> left, center, right.</a:t>
            </a:r>
          </a:p>
          <a:p>
            <a:pPr lvl="1"/>
            <a:endParaRPr lang="en-US" sz="3400" dirty="0"/>
          </a:p>
          <a:p>
            <a:endParaRPr lang="en-US" sz="3600" dirty="0"/>
          </a:p>
        </p:txBody>
      </p:sp>
      <p:pic>
        <p:nvPicPr>
          <p:cNvPr id="3074" name="Picture 2" descr="ordinal sca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8410" y="2821145"/>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913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lstStyle/>
          <a:p>
            <a:r>
              <a:rPr lang="en-US" dirty="0"/>
              <a:t>Measurement Scales</a:t>
            </a:r>
          </a:p>
        </p:txBody>
      </p:sp>
      <p:sp>
        <p:nvSpPr>
          <p:cNvPr id="5" name="Content Placeholder 4"/>
          <p:cNvSpPr>
            <a:spLocks noGrp="1"/>
          </p:cNvSpPr>
          <p:nvPr>
            <p:ph idx="1"/>
          </p:nvPr>
        </p:nvSpPr>
        <p:spPr>
          <a:xfrm>
            <a:off x="486142" y="1085004"/>
            <a:ext cx="10076688" cy="4386072"/>
          </a:xfrm>
        </p:spPr>
        <p:txBody>
          <a:bodyPr>
            <a:normAutofit fontScale="77500" lnSpcReduction="20000"/>
          </a:bodyPr>
          <a:lstStyle/>
          <a:p>
            <a:r>
              <a:rPr lang="en-US" sz="3600" b="1" dirty="0"/>
              <a:t>Interval Scale: </a:t>
            </a:r>
            <a:r>
              <a:rPr lang="en-US" sz="3200" b="1" i="1" dirty="0">
                <a:hlinkClick r:id="rId3"/>
              </a:rPr>
              <a:t>interval</a:t>
            </a:r>
            <a:r>
              <a:rPr lang="en-US" sz="3200" i="1" dirty="0"/>
              <a:t>: has values of equal intervals that mean something. For example, a thermometer might have intervals of ten degrees.</a:t>
            </a:r>
          </a:p>
          <a:p>
            <a:pPr fontAlgn="base"/>
            <a:endParaRPr lang="en-US" sz="3200" b="1" dirty="0"/>
          </a:p>
          <a:p>
            <a:pPr fontAlgn="base"/>
            <a:r>
              <a:rPr lang="en-US" sz="3200" b="1" dirty="0"/>
              <a:t>Examples</a:t>
            </a:r>
            <a:r>
              <a:rPr lang="en-US" sz="3200" dirty="0"/>
              <a:t>:</a:t>
            </a:r>
          </a:p>
          <a:p>
            <a:pPr lvl="1" fontAlgn="base"/>
            <a:r>
              <a:rPr lang="en-US" sz="3000" dirty="0"/>
              <a:t>Celsius Temperature.</a:t>
            </a:r>
          </a:p>
          <a:p>
            <a:pPr lvl="1" fontAlgn="base"/>
            <a:r>
              <a:rPr lang="en-US" sz="3000" dirty="0"/>
              <a:t>Fahrenheit Temperature.</a:t>
            </a:r>
          </a:p>
          <a:p>
            <a:pPr lvl="1" fontAlgn="base"/>
            <a:r>
              <a:rPr lang="en-US" sz="3000" dirty="0"/>
              <a:t>IQ (intelligence scale).</a:t>
            </a:r>
          </a:p>
          <a:p>
            <a:pPr lvl="1" fontAlgn="base"/>
            <a:r>
              <a:rPr lang="en-US" sz="3000" dirty="0"/>
              <a:t>SAT scores.</a:t>
            </a:r>
          </a:p>
          <a:p>
            <a:pPr lvl="1" fontAlgn="base"/>
            <a:r>
              <a:rPr lang="en-US" sz="3000" dirty="0"/>
              <a:t>Time on a clock with hands.</a:t>
            </a:r>
            <a:endParaRPr lang="en-US" sz="3600" dirty="0"/>
          </a:p>
        </p:txBody>
      </p:sp>
      <p:pic>
        <p:nvPicPr>
          <p:cNvPr id="4098" name="Picture 2" descr="interval sca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6954" y="3120596"/>
            <a:ext cx="1290990" cy="26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169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lstStyle/>
          <a:p>
            <a:r>
              <a:rPr lang="en-US" dirty="0"/>
              <a:t>Measurement Scales</a:t>
            </a:r>
          </a:p>
        </p:txBody>
      </p:sp>
      <p:sp>
        <p:nvSpPr>
          <p:cNvPr id="5" name="Content Placeholder 4"/>
          <p:cNvSpPr>
            <a:spLocks noGrp="1"/>
          </p:cNvSpPr>
          <p:nvPr>
            <p:ph idx="1"/>
          </p:nvPr>
        </p:nvSpPr>
        <p:spPr>
          <a:xfrm>
            <a:off x="645939" y="1039427"/>
            <a:ext cx="10076688" cy="4386072"/>
          </a:xfrm>
        </p:spPr>
        <p:txBody>
          <a:bodyPr>
            <a:normAutofit fontScale="70000" lnSpcReduction="20000"/>
          </a:bodyPr>
          <a:lstStyle/>
          <a:p>
            <a:r>
              <a:rPr lang="en-US" sz="3600" b="1" dirty="0"/>
              <a:t>Ratio Scale: </a:t>
            </a:r>
            <a:r>
              <a:rPr lang="en-US" sz="3200" i="1" dirty="0"/>
              <a:t>exactly the same as the interval scale except that the zero on the scale means: </a:t>
            </a:r>
            <a:r>
              <a:rPr lang="en-US" sz="3200" dirty="0"/>
              <a:t>does not exist</a:t>
            </a:r>
            <a:r>
              <a:rPr lang="en-US" sz="3200" i="1" dirty="0"/>
              <a:t>. </a:t>
            </a:r>
          </a:p>
          <a:p>
            <a:r>
              <a:rPr lang="en-US" sz="3200" i="1" dirty="0"/>
              <a:t>For example, a weight of zero doesn’t exist; an age of zero doesn’t exist. On the other hand, temperature is not a ratio scale, because zero exists (i.e. zero on the Celsius scale is just the freezing point; it doesn’t mean that water ceases to exist).</a:t>
            </a:r>
          </a:p>
          <a:p>
            <a:pPr fontAlgn="base"/>
            <a:endParaRPr lang="en-US" sz="3200" b="1" dirty="0"/>
          </a:p>
          <a:p>
            <a:pPr fontAlgn="base"/>
            <a:r>
              <a:rPr lang="en-US" b="1" dirty="0"/>
              <a:t>Examples</a:t>
            </a:r>
            <a:r>
              <a:rPr lang="en-US" dirty="0"/>
              <a:t>:</a:t>
            </a:r>
          </a:p>
          <a:p>
            <a:pPr lvl="1" fontAlgn="base"/>
            <a:r>
              <a:rPr lang="en-US" dirty="0"/>
              <a:t>Age.*</a:t>
            </a:r>
          </a:p>
          <a:p>
            <a:pPr lvl="1" fontAlgn="base"/>
            <a:r>
              <a:rPr lang="en-US" dirty="0"/>
              <a:t>Weight.</a:t>
            </a:r>
          </a:p>
          <a:p>
            <a:pPr lvl="1" fontAlgn="base"/>
            <a:r>
              <a:rPr lang="en-US" dirty="0"/>
              <a:t>Height.</a:t>
            </a:r>
          </a:p>
          <a:p>
            <a:pPr lvl="1" fontAlgn="base"/>
            <a:r>
              <a:rPr lang="en-US" dirty="0"/>
              <a:t>Sales Figures.</a:t>
            </a:r>
          </a:p>
          <a:p>
            <a:pPr lvl="1" fontAlgn="base"/>
            <a:r>
              <a:rPr lang="en-US" dirty="0"/>
              <a:t>Ruler measurements.</a:t>
            </a:r>
          </a:p>
          <a:p>
            <a:pPr lvl="1" fontAlgn="base"/>
            <a:r>
              <a:rPr lang="en-US" dirty="0"/>
              <a:t>Years of education.</a:t>
            </a:r>
          </a:p>
        </p:txBody>
      </p:sp>
      <p:pic>
        <p:nvPicPr>
          <p:cNvPr id="5122" name="Picture 2" descr="ratio sc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0511" y="3622645"/>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689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1000"/>
                                        <p:tgtEl>
                                          <p:spTgt spid="5">
                                            <p:txEl>
                                              <p:pRg st="5" end="5"/>
                                            </p:txEl>
                                          </p:spTgt>
                                        </p:tgtEl>
                                      </p:cBhvr>
                                    </p:animEffect>
                                    <p:anim calcmode="lin" valueType="num">
                                      <p:cBhvr>
                                        <p:cTn id="3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1000"/>
                                        <p:tgtEl>
                                          <p:spTgt spid="5">
                                            <p:txEl>
                                              <p:pRg st="6" end="6"/>
                                            </p:txEl>
                                          </p:spTgt>
                                        </p:tgtEl>
                                      </p:cBhvr>
                                    </p:animEffect>
                                    <p:anim calcmode="lin" valueType="num">
                                      <p:cBhvr>
                                        <p:cTn id="3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1000"/>
                                        <p:tgtEl>
                                          <p:spTgt spid="5">
                                            <p:txEl>
                                              <p:pRg st="7" end="7"/>
                                            </p:txEl>
                                          </p:spTgt>
                                        </p:tgtEl>
                                      </p:cBhvr>
                                    </p:animEffect>
                                    <p:anim calcmode="lin" valueType="num">
                                      <p:cBhvr>
                                        <p:cTn id="4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fade">
                                      <p:cBhvr>
                                        <p:cTn id="46" dur="1000"/>
                                        <p:tgtEl>
                                          <p:spTgt spid="5">
                                            <p:txEl>
                                              <p:pRg st="8" end="8"/>
                                            </p:txEl>
                                          </p:spTgt>
                                        </p:tgtEl>
                                      </p:cBhvr>
                                    </p:animEffect>
                                    <p:anim calcmode="lin" valueType="num">
                                      <p:cBhvr>
                                        <p:cTn id="4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Effect transition="in" filter="fade">
                                      <p:cBhvr>
                                        <p:cTn id="51" dur="1000"/>
                                        <p:tgtEl>
                                          <p:spTgt spid="5">
                                            <p:txEl>
                                              <p:pRg st="9" end="9"/>
                                            </p:txEl>
                                          </p:spTgt>
                                        </p:tgtEl>
                                      </p:cBhvr>
                                    </p:animEffect>
                                    <p:anim calcmode="lin" valueType="num">
                                      <p:cBhvr>
                                        <p:cTn id="5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allto">
            <a:extLst>
              <a:ext uri="{FF2B5EF4-FFF2-40B4-BE49-F238E27FC236}">
                <a16:creationId xmlns:a16="http://schemas.microsoft.com/office/drawing/2014/main" id="{A732CF9D-4720-4B4A-BF7E-10B759366C9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5974" t="-867" r="10097" b="867"/>
          <a:stretch/>
        </p:blipFill>
        <p:spPr bwMode="auto">
          <a:xfrm>
            <a:off x="6096000" y="2166332"/>
            <a:ext cx="5866614" cy="447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467350" y="1038000"/>
            <a:ext cx="10562011" cy="5268531"/>
          </a:xfrm>
        </p:spPr>
        <p:txBody>
          <a:bodyPr>
            <a:normAutofit lnSpcReduction="10000"/>
          </a:bodyPr>
          <a:lstStyle/>
          <a:p>
            <a:pPr algn="ctr">
              <a:buFontTx/>
              <a:buNone/>
            </a:pPr>
            <a:r>
              <a:rPr lang="en-US" sz="2400" b="1" dirty="0">
                <a:latin typeface="Verdana" panose="020B0604030504040204" pitchFamily="34" charset="0"/>
              </a:rPr>
              <a:t>"As much as 95% of quality related problems in the factory can be solved with seven fundamental quantitative tools." </a:t>
            </a:r>
          </a:p>
          <a:p>
            <a:pPr algn="ctr">
              <a:buFontTx/>
              <a:buNone/>
            </a:pPr>
            <a:r>
              <a:rPr lang="en-US" sz="3600" b="1" dirty="0">
                <a:latin typeface="Verdana" panose="020B0604030504040204" pitchFamily="34" charset="0"/>
              </a:rPr>
              <a:t> </a:t>
            </a:r>
            <a:endParaRPr lang="en-US" dirty="0"/>
          </a:p>
          <a:p>
            <a:pPr marL="514350" indent="-514350">
              <a:buFont typeface="+mj-lt"/>
              <a:buAutoNum type="arabicPeriod"/>
            </a:pPr>
            <a:r>
              <a:rPr lang="en-US" sz="2600" dirty="0"/>
              <a:t>Histogram</a:t>
            </a:r>
          </a:p>
          <a:p>
            <a:pPr marL="514350" indent="-514350">
              <a:buFont typeface="+mj-lt"/>
              <a:buAutoNum type="arabicPeriod"/>
            </a:pPr>
            <a:r>
              <a:rPr lang="en-US" sz="2600" dirty="0"/>
              <a:t>Pareto Diagram</a:t>
            </a:r>
          </a:p>
          <a:p>
            <a:pPr marL="514350" indent="-514350">
              <a:buFont typeface="+mj-lt"/>
              <a:buAutoNum type="arabicPeriod"/>
            </a:pPr>
            <a:r>
              <a:rPr lang="en-US" sz="2600" dirty="0"/>
              <a:t>Cause and Effect Diagram</a:t>
            </a:r>
          </a:p>
          <a:p>
            <a:pPr marL="514350" indent="-514350">
              <a:buFont typeface="+mj-lt"/>
              <a:buAutoNum type="arabicPeriod"/>
            </a:pPr>
            <a:r>
              <a:rPr lang="en-US" sz="2600" dirty="0"/>
              <a:t>Check Sheet (Checklist)</a:t>
            </a:r>
          </a:p>
          <a:p>
            <a:pPr marL="514350" indent="-514350">
              <a:buFont typeface="+mj-lt"/>
              <a:buAutoNum type="arabicPeriod"/>
            </a:pPr>
            <a:r>
              <a:rPr lang="en-US" sz="2600" dirty="0"/>
              <a:t>Control Chart</a:t>
            </a:r>
          </a:p>
          <a:p>
            <a:pPr marL="514350" indent="-514350">
              <a:buFont typeface="+mj-lt"/>
              <a:buAutoNum type="arabicPeriod"/>
            </a:pPr>
            <a:r>
              <a:rPr lang="en-US" sz="2600" dirty="0"/>
              <a:t>Scatter Diagram</a:t>
            </a:r>
          </a:p>
          <a:p>
            <a:pPr marL="514350" indent="-514350">
              <a:buFont typeface="+mj-lt"/>
              <a:buAutoNum type="arabicPeriod"/>
            </a:pPr>
            <a:r>
              <a:rPr lang="en-US" sz="2600" dirty="0"/>
              <a:t>Time Chart</a:t>
            </a:r>
          </a:p>
          <a:p>
            <a:pPr marL="978408" lvl="3" indent="0">
              <a:buNone/>
            </a:pPr>
            <a:r>
              <a:rPr lang="en-US" dirty="0"/>
              <a:t>								</a:t>
            </a:r>
          </a:p>
        </p:txBody>
      </p:sp>
      <p:sp>
        <p:nvSpPr>
          <p:cNvPr id="3" name="Title 2"/>
          <p:cNvSpPr>
            <a:spLocks noGrp="1"/>
          </p:cNvSpPr>
          <p:nvPr>
            <p:ph type="title"/>
          </p:nvPr>
        </p:nvSpPr>
        <p:spPr>
          <a:xfrm>
            <a:off x="0" y="0"/>
            <a:ext cx="12192000" cy="640080"/>
          </a:xfrm>
        </p:spPr>
        <p:txBody>
          <a:bodyPr/>
          <a:lstStyle/>
          <a:p>
            <a:r>
              <a:rPr lang="en-US" dirty="0"/>
              <a:t>Seven Quality Analysis Tools  - * Ishikawa, 1991</a:t>
            </a:r>
          </a:p>
        </p:txBody>
      </p:sp>
    </p:spTree>
    <p:extLst>
      <p:ext uri="{BB962C8B-B14F-4D97-AF65-F5344CB8AC3E}">
        <p14:creationId xmlns:p14="http://schemas.microsoft.com/office/powerpoint/2010/main" val="3157907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Effect transition="in" filter="fade">
                                      <p:cBhvr>
                                        <p:cTn id="68" dur="1000"/>
                                        <p:tgtEl>
                                          <p:spTgt spid="2">
                                            <p:txEl>
                                              <p:pRg st="9" end="9"/>
                                            </p:txEl>
                                          </p:spTgt>
                                        </p:tgtEl>
                                      </p:cBhvr>
                                    </p:animEffect>
                                    <p:anim calcmode="lin" valueType="num">
                                      <p:cBhvr>
                                        <p:cTn id="6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29464"/>
            <a:ext cx="12192000" cy="640080"/>
          </a:xfrm>
        </p:spPr>
        <p:txBody>
          <a:bodyPr>
            <a:normAutofit/>
          </a:bodyPr>
          <a:lstStyle/>
          <a:p>
            <a:r>
              <a:rPr lang="en-US" dirty="0"/>
              <a:t>Histogram</a:t>
            </a:r>
          </a:p>
        </p:txBody>
      </p:sp>
      <p:sp>
        <p:nvSpPr>
          <p:cNvPr id="5" name="Rectangle 4"/>
          <p:cNvSpPr/>
          <p:nvPr/>
        </p:nvSpPr>
        <p:spPr>
          <a:xfrm>
            <a:off x="402338" y="1671358"/>
            <a:ext cx="6048777" cy="3108543"/>
          </a:xfrm>
          <a:prstGeom prst="rect">
            <a:avLst/>
          </a:prstGeom>
        </p:spPr>
        <p:txBody>
          <a:bodyPr wrap="square">
            <a:spAutoFit/>
          </a:bodyPr>
          <a:lstStyle/>
          <a:p>
            <a:pPr marL="457200" indent="-457200">
              <a:buFont typeface="Arial" panose="020B0604020202020204" pitchFamily="34" charset="0"/>
              <a:buChar char="•"/>
            </a:pPr>
            <a:r>
              <a:rPr lang="en-US" sz="2800" dirty="0"/>
              <a:t>A frequency distribution shows how often each different value in a set of data occurs.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 histogram is the most commonly used graph to show frequency distributions. </a:t>
            </a:r>
            <a:endParaRPr lang="en-US" sz="2800" dirty="0">
              <a:solidFill>
                <a:schemeClr val="tx2"/>
              </a:solidFill>
            </a:endParaRPr>
          </a:p>
        </p:txBody>
      </p:sp>
      <p:pic>
        <p:nvPicPr>
          <p:cNvPr id="10" name="Picture 9"/>
          <p:cNvPicPr>
            <a:picLocks noChangeAspect="1"/>
          </p:cNvPicPr>
          <p:nvPr/>
        </p:nvPicPr>
        <p:blipFill>
          <a:blip r:embed="rId2"/>
          <a:stretch>
            <a:fillRect/>
          </a:stretch>
        </p:blipFill>
        <p:spPr>
          <a:xfrm>
            <a:off x="7331202" y="1893926"/>
            <a:ext cx="4319915" cy="2663406"/>
          </a:xfrm>
          <a:prstGeom prst="rect">
            <a:avLst/>
          </a:prstGeom>
        </p:spPr>
      </p:pic>
    </p:spTree>
    <p:extLst>
      <p:ext uri="{BB962C8B-B14F-4D97-AF65-F5344CB8AC3E}">
        <p14:creationId xmlns:p14="http://schemas.microsoft.com/office/powerpoint/2010/main" val="3799979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Check Sheet (Checklist)</a:t>
            </a:r>
          </a:p>
        </p:txBody>
      </p:sp>
      <p:sp>
        <p:nvSpPr>
          <p:cNvPr id="5" name="Rectangle 4"/>
          <p:cNvSpPr/>
          <p:nvPr/>
        </p:nvSpPr>
        <p:spPr>
          <a:xfrm>
            <a:off x="609600" y="2428740"/>
            <a:ext cx="6499538" cy="3539430"/>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tx2"/>
                </a:solidFill>
              </a:rPr>
              <a:t>Also called: defect concentration diagram</a:t>
            </a:r>
          </a:p>
          <a:p>
            <a:pPr marL="457200" indent="-457200">
              <a:buFont typeface="Arial" panose="020B0604020202020204" pitchFamily="34" charset="0"/>
              <a:buChar char="•"/>
            </a:pPr>
            <a:endParaRPr lang="en-US" sz="2800" dirty="0">
              <a:solidFill>
                <a:schemeClr val="tx2"/>
              </a:solidFill>
            </a:endParaRPr>
          </a:p>
          <a:p>
            <a:pPr marL="457200" indent="-457200">
              <a:buFont typeface="Arial" panose="020B0604020202020204" pitchFamily="34" charset="0"/>
              <a:buChar char="•"/>
            </a:pPr>
            <a:r>
              <a:rPr lang="en-US" sz="2800" dirty="0">
                <a:solidFill>
                  <a:schemeClr val="tx2"/>
                </a:solidFill>
              </a:rPr>
              <a:t>A check sheet is a structured, prepared form for collecting and analyzing data. </a:t>
            </a:r>
          </a:p>
          <a:p>
            <a:pPr marL="457200" indent="-457200">
              <a:buFont typeface="Arial" panose="020B0604020202020204" pitchFamily="34" charset="0"/>
              <a:buChar char="•"/>
            </a:pPr>
            <a:endParaRPr lang="en-US" sz="2800" dirty="0">
              <a:solidFill>
                <a:schemeClr val="tx2"/>
              </a:solidFill>
            </a:endParaRPr>
          </a:p>
          <a:p>
            <a:pPr marL="457200" indent="-457200">
              <a:buFont typeface="Arial" panose="020B0604020202020204" pitchFamily="34" charset="0"/>
              <a:buChar char="•"/>
            </a:pPr>
            <a:r>
              <a:rPr lang="en-US" sz="2800" dirty="0">
                <a:solidFill>
                  <a:schemeClr val="tx2"/>
                </a:solidFill>
              </a:rPr>
              <a:t>Generic tool that can be adapted for a wide variety of purposes.</a:t>
            </a:r>
          </a:p>
        </p:txBody>
      </p:sp>
      <p:pic>
        <p:nvPicPr>
          <p:cNvPr id="8" name="Content Placeholder 3"/>
          <p:cNvPicPr>
            <a:picLocks noGrp="1" noChangeAspect="1"/>
          </p:cNvPicPr>
          <p:nvPr>
            <p:ph idx="1"/>
          </p:nvPr>
        </p:nvPicPr>
        <p:blipFill>
          <a:blip r:embed="rId2"/>
          <a:stretch>
            <a:fillRect/>
          </a:stretch>
        </p:blipFill>
        <p:spPr>
          <a:xfrm>
            <a:off x="7524347" y="2524145"/>
            <a:ext cx="4483731" cy="3444025"/>
          </a:xfrm>
          <a:prstGeom prst="rect">
            <a:avLst/>
          </a:prstGeom>
        </p:spPr>
      </p:pic>
    </p:spTree>
    <p:extLst>
      <p:ext uri="{BB962C8B-B14F-4D97-AF65-F5344CB8AC3E}">
        <p14:creationId xmlns:p14="http://schemas.microsoft.com/office/powerpoint/2010/main" val="3617713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0"/>
            <a:ext cx="12192000" cy="640080"/>
          </a:xfrm>
          <a:solidFill>
            <a:schemeClr val="accent6"/>
          </a:solidFill>
        </p:spPr>
        <p:txBody>
          <a:bodyPr vert="horz" lIns="91440" tIns="45720" rIns="91440" bIns="45720" rtlCol="0" anchor="ctr">
            <a:normAutofit/>
          </a:bodyPr>
          <a:lstStyle/>
          <a:p>
            <a:r>
              <a:rPr lang="en-US" dirty="0"/>
              <a:t>Measurement</a:t>
            </a:r>
          </a:p>
        </p:txBody>
      </p:sp>
      <p:pic>
        <p:nvPicPr>
          <p:cNvPr id="1026" name="Picture 2" descr="Image for Basic and Advanced Software Testing: What Approach Serves Your Business Best?">
            <a:extLst>
              <a:ext uri="{FF2B5EF4-FFF2-40B4-BE49-F238E27FC236}">
                <a16:creationId xmlns:a16="http://schemas.microsoft.com/office/drawing/2014/main" id="{C59DA665-8082-4ACA-A250-39F4A28F8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932" y="1458012"/>
            <a:ext cx="8953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EBC19C06-CD8D-4BE0-9511-5924CD736EA9}"/>
              </a:ext>
            </a:extLst>
          </p:cNvPr>
          <p:cNvSpPr>
            <a:spLocks noGrp="1"/>
          </p:cNvSpPr>
          <p:nvPr>
            <p:ph sz="quarter" idx="13"/>
          </p:nvPr>
        </p:nvSpPr>
        <p:spPr>
          <a:xfrm>
            <a:off x="3616357" y="4998657"/>
            <a:ext cx="5298649" cy="1175900"/>
          </a:xfrm>
        </p:spPr>
        <p:txBody>
          <a:bodyPr>
            <a:normAutofit fontScale="92500" lnSpcReduction="20000"/>
          </a:bodyPr>
          <a:lstStyle/>
          <a:p>
            <a:pPr algn="ctr"/>
            <a:endParaRPr lang="en-US" sz="3600" dirty="0"/>
          </a:p>
          <a:p>
            <a:pPr algn="ctr"/>
            <a:r>
              <a:rPr lang="en-US" sz="3600" dirty="0"/>
              <a:t>More Accurate and Why? </a:t>
            </a:r>
          </a:p>
        </p:txBody>
      </p:sp>
    </p:spTree>
    <p:extLst>
      <p:ext uri="{BB962C8B-B14F-4D97-AF65-F5344CB8AC3E}">
        <p14:creationId xmlns:p14="http://schemas.microsoft.com/office/powerpoint/2010/main" val="1239947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Check Sheet - EXAMPLE</a:t>
            </a:r>
          </a:p>
        </p:txBody>
      </p:sp>
      <p:pic>
        <p:nvPicPr>
          <p:cNvPr id="6" name="table"/>
          <p:cNvPicPr>
            <a:picLocks noChangeAspect="1"/>
          </p:cNvPicPr>
          <p:nvPr/>
        </p:nvPicPr>
        <p:blipFill>
          <a:blip r:embed="rId2"/>
          <a:stretch>
            <a:fillRect/>
          </a:stretch>
        </p:blipFill>
        <p:spPr>
          <a:xfrm>
            <a:off x="2174383" y="2416850"/>
            <a:ext cx="8229600" cy="3886201"/>
          </a:xfrm>
          <a:prstGeom prst="rect">
            <a:avLst/>
          </a:prstGeom>
        </p:spPr>
      </p:pic>
    </p:spTree>
    <p:extLst>
      <p:ext uri="{BB962C8B-B14F-4D97-AF65-F5344CB8AC3E}">
        <p14:creationId xmlns:p14="http://schemas.microsoft.com/office/powerpoint/2010/main" val="281277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 y="7481"/>
            <a:ext cx="12108873" cy="640080"/>
          </a:xfrm>
        </p:spPr>
        <p:txBody>
          <a:bodyPr>
            <a:normAutofit/>
          </a:bodyPr>
          <a:lstStyle/>
          <a:p>
            <a:r>
              <a:rPr lang="en-US" dirty="0"/>
              <a:t>Check Sheet - EXAMPLE</a:t>
            </a:r>
          </a:p>
        </p:txBody>
      </p:sp>
      <p:pic>
        <p:nvPicPr>
          <p:cNvPr id="1026" name="Picture 2" descr="Check Shee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834" y="3503188"/>
            <a:ext cx="7868991" cy="2569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9801" y="2415862"/>
            <a:ext cx="10500575" cy="646331"/>
          </a:xfrm>
          <a:prstGeom prst="rect">
            <a:avLst/>
          </a:prstGeom>
        </p:spPr>
        <p:txBody>
          <a:bodyPr wrap="square">
            <a:spAutoFit/>
          </a:bodyPr>
          <a:lstStyle/>
          <a:p>
            <a:r>
              <a:rPr lang="en-US" dirty="0">
                <a:solidFill>
                  <a:srgbClr val="333333"/>
                </a:solidFill>
                <a:latin typeface="Helvetica Neue"/>
              </a:rPr>
              <a:t>The figure below shows a check sheet used to collect data on telephone interruptions. The tick marks were added as data was collected over several weeks.</a:t>
            </a:r>
            <a:endParaRPr lang="en-US" dirty="0"/>
          </a:p>
        </p:txBody>
      </p:sp>
    </p:spTree>
    <p:extLst>
      <p:ext uri="{BB962C8B-B14F-4D97-AF65-F5344CB8AC3E}">
        <p14:creationId xmlns:p14="http://schemas.microsoft.com/office/powerpoint/2010/main" val="1354246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099636" cy="640080"/>
          </a:xfrm>
        </p:spPr>
        <p:txBody>
          <a:bodyPr>
            <a:normAutofit/>
          </a:bodyPr>
          <a:lstStyle/>
          <a:p>
            <a:r>
              <a:rPr lang="en-US" dirty="0"/>
              <a:t>Control Chart</a:t>
            </a:r>
          </a:p>
        </p:txBody>
      </p:sp>
      <p:pic>
        <p:nvPicPr>
          <p:cNvPr id="2050" name="Picture 2" descr="Control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376" y="2289586"/>
            <a:ext cx="6489923" cy="3545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762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042550" cy="640080"/>
          </a:xfrm>
        </p:spPr>
        <p:txBody>
          <a:bodyPr>
            <a:normAutofit/>
          </a:bodyPr>
          <a:lstStyle/>
          <a:p>
            <a:r>
              <a:rPr lang="en-US" dirty="0"/>
              <a:t>Pareto Diagram</a:t>
            </a:r>
          </a:p>
        </p:txBody>
      </p:sp>
      <p:sp>
        <p:nvSpPr>
          <p:cNvPr id="5" name="Rectangle 4"/>
          <p:cNvSpPr/>
          <p:nvPr/>
        </p:nvSpPr>
        <p:spPr>
          <a:xfrm>
            <a:off x="521208" y="1682885"/>
            <a:ext cx="7220755" cy="4216539"/>
          </a:xfrm>
          <a:prstGeom prst="rect">
            <a:avLst/>
          </a:prstGeom>
        </p:spPr>
        <p:txBody>
          <a:bodyPr wrap="square">
            <a:spAutoFit/>
          </a:bodyPr>
          <a:lstStyle/>
          <a:p>
            <a:r>
              <a:rPr lang="en-US" sz="2400" b="1" dirty="0"/>
              <a:t>Also called: Pareto diagram, Pareto analysis, 80/20 Rule</a:t>
            </a:r>
          </a:p>
          <a:p>
            <a:r>
              <a:rPr lang="en-US" sz="2400" b="1" dirty="0"/>
              <a:t>Variations: weighted Pareto chart, comparative Pareto charts</a:t>
            </a:r>
          </a:p>
          <a:p>
            <a:pPr marL="457200" indent="-457200">
              <a:buFont typeface="Arial" panose="020B0604020202020204" pitchFamily="34" charset="0"/>
              <a:buChar char="•"/>
            </a:pPr>
            <a:r>
              <a:rPr lang="en-US" sz="2800" dirty="0"/>
              <a:t>A Pareto chart is a bar graph. </a:t>
            </a:r>
          </a:p>
          <a:p>
            <a:pPr marL="457200" indent="-457200">
              <a:buFont typeface="Arial" panose="020B0604020202020204" pitchFamily="34" charset="0"/>
              <a:buChar char="•"/>
            </a:pPr>
            <a:r>
              <a:rPr lang="en-US" sz="2800" dirty="0"/>
              <a:t>The lengths of the bars represent frequency or cost (time or money), and are arranged with longest bars on the left and the shortest to the right. </a:t>
            </a:r>
          </a:p>
          <a:p>
            <a:pPr marL="457200" indent="-457200">
              <a:buFont typeface="Arial" panose="020B0604020202020204" pitchFamily="34" charset="0"/>
              <a:buChar char="•"/>
            </a:pPr>
            <a:r>
              <a:rPr lang="en-US" sz="2800" dirty="0"/>
              <a:t>In this way the chart visually depicts which situations are more significant.</a:t>
            </a:r>
          </a:p>
        </p:txBody>
      </p:sp>
      <p:pic>
        <p:nvPicPr>
          <p:cNvPr id="2" name="Picture 1"/>
          <p:cNvPicPr>
            <a:picLocks noChangeAspect="1"/>
          </p:cNvPicPr>
          <p:nvPr/>
        </p:nvPicPr>
        <p:blipFill>
          <a:blip r:embed="rId2"/>
          <a:stretch>
            <a:fillRect/>
          </a:stretch>
        </p:blipFill>
        <p:spPr>
          <a:xfrm>
            <a:off x="7959143" y="2428740"/>
            <a:ext cx="4083407" cy="2724830"/>
          </a:xfrm>
          <a:prstGeom prst="rect">
            <a:avLst/>
          </a:prstGeom>
        </p:spPr>
      </p:pic>
    </p:spTree>
    <p:extLst>
      <p:ext uri="{BB962C8B-B14F-4D97-AF65-F5344CB8AC3E}">
        <p14:creationId xmlns:p14="http://schemas.microsoft.com/office/powerpoint/2010/main" val="752927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044218" cy="640080"/>
          </a:xfrm>
        </p:spPr>
        <p:txBody>
          <a:bodyPr>
            <a:normAutofit/>
          </a:bodyPr>
          <a:lstStyle/>
          <a:p>
            <a:r>
              <a:rPr lang="en-US" dirty="0"/>
              <a:t>Pareto Diagram - EXAMPLE</a:t>
            </a:r>
          </a:p>
        </p:txBody>
      </p:sp>
      <p:pic>
        <p:nvPicPr>
          <p:cNvPr id="13314" name="Picture 2" descr="Pareto 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74" y="2673438"/>
            <a:ext cx="4159875" cy="28758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Pareto 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128" y="2137800"/>
            <a:ext cx="4944458" cy="382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5294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1000"/>
                                        <p:tgtEl>
                                          <p:spTgt spid="14338"/>
                                        </p:tgtEl>
                                      </p:cBhvr>
                                    </p:animEffect>
                                    <p:anim calcmode="lin" valueType="num">
                                      <p:cBhvr>
                                        <p:cTn id="13" dur="1000" fill="hold"/>
                                        <p:tgtEl>
                                          <p:spTgt spid="14338"/>
                                        </p:tgtEl>
                                        <p:attrNameLst>
                                          <p:attrName>ppt_x</p:attrName>
                                        </p:attrNameLst>
                                      </p:cBhvr>
                                      <p:tavLst>
                                        <p:tav tm="0">
                                          <p:val>
                                            <p:strVal val="#ppt_x"/>
                                          </p:val>
                                        </p:tav>
                                        <p:tav tm="100000">
                                          <p:val>
                                            <p:strVal val="#ppt_x"/>
                                          </p:val>
                                        </p:tav>
                                      </p:tavLst>
                                    </p:anim>
                                    <p:anim calcmode="lin" valueType="num">
                                      <p:cBhvr>
                                        <p:cTn id="14"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22816"/>
            <a:ext cx="12192000" cy="640080"/>
          </a:xfrm>
        </p:spPr>
        <p:txBody>
          <a:bodyPr>
            <a:normAutofit/>
          </a:bodyPr>
          <a:lstStyle/>
          <a:p>
            <a:r>
              <a:rPr lang="en-US" dirty="0"/>
              <a:t>Fish Bone Diagram</a:t>
            </a:r>
          </a:p>
        </p:txBody>
      </p:sp>
      <p:sp>
        <p:nvSpPr>
          <p:cNvPr id="5" name="Rectangle 4"/>
          <p:cNvSpPr/>
          <p:nvPr/>
        </p:nvSpPr>
        <p:spPr>
          <a:xfrm>
            <a:off x="521208" y="1928206"/>
            <a:ext cx="6497132" cy="3970318"/>
          </a:xfrm>
          <a:prstGeom prst="rect">
            <a:avLst/>
          </a:prstGeom>
        </p:spPr>
        <p:txBody>
          <a:bodyPr wrap="square">
            <a:spAutoFit/>
          </a:bodyPr>
          <a:lstStyle/>
          <a:p>
            <a:r>
              <a:rPr lang="en-US" sz="2800" b="1" dirty="0"/>
              <a:t>Also Called: Cause–and–Effect Diagram, Ishikawa Diagram</a:t>
            </a:r>
          </a:p>
          <a:p>
            <a:endParaRPr lang="en-US" sz="2800" dirty="0"/>
          </a:p>
          <a:p>
            <a:pPr marL="457200" indent="-457200">
              <a:buFont typeface="Arial" panose="020B0604020202020204" pitchFamily="34" charset="0"/>
              <a:buChar char="•"/>
            </a:pPr>
            <a:r>
              <a:rPr lang="en-US" sz="2800" dirty="0"/>
              <a:t>The fishbone diagram identifies many possible causes for an effect or problem.</a:t>
            </a:r>
          </a:p>
          <a:p>
            <a:pPr marL="457200" indent="-457200">
              <a:buFont typeface="Arial" panose="020B0604020202020204" pitchFamily="34" charset="0"/>
              <a:buChar char="•"/>
            </a:pPr>
            <a:r>
              <a:rPr lang="en-US" sz="2800" dirty="0"/>
              <a:t>It can be used to structure a brainstorming session. </a:t>
            </a:r>
          </a:p>
          <a:p>
            <a:pPr marL="457200" indent="-457200">
              <a:buFont typeface="Arial" panose="020B0604020202020204" pitchFamily="34" charset="0"/>
              <a:buChar char="•"/>
            </a:pPr>
            <a:r>
              <a:rPr lang="en-US" sz="2800" dirty="0"/>
              <a:t>It immediately sorts ideas into useful categories.</a:t>
            </a:r>
          </a:p>
        </p:txBody>
      </p:sp>
      <p:pic>
        <p:nvPicPr>
          <p:cNvPr id="15362" name="Picture 2" descr="Fishbon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98" y="3336365"/>
            <a:ext cx="4475668" cy="256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339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640080"/>
          </a:xfrm>
        </p:spPr>
        <p:txBody>
          <a:bodyPr>
            <a:normAutofit/>
          </a:bodyPr>
          <a:lstStyle/>
          <a:p>
            <a:r>
              <a:rPr lang="en-US" dirty="0"/>
              <a:t>Fish Bone Diagram - EXAMPLE</a:t>
            </a:r>
          </a:p>
        </p:txBody>
      </p:sp>
      <p:pic>
        <p:nvPicPr>
          <p:cNvPr id="2" name="Picture 1"/>
          <p:cNvPicPr>
            <a:picLocks noChangeAspect="1"/>
          </p:cNvPicPr>
          <p:nvPr/>
        </p:nvPicPr>
        <p:blipFill rotWithShape="1">
          <a:blip r:embed="rId2"/>
          <a:srcRect t="5202"/>
          <a:stretch/>
        </p:blipFill>
        <p:spPr>
          <a:xfrm>
            <a:off x="2112621" y="1583459"/>
            <a:ext cx="7966757" cy="4156704"/>
          </a:xfrm>
          <a:prstGeom prst="rect">
            <a:avLst/>
          </a:prstGeom>
        </p:spPr>
      </p:pic>
    </p:spTree>
    <p:extLst>
      <p:ext uri="{BB962C8B-B14F-4D97-AF65-F5344CB8AC3E}">
        <p14:creationId xmlns:p14="http://schemas.microsoft.com/office/powerpoint/2010/main" val="3375806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0"/>
            <a:ext cx="12192000" cy="640080"/>
          </a:xfrm>
          <a:solidFill>
            <a:schemeClr val="accent6"/>
          </a:solidFill>
        </p:spPr>
        <p:txBody>
          <a:bodyPr vert="horz" lIns="91440" tIns="45720" rIns="91440" bIns="45720" rtlCol="0" anchor="ctr">
            <a:normAutofit/>
          </a:bodyPr>
          <a:lstStyle/>
          <a:p>
            <a:r>
              <a:rPr lang="en-US" dirty="0"/>
              <a:t>Three General Principles of SQA</a:t>
            </a:r>
          </a:p>
        </p:txBody>
      </p:sp>
      <p:sp>
        <p:nvSpPr>
          <p:cNvPr id="4" name="Content Placeholder 2">
            <a:extLst>
              <a:ext uri="{FF2B5EF4-FFF2-40B4-BE49-F238E27FC236}">
                <a16:creationId xmlns:a16="http://schemas.microsoft.com/office/drawing/2014/main" id="{EA1811B3-ECB2-4853-8A60-0B4587831FC4}"/>
              </a:ext>
            </a:extLst>
          </p:cNvPr>
          <p:cNvSpPr>
            <a:spLocks noGrp="1"/>
          </p:cNvSpPr>
          <p:nvPr>
            <p:ph sz="quarter" idx="13"/>
          </p:nvPr>
        </p:nvSpPr>
        <p:spPr>
          <a:xfrm>
            <a:off x="521208" y="1209368"/>
            <a:ext cx="11311128" cy="5348060"/>
          </a:xfrm>
          <a:noFill/>
        </p:spPr>
        <p:txBody>
          <a:bodyPr>
            <a:normAutofit/>
          </a:bodyPr>
          <a:lstStyle/>
          <a:p>
            <a:pPr marL="571500" lvl="0" indent="-571500">
              <a:lnSpc>
                <a:spcPct val="150000"/>
              </a:lnSpc>
              <a:buFont typeface="Arial" panose="020B0604020202020204" pitchFamily="34" charset="0"/>
              <a:buChar char="•"/>
            </a:pPr>
            <a:r>
              <a:rPr lang="en-US" sz="3600" dirty="0"/>
              <a:t>Know what </a:t>
            </a:r>
            <a:r>
              <a:rPr lang="en-US" sz="3600" u="sng" dirty="0"/>
              <a:t>you are doing</a:t>
            </a:r>
          </a:p>
          <a:p>
            <a:pPr marL="571500" lvl="0" indent="-571500">
              <a:lnSpc>
                <a:spcPct val="150000"/>
              </a:lnSpc>
              <a:buFont typeface="Arial" panose="020B0604020202020204" pitchFamily="34" charset="0"/>
              <a:buChar char="•"/>
            </a:pPr>
            <a:r>
              <a:rPr lang="en-US" sz="3600" dirty="0"/>
              <a:t>Know what </a:t>
            </a:r>
            <a:r>
              <a:rPr lang="en-US" sz="3600" u="sng" dirty="0"/>
              <a:t>you should be doing</a:t>
            </a:r>
          </a:p>
          <a:p>
            <a:pPr marL="571500" lvl="0" indent="-571500">
              <a:lnSpc>
                <a:spcPct val="150000"/>
              </a:lnSpc>
              <a:buFont typeface="Arial" panose="020B0604020202020204" pitchFamily="34" charset="0"/>
              <a:buChar char="•"/>
            </a:pPr>
            <a:r>
              <a:rPr lang="en-US" sz="3600" dirty="0"/>
              <a:t>Know how to </a:t>
            </a:r>
            <a:r>
              <a:rPr lang="en-US" sz="3600" u="sng" dirty="0"/>
              <a:t>measure the difference</a:t>
            </a:r>
          </a:p>
        </p:txBody>
      </p:sp>
    </p:spTree>
    <p:extLst>
      <p:ext uri="{BB962C8B-B14F-4D97-AF65-F5344CB8AC3E}">
        <p14:creationId xmlns:p14="http://schemas.microsoft.com/office/powerpoint/2010/main" val="266318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331"/>
            <a:ext cx="12192000" cy="640080"/>
          </a:xfrm>
          <a:solidFill>
            <a:schemeClr val="accent6"/>
          </a:solidFill>
        </p:spPr>
        <p:txBody>
          <a:bodyPr vert="horz" lIns="91440" tIns="45720" rIns="91440" bIns="45720" rtlCol="0" anchor="ctr">
            <a:normAutofit/>
          </a:bodyPr>
          <a:lstStyle/>
          <a:p>
            <a:r>
              <a:rPr lang="en-US" dirty="0"/>
              <a:t>Changing Views of Quality</a:t>
            </a:r>
          </a:p>
        </p:txBody>
      </p:sp>
      <p:sp>
        <p:nvSpPr>
          <p:cNvPr id="4" name="Content Placeholder 2">
            <a:extLst>
              <a:ext uri="{FF2B5EF4-FFF2-40B4-BE49-F238E27FC236}">
                <a16:creationId xmlns:a16="http://schemas.microsoft.com/office/drawing/2014/main" id="{EA1811B3-ECB2-4853-8A60-0B4587831FC4}"/>
              </a:ext>
            </a:extLst>
          </p:cNvPr>
          <p:cNvSpPr>
            <a:spLocks noGrp="1"/>
          </p:cNvSpPr>
          <p:nvPr>
            <p:ph sz="quarter" idx="13"/>
          </p:nvPr>
        </p:nvSpPr>
        <p:spPr>
          <a:xfrm>
            <a:off x="521208" y="1592236"/>
            <a:ext cx="11213592" cy="4965192"/>
          </a:xfrm>
          <a:noFill/>
        </p:spPr>
        <p:txBody>
          <a:bodyPr>
            <a:normAutofit/>
          </a:bodyPr>
          <a:lstStyle/>
          <a:p>
            <a:pPr lvl="0">
              <a:lnSpc>
                <a:spcPct val="100000"/>
              </a:lnSpc>
              <a:spcAft>
                <a:spcPts val="0"/>
              </a:spcAft>
            </a:pPr>
            <a:endParaRPr lang="en-US" b="1" dirty="0"/>
          </a:p>
          <a:p>
            <a:pPr lvl="0">
              <a:lnSpc>
                <a:spcPct val="100000"/>
              </a:lnSpc>
              <a:spcAft>
                <a:spcPts val="0"/>
              </a:spcAft>
            </a:pPr>
            <a:endParaRPr lang="en-US" b="1" dirty="0"/>
          </a:p>
        </p:txBody>
      </p:sp>
      <p:graphicFrame>
        <p:nvGraphicFramePr>
          <p:cNvPr id="3" name="Table 2">
            <a:extLst>
              <a:ext uri="{FF2B5EF4-FFF2-40B4-BE49-F238E27FC236}">
                <a16:creationId xmlns:a16="http://schemas.microsoft.com/office/drawing/2014/main" id="{15D1CB97-4764-4AAF-BF1B-EA99D2579C64}"/>
              </a:ext>
            </a:extLst>
          </p:cNvPr>
          <p:cNvGraphicFramePr>
            <a:graphicFrameLocks noGrp="1"/>
          </p:cNvGraphicFramePr>
          <p:nvPr/>
        </p:nvGraphicFramePr>
        <p:xfrm>
          <a:off x="329479" y="869567"/>
          <a:ext cx="11528224" cy="5716248"/>
        </p:xfrm>
        <a:graphic>
          <a:graphicData uri="http://schemas.openxmlformats.org/drawingml/2006/table">
            <a:tbl>
              <a:tblPr firstRow="1" bandRow="1">
                <a:tableStyleId>{AF606853-7671-496A-8E4F-DF71F8EC918B}</a:tableStyleId>
              </a:tblPr>
              <a:tblGrid>
                <a:gridCol w="5764112">
                  <a:extLst>
                    <a:ext uri="{9D8B030D-6E8A-4147-A177-3AD203B41FA5}">
                      <a16:colId xmlns:a16="http://schemas.microsoft.com/office/drawing/2014/main" val="4154762907"/>
                    </a:ext>
                  </a:extLst>
                </a:gridCol>
                <a:gridCol w="5764112">
                  <a:extLst>
                    <a:ext uri="{9D8B030D-6E8A-4147-A177-3AD203B41FA5}">
                      <a16:colId xmlns:a16="http://schemas.microsoft.com/office/drawing/2014/main" val="3340071185"/>
                    </a:ext>
                  </a:extLst>
                </a:gridCol>
              </a:tblGrid>
              <a:tr h="533816">
                <a:tc>
                  <a:txBody>
                    <a:bodyPr/>
                    <a:lstStyle/>
                    <a:p>
                      <a:r>
                        <a:rPr lang="en-US" dirty="0"/>
                        <a:t>Past</a:t>
                      </a:r>
                    </a:p>
                  </a:txBody>
                  <a:tcPr/>
                </a:tc>
                <a:tc>
                  <a:txBody>
                    <a:bodyPr/>
                    <a:lstStyle/>
                    <a:p>
                      <a:r>
                        <a:rPr lang="en-US" dirty="0"/>
                        <a:t>Present</a:t>
                      </a:r>
                    </a:p>
                  </a:txBody>
                  <a:tcPr/>
                </a:tc>
                <a:extLst>
                  <a:ext uri="{0D108BD9-81ED-4DB2-BD59-A6C34878D82A}">
                    <a16:rowId xmlns:a16="http://schemas.microsoft.com/office/drawing/2014/main" val="1514888063"/>
                  </a:ext>
                </a:extLst>
              </a:tr>
              <a:tr h="882620">
                <a:tc>
                  <a:txBody>
                    <a:bodyPr/>
                    <a:lstStyle/>
                    <a:p>
                      <a:r>
                        <a:rPr lang="en-US" dirty="0"/>
                        <a:t>Quality is the responsibility of blue collar workers and direct labor employees working on </a:t>
                      </a:r>
                    </a:p>
                  </a:txBody>
                  <a:tcPr/>
                </a:tc>
                <a:tc>
                  <a:txBody>
                    <a:bodyPr/>
                    <a:lstStyle/>
                    <a:p>
                      <a:r>
                        <a:rPr lang="en-US" sz="1800" b="0" i="0" kern="1200" dirty="0">
                          <a:solidFill>
                            <a:schemeClr val="lt1"/>
                          </a:solidFill>
                          <a:effectLst/>
                          <a:latin typeface="+mn-lt"/>
                          <a:ea typeface="+mn-ea"/>
                          <a:cs typeface="+mn-cs"/>
                        </a:rPr>
                        <a:t>Quality is everyone’s responsibility, including, white-collar workers, the indirect labor force and the</a:t>
                      </a:r>
                      <a:br>
                        <a:rPr lang="en-US" sz="1800" b="0" i="0" kern="1200" dirty="0">
                          <a:solidFill>
                            <a:schemeClr val="lt1"/>
                          </a:solidFill>
                          <a:effectLst/>
                          <a:latin typeface="+mn-lt"/>
                          <a:ea typeface="+mn-ea"/>
                          <a:cs typeface="+mn-cs"/>
                        </a:rPr>
                      </a:br>
                      <a:r>
                        <a:rPr lang="en-US" sz="1800" b="0" i="0" kern="1200" dirty="0">
                          <a:solidFill>
                            <a:schemeClr val="lt1"/>
                          </a:solidFill>
                          <a:effectLst/>
                          <a:latin typeface="+mn-lt"/>
                          <a:ea typeface="+mn-ea"/>
                          <a:cs typeface="+mn-cs"/>
                        </a:rPr>
                        <a:t>overhead staff</a:t>
                      </a:r>
                      <a:r>
                        <a:rPr lang="en-US" dirty="0"/>
                        <a:t> </a:t>
                      </a:r>
                    </a:p>
                  </a:txBody>
                  <a:tcPr/>
                </a:tc>
                <a:extLst>
                  <a:ext uri="{0D108BD9-81ED-4DB2-BD59-A6C34878D82A}">
                    <a16:rowId xmlns:a16="http://schemas.microsoft.com/office/drawing/2014/main" val="4085349220"/>
                  </a:ext>
                </a:extLst>
              </a:tr>
              <a:tr h="266062">
                <a:tc>
                  <a:txBody>
                    <a:bodyPr/>
                    <a:lstStyle/>
                    <a:p>
                      <a:r>
                        <a:rPr lang="en-US" sz="1800" b="0" i="0" kern="1200" dirty="0">
                          <a:solidFill>
                            <a:schemeClr val="lt1"/>
                          </a:solidFill>
                          <a:effectLst/>
                          <a:latin typeface="+mn-lt"/>
                          <a:ea typeface="+mn-ea"/>
                          <a:cs typeface="+mn-cs"/>
                        </a:rPr>
                        <a:t>Quality defects should be hidden from the customers and management</a:t>
                      </a:r>
                      <a:r>
                        <a:rPr lang="en-US" dirty="0"/>
                        <a:t> </a:t>
                      </a:r>
                    </a:p>
                  </a:txBody>
                  <a:tcPr/>
                </a:tc>
                <a:tc>
                  <a:txBody>
                    <a:bodyPr/>
                    <a:lstStyle/>
                    <a:p>
                      <a:r>
                        <a:rPr lang="en-US" sz="1800" b="0" i="0" kern="1200" dirty="0">
                          <a:solidFill>
                            <a:schemeClr val="lt1"/>
                          </a:solidFill>
                          <a:effectLst/>
                          <a:latin typeface="+mn-lt"/>
                          <a:ea typeface="+mn-ea"/>
                          <a:cs typeface="+mn-cs"/>
                        </a:rPr>
                        <a:t>Defects should be highlighted and brought to the surface for corrective actions</a:t>
                      </a:r>
                      <a:r>
                        <a:rPr lang="en-US" dirty="0"/>
                        <a:t> </a:t>
                      </a:r>
                    </a:p>
                  </a:txBody>
                  <a:tcPr/>
                </a:tc>
                <a:extLst>
                  <a:ext uri="{0D108BD9-81ED-4DB2-BD59-A6C34878D82A}">
                    <a16:rowId xmlns:a16="http://schemas.microsoft.com/office/drawing/2014/main" val="2618618938"/>
                  </a:ext>
                </a:extLst>
              </a:tr>
              <a:tr h="533816">
                <a:tc>
                  <a:txBody>
                    <a:bodyPr/>
                    <a:lstStyle/>
                    <a:p>
                      <a:r>
                        <a:rPr lang="en-US" sz="1800" b="0" i="0" kern="1200" dirty="0">
                          <a:solidFill>
                            <a:schemeClr val="lt1"/>
                          </a:solidFill>
                          <a:effectLst/>
                          <a:latin typeface="+mn-lt"/>
                          <a:ea typeface="+mn-ea"/>
                          <a:cs typeface="+mn-cs"/>
                        </a:rPr>
                        <a:t>Quality problems lead to blame, faulty justification and excuses</a:t>
                      </a:r>
                      <a:r>
                        <a:rPr lang="en-US" dirty="0"/>
                        <a:t> </a:t>
                      </a:r>
                    </a:p>
                  </a:txBody>
                  <a:tcPr/>
                </a:tc>
                <a:tc>
                  <a:txBody>
                    <a:bodyPr/>
                    <a:lstStyle/>
                    <a:p>
                      <a:r>
                        <a:rPr lang="en-US" sz="1800" b="0" i="0" kern="1200" dirty="0">
                          <a:solidFill>
                            <a:schemeClr val="lt1"/>
                          </a:solidFill>
                          <a:effectLst/>
                          <a:latin typeface="+mn-lt"/>
                          <a:ea typeface="+mn-ea"/>
                          <a:cs typeface="+mn-cs"/>
                        </a:rPr>
                        <a:t>Quality problems lead to cooperative solutions</a:t>
                      </a:r>
                      <a:r>
                        <a:rPr lang="en-US" dirty="0"/>
                        <a:t> </a:t>
                      </a:r>
                      <a:br>
                        <a:rPr lang="en-US" dirty="0"/>
                      </a:br>
                      <a:endParaRPr lang="en-US" dirty="0"/>
                    </a:p>
                  </a:txBody>
                  <a:tcPr/>
                </a:tc>
                <a:extLst>
                  <a:ext uri="{0D108BD9-81ED-4DB2-BD59-A6C34878D82A}">
                    <a16:rowId xmlns:a16="http://schemas.microsoft.com/office/drawing/2014/main" val="2798452664"/>
                  </a:ext>
                </a:extLst>
              </a:tr>
              <a:tr h="533816">
                <a:tc>
                  <a:txBody>
                    <a:bodyPr/>
                    <a:lstStyle/>
                    <a:p>
                      <a:r>
                        <a:rPr lang="en-US" sz="1800" b="0" i="0" kern="1200" dirty="0">
                          <a:solidFill>
                            <a:schemeClr val="lt1"/>
                          </a:solidFill>
                          <a:effectLst/>
                          <a:latin typeface="+mn-lt"/>
                          <a:ea typeface="+mn-ea"/>
                          <a:cs typeface="+mn-cs"/>
                        </a:rPr>
                        <a:t>Corrections-to-quality problems should be accompanied with minimum documentation</a:t>
                      </a:r>
                      <a:r>
                        <a:rPr lang="en-US" dirty="0"/>
                        <a:t> </a:t>
                      </a:r>
                    </a:p>
                  </a:txBody>
                  <a:tcPr/>
                </a:tc>
                <a:tc>
                  <a:txBody>
                    <a:bodyPr/>
                    <a:lstStyle/>
                    <a:p>
                      <a:r>
                        <a:rPr lang="en-US" sz="1800" b="0" i="0" kern="1200" dirty="0">
                          <a:solidFill>
                            <a:schemeClr val="lt1"/>
                          </a:solidFill>
                          <a:effectLst/>
                          <a:latin typeface="+mn-lt"/>
                          <a:ea typeface="+mn-ea"/>
                          <a:cs typeface="+mn-cs"/>
                        </a:rPr>
                        <a:t>Documentation is essential for “lessons learnt” so the mistakes are not repeated</a:t>
                      </a:r>
                      <a:r>
                        <a:rPr lang="en-US" dirty="0"/>
                        <a:t> </a:t>
                      </a:r>
                    </a:p>
                  </a:txBody>
                  <a:tcPr/>
                </a:tc>
                <a:extLst>
                  <a:ext uri="{0D108BD9-81ED-4DB2-BD59-A6C34878D82A}">
                    <a16:rowId xmlns:a16="http://schemas.microsoft.com/office/drawing/2014/main" val="2676700317"/>
                  </a:ext>
                </a:extLst>
              </a:tr>
              <a:tr h="533816">
                <a:tc>
                  <a:txBody>
                    <a:bodyPr/>
                    <a:lstStyle/>
                    <a:p>
                      <a:r>
                        <a:rPr lang="en-US" sz="1800" b="0" i="0" kern="1200" dirty="0">
                          <a:solidFill>
                            <a:schemeClr val="lt1"/>
                          </a:solidFill>
                          <a:effectLst/>
                          <a:latin typeface="+mn-lt"/>
                          <a:ea typeface="+mn-ea"/>
                          <a:cs typeface="+mn-cs"/>
                        </a:rPr>
                        <a:t>Increased quality will increase project costs</a:t>
                      </a:r>
                      <a:r>
                        <a:rPr lang="en-US" dirty="0"/>
                        <a:t> </a:t>
                      </a:r>
                    </a:p>
                  </a:txBody>
                  <a:tcPr/>
                </a:tc>
                <a:tc>
                  <a:txBody>
                    <a:bodyPr/>
                    <a:lstStyle/>
                    <a:p>
                      <a:r>
                        <a:rPr lang="en-US" sz="1800" b="0" i="0" kern="1200" dirty="0">
                          <a:solidFill>
                            <a:schemeClr val="lt1"/>
                          </a:solidFill>
                          <a:effectLst/>
                          <a:latin typeface="+mn-lt"/>
                          <a:ea typeface="+mn-ea"/>
                          <a:cs typeface="+mn-cs"/>
                        </a:rPr>
                        <a:t>Improved quality saves money and increase business</a:t>
                      </a:r>
                      <a:r>
                        <a:rPr lang="en-US" dirty="0"/>
                        <a:t> </a:t>
                      </a:r>
                    </a:p>
                  </a:txBody>
                  <a:tcPr/>
                </a:tc>
                <a:extLst>
                  <a:ext uri="{0D108BD9-81ED-4DB2-BD59-A6C34878D82A}">
                    <a16:rowId xmlns:a16="http://schemas.microsoft.com/office/drawing/2014/main" val="293155386"/>
                  </a:ext>
                </a:extLst>
              </a:tr>
              <a:tr h="533816">
                <a:tc>
                  <a:txBody>
                    <a:bodyPr/>
                    <a:lstStyle/>
                    <a:p>
                      <a:r>
                        <a:rPr lang="en-US" sz="1800" b="0" i="0" kern="1200" dirty="0">
                          <a:solidFill>
                            <a:schemeClr val="lt1"/>
                          </a:solidFill>
                          <a:effectLst/>
                          <a:latin typeface="+mn-lt"/>
                          <a:ea typeface="+mn-ea"/>
                          <a:cs typeface="+mn-cs"/>
                        </a:rPr>
                        <a:t>Quality is internally focused</a:t>
                      </a:r>
                      <a:r>
                        <a:rPr lang="en-US" dirty="0"/>
                        <a:t> </a:t>
                      </a:r>
                    </a:p>
                  </a:txBody>
                  <a:tcPr/>
                </a:tc>
                <a:tc>
                  <a:txBody>
                    <a:bodyPr/>
                    <a:lstStyle/>
                    <a:p>
                      <a:r>
                        <a:rPr lang="en-US" sz="1800" b="0" i="0" kern="1200" dirty="0">
                          <a:solidFill>
                            <a:schemeClr val="lt1"/>
                          </a:solidFill>
                          <a:effectLst/>
                          <a:latin typeface="+mn-lt"/>
                          <a:ea typeface="+mn-ea"/>
                          <a:cs typeface="+mn-cs"/>
                        </a:rPr>
                        <a:t>Quality is customer focused</a:t>
                      </a:r>
                      <a:r>
                        <a:rPr lang="en-US" dirty="0"/>
                        <a:t> </a:t>
                      </a:r>
                    </a:p>
                  </a:txBody>
                  <a:tcPr/>
                </a:tc>
                <a:extLst>
                  <a:ext uri="{0D108BD9-81ED-4DB2-BD59-A6C34878D82A}">
                    <a16:rowId xmlns:a16="http://schemas.microsoft.com/office/drawing/2014/main" val="1559048652"/>
                  </a:ext>
                </a:extLst>
              </a:tr>
              <a:tr h="533816">
                <a:tc>
                  <a:txBody>
                    <a:bodyPr/>
                    <a:lstStyle/>
                    <a:p>
                      <a:r>
                        <a:rPr lang="en-US" sz="1800" b="0" i="0" kern="1200" dirty="0">
                          <a:solidFill>
                            <a:schemeClr val="lt1"/>
                          </a:solidFill>
                          <a:effectLst/>
                          <a:latin typeface="+mn-lt"/>
                          <a:ea typeface="+mn-ea"/>
                          <a:cs typeface="+mn-cs"/>
                        </a:rPr>
                        <a:t>Quality will not occur without close supervision of people</a:t>
                      </a:r>
                      <a:r>
                        <a:rPr lang="en-US" dirty="0"/>
                        <a:t> </a:t>
                      </a:r>
                    </a:p>
                  </a:txBody>
                  <a:tcPr/>
                </a:tc>
                <a:tc>
                  <a:txBody>
                    <a:bodyPr/>
                    <a:lstStyle/>
                    <a:p>
                      <a:r>
                        <a:rPr lang="en-US" sz="1800" b="0" i="0" kern="1200" dirty="0">
                          <a:solidFill>
                            <a:schemeClr val="lt1"/>
                          </a:solidFill>
                          <a:effectLst/>
                          <a:latin typeface="+mn-lt"/>
                          <a:ea typeface="+mn-ea"/>
                          <a:cs typeface="+mn-cs"/>
                        </a:rPr>
                        <a:t>People want to produce quality products</a:t>
                      </a:r>
                      <a:r>
                        <a:rPr lang="en-US" dirty="0"/>
                        <a:t> </a:t>
                      </a:r>
                    </a:p>
                  </a:txBody>
                  <a:tcPr/>
                </a:tc>
                <a:extLst>
                  <a:ext uri="{0D108BD9-81ED-4DB2-BD59-A6C34878D82A}">
                    <a16:rowId xmlns:a16="http://schemas.microsoft.com/office/drawing/2014/main" val="4161896645"/>
                  </a:ext>
                </a:extLst>
              </a:tr>
              <a:tr h="533816">
                <a:tc>
                  <a:txBody>
                    <a:bodyPr/>
                    <a:lstStyle/>
                    <a:p>
                      <a:r>
                        <a:rPr lang="en-US" sz="1800" b="0" i="0" kern="1200" dirty="0">
                          <a:solidFill>
                            <a:schemeClr val="lt1"/>
                          </a:solidFill>
                          <a:effectLst/>
                          <a:latin typeface="+mn-lt"/>
                          <a:ea typeface="+mn-ea"/>
                          <a:cs typeface="+mn-cs"/>
                        </a:rPr>
                        <a:t>Quality occurs during project execution</a:t>
                      </a:r>
                      <a:r>
                        <a:rPr lang="en-US" dirty="0"/>
                        <a:t> </a:t>
                      </a:r>
                    </a:p>
                  </a:txBody>
                  <a:tcPr/>
                </a:tc>
                <a:tc>
                  <a:txBody>
                    <a:bodyPr/>
                    <a:lstStyle/>
                    <a:p>
                      <a:r>
                        <a:rPr lang="en-US" sz="1800" b="0" i="0" kern="1200" dirty="0">
                          <a:solidFill>
                            <a:schemeClr val="lt1"/>
                          </a:solidFill>
                          <a:effectLst/>
                          <a:latin typeface="+mn-lt"/>
                          <a:ea typeface="+mn-ea"/>
                          <a:cs typeface="+mn-cs"/>
                        </a:rPr>
                        <a:t>Quality occurs at project initiation and must be planned for within the project</a:t>
                      </a:r>
                      <a:r>
                        <a:rPr lang="en-US" dirty="0"/>
                        <a:t> </a:t>
                      </a:r>
                    </a:p>
                  </a:txBody>
                  <a:tcPr/>
                </a:tc>
                <a:extLst>
                  <a:ext uri="{0D108BD9-81ED-4DB2-BD59-A6C34878D82A}">
                    <a16:rowId xmlns:a16="http://schemas.microsoft.com/office/drawing/2014/main" val="3704775883"/>
                  </a:ext>
                </a:extLst>
              </a:tr>
            </a:tbl>
          </a:graphicData>
        </a:graphic>
      </p:graphicFrame>
    </p:spTree>
    <p:extLst>
      <p:ext uri="{BB962C8B-B14F-4D97-AF65-F5344CB8AC3E}">
        <p14:creationId xmlns:p14="http://schemas.microsoft.com/office/powerpoint/2010/main" val="3593329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19468"/>
            <a:ext cx="12192000" cy="640080"/>
          </a:xfrm>
          <a:solidFill>
            <a:schemeClr val="accent6"/>
          </a:solidFill>
        </p:spPr>
        <p:txBody>
          <a:bodyPr vert="horz" lIns="91440" tIns="45720" rIns="91440" bIns="45720" rtlCol="0" anchor="ctr">
            <a:normAutofit/>
          </a:bodyPr>
          <a:lstStyle/>
          <a:p>
            <a:r>
              <a:rPr lang="en-US" dirty="0"/>
              <a:t>SQA vs SQC</a:t>
            </a:r>
          </a:p>
        </p:txBody>
      </p:sp>
      <p:graphicFrame>
        <p:nvGraphicFramePr>
          <p:cNvPr id="10" name="Content Placeholder 9">
            <a:extLst>
              <a:ext uri="{FF2B5EF4-FFF2-40B4-BE49-F238E27FC236}">
                <a16:creationId xmlns:a16="http://schemas.microsoft.com/office/drawing/2014/main" id="{44358897-F6A7-4751-A4F2-8F075E0D3EE5}"/>
              </a:ext>
            </a:extLst>
          </p:cNvPr>
          <p:cNvGraphicFramePr>
            <a:graphicFrameLocks noGrp="1"/>
          </p:cNvGraphicFramePr>
          <p:nvPr>
            <p:ph sz="quarter" idx="13"/>
            <p:extLst>
              <p:ext uri="{D42A27DB-BD31-4B8C-83A1-F6EECF244321}">
                <p14:modId xmlns:p14="http://schemas.microsoft.com/office/powerpoint/2010/main" val="2753949184"/>
              </p:ext>
            </p:extLst>
          </p:nvPr>
        </p:nvGraphicFramePr>
        <p:xfrm>
          <a:off x="706420" y="1098713"/>
          <a:ext cx="10803708" cy="5214187"/>
        </p:xfrm>
        <a:graphic>
          <a:graphicData uri="http://schemas.openxmlformats.org/drawingml/2006/table">
            <a:tbl>
              <a:tblPr>
                <a:tableStyleId>{638B1855-1B75-4FBE-930C-398BA8C253C6}</a:tableStyleId>
              </a:tblPr>
              <a:tblGrid>
                <a:gridCol w="1455755">
                  <a:extLst>
                    <a:ext uri="{9D8B030D-6E8A-4147-A177-3AD203B41FA5}">
                      <a16:colId xmlns:a16="http://schemas.microsoft.com/office/drawing/2014/main" val="2080013533"/>
                    </a:ext>
                  </a:extLst>
                </a:gridCol>
                <a:gridCol w="4588249">
                  <a:extLst>
                    <a:ext uri="{9D8B030D-6E8A-4147-A177-3AD203B41FA5}">
                      <a16:colId xmlns:a16="http://schemas.microsoft.com/office/drawing/2014/main" val="3420641226"/>
                    </a:ext>
                  </a:extLst>
                </a:gridCol>
                <a:gridCol w="4759704">
                  <a:extLst>
                    <a:ext uri="{9D8B030D-6E8A-4147-A177-3AD203B41FA5}">
                      <a16:colId xmlns:a16="http://schemas.microsoft.com/office/drawing/2014/main" val="1942351388"/>
                    </a:ext>
                  </a:extLst>
                </a:gridCol>
              </a:tblGrid>
              <a:tr h="447283">
                <a:tc>
                  <a:txBody>
                    <a:bodyPr/>
                    <a:lstStyle/>
                    <a:p>
                      <a:pPr fontAlgn="t"/>
                      <a:r>
                        <a:rPr lang="en-US" sz="1600" b="1" dirty="0">
                          <a:solidFill>
                            <a:schemeClr val="bg1"/>
                          </a:solidFill>
                          <a:effectLst/>
                        </a:rPr>
                        <a:t>Criteria</a:t>
                      </a:r>
                    </a:p>
                  </a:txBody>
                  <a:tcPr marL="108000" marR="108000" marT="26284" marB="26284">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accent6">
                          <a:lumMod val="75000"/>
                        </a:schemeClr>
                      </a:solidFill>
                      <a:prstDash val="solid"/>
                      <a:round/>
                      <a:headEnd type="none" w="med" len="med"/>
                      <a:tailEnd type="none" w="med" len="med"/>
                    </a:lnB>
                    <a:solidFill>
                      <a:schemeClr val="accent6">
                        <a:lumMod val="50000"/>
                      </a:schemeClr>
                    </a:solidFill>
                  </a:tcPr>
                </a:tc>
                <a:tc>
                  <a:txBody>
                    <a:bodyPr/>
                    <a:lstStyle/>
                    <a:p>
                      <a:pPr fontAlgn="t"/>
                      <a:r>
                        <a:rPr lang="en-US" sz="1600" b="1" dirty="0">
                          <a:solidFill>
                            <a:schemeClr val="bg1"/>
                          </a:solidFill>
                          <a:effectLst/>
                        </a:rPr>
                        <a:t>Software Quality Assurance (SQA)</a:t>
                      </a:r>
                    </a:p>
                  </a:txBody>
                  <a:tcPr marL="108000" marR="108000" marT="26284" marB="26284">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50000"/>
                      </a:schemeClr>
                    </a:solidFill>
                  </a:tcPr>
                </a:tc>
                <a:tc>
                  <a:txBody>
                    <a:bodyPr/>
                    <a:lstStyle/>
                    <a:p>
                      <a:pPr fontAlgn="t"/>
                      <a:r>
                        <a:rPr lang="en-US" sz="1600" b="1" dirty="0">
                          <a:solidFill>
                            <a:schemeClr val="bg1"/>
                          </a:solidFill>
                          <a:effectLst/>
                        </a:rPr>
                        <a:t>Software Quality Control (SQC)</a:t>
                      </a:r>
                    </a:p>
                  </a:txBody>
                  <a:tcPr marL="108000" marR="108000" marT="26284" marB="26284">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62985271"/>
                  </a:ext>
                </a:extLst>
              </a:tr>
              <a:tr h="1435470">
                <a:tc>
                  <a:txBody>
                    <a:bodyPr/>
                    <a:lstStyle/>
                    <a:p>
                      <a:pPr fontAlgn="t"/>
                      <a:r>
                        <a:rPr lang="en-US" sz="1600" b="0" i="1" u="sng" dirty="0">
                          <a:solidFill>
                            <a:schemeClr val="accent6">
                              <a:lumMod val="75000"/>
                            </a:schemeClr>
                          </a:solidFill>
                          <a:effectLst/>
                        </a:rPr>
                        <a:t>Definition</a:t>
                      </a:r>
                    </a:p>
                  </a:txBody>
                  <a:tcPr marL="108000" marR="108000" marT="26284" marB="26284">
                    <a:lnL w="3175" cap="flat" cmpd="sng" algn="ctr">
                      <a:solidFill>
                        <a:schemeClr val="accent6">
                          <a:lumMod val="75000"/>
                        </a:schemeClr>
                      </a:solidFill>
                      <a:prstDash val="solid"/>
                      <a:round/>
                      <a:headEnd type="none" w="med" len="med"/>
                      <a:tailEnd type="none" w="med" len="med"/>
                    </a:lnL>
                    <a:lnR w="3175" cap="flat" cmpd="sng" algn="ctr">
                      <a:solidFill>
                        <a:schemeClr val="accent6">
                          <a:lumMod val="75000"/>
                        </a:schemeClr>
                      </a:solidFill>
                      <a:prstDash val="solid"/>
                      <a:round/>
                      <a:headEnd type="none" w="med" len="med"/>
                      <a:tailEnd type="none" w="med" len="med"/>
                    </a:lnR>
                    <a:lnT w="3175" cap="flat" cmpd="sng" algn="ctr">
                      <a:solidFill>
                        <a:schemeClr val="accent6">
                          <a:lumMod val="75000"/>
                        </a:schemeClr>
                      </a:solidFill>
                      <a:prstDash val="solid"/>
                      <a:round/>
                      <a:headEnd type="none" w="med" len="med"/>
                      <a:tailEnd type="none" w="med" len="med"/>
                    </a:lnT>
                    <a:lnB w="3175" cap="flat" cmpd="sng" algn="ctr">
                      <a:solidFill>
                        <a:schemeClr val="accent6">
                          <a:lumMod val="75000"/>
                        </a:schemeClr>
                      </a:solidFill>
                      <a:prstDash val="solid"/>
                      <a:round/>
                      <a:headEnd type="none" w="med" len="med"/>
                      <a:tailEnd type="none" w="med" len="med"/>
                    </a:lnB>
                    <a:solidFill>
                      <a:schemeClr val="bg1"/>
                    </a:solidFill>
                  </a:tcPr>
                </a:tc>
                <a:tc>
                  <a:txBody>
                    <a:bodyPr/>
                    <a:lstStyle/>
                    <a:p>
                      <a:pPr fontAlgn="t"/>
                      <a:r>
                        <a:rPr lang="en-US" sz="1600" dirty="0">
                          <a:solidFill>
                            <a:schemeClr val="accent6">
                              <a:lumMod val="50000"/>
                            </a:schemeClr>
                          </a:solidFill>
                          <a:effectLst/>
                        </a:rPr>
                        <a:t>SQA is a set of activities for ensuring quality in software engineering processes (that ultimately result in quality in software products). The activities establish and evaluate the processes that produce products.</a:t>
                      </a:r>
                      <a:endParaRPr lang="en-US" sz="1600" dirty="0">
                        <a:solidFill>
                          <a:schemeClr val="accent6">
                            <a:lumMod val="50000"/>
                          </a:schemeClr>
                        </a:solidFill>
                        <a:effectLst/>
                        <a:latin typeface="+mn-lt"/>
                      </a:endParaRPr>
                    </a:p>
                  </a:txBody>
                  <a:tcPr marL="144000" marR="144000" marT="108000" marB="0">
                    <a:lnL w="3175" cap="flat" cmpd="sng" algn="ctr">
                      <a:solidFill>
                        <a:schemeClr val="accent6">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fontAlgn="t"/>
                      <a:r>
                        <a:rPr lang="en-US" sz="1600" dirty="0">
                          <a:solidFill>
                            <a:schemeClr val="accent6">
                              <a:lumMod val="50000"/>
                            </a:schemeClr>
                          </a:solidFill>
                          <a:effectLst/>
                        </a:rPr>
                        <a:t>SQC is a set of activities for ensuring quality in software products. The activities focus on identifying defects in the actual products produced.</a:t>
                      </a:r>
                      <a:endParaRPr lang="en-US" sz="1600" dirty="0">
                        <a:solidFill>
                          <a:schemeClr val="accent6">
                            <a:lumMod val="50000"/>
                          </a:schemeClr>
                        </a:solidFill>
                        <a:effectLst/>
                        <a:latin typeface="+mn-lt"/>
                      </a:endParaRPr>
                    </a:p>
                  </a:txBody>
                  <a:tcPr marL="144000" marR="144000" marT="10800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643050012"/>
                  </a:ext>
                </a:extLst>
              </a:tr>
              <a:tr h="576668">
                <a:tc>
                  <a:txBody>
                    <a:bodyPr/>
                    <a:lstStyle/>
                    <a:p>
                      <a:pPr fontAlgn="t"/>
                      <a:r>
                        <a:rPr lang="en-US" sz="1600" b="0" i="1" u="sng" dirty="0">
                          <a:solidFill>
                            <a:schemeClr val="accent6">
                              <a:lumMod val="75000"/>
                            </a:schemeClr>
                          </a:solidFill>
                          <a:effectLst/>
                        </a:rPr>
                        <a:t>Focus</a:t>
                      </a:r>
                    </a:p>
                  </a:txBody>
                  <a:tcPr marL="108000" marR="108000" marT="26284" marB="26284">
                    <a:lnL w="3175" cap="flat" cmpd="sng" algn="ctr">
                      <a:solidFill>
                        <a:schemeClr val="accent6">
                          <a:lumMod val="75000"/>
                        </a:schemeClr>
                      </a:solidFill>
                      <a:prstDash val="solid"/>
                      <a:round/>
                      <a:headEnd type="none" w="med" len="med"/>
                      <a:tailEnd type="none" w="med" len="med"/>
                    </a:lnL>
                    <a:lnR w="3175" cap="flat" cmpd="sng" algn="ctr">
                      <a:solidFill>
                        <a:schemeClr val="accent6">
                          <a:lumMod val="75000"/>
                        </a:schemeClr>
                      </a:solidFill>
                      <a:prstDash val="solid"/>
                      <a:round/>
                      <a:headEnd type="none" w="med" len="med"/>
                      <a:tailEnd type="none" w="med" len="med"/>
                    </a:lnR>
                    <a:lnT w="3175" cap="flat" cmpd="sng" algn="ctr">
                      <a:solidFill>
                        <a:schemeClr val="accent6">
                          <a:lumMod val="75000"/>
                        </a:schemeClr>
                      </a:solidFill>
                      <a:prstDash val="solid"/>
                      <a:round/>
                      <a:headEnd type="none" w="med" len="med"/>
                      <a:tailEnd type="none" w="med" len="med"/>
                    </a:lnT>
                    <a:lnB w="3175" cap="flat" cmpd="sng" algn="ctr">
                      <a:solidFill>
                        <a:schemeClr val="accent6">
                          <a:lumMod val="75000"/>
                        </a:schemeClr>
                      </a:solidFill>
                      <a:prstDash val="solid"/>
                      <a:round/>
                      <a:headEnd type="none" w="med" len="med"/>
                      <a:tailEnd type="none" w="med" len="med"/>
                    </a:lnB>
                    <a:solidFill>
                      <a:schemeClr val="bg1"/>
                    </a:solidFill>
                  </a:tcPr>
                </a:tc>
                <a:tc>
                  <a:txBody>
                    <a:bodyPr/>
                    <a:lstStyle/>
                    <a:p>
                      <a:pPr fontAlgn="t"/>
                      <a:r>
                        <a:rPr lang="en-US" sz="1600" dirty="0">
                          <a:solidFill>
                            <a:schemeClr val="accent6">
                              <a:lumMod val="50000"/>
                            </a:schemeClr>
                          </a:solidFill>
                          <a:effectLst/>
                        </a:rPr>
                        <a:t>Process focused</a:t>
                      </a:r>
                      <a:endParaRPr lang="en-US" sz="1600" dirty="0">
                        <a:solidFill>
                          <a:schemeClr val="accent6">
                            <a:lumMod val="50000"/>
                          </a:schemeClr>
                        </a:solidFill>
                        <a:effectLst/>
                        <a:latin typeface="+mn-lt"/>
                      </a:endParaRPr>
                    </a:p>
                  </a:txBody>
                  <a:tcPr marL="144000" marR="144000" marT="108000" marB="26284">
                    <a:lnL w="3175" cap="flat" cmpd="sng" algn="ctr">
                      <a:solidFill>
                        <a:schemeClr val="accent6">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600" dirty="0">
                          <a:solidFill>
                            <a:schemeClr val="accent6">
                              <a:lumMod val="50000"/>
                            </a:schemeClr>
                          </a:solidFill>
                          <a:effectLst/>
                        </a:rPr>
                        <a:t>Product focused</a:t>
                      </a:r>
                      <a:endParaRPr lang="en-US" sz="1400" dirty="0"/>
                    </a:p>
                  </a:txBody>
                  <a:tcPr marL="144000" marR="144000" marT="108000" marB="26284">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43523071"/>
                  </a:ext>
                </a:extLst>
              </a:tr>
              <a:tr h="576249">
                <a:tc>
                  <a:txBody>
                    <a:bodyPr/>
                    <a:lstStyle/>
                    <a:p>
                      <a:pPr fontAlgn="t"/>
                      <a:r>
                        <a:rPr lang="en-US" sz="1600" b="0" i="1" u="sng" dirty="0">
                          <a:solidFill>
                            <a:schemeClr val="accent6">
                              <a:lumMod val="75000"/>
                            </a:schemeClr>
                          </a:solidFill>
                          <a:effectLst/>
                        </a:rPr>
                        <a:t>Orientation</a:t>
                      </a:r>
                    </a:p>
                  </a:txBody>
                  <a:tcPr marL="108000" marR="108000" marT="26284" marB="26284">
                    <a:lnL w="3175" cap="flat" cmpd="sng" algn="ctr">
                      <a:solidFill>
                        <a:schemeClr val="accent6">
                          <a:lumMod val="75000"/>
                        </a:schemeClr>
                      </a:solidFill>
                      <a:prstDash val="solid"/>
                      <a:round/>
                      <a:headEnd type="none" w="med" len="med"/>
                      <a:tailEnd type="none" w="med" len="med"/>
                    </a:lnL>
                    <a:lnR w="3175" cap="flat" cmpd="sng" algn="ctr">
                      <a:solidFill>
                        <a:schemeClr val="accent6">
                          <a:lumMod val="75000"/>
                        </a:schemeClr>
                      </a:solidFill>
                      <a:prstDash val="solid"/>
                      <a:round/>
                      <a:headEnd type="none" w="med" len="med"/>
                      <a:tailEnd type="none" w="med" len="med"/>
                    </a:lnR>
                    <a:lnT w="3175" cap="flat" cmpd="sng" algn="ctr">
                      <a:solidFill>
                        <a:schemeClr val="accent6">
                          <a:lumMod val="75000"/>
                        </a:schemeClr>
                      </a:solidFill>
                      <a:prstDash val="solid"/>
                      <a:round/>
                      <a:headEnd type="none" w="med" len="med"/>
                      <a:tailEnd type="none" w="med" len="med"/>
                    </a:lnT>
                    <a:lnB w="3175" cap="flat" cmpd="sng" algn="ctr">
                      <a:solidFill>
                        <a:schemeClr val="accent6">
                          <a:lumMod val="75000"/>
                        </a:schemeClr>
                      </a:solidFill>
                      <a:prstDash val="solid"/>
                      <a:round/>
                      <a:headEnd type="none" w="med" len="med"/>
                      <a:tailEnd type="none" w="med" len="med"/>
                    </a:lnB>
                    <a:solidFill>
                      <a:schemeClr val="bg1"/>
                    </a:solidFill>
                  </a:tcPr>
                </a:tc>
                <a:tc>
                  <a:txBody>
                    <a:bodyPr/>
                    <a:lstStyle/>
                    <a:p>
                      <a:pPr fontAlgn="t"/>
                      <a:r>
                        <a:rPr lang="en-US" sz="1600" dirty="0">
                          <a:solidFill>
                            <a:schemeClr val="accent6">
                              <a:lumMod val="50000"/>
                            </a:schemeClr>
                          </a:solidFill>
                          <a:effectLst/>
                        </a:rPr>
                        <a:t>Prevention oriented: </a:t>
                      </a:r>
                      <a:r>
                        <a:rPr lang="en-US" sz="1400" kern="1200" dirty="0">
                          <a:effectLst/>
                        </a:rPr>
                        <a:t>identifies weakness in processes and improves them</a:t>
                      </a:r>
                      <a:r>
                        <a:rPr lang="en-US" sz="1400" dirty="0"/>
                        <a:t> </a:t>
                      </a:r>
                      <a:endParaRPr lang="en-US" sz="1600" dirty="0">
                        <a:solidFill>
                          <a:schemeClr val="accent6">
                            <a:lumMod val="50000"/>
                          </a:schemeClr>
                        </a:solidFill>
                        <a:effectLst/>
                        <a:latin typeface="+mn-lt"/>
                      </a:endParaRPr>
                    </a:p>
                  </a:txBody>
                  <a:tcPr marL="144000" marR="144000" marT="108000" marB="26284">
                    <a:lnL w="3175" cap="flat" cmpd="sng" algn="ctr">
                      <a:solidFill>
                        <a:schemeClr val="accent6">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fontAlgn="t"/>
                      <a:r>
                        <a:rPr lang="en-US" sz="1600" dirty="0">
                          <a:solidFill>
                            <a:schemeClr val="accent6">
                              <a:lumMod val="50000"/>
                            </a:schemeClr>
                          </a:solidFill>
                          <a:effectLst/>
                        </a:rPr>
                        <a:t>Detection oriented: </a:t>
                      </a:r>
                      <a:r>
                        <a:rPr lang="en-US" sz="1400" kern="1200" dirty="0">
                          <a:effectLst/>
                        </a:rPr>
                        <a:t>identifies defects for the primary purpose of correcting defects</a:t>
                      </a:r>
                      <a:r>
                        <a:rPr lang="en-US" sz="1400" dirty="0"/>
                        <a:t> </a:t>
                      </a:r>
                      <a:endParaRPr lang="en-US" sz="1600" dirty="0">
                        <a:solidFill>
                          <a:schemeClr val="accent6">
                            <a:lumMod val="50000"/>
                          </a:schemeClr>
                        </a:solidFill>
                        <a:effectLst/>
                        <a:latin typeface="+mn-lt"/>
                      </a:endParaRPr>
                    </a:p>
                  </a:txBody>
                  <a:tcPr marL="144000" marR="144000" marT="108000" marB="26284">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846831317"/>
                  </a:ext>
                </a:extLst>
              </a:tr>
              <a:tr h="533259">
                <a:tc>
                  <a:txBody>
                    <a:bodyPr/>
                    <a:lstStyle/>
                    <a:p>
                      <a:pPr fontAlgn="t"/>
                      <a:r>
                        <a:rPr lang="en-US" sz="1600" b="0" i="1" u="sng" dirty="0">
                          <a:solidFill>
                            <a:schemeClr val="accent6">
                              <a:lumMod val="75000"/>
                            </a:schemeClr>
                          </a:solidFill>
                          <a:effectLst/>
                        </a:rPr>
                        <a:t>Breadth</a:t>
                      </a:r>
                    </a:p>
                  </a:txBody>
                  <a:tcPr marL="108000" marR="108000" marT="26284" marB="26284">
                    <a:lnL w="3175" cap="flat" cmpd="sng" algn="ctr">
                      <a:solidFill>
                        <a:schemeClr val="accent6">
                          <a:lumMod val="75000"/>
                        </a:schemeClr>
                      </a:solidFill>
                      <a:prstDash val="solid"/>
                      <a:round/>
                      <a:headEnd type="none" w="med" len="med"/>
                      <a:tailEnd type="none" w="med" len="med"/>
                    </a:lnL>
                    <a:lnR w="3175" cap="flat" cmpd="sng" algn="ctr">
                      <a:solidFill>
                        <a:schemeClr val="accent6">
                          <a:lumMod val="75000"/>
                        </a:schemeClr>
                      </a:solidFill>
                      <a:prstDash val="solid"/>
                      <a:round/>
                      <a:headEnd type="none" w="med" len="med"/>
                      <a:tailEnd type="none" w="med" len="med"/>
                    </a:lnR>
                    <a:lnT w="3175" cap="flat" cmpd="sng" algn="ctr">
                      <a:solidFill>
                        <a:schemeClr val="accent6">
                          <a:lumMod val="75000"/>
                        </a:schemeClr>
                      </a:solidFill>
                      <a:prstDash val="solid"/>
                      <a:round/>
                      <a:headEnd type="none" w="med" len="med"/>
                      <a:tailEnd type="none" w="med" len="med"/>
                    </a:lnT>
                    <a:lnB w="3175" cap="flat" cmpd="sng" algn="ctr">
                      <a:solidFill>
                        <a:schemeClr val="accent6">
                          <a:lumMod val="75000"/>
                        </a:schemeClr>
                      </a:solidFill>
                      <a:prstDash val="solid"/>
                      <a:round/>
                      <a:headEnd type="none" w="med" len="med"/>
                      <a:tailEnd type="none" w="med" len="med"/>
                    </a:lnB>
                    <a:solidFill>
                      <a:schemeClr val="bg1"/>
                    </a:solidFill>
                  </a:tcPr>
                </a:tc>
                <a:tc>
                  <a:txBody>
                    <a:bodyPr/>
                    <a:lstStyle/>
                    <a:p>
                      <a:pPr fontAlgn="t"/>
                      <a:r>
                        <a:rPr lang="en-US" sz="1600" dirty="0">
                          <a:solidFill>
                            <a:schemeClr val="accent6">
                              <a:lumMod val="50000"/>
                            </a:schemeClr>
                          </a:solidFill>
                          <a:effectLst/>
                        </a:rPr>
                        <a:t>Organization wide</a:t>
                      </a:r>
                      <a:endParaRPr lang="en-US" sz="1600" dirty="0">
                        <a:solidFill>
                          <a:schemeClr val="accent6">
                            <a:lumMod val="50000"/>
                          </a:schemeClr>
                        </a:solidFill>
                        <a:effectLst/>
                        <a:latin typeface="+mn-lt"/>
                      </a:endParaRPr>
                    </a:p>
                  </a:txBody>
                  <a:tcPr marL="144000" marR="144000" marT="108000" marB="26284">
                    <a:lnL w="3175" cap="flat" cmpd="sng" algn="ctr">
                      <a:solidFill>
                        <a:schemeClr val="accent6">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fontAlgn="t"/>
                      <a:r>
                        <a:rPr lang="en-US" sz="1600" dirty="0">
                          <a:solidFill>
                            <a:schemeClr val="accent6">
                              <a:lumMod val="50000"/>
                            </a:schemeClr>
                          </a:solidFill>
                          <a:effectLst/>
                        </a:rPr>
                        <a:t>Product/project specific</a:t>
                      </a:r>
                      <a:endParaRPr lang="en-US" sz="1600" dirty="0">
                        <a:solidFill>
                          <a:schemeClr val="accent6">
                            <a:lumMod val="50000"/>
                          </a:schemeClr>
                        </a:solidFill>
                        <a:effectLst/>
                        <a:latin typeface="+mn-lt"/>
                      </a:endParaRPr>
                    </a:p>
                  </a:txBody>
                  <a:tcPr marL="144000" marR="144000" marT="108000" marB="26284">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68270026"/>
                  </a:ext>
                </a:extLst>
              </a:tr>
              <a:tr h="609789">
                <a:tc>
                  <a:txBody>
                    <a:bodyPr/>
                    <a:lstStyle/>
                    <a:p>
                      <a:pPr fontAlgn="t"/>
                      <a:r>
                        <a:rPr lang="en-US" sz="1600" b="0" i="1" u="sng" dirty="0">
                          <a:solidFill>
                            <a:schemeClr val="accent6">
                              <a:lumMod val="75000"/>
                            </a:schemeClr>
                          </a:solidFill>
                          <a:effectLst/>
                        </a:rPr>
                        <a:t>Scope</a:t>
                      </a:r>
                    </a:p>
                  </a:txBody>
                  <a:tcPr marL="108000" marR="108000" marT="26284" marB="26284">
                    <a:lnL w="3175" cap="flat" cmpd="sng" algn="ctr">
                      <a:solidFill>
                        <a:schemeClr val="accent6">
                          <a:lumMod val="75000"/>
                        </a:schemeClr>
                      </a:solidFill>
                      <a:prstDash val="solid"/>
                      <a:round/>
                      <a:headEnd type="none" w="med" len="med"/>
                      <a:tailEnd type="none" w="med" len="med"/>
                    </a:lnL>
                    <a:lnR w="3175" cap="flat" cmpd="sng" algn="ctr">
                      <a:solidFill>
                        <a:schemeClr val="accent6">
                          <a:lumMod val="75000"/>
                        </a:schemeClr>
                      </a:solidFill>
                      <a:prstDash val="solid"/>
                      <a:round/>
                      <a:headEnd type="none" w="med" len="med"/>
                      <a:tailEnd type="none" w="med" len="med"/>
                    </a:lnR>
                    <a:lnT w="3175" cap="flat" cmpd="sng" algn="ctr">
                      <a:solidFill>
                        <a:schemeClr val="accent6">
                          <a:lumMod val="75000"/>
                        </a:schemeClr>
                      </a:solidFill>
                      <a:prstDash val="solid"/>
                      <a:round/>
                      <a:headEnd type="none" w="med" len="med"/>
                      <a:tailEnd type="none" w="med" len="med"/>
                    </a:lnT>
                    <a:lnB w="3175" cap="flat" cmpd="sng" algn="ctr">
                      <a:solidFill>
                        <a:schemeClr val="accent6">
                          <a:lumMod val="75000"/>
                        </a:schemeClr>
                      </a:solidFill>
                      <a:prstDash val="solid"/>
                      <a:round/>
                      <a:headEnd type="none" w="med" len="med"/>
                      <a:tailEnd type="none" w="med" len="med"/>
                    </a:lnB>
                    <a:solidFill>
                      <a:schemeClr val="bg1"/>
                    </a:solidFill>
                  </a:tcPr>
                </a:tc>
                <a:tc>
                  <a:txBody>
                    <a:bodyPr/>
                    <a:lstStyle/>
                    <a:p>
                      <a:pPr fontAlgn="t"/>
                      <a:r>
                        <a:rPr lang="en-US" sz="1600" dirty="0">
                          <a:solidFill>
                            <a:schemeClr val="accent6">
                              <a:lumMod val="50000"/>
                            </a:schemeClr>
                          </a:solidFill>
                          <a:effectLst/>
                        </a:rPr>
                        <a:t>Relates to all products that will ever be created by a process</a:t>
                      </a:r>
                      <a:endParaRPr lang="en-US" sz="1600" dirty="0">
                        <a:solidFill>
                          <a:schemeClr val="accent6">
                            <a:lumMod val="50000"/>
                          </a:schemeClr>
                        </a:solidFill>
                        <a:effectLst/>
                        <a:latin typeface="+mn-lt"/>
                      </a:endParaRPr>
                    </a:p>
                  </a:txBody>
                  <a:tcPr marL="144000" marR="144000" marT="108000" marB="26284">
                    <a:lnL w="3175" cap="flat" cmpd="sng" algn="ctr">
                      <a:solidFill>
                        <a:schemeClr val="accent6">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fontAlgn="t"/>
                      <a:r>
                        <a:rPr lang="en-US" sz="1600" dirty="0">
                          <a:solidFill>
                            <a:schemeClr val="accent6">
                              <a:lumMod val="50000"/>
                            </a:schemeClr>
                          </a:solidFill>
                          <a:effectLst/>
                        </a:rPr>
                        <a:t>Relates to specific product</a:t>
                      </a:r>
                      <a:endParaRPr lang="en-US" sz="1600" dirty="0">
                        <a:solidFill>
                          <a:schemeClr val="accent6">
                            <a:lumMod val="50000"/>
                          </a:schemeClr>
                        </a:solidFill>
                        <a:effectLst/>
                        <a:latin typeface="+mn-lt"/>
                      </a:endParaRPr>
                    </a:p>
                  </a:txBody>
                  <a:tcPr marL="144000" marR="144000" marT="108000" marB="26284">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25423860"/>
                  </a:ext>
                </a:extLst>
              </a:tr>
              <a:tr h="1008059">
                <a:tc>
                  <a:txBody>
                    <a:bodyPr/>
                    <a:lstStyle/>
                    <a:p>
                      <a:pPr fontAlgn="t"/>
                      <a:r>
                        <a:rPr lang="en-US" sz="1600" b="0" i="1" u="sng" dirty="0">
                          <a:solidFill>
                            <a:schemeClr val="accent6">
                              <a:lumMod val="75000"/>
                            </a:schemeClr>
                          </a:solidFill>
                          <a:effectLst/>
                        </a:rPr>
                        <a:t>Activities</a:t>
                      </a:r>
                    </a:p>
                  </a:txBody>
                  <a:tcPr marL="108000" marR="108000" marT="26284" marB="26284">
                    <a:lnL w="3175" cap="flat" cmpd="sng" algn="ctr">
                      <a:solidFill>
                        <a:schemeClr val="accent6">
                          <a:lumMod val="75000"/>
                        </a:schemeClr>
                      </a:solidFill>
                      <a:prstDash val="solid"/>
                      <a:round/>
                      <a:headEnd type="none" w="med" len="med"/>
                      <a:tailEnd type="none" w="med" len="med"/>
                    </a:lnL>
                    <a:lnR w="3175" cap="flat" cmpd="sng" algn="ctr">
                      <a:solidFill>
                        <a:schemeClr val="accent6">
                          <a:lumMod val="75000"/>
                        </a:schemeClr>
                      </a:solidFill>
                      <a:prstDash val="solid"/>
                      <a:round/>
                      <a:headEnd type="none" w="med" len="med"/>
                      <a:tailEnd type="none" w="med" len="med"/>
                    </a:lnR>
                    <a:lnT w="3175" cap="flat" cmpd="sng" algn="ctr">
                      <a:solidFill>
                        <a:schemeClr val="accent6">
                          <a:lumMod val="75000"/>
                        </a:schemeClr>
                      </a:solidFill>
                      <a:prstDash val="solid"/>
                      <a:round/>
                      <a:headEnd type="none" w="med" len="med"/>
                      <a:tailEnd type="none" w="med" len="med"/>
                    </a:lnT>
                    <a:lnB w="3175" cap="flat" cmpd="sng" algn="ctr">
                      <a:solidFill>
                        <a:schemeClr val="accent6">
                          <a:lumMod val="75000"/>
                        </a:schemeClr>
                      </a:solidFill>
                      <a:prstDash val="solid"/>
                      <a:round/>
                      <a:headEnd type="none" w="med" len="med"/>
                      <a:tailEnd type="none" w="med" len="med"/>
                    </a:lnB>
                    <a:solidFill>
                      <a:schemeClr val="bg1"/>
                    </a:solidFill>
                  </a:tcPr>
                </a:tc>
                <a:tc>
                  <a:txBody>
                    <a:bodyPr/>
                    <a:lstStyle/>
                    <a:p>
                      <a:pPr marL="285750" indent="-285750" fontAlgn="t">
                        <a:buFont typeface="Arial" panose="020B0604020202020204" pitchFamily="34" charset="0"/>
                        <a:buChar char="•"/>
                      </a:pPr>
                      <a:r>
                        <a:rPr lang="en-US" sz="1600" dirty="0">
                          <a:solidFill>
                            <a:schemeClr val="accent6">
                              <a:lumMod val="50000"/>
                            </a:schemeClr>
                          </a:solidFill>
                          <a:effectLst/>
                        </a:rPr>
                        <a:t>Process Definition and Implementation</a:t>
                      </a:r>
                    </a:p>
                    <a:p>
                      <a:pPr marL="285750" indent="-285750" fontAlgn="t">
                        <a:buFont typeface="Arial" panose="020B0604020202020204" pitchFamily="34" charset="0"/>
                        <a:buChar char="•"/>
                      </a:pPr>
                      <a:r>
                        <a:rPr lang="en-US" sz="1600" dirty="0">
                          <a:solidFill>
                            <a:schemeClr val="accent6">
                              <a:lumMod val="50000"/>
                            </a:schemeClr>
                          </a:solidFill>
                          <a:effectLst/>
                        </a:rPr>
                        <a:t>Audits</a:t>
                      </a:r>
                    </a:p>
                    <a:p>
                      <a:pPr marL="285750" indent="-285750" fontAlgn="t">
                        <a:buFont typeface="Arial" panose="020B0604020202020204" pitchFamily="34" charset="0"/>
                        <a:buChar char="•"/>
                      </a:pPr>
                      <a:r>
                        <a:rPr lang="en-US" sz="1600" dirty="0">
                          <a:solidFill>
                            <a:schemeClr val="accent6">
                              <a:lumMod val="50000"/>
                            </a:schemeClr>
                          </a:solidFill>
                          <a:effectLst/>
                        </a:rPr>
                        <a:t>Training</a:t>
                      </a:r>
                      <a:endParaRPr lang="en-US" sz="1600" dirty="0">
                        <a:solidFill>
                          <a:schemeClr val="accent6">
                            <a:lumMod val="50000"/>
                          </a:schemeClr>
                        </a:solidFill>
                        <a:effectLst/>
                        <a:latin typeface="+mn-lt"/>
                      </a:endParaRPr>
                    </a:p>
                  </a:txBody>
                  <a:tcPr marL="144000" marR="144000" marT="108000" marB="26284">
                    <a:lnL w="3175" cap="flat" cmpd="sng" algn="ctr">
                      <a:solidFill>
                        <a:schemeClr val="accent6">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marL="285750" indent="-285750" fontAlgn="t">
                        <a:buFont typeface="Arial" panose="020B0604020202020204" pitchFamily="34" charset="0"/>
                        <a:buChar char="•"/>
                      </a:pPr>
                      <a:r>
                        <a:rPr lang="en-US" sz="1600" dirty="0">
                          <a:solidFill>
                            <a:schemeClr val="accent6">
                              <a:lumMod val="50000"/>
                            </a:schemeClr>
                          </a:solidFill>
                          <a:effectLst/>
                        </a:rPr>
                        <a:t>Reviews</a:t>
                      </a:r>
                    </a:p>
                    <a:p>
                      <a:pPr marL="285750" indent="-285750" fontAlgn="t">
                        <a:buFont typeface="Arial" panose="020B0604020202020204" pitchFamily="34" charset="0"/>
                        <a:buChar char="•"/>
                      </a:pPr>
                      <a:r>
                        <a:rPr lang="en-US" sz="1600" dirty="0">
                          <a:solidFill>
                            <a:schemeClr val="accent6">
                              <a:lumMod val="50000"/>
                            </a:schemeClr>
                          </a:solidFill>
                          <a:effectLst/>
                        </a:rPr>
                        <a:t>Testing</a:t>
                      </a:r>
                      <a:endParaRPr lang="en-US" sz="1600" dirty="0">
                        <a:solidFill>
                          <a:schemeClr val="accent6">
                            <a:lumMod val="50000"/>
                          </a:schemeClr>
                        </a:solidFill>
                        <a:effectLst/>
                        <a:latin typeface="+mn-lt"/>
                      </a:endParaRPr>
                    </a:p>
                  </a:txBody>
                  <a:tcPr marL="144000" marR="144000" marT="108000" marB="26284">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3279712"/>
                  </a:ext>
                </a:extLst>
              </a:tr>
            </a:tbl>
          </a:graphicData>
        </a:graphic>
      </p:graphicFrame>
    </p:spTree>
    <p:extLst>
      <p:ext uri="{BB962C8B-B14F-4D97-AF65-F5344CB8AC3E}">
        <p14:creationId xmlns:p14="http://schemas.microsoft.com/office/powerpoint/2010/main" val="6150613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49003" y="2713063"/>
            <a:ext cx="8328338" cy="1614238"/>
          </a:xfrm>
        </p:spPr>
        <p:txBody>
          <a:bodyPr>
            <a:normAutofit fontScale="92500"/>
          </a:bodyPr>
          <a:lstStyle/>
          <a:p>
            <a:pPr marL="109728" indent="0" algn="ctr">
              <a:buNone/>
            </a:pPr>
            <a:r>
              <a:rPr lang="en-US" sz="8000" dirty="0"/>
              <a:t>COST OF QUALITY</a:t>
            </a:r>
          </a:p>
        </p:txBody>
      </p:sp>
    </p:spTree>
    <p:extLst>
      <p:ext uri="{BB962C8B-B14F-4D97-AF65-F5344CB8AC3E}">
        <p14:creationId xmlns:p14="http://schemas.microsoft.com/office/powerpoint/2010/main" val="783296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437745"/>
          </a:xfrm>
        </p:spPr>
        <p:txBody>
          <a:bodyPr>
            <a:normAutofit fontScale="90000"/>
          </a:bodyPr>
          <a:lstStyle/>
          <a:p>
            <a:r>
              <a:rPr lang="en-US" dirty="0"/>
              <a:t>Cost Of Quality</a:t>
            </a:r>
          </a:p>
        </p:txBody>
      </p:sp>
      <p:pic>
        <p:nvPicPr>
          <p:cNvPr id="4098" name="Picture 2" descr="http://www.pmexamsmartnotes.com/wp-content/uploads/cost-of-quality.png"/>
          <p:cNvPicPr>
            <a:picLocks noGrp="1" noChangeAspect="1" noChangeArrowheads="1"/>
          </p:cNvPicPr>
          <p:nvPr>
            <p:ph idx="1"/>
          </p:nvPr>
        </p:nvPicPr>
        <p:blipFill rotWithShape="1">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b="2259"/>
          <a:stretch/>
        </p:blipFill>
        <p:spPr bwMode="auto">
          <a:xfrm>
            <a:off x="0" y="437744"/>
            <a:ext cx="12192000" cy="650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224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1884</TotalTime>
  <Words>2510</Words>
  <Application>Microsoft Office PowerPoint</Application>
  <PresentationFormat>Widescreen</PresentationFormat>
  <Paragraphs>305</Paragraphs>
  <Slides>47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Arial</vt:lpstr>
      <vt:lpstr>Calibri</vt:lpstr>
      <vt:lpstr>Cambria</vt:lpstr>
      <vt:lpstr>Georgia</vt:lpstr>
      <vt:lpstr>Helvetica Neue</vt:lpstr>
      <vt:lpstr>Lato</vt:lpstr>
      <vt:lpstr>Segoe UI</vt:lpstr>
      <vt:lpstr>Verdana</vt:lpstr>
      <vt:lpstr>Wingdings</vt:lpstr>
      <vt:lpstr>Making Templates Accessible</vt:lpstr>
      <vt:lpstr>SOFTWARE TESTING</vt:lpstr>
      <vt:lpstr>Software Quality Assurance</vt:lpstr>
      <vt:lpstr>SQA Processes</vt:lpstr>
      <vt:lpstr>Measurement</vt:lpstr>
      <vt:lpstr>Three General Principles of SQA</vt:lpstr>
      <vt:lpstr>Changing Views of Quality</vt:lpstr>
      <vt:lpstr>SQA vs SQC</vt:lpstr>
      <vt:lpstr>PowerPoint Presentation</vt:lpstr>
      <vt:lpstr>Cost Of Quality</vt:lpstr>
      <vt:lpstr>Responsibilities of a Test Leader</vt:lpstr>
      <vt:lpstr>Responsibilities of a Test Leader</vt:lpstr>
      <vt:lpstr>Responsibilities of a Test Leader</vt:lpstr>
      <vt:lpstr>Roles and Responsibilities of a Tester</vt:lpstr>
      <vt:lpstr>Skills needed in testing</vt:lpstr>
      <vt:lpstr>Entry/exit criteria examples</vt:lpstr>
      <vt:lpstr>What is Risk</vt:lpstr>
      <vt:lpstr>A Boundary Problem</vt:lpstr>
      <vt:lpstr>A Boundary Problem</vt:lpstr>
      <vt:lpstr>A Boundary Problem</vt:lpstr>
      <vt:lpstr>Screening the Risks </vt:lpstr>
      <vt:lpstr>Risk Response Plans</vt:lpstr>
      <vt:lpstr>Quality Management System</vt:lpstr>
      <vt:lpstr>Quality Management System</vt:lpstr>
      <vt:lpstr>Capability Maturity Model Integration (CMMI)</vt:lpstr>
      <vt:lpstr>Capability Maturity Model Integration (CMMI)</vt:lpstr>
      <vt:lpstr>Six SIGMA</vt:lpstr>
      <vt:lpstr>Six SIGMA</vt:lpstr>
      <vt:lpstr>Lean Six SIGMA – 8 Wastes</vt:lpstr>
      <vt:lpstr>Project Risk</vt:lpstr>
      <vt:lpstr>Product Risk</vt:lpstr>
      <vt:lpstr>PowerPoint Presentation</vt:lpstr>
      <vt:lpstr>Measurement Scales</vt:lpstr>
      <vt:lpstr>Measurement Scales</vt:lpstr>
      <vt:lpstr>Measurement Scales</vt:lpstr>
      <vt:lpstr>Measurement Scales</vt:lpstr>
      <vt:lpstr>Measurement Scales</vt:lpstr>
      <vt:lpstr>Seven Quality Analysis Tools  - * Ishikawa, 1991</vt:lpstr>
      <vt:lpstr>Histogram</vt:lpstr>
      <vt:lpstr>Check Sheet (Checklist)</vt:lpstr>
      <vt:lpstr>Check Sheet - EXAMPLE</vt:lpstr>
      <vt:lpstr>Check Sheet - EXAMPLE</vt:lpstr>
      <vt:lpstr>Control Chart</vt:lpstr>
      <vt:lpstr>Pareto Diagram</vt:lpstr>
      <vt:lpstr>Pareto Diagram - EXAMPLE</vt:lpstr>
      <vt:lpstr>Fish Bone Diagram</vt:lpstr>
      <vt:lpstr>Fish Bone Diagram - EXAMPLE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Amir Imam</cp:lastModifiedBy>
  <cp:revision>263</cp:revision>
  <dcterms:created xsi:type="dcterms:W3CDTF">2018-05-11T17:07:29Z</dcterms:created>
  <dcterms:modified xsi:type="dcterms:W3CDTF">2020-12-30T08:52:01Z</dcterms:modified>
  <cp:version/>
</cp:coreProperties>
</file>