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90"/>
  </p:normalViewPr>
  <p:slideViewPr>
    <p:cSldViewPr snapToGrid="0" snapToObjects="1">
      <p:cViewPr varScale="1">
        <p:scale>
          <a:sx n="133" d="100"/>
          <a:sy n="133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743FF94-6FC2-4465-AC05-D020055DA05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cointalk.org/index.php?topic=261986.0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orldcoinforum.org/topic/456-confirmed-51-attack-double-spend-attack-on-worldcoin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>
            <a:norm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4021200" y="9721080"/>
            <a:ext cx="3075480" cy="51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C1B0DC2-A822-4331-92FC-CE13A817B1E9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I probably don’t have copyright for any of these two images so I have to delete them. I couldn’t find good alternatives.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terracoin: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https://bitcointalk.org/index.php?topic=261986.0</a:t>
            </a:r>
            <a:endParaRPr lang="en-US" sz="11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world coin: </a:t>
            </a:r>
            <a:r>
              <a:rPr lang="en-US" sz="1100" b="0" u="sng" strike="noStrike" spc="-1">
                <a:solidFill>
                  <a:srgbClr val="000000"/>
                </a:solidFill>
                <a:uFillTx/>
                <a:latin typeface="Arial"/>
                <a:hlinkClick r:id="rId4"/>
              </a:rPr>
              <a:t>http://worldcoinforum.org/topic/456-confirmed-51-attack-double-spend-attack-on-worldcoin/</a:t>
            </a:r>
            <a:endParaRPr lang="en-US" sz="11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Lecture 2:  Bitcoin is bootstrapped….. confidence begets more confidence, miner interest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91440" rIns="0" bIns="91440"/>
          <a:lstStyle/>
          <a:p>
            <a:pPr marL="216000" indent="-216000">
              <a:lnSpc>
                <a:spcPct val="100000"/>
              </a:lnSpc>
            </a:pPr>
            <a:r>
              <a:rPr lang="en-US" sz="1100" b="0" strike="noStrike" spc="-1">
                <a:latin typeface="Arial"/>
              </a:rPr>
              <a:t>2 way pegging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22080" y="31460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1460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457200" y="31460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22080" y="31460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1460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457200" y="3146040"/>
            <a:ext cx="264960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1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9124920" y="-2520"/>
            <a:ext cx="94680" cy="5142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9029520" y="0"/>
            <a:ext cx="94680" cy="5142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9124920" y="-2520"/>
            <a:ext cx="94680" cy="514296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9029520" y="0"/>
            <a:ext cx="94680" cy="51429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828800" y="2400480"/>
            <a:ext cx="5542920" cy="171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 marL="457200" indent="-418320"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  <a:ea typeface="Trebuchet MS"/>
              </a:rPr>
              <a:t>Lecture # 11: Altcoin and the Cryptocurrency EcoSystem</a:t>
            </a:r>
            <a:endParaRPr lang="en-US" sz="2000" b="0" strike="noStrike" spc="-1">
              <a:latin typeface="Arial"/>
            </a:endParaRPr>
          </a:p>
          <a:p>
            <a:pPr marL="457200" indent="-418320"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rebuchet MS"/>
              </a:rPr>
              <a:t>Prof. Dr. Sufian Hameed</a:t>
            </a:r>
            <a:endParaRPr lang="en-US" sz="2000" b="0" strike="noStrike" spc="-1">
              <a:latin typeface="Arial"/>
            </a:endParaRPr>
          </a:p>
          <a:p>
            <a:pPr marL="457200" indent="-418320"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rebuchet MS"/>
              </a:rPr>
              <a:t>Department of Computer Science</a:t>
            </a:r>
            <a:endParaRPr lang="en-US" sz="2000" b="0" strike="noStrike" spc="-1">
              <a:latin typeface="Arial"/>
            </a:endParaRPr>
          </a:p>
          <a:p>
            <a:pPr marL="457200" indent="-418320"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  <a:ea typeface="Trebuchet MS"/>
              </a:rPr>
              <a:t>FAST-NUCES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486080" y="1200240"/>
            <a:ext cx="6171480" cy="11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  <a:ea typeface="Trebuchet MS"/>
              </a:rPr>
              <a:t>CS-482: Introduction to Blockchain and CryptoCurrency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524160" y="4754880"/>
            <a:ext cx="2971080" cy="3423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FAST-NUCES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88" name="Picture 5"/>
          <p:cNvPicPr/>
          <p:nvPr/>
        </p:nvPicPr>
        <p:blipFill>
          <a:blip r:embed="rId3"/>
          <a:stretch/>
        </p:blipFill>
        <p:spPr>
          <a:xfrm>
            <a:off x="190080" y="155520"/>
            <a:ext cx="872640" cy="913680"/>
          </a:xfrm>
          <a:prstGeom prst="rect">
            <a:avLst/>
          </a:prstGeom>
          <a:ln w="9360">
            <a:noFill/>
          </a:ln>
        </p:spPr>
      </p:pic>
      <p:pic>
        <p:nvPicPr>
          <p:cNvPr id="89" name="Picture 8"/>
          <p:cNvPicPr/>
          <p:nvPr/>
        </p:nvPicPr>
        <p:blipFill>
          <a:blip r:embed="rId4"/>
          <a:stretch/>
        </p:blipFill>
        <p:spPr>
          <a:xfrm>
            <a:off x="10440" y="4754880"/>
            <a:ext cx="358560" cy="2851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16;p17"/>
          <p:cNvPicPr/>
          <p:nvPr/>
        </p:nvPicPr>
        <p:blipFill>
          <a:blip r:embed="rId3"/>
          <a:stretch/>
        </p:blipFill>
        <p:spPr>
          <a:xfrm>
            <a:off x="5198040" y="2352960"/>
            <a:ext cx="3488040" cy="2615760"/>
          </a:xfrm>
          <a:prstGeom prst="rect">
            <a:avLst/>
          </a:prstGeom>
          <a:ln>
            <a:noFill/>
          </a:ln>
        </p:spPr>
      </p:pic>
      <p:sp>
        <p:nvSpPr>
          <p:cNvPr id="140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Dogecoin: Culture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57200" y="99036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Launched in December 2013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Culture - tipping, charity, sponsorship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</p:txBody>
      </p:sp>
      <p:pic>
        <p:nvPicPr>
          <p:cNvPr id="142" name="Google Shape;119;p17"/>
          <p:cNvPicPr/>
          <p:nvPr/>
        </p:nvPicPr>
        <p:blipFill>
          <a:blip r:embed="rId4"/>
          <a:stretch/>
        </p:blipFill>
        <p:spPr>
          <a:xfrm>
            <a:off x="7491600" y="205920"/>
            <a:ext cx="1343880" cy="1343880"/>
          </a:xfrm>
          <a:prstGeom prst="rect">
            <a:avLst/>
          </a:prstGeom>
          <a:ln>
            <a:noFill/>
          </a:ln>
        </p:spPr>
      </p:pic>
      <p:pic>
        <p:nvPicPr>
          <p:cNvPr id="143" name="Google Shape;120;p17"/>
          <p:cNvPicPr/>
          <p:nvPr/>
        </p:nvPicPr>
        <p:blipFill>
          <a:blip r:embed="rId5"/>
          <a:stretch/>
        </p:blipFill>
        <p:spPr>
          <a:xfrm>
            <a:off x="647280" y="2485440"/>
            <a:ext cx="3744360" cy="20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Dogecoin: “Random” block rewards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57200" y="1047600"/>
            <a:ext cx="8228880" cy="145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Goal:</a:t>
            </a: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each block bonus is “random”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Implementation: </a:t>
            </a: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block bonus is pseudorandom function of previous block hash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Problem:</a:t>
            </a: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miners know next reward in advance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switch to other altcoin when reward is low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Feature removed in March 2014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Dogecoin: Mining reward half-life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Mining reward cut in half every two months 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148" name="Google Shape;133;p19"/>
          <p:cNvPicPr/>
          <p:nvPr/>
        </p:nvPicPr>
        <p:blipFill>
          <a:blip r:embed="rId2"/>
          <a:stretch/>
        </p:blipFill>
        <p:spPr>
          <a:xfrm>
            <a:off x="645480" y="2047680"/>
            <a:ext cx="7688520" cy="286668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>
            <a:off x="2082960" y="2636280"/>
            <a:ext cx="1317240" cy="375840"/>
          </a:xfrm>
          <a:prstGeom prst="ellipse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Halved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4765680" y="2383560"/>
            <a:ext cx="1317240" cy="375840"/>
          </a:xfrm>
          <a:prstGeom prst="ellipse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Halved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 flipH="1">
            <a:off x="1576440" y="2957400"/>
            <a:ext cx="698400" cy="195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6"/>
          <p:cNvSpPr/>
          <p:nvPr/>
        </p:nvSpPr>
        <p:spPr>
          <a:xfrm>
            <a:off x="6083640" y="2571840"/>
            <a:ext cx="364680" cy="32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42;p20"/>
          <p:cNvPicPr/>
          <p:nvPr/>
        </p:nvPicPr>
        <p:blipFill>
          <a:blip r:embed="rId2"/>
          <a:srcRect t="30229" b="18601"/>
          <a:stretch/>
        </p:blipFill>
        <p:spPr>
          <a:xfrm>
            <a:off x="129600" y="3268080"/>
            <a:ext cx="5253120" cy="1740600"/>
          </a:xfrm>
          <a:prstGeom prst="rect">
            <a:avLst/>
          </a:prstGeom>
          <a:ln>
            <a:noFill/>
          </a:ln>
        </p:spPr>
      </p:pic>
      <p:pic>
        <p:nvPicPr>
          <p:cNvPr id="154" name="Google Shape;143;p20"/>
          <p:cNvPicPr/>
          <p:nvPr/>
        </p:nvPicPr>
        <p:blipFill>
          <a:blip r:embed="rId3"/>
          <a:srcRect t="17704" b="33219"/>
          <a:stretch/>
        </p:blipFill>
        <p:spPr>
          <a:xfrm>
            <a:off x="108720" y="1589400"/>
            <a:ext cx="5256360" cy="1667520"/>
          </a:xfrm>
          <a:prstGeom prst="rect">
            <a:avLst/>
          </a:prstGeom>
          <a:ln>
            <a:noFill/>
          </a:ln>
        </p:spPr>
      </p:pic>
      <p:pic>
        <p:nvPicPr>
          <p:cNvPr id="155" name="Google Shape;144;p20"/>
          <p:cNvPicPr/>
          <p:nvPr/>
        </p:nvPicPr>
        <p:blipFill>
          <a:blip r:embed="rId4"/>
          <a:srcRect t="15913" b="37631"/>
          <a:stretch/>
        </p:blipFill>
        <p:spPr>
          <a:xfrm>
            <a:off x="108720" y="68760"/>
            <a:ext cx="5256360" cy="1581120"/>
          </a:xfrm>
          <a:prstGeom prst="rect">
            <a:avLst/>
          </a:prstGeom>
          <a:ln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428040" y="106560"/>
            <a:ext cx="265752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Bitcoin Hashrate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964440" y="1715400"/>
            <a:ext cx="265752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Dogecoin Hashrate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2063880" y="3490200"/>
            <a:ext cx="3540960" cy="53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{Declining Altcoin} Hashrate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4867560" y="1245960"/>
            <a:ext cx="4066200" cy="11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Compare altcoins: </a:t>
            </a:r>
            <a:br/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Hashrate/time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2" name="Google Shape;155;p21"/>
          <p:cNvPicPr/>
          <p:nvPr/>
        </p:nvPicPr>
        <p:blipFill>
          <a:blip r:embed="rId2"/>
          <a:srcRect t="-3166"/>
          <a:stretch/>
        </p:blipFill>
        <p:spPr>
          <a:xfrm>
            <a:off x="71640" y="88920"/>
            <a:ext cx="6392520" cy="2417760"/>
          </a:xfrm>
          <a:prstGeom prst="rect">
            <a:avLst/>
          </a:prstGeom>
          <a:ln>
            <a:noFill/>
          </a:ln>
        </p:spPr>
      </p:pic>
      <p:pic>
        <p:nvPicPr>
          <p:cNvPr id="163" name="Google Shape;156;p21"/>
          <p:cNvPicPr/>
          <p:nvPr/>
        </p:nvPicPr>
        <p:blipFill>
          <a:blip r:embed="rId3"/>
          <a:stretch/>
        </p:blipFill>
        <p:spPr>
          <a:xfrm>
            <a:off x="581040" y="2734920"/>
            <a:ext cx="6053040" cy="2195640"/>
          </a:xfrm>
          <a:prstGeom prst="rect">
            <a:avLst/>
          </a:prstGeom>
          <a:ln>
            <a:noFill/>
          </a:ln>
        </p:spPr>
      </p:pic>
      <p:sp>
        <p:nvSpPr>
          <p:cNvPr id="164" name="CustomShape 3"/>
          <p:cNvSpPr/>
          <p:nvPr/>
        </p:nvSpPr>
        <p:spPr>
          <a:xfrm>
            <a:off x="1907640" y="3033360"/>
            <a:ext cx="36568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Dogecoin vs. Litecoin Price (Cryptsy)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3750840" y="1603440"/>
            <a:ext cx="528804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Compare altcoins: </a:t>
            </a:r>
            <a:br/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Hashrate and </a:t>
            </a:r>
            <a:br/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price change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Metrics for comparing altcoins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57200" y="9716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Market cap (price * total number of coins)</a:t>
            </a:r>
            <a:endParaRPr lang="en-US" sz="3000" b="0" strike="noStrike" spc="-1" dirty="0"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lang="en-US" sz="24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Overestimates value (but by how much?)</a:t>
            </a:r>
            <a:endParaRPr lang="en-US" sz="2400" b="0" strike="noStrike" spc="-1" dirty="0"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lang="en-US" sz="24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Doesn’t account for lost / out-of-circulation coins</a:t>
            </a:r>
            <a:endParaRPr lang="en-US" sz="2400" b="0" strike="noStrike" spc="-1" dirty="0">
              <a:latin typeface="Arial"/>
            </a:endParaRPr>
          </a:p>
          <a:p>
            <a:pPr marL="457200" indent="-41832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Exchange volume</a:t>
            </a:r>
            <a:endParaRPr lang="en-US" sz="3000" b="0" strike="noStrike" spc="-1" dirty="0"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lang="en-US" sz="24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Depends on nature of third party exchanges</a:t>
            </a:r>
            <a:endParaRPr lang="en-US" sz="2400" b="0" strike="noStrike" spc="-1" dirty="0"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lang="en-US" sz="24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Can be moved deliberately</a:t>
            </a:r>
            <a:endParaRPr lang="en-US" sz="2400" b="0" strike="noStrike" spc="-1" dirty="0">
              <a:latin typeface="Arial"/>
            </a:endParaRPr>
          </a:p>
          <a:p>
            <a:pPr marL="457200" indent="-41832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Total </a:t>
            </a:r>
            <a:r>
              <a:rPr lang="en-US" sz="3000" b="0" strike="noStrike" spc="-1" dirty="0" err="1">
                <a:solidFill>
                  <a:srgbClr val="000000"/>
                </a:solidFill>
                <a:latin typeface="Trebuchet MS"/>
                <a:ea typeface="Trebuchet MS"/>
              </a:rPr>
              <a:t>hashpower</a:t>
            </a: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  (for similar puzzles)</a:t>
            </a:r>
            <a:endParaRPr lang="en-US" sz="3000" b="0" strike="noStrike" spc="-1" dirty="0">
              <a:latin typeface="Arial"/>
            </a:endParaRPr>
          </a:p>
          <a:p>
            <a:pPr marL="457200" indent="-41832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Merchant support and usage?</a:t>
            </a:r>
            <a:endParaRPr lang="en-US" sz="3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685800" y="1690560"/>
            <a:ext cx="7771680" cy="17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666666"/>
                </a:solidFill>
                <a:latin typeface="Trebuchet MS"/>
                <a:ea typeface="Trebuchet MS"/>
              </a:rPr>
              <a:t>Interaction between Bitcoin and altcoins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Even a small miner (or mining pool) on a large network can demolish a small altcoin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Attacks like this have happened before: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	</a:t>
            </a:r>
            <a:r>
              <a:rPr lang="en-US" sz="24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Jan 2012: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rebuchet MS"/>
                <a:ea typeface="Trebuchet MS"/>
              </a:rPr>
              <a:t>CoiledCoin</a:t>
            </a:r>
            <a:r>
              <a:rPr lang="en-US" sz="24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 - by Eligius pool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	Jul 2013: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rebuchet MS"/>
                <a:ea typeface="Trebuchet MS"/>
              </a:rPr>
              <a:t>TerraCoin</a:t>
            </a:r>
            <a:r>
              <a:rPr lang="en-US" sz="24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 - unknown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	Nov 2013: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rebuchet MS"/>
                <a:ea typeface="Trebuchet MS"/>
              </a:rPr>
              <a:t>WorldCoin</a:t>
            </a:r>
            <a:r>
              <a:rPr lang="en-US" sz="24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 - unknown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	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Mining attacks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Merge mining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386640" y="86112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Ordinarily, mining is exclusive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Each attempt either has a chance to be a Bitcoin block,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                          or has a chance to be an Altcoin block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Obstacle to bootstrapping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What if we could mine Altcoin blocks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                            AND Bitcoin blocks at once?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Merge mining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86640" y="861120"/>
            <a:ext cx="855576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Ordinarily, mining is exclusive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Each attempt either has a chance to be a Bitcoin block,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                         or has a chance to be an Altcoin block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	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560880" y="3033360"/>
            <a:ext cx="8228880" cy="65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H(</a:t>
            </a:r>
            <a:r>
              <a:rPr lang="en-US" sz="2400" b="1" strike="noStrike" spc="-1">
                <a:solidFill>
                  <a:srgbClr val="B45F06"/>
                </a:solidFill>
                <a:latin typeface="Courier New"/>
                <a:ea typeface="Courier New"/>
              </a:rPr>
              <a:t>prev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|| </a:t>
            </a:r>
            <a:r>
              <a:rPr lang="en-US" sz="2400" b="1" strike="noStrike" spc="-1">
                <a:solidFill>
                  <a:srgbClr val="B45F06"/>
                </a:solidFill>
                <a:latin typeface="Courier New"/>
                <a:ea typeface="Courier New"/>
              </a:rPr>
              <a:t>merkl_root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|| nonce) &lt; </a:t>
            </a:r>
            <a:r>
              <a:rPr lang="en-US" sz="2400" b="1" strike="noStrike" spc="-1">
                <a:solidFill>
                  <a:srgbClr val="B45F06"/>
                </a:solidFill>
                <a:latin typeface="Courier New"/>
                <a:ea typeface="Courier New"/>
              </a:rPr>
              <a:t>TARGET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141120" y="4155840"/>
            <a:ext cx="8872560" cy="65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H(</a:t>
            </a:r>
            <a:r>
              <a:rPr lang="en-US" sz="2400" b="1" strike="noStrike" spc="-1">
                <a:solidFill>
                  <a:srgbClr val="38761D"/>
                </a:solidFill>
                <a:latin typeface="Courier New"/>
                <a:ea typeface="Courier New"/>
              </a:rPr>
              <a:t>alt_prev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|| </a:t>
            </a:r>
            <a:r>
              <a:rPr lang="en-US" sz="2400" b="1" strike="noStrike" spc="-1">
                <a:solidFill>
                  <a:srgbClr val="38761D"/>
                </a:solidFill>
                <a:latin typeface="Courier New"/>
                <a:ea typeface="Courier New"/>
              </a:rPr>
              <a:t>alt_merkl_root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|| nonce) &lt; </a:t>
            </a:r>
            <a:r>
              <a:rPr lang="en-US" sz="2400" b="1" strike="noStrike" spc="-1">
                <a:solidFill>
                  <a:srgbClr val="38761D"/>
                </a:solidFill>
                <a:latin typeface="Courier New"/>
                <a:ea typeface="Courier New"/>
              </a:rPr>
              <a:t>TARGET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1035720" y="2789280"/>
            <a:ext cx="36568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Previous Bitcoin block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 rot="10800000" flipH="1">
            <a:off x="2106000" y="3382560"/>
            <a:ext cx="293760" cy="105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7"/>
          <p:cNvSpPr/>
          <p:nvPr/>
        </p:nvSpPr>
        <p:spPr>
          <a:xfrm>
            <a:off x="4459680" y="2800440"/>
            <a:ext cx="36568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Bitcoin transactions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 rot="10800000" flipH="1">
            <a:off x="5058360" y="3354480"/>
            <a:ext cx="540360" cy="1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9"/>
          <p:cNvSpPr/>
          <p:nvPr/>
        </p:nvSpPr>
        <p:spPr>
          <a:xfrm>
            <a:off x="1035720" y="3855960"/>
            <a:ext cx="36568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Previous Altcoin block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2" name="CustomShape 10"/>
          <p:cNvSpPr/>
          <p:nvPr/>
        </p:nvSpPr>
        <p:spPr>
          <a:xfrm rot="10800000" flipH="1">
            <a:off x="2106000" y="4449600"/>
            <a:ext cx="293760" cy="105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CustomShape 11"/>
          <p:cNvSpPr/>
          <p:nvPr/>
        </p:nvSpPr>
        <p:spPr>
          <a:xfrm>
            <a:off x="4518360" y="3855960"/>
            <a:ext cx="36568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Altcoin transactions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4" name="CustomShape 12"/>
          <p:cNvSpPr/>
          <p:nvPr/>
        </p:nvSpPr>
        <p:spPr>
          <a:xfrm rot="10800000" flipH="1">
            <a:off x="5058360" y="4421160"/>
            <a:ext cx="540360" cy="1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13"/>
          <p:cNvSpPr/>
          <p:nvPr/>
        </p:nvSpPr>
        <p:spPr>
          <a:xfrm>
            <a:off x="246960" y="3777480"/>
            <a:ext cx="8460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 cap="rnd">
            <a:solidFill>
              <a:schemeClr val="dk2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685800" y="1690560"/>
            <a:ext cx="7771680" cy="17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666666"/>
                </a:solidFill>
                <a:latin typeface="Trebuchet MS"/>
                <a:ea typeface="Trebuchet MS"/>
              </a:rPr>
              <a:t>Short History of Altcoins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Merge mining: How it works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38920" y="1013760"/>
            <a:ext cx="8228880" cy="63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H(</a:t>
            </a:r>
            <a:r>
              <a:rPr lang="en-US" sz="2400" b="1" strike="noStrike" spc="-1" dirty="0" err="1">
                <a:solidFill>
                  <a:srgbClr val="B45F06"/>
                </a:solidFill>
                <a:latin typeface="Courier New"/>
                <a:ea typeface="Courier New"/>
              </a:rPr>
              <a:t>prev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 || </a:t>
            </a:r>
            <a:r>
              <a:rPr lang="en-US" sz="2400" b="1" strike="noStrike" spc="-1" dirty="0" err="1">
                <a:solidFill>
                  <a:srgbClr val="B45F06"/>
                </a:solidFill>
                <a:latin typeface="Courier New"/>
                <a:ea typeface="Courier New"/>
              </a:rPr>
              <a:t>merkl_root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 || nonce) &lt; </a:t>
            </a:r>
            <a:r>
              <a:rPr lang="en-US" sz="2400" b="1" strike="noStrike" spc="-1" dirty="0">
                <a:solidFill>
                  <a:srgbClr val="B45F06"/>
                </a:solidFill>
                <a:latin typeface="Courier New"/>
                <a:ea typeface="Courier New"/>
              </a:rPr>
              <a:t>TARGET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659240" y="2651040"/>
            <a:ext cx="2917800" cy="937800"/>
          </a:xfrm>
          <a:prstGeom prst="rect">
            <a:avLst/>
          </a:prstGeom>
          <a:solidFill>
            <a:srgbClr val="FCE5CD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ourier New"/>
              </a:rPr>
              <a:t>tx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[0]  (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ourier New"/>
              </a:rPr>
              <a:t>coinbase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ourier New"/>
              </a:rPr>
              <a:t>scriptSig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: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ourier New"/>
              </a:rPr>
              <a:t>scriptPubKey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: …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 flipH="1">
            <a:off x="1694160" y="2247840"/>
            <a:ext cx="740520" cy="387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5"/>
          <p:cNvSpPr/>
          <p:nvPr/>
        </p:nvSpPr>
        <p:spPr>
          <a:xfrm>
            <a:off x="4118760" y="2247840"/>
            <a:ext cx="458280" cy="41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6"/>
          <p:cNvSpPr/>
          <p:nvPr/>
        </p:nvSpPr>
        <p:spPr>
          <a:xfrm>
            <a:off x="1659240" y="3565440"/>
            <a:ext cx="2917800" cy="411120"/>
          </a:xfrm>
          <a:prstGeom prst="rect">
            <a:avLst/>
          </a:prstGeom>
          <a:solidFill>
            <a:srgbClr val="FCE5CD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tx[1] …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2" name="CustomShape 7"/>
          <p:cNvSpPr/>
          <p:nvPr/>
        </p:nvSpPr>
        <p:spPr>
          <a:xfrm>
            <a:off x="1659240" y="3946320"/>
            <a:ext cx="2917800" cy="411120"/>
          </a:xfrm>
          <a:prstGeom prst="rect">
            <a:avLst/>
          </a:prstGeom>
          <a:solidFill>
            <a:srgbClr val="FCE5CD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tx[2] …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3" name="CustomShape 8"/>
          <p:cNvSpPr/>
          <p:nvPr/>
        </p:nvSpPr>
        <p:spPr>
          <a:xfrm>
            <a:off x="2829960" y="4282200"/>
            <a:ext cx="4582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4" name="CustomShape 9"/>
          <p:cNvSpPr/>
          <p:nvPr/>
        </p:nvSpPr>
        <p:spPr>
          <a:xfrm>
            <a:off x="5225040" y="2948760"/>
            <a:ext cx="3461040" cy="632160"/>
          </a:xfrm>
          <a:prstGeom prst="rect">
            <a:avLst/>
          </a:prstGeom>
          <a:solidFill>
            <a:srgbClr val="D9EAD3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38761D"/>
                </a:solidFill>
                <a:latin typeface="Courier New"/>
                <a:ea typeface="Courier New"/>
              </a:rPr>
              <a:t>alt header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38761D"/>
                </a:solidFill>
                <a:latin typeface="Courier New"/>
                <a:ea typeface="Courier New"/>
              </a:rPr>
              <a:t>alt_prev</a:t>
            </a: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, </a:t>
            </a:r>
            <a:r>
              <a:rPr lang="en-US" sz="1800" b="1" strike="noStrike" spc="-1">
                <a:solidFill>
                  <a:srgbClr val="38761D"/>
                </a:solidFill>
                <a:latin typeface="Courier New"/>
                <a:ea typeface="Courier New"/>
              </a:rPr>
              <a:t>alt_merkl_root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3424680" y="3059640"/>
            <a:ext cx="1093680" cy="23472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38761D"/>
                </a:solidFill>
                <a:latin typeface="Courier New"/>
                <a:ea typeface="Courier New"/>
              </a:rPr>
              <a:t>alt header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>
            <a:off x="3971880" y="3295440"/>
            <a:ext cx="1124280" cy="110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12"/>
          <p:cNvSpPr/>
          <p:nvPr/>
        </p:nvSpPr>
        <p:spPr>
          <a:xfrm>
            <a:off x="5096880" y="4171320"/>
            <a:ext cx="19231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Coinbase scriptSig is ignored by Bitcoin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 rot="10800000" flipH="1">
            <a:off x="5933520" y="3179880"/>
            <a:ext cx="705600" cy="113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14"/>
          <p:cNvSpPr/>
          <p:nvPr/>
        </p:nvSpPr>
        <p:spPr>
          <a:xfrm>
            <a:off x="4519080" y="3286440"/>
            <a:ext cx="705600" cy="302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15"/>
          <p:cNvSpPr/>
          <p:nvPr/>
        </p:nvSpPr>
        <p:spPr>
          <a:xfrm rot="10800000" flipH="1">
            <a:off x="6817320" y="3786120"/>
            <a:ext cx="472320" cy="518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6"/>
          <p:cNvSpPr/>
          <p:nvPr/>
        </p:nvSpPr>
        <p:spPr>
          <a:xfrm>
            <a:off x="5794920" y="2423160"/>
            <a:ext cx="2088360" cy="38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a valid Altcoin block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7319160" y="4251960"/>
            <a:ext cx="1565280" cy="38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valid Altcoin transactions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03" name="CustomShape 18"/>
          <p:cNvSpPr/>
          <p:nvPr/>
        </p:nvSpPr>
        <p:spPr>
          <a:xfrm rot="10800000">
            <a:off x="7860960" y="5118840"/>
            <a:ext cx="152280" cy="83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19"/>
          <p:cNvSpPr/>
          <p:nvPr/>
        </p:nvSpPr>
        <p:spPr>
          <a:xfrm>
            <a:off x="1659240" y="4327560"/>
            <a:ext cx="2917800" cy="411120"/>
          </a:xfrm>
          <a:prstGeom prst="rect">
            <a:avLst/>
          </a:prstGeom>
          <a:solidFill>
            <a:srgbClr val="FCE5CD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       ...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05" name="CustomShape 20"/>
          <p:cNvSpPr/>
          <p:nvPr/>
        </p:nvSpPr>
        <p:spPr>
          <a:xfrm>
            <a:off x="552960" y="1701360"/>
            <a:ext cx="747216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H(</a:t>
            </a:r>
            <a:r>
              <a:rPr lang="en-US" sz="2400" b="1" strike="noStrike" spc="-1">
                <a:solidFill>
                  <a:srgbClr val="B45F06"/>
                </a:solidFill>
                <a:latin typeface="Courier New"/>
                <a:ea typeface="Courier New"/>
              </a:rPr>
              <a:t>prev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|| </a:t>
            </a:r>
            <a:r>
              <a:rPr lang="en-US" sz="2400" b="1" strike="noStrike" spc="-1">
                <a:solidFill>
                  <a:srgbClr val="B45F06"/>
                </a:solidFill>
                <a:latin typeface="Courier New"/>
                <a:ea typeface="Courier New"/>
              </a:rPr>
              <a:t>merkl_root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 || nonce) &lt; </a:t>
            </a:r>
            <a:r>
              <a:rPr lang="en-US" sz="2400" b="1" strike="noStrike" spc="-1">
                <a:solidFill>
                  <a:srgbClr val="38761D"/>
                </a:solidFill>
                <a:latin typeface="Courier New"/>
                <a:ea typeface="Courier New"/>
              </a:rPr>
              <a:t>TARGET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06" name="CustomShape 21"/>
          <p:cNvSpPr/>
          <p:nvPr/>
        </p:nvSpPr>
        <p:spPr>
          <a:xfrm>
            <a:off x="246960" y="1720080"/>
            <a:ext cx="8460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 cap="rnd">
            <a:solidFill>
              <a:schemeClr val="dk2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Merge mining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57200" y="104760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Merge mining is a mixed blessing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Easier to recruit participants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Cheaper for attackers (e.g. CoiledCoin)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Miners might not validate transactions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Many mining pools merge-mine several coins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GHash.IO: Bitcoin, Namecoin, IXCoin, Devcoin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Atomic cross chain swaps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Problem:  Alice has 1 BTC, Bob has 1 LTC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    They want to swap, but who goes first?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Goal: 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Either both transactions complete, or neither do</a:t>
            </a: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</p:txBody>
      </p:sp>
      <p:pic>
        <p:nvPicPr>
          <p:cNvPr id="211" name="Google Shape;236;p29"/>
          <p:cNvPicPr/>
          <p:nvPr/>
        </p:nvPicPr>
        <p:blipFill>
          <a:blip r:embed="rId2"/>
          <a:stretch/>
        </p:blipFill>
        <p:spPr>
          <a:xfrm>
            <a:off x="6789600" y="1568160"/>
            <a:ext cx="984960" cy="1223280"/>
          </a:xfrm>
          <a:prstGeom prst="rect">
            <a:avLst/>
          </a:prstGeom>
          <a:ln>
            <a:noFill/>
          </a:ln>
        </p:spPr>
      </p:pic>
      <p:pic>
        <p:nvPicPr>
          <p:cNvPr id="212" name="Google Shape;237;p29"/>
          <p:cNvPicPr/>
          <p:nvPr/>
        </p:nvPicPr>
        <p:blipFill>
          <a:blip r:embed="rId3"/>
          <a:stretch/>
        </p:blipFill>
        <p:spPr>
          <a:xfrm>
            <a:off x="1044360" y="1547280"/>
            <a:ext cx="966960" cy="1201680"/>
          </a:xfrm>
          <a:prstGeom prst="rect">
            <a:avLst/>
          </a:prstGeom>
          <a:ln>
            <a:noFill/>
          </a:ln>
        </p:spPr>
      </p:pic>
      <p:sp>
        <p:nvSpPr>
          <p:cNvPr id="213" name="CustomShape 3"/>
          <p:cNvSpPr/>
          <p:nvPr/>
        </p:nvSpPr>
        <p:spPr>
          <a:xfrm>
            <a:off x="1127880" y="2818440"/>
            <a:ext cx="800640" cy="3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Alice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6849720" y="2882160"/>
            <a:ext cx="800640" cy="3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Bob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5" name="Google Shape;240;p29"/>
          <p:cNvPicPr/>
          <p:nvPr/>
        </p:nvPicPr>
        <p:blipFill>
          <a:blip r:embed="rId4"/>
          <a:stretch/>
        </p:blipFill>
        <p:spPr>
          <a:xfrm>
            <a:off x="1878840" y="2421720"/>
            <a:ext cx="608760" cy="608760"/>
          </a:xfrm>
          <a:prstGeom prst="rect">
            <a:avLst/>
          </a:prstGeom>
          <a:ln>
            <a:noFill/>
          </a:ln>
        </p:spPr>
      </p:pic>
      <p:pic>
        <p:nvPicPr>
          <p:cNvPr id="216" name="Google Shape;241;p29"/>
          <p:cNvPicPr/>
          <p:nvPr/>
        </p:nvPicPr>
        <p:blipFill>
          <a:blip r:embed="rId5"/>
          <a:stretch/>
        </p:blipFill>
        <p:spPr>
          <a:xfrm>
            <a:off x="6435000" y="2386080"/>
            <a:ext cx="608760" cy="608760"/>
          </a:xfrm>
          <a:prstGeom prst="rect">
            <a:avLst/>
          </a:prstGeom>
          <a:ln>
            <a:noFill/>
          </a:ln>
        </p:spPr>
      </p:pic>
      <p:sp>
        <p:nvSpPr>
          <p:cNvPr id="217" name="CustomShape 5"/>
          <p:cNvSpPr/>
          <p:nvPr/>
        </p:nvSpPr>
        <p:spPr>
          <a:xfrm>
            <a:off x="2472840" y="2599560"/>
            <a:ext cx="34876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45F0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6"/>
          <p:cNvSpPr/>
          <p:nvPr/>
        </p:nvSpPr>
        <p:spPr>
          <a:xfrm rot="10800000">
            <a:off x="9980280" y="2776680"/>
            <a:ext cx="3540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7"/>
          <p:cNvSpPr/>
          <p:nvPr/>
        </p:nvSpPr>
        <p:spPr>
          <a:xfrm>
            <a:off x="3440520" y="991800"/>
            <a:ext cx="36568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666666"/>
                </a:solidFill>
                <a:latin typeface="Arial"/>
                <a:ea typeface="Arial"/>
              </a:rPr>
              <a:t>with TierNolan’s protocol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Atomic cross chain swaps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457200" y="104760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Step 1: Alice generates secret 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x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, Alice&amp;Bob sign </a:t>
            </a:r>
            <a:r>
              <a:rPr lang="en-US" sz="2400" b="1" i="1" strike="noStrike" spc="-1">
                <a:solidFill>
                  <a:srgbClr val="990000"/>
                </a:solidFill>
                <a:latin typeface="Trebuchet MS"/>
                <a:ea typeface="Trebuchet MS"/>
              </a:rPr>
              <a:t>RefundA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22" name="Google Shape;251;p30"/>
          <p:cNvPicPr/>
          <p:nvPr/>
        </p:nvPicPr>
        <p:blipFill>
          <a:blip r:embed="rId2"/>
          <a:stretch/>
        </p:blipFill>
        <p:spPr>
          <a:xfrm>
            <a:off x="581760" y="1715400"/>
            <a:ext cx="966960" cy="1201680"/>
          </a:xfrm>
          <a:prstGeom prst="rect">
            <a:avLst/>
          </a:prstGeom>
          <a:ln>
            <a:noFill/>
          </a:ln>
        </p:spPr>
      </p:pic>
      <p:sp>
        <p:nvSpPr>
          <p:cNvPr id="223" name="CustomShape 3"/>
          <p:cNvSpPr/>
          <p:nvPr/>
        </p:nvSpPr>
        <p:spPr>
          <a:xfrm>
            <a:off x="670680" y="2818440"/>
            <a:ext cx="800640" cy="3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Alice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672120" y="4510080"/>
            <a:ext cx="800640" cy="3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Bob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5" name="Google Shape;254;p30"/>
          <p:cNvPicPr/>
          <p:nvPr/>
        </p:nvPicPr>
        <p:blipFill>
          <a:blip r:embed="rId3"/>
          <a:stretch/>
        </p:blipFill>
        <p:spPr>
          <a:xfrm>
            <a:off x="562680" y="3366720"/>
            <a:ext cx="984960" cy="1223280"/>
          </a:xfrm>
          <a:prstGeom prst="rect">
            <a:avLst/>
          </a:prstGeom>
          <a:ln>
            <a:noFill/>
          </a:ln>
        </p:spPr>
      </p:pic>
      <p:sp>
        <p:nvSpPr>
          <p:cNvPr id="226" name="CustomShape 5"/>
          <p:cNvSpPr/>
          <p:nvPr/>
        </p:nvSpPr>
        <p:spPr>
          <a:xfrm>
            <a:off x="2631240" y="1913400"/>
            <a:ext cx="2375280" cy="9867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200" b="1" i="1" strike="noStrike" spc="-1">
                <a:solidFill>
                  <a:srgbClr val="000000"/>
                </a:solidFill>
                <a:latin typeface="Trebuchet MS"/>
                <a:ea typeface="Trebuchet MS"/>
              </a:rPr>
              <a:t>DepositA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Either  </a:t>
            </a:r>
            <a:r>
              <a:rPr lang="en-US" sz="1200" b="1" strike="noStrike" spc="-1">
                <a:solidFill>
                  <a:srgbClr val="990000"/>
                </a:solidFill>
                <a:latin typeface="Courier New"/>
                <a:ea typeface="Courier New"/>
              </a:rPr>
              <a:t>sigA and sigB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Or      </a:t>
            </a:r>
            <a:r>
              <a:rPr lang="en-US" sz="1200" b="1" strike="noStrike" spc="-1">
                <a:solidFill>
                  <a:srgbClr val="38761D"/>
                </a:solidFill>
                <a:latin typeface="Courier New"/>
                <a:ea typeface="Courier New"/>
              </a:rPr>
              <a:t>sigB and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38761D"/>
                </a:solidFill>
                <a:latin typeface="Courier New"/>
                <a:ea typeface="Courier New"/>
              </a:rPr>
              <a:t> reveal x where H(x)=h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5679360" y="1913400"/>
            <a:ext cx="2375280" cy="986760"/>
          </a:xfrm>
          <a:prstGeom prst="rect">
            <a:avLst/>
          </a:prstGeom>
          <a:noFill/>
          <a:ln w="9360">
            <a:solidFill>
              <a:srgbClr val="99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200" b="1" i="1" strike="noStrike" spc="-1">
                <a:solidFill>
                  <a:srgbClr val="990000"/>
                </a:solidFill>
                <a:latin typeface="Trebuchet MS"/>
                <a:ea typeface="Trebuchet MS"/>
              </a:rPr>
              <a:t>RefundA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990000"/>
                </a:solidFill>
                <a:latin typeface="Courier New"/>
                <a:ea typeface="Courier New"/>
              </a:rPr>
              <a:t>Timelocked to T+2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990000"/>
                </a:solidFill>
                <a:latin typeface="Courier New"/>
                <a:ea typeface="Courier New"/>
              </a:rPr>
              <a:t>Signed by Bob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990000"/>
                </a:solidFill>
                <a:latin typeface="Courier New"/>
                <a:ea typeface="Courier New"/>
              </a:rPr>
              <a:t>Signed by Alice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28" name="CustomShape 7"/>
          <p:cNvSpPr/>
          <p:nvPr/>
        </p:nvSpPr>
        <p:spPr>
          <a:xfrm>
            <a:off x="1494000" y="1859760"/>
            <a:ext cx="11365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x, h=H(x)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29" name="CustomShape 8"/>
          <p:cNvSpPr/>
          <p:nvPr/>
        </p:nvSpPr>
        <p:spPr>
          <a:xfrm>
            <a:off x="5007240" y="2331000"/>
            <a:ext cx="67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CustomShape 9"/>
          <p:cNvSpPr/>
          <p:nvPr/>
        </p:nvSpPr>
        <p:spPr>
          <a:xfrm>
            <a:off x="2326320" y="3113640"/>
            <a:ext cx="6616080" cy="65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Alice generates </a:t>
            </a:r>
            <a:r>
              <a:rPr lang="en-US" sz="1800" b="1" i="1" strike="noStrike" spc="-1">
                <a:solidFill>
                  <a:srgbClr val="000000"/>
                </a:solidFill>
                <a:latin typeface="Trebuchet MS"/>
                <a:ea typeface="Trebuchet MS"/>
              </a:rPr>
              <a:t>DepositA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, but doesn’t publish it yet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- Alice generates </a:t>
            </a:r>
            <a:r>
              <a:rPr lang="en-US" sz="1800" b="1" i="1" strike="noStrike" spc="-1">
                <a:solidFill>
                  <a:srgbClr val="990000"/>
                </a:solidFill>
                <a:latin typeface="Trebuchet MS"/>
                <a:ea typeface="Trebuchet MS"/>
              </a:rPr>
              <a:t>RefundA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, and gets Bob’s signature on it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- Once </a:t>
            </a:r>
            <a:r>
              <a:rPr lang="en-US" sz="1800" b="1" i="1" strike="noStrike" spc="-1">
                <a:solidFill>
                  <a:srgbClr val="990000"/>
                </a:solidFill>
                <a:latin typeface="Trebuchet MS"/>
                <a:ea typeface="Trebuchet MS"/>
              </a:rPr>
              <a:t>RefundA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is signed, she publishes </a:t>
            </a:r>
            <a:r>
              <a:rPr lang="en-US" sz="1800" b="1" i="1" strike="noStrike" spc="-1">
                <a:solidFill>
                  <a:srgbClr val="000000"/>
                </a:solidFill>
                <a:latin typeface="Trebuchet MS"/>
                <a:ea typeface="Trebuchet MS"/>
              </a:rPr>
              <a:t>DepositA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- If Bob learns </a:t>
            </a:r>
            <a:r>
              <a:rPr lang="en-US" sz="18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x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before time </a:t>
            </a:r>
            <a:r>
              <a:rPr lang="en-US" sz="18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T+2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, he can </a:t>
            </a:r>
            <a:r>
              <a:rPr lang="en-US" sz="1800" b="1" i="1" strike="noStrike" spc="-1">
                <a:solidFill>
                  <a:srgbClr val="274E13"/>
                </a:solidFill>
                <a:latin typeface="Trebuchet MS"/>
                <a:ea typeface="Trebuchet MS"/>
              </a:rPr>
              <a:t>take the 1BTC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- If Alice does not reveal </a:t>
            </a:r>
            <a:r>
              <a:rPr lang="en-US" sz="18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x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, she can </a:t>
            </a:r>
            <a:r>
              <a:rPr lang="en-US" sz="1800" b="1" i="1" strike="noStrike" spc="-1">
                <a:solidFill>
                  <a:srgbClr val="990000"/>
                </a:solidFill>
                <a:latin typeface="Trebuchet MS"/>
                <a:ea typeface="Trebuchet MS"/>
              </a:rPr>
              <a:t>claim her refund 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at</a:t>
            </a:r>
            <a:r>
              <a:rPr lang="en-US" sz="1800" b="1" i="1" strike="noStrike" spc="-1">
                <a:solidFill>
                  <a:srgbClr val="990000"/>
                </a:solidFill>
                <a:latin typeface="Trebuchet MS"/>
                <a:ea typeface="Trebuchet MS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T+2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1" name="Google Shape;260;p30"/>
          <p:cNvPicPr/>
          <p:nvPr/>
        </p:nvPicPr>
        <p:blipFill>
          <a:blip r:embed="rId4"/>
          <a:stretch/>
        </p:blipFill>
        <p:spPr>
          <a:xfrm>
            <a:off x="1273320" y="4159800"/>
            <a:ext cx="608760" cy="608760"/>
          </a:xfrm>
          <a:prstGeom prst="rect">
            <a:avLst/>
          </a:prstGeom>
          <a:ln>
            <a:noFill/>
          </a:ln>
        </p:spPr>
      </p:pic>
      <p:pic>
        <p:nvPicPr>
          <p:cNvPr id="232" name="Google Shape;261;p30"/>
          <p:cNvPicPr/>
          <p:nvPr/>
        </p:nvPicPr>
        <p:blipFill>
          <a:blip r:embed="rId5"/>
          <a:stretch/>
        </p:blipFill>
        <p:spPr>
          <a:xfrm>
            <a:off x="4746600" y="1759320"/>
            <a:ext cx="456480" cy="45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Atomic cross chain swaps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57200" y="104760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Step 2: Bob deposits 1LTC, Alice&amp;Bob sign </a:t>
            </a:r>
            <a:r>
              <a:rPr lang="en-US" sz="2400" b="1" i="1" strike="noStrike" spc="-1">
                <a:solidFill>
                  <a:srgbClr val="990000"/>
                </a:solidFill>
                <a:latin typeface="Trebuchet MS"/>
                <a:ea typeface="Trebuchet MS"/>
              </a:rPr>
              <a:t>RefundB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235" name="Google Shape;268;p31"/>
          <p:cNvPicPr/>
          <p:nvPr/>
        </p:nvPicPr>
        <p:blipFill>
          <a:blip r:embed="rId2"/>
          <a:stretch/>
        </p:blipFill>
        <p:spPr>
          <a:xfrm>
            <a:off x="581760" y="1715400"/>
            <a:ext cx="966960" cy="1201680"/>
          </a:xfrm>
          <a:prstGeom prst="rect">
            <a:avLst/>
          </a:prstGeom>
          <a:ln>
            <a:noFill/>
          </a:ln>
        </p:spPr>
      </p:pic>
      <p:sp>
        <p:nvSpPr>
          <p:cNvPr id="236" name="CustomShape 3"/>
          <p:cNvSpPr/>
          <p:nvPr/>
        </p:nvSpPr>
        <p:spPr>
          <a:xfrm>
            <a:off x="670680" y="2818440"/>
            <a:ext cx="800640" cy="3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Alice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672120" y="4510080"/>
            <a:ext cx="800640" cy="3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Bob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8" name="Google Shape;271;p31"/>
          <p:cNvPicPr/>
          <p:nvPr/>
        </p:nvPicPr>
        <p:blipFill>
          <a:blip r:embed="rId3"/>
          <a:stretch/>
        </p:blipFill>
        <p:spPr>
          <a:xfrm>
            <a:off x="562680" y="3366720"/>
            <a:ext cx="984960" cy="1223280"/>
          </a:xfrm>
          <a:prstGeom prst="rect">
            <a:avLst/>
          </a:prstGeom>
          <a:ln>
            <a:noFill/>
          </a:ln>
        </p:spPr>
      </p:pic>
      <p:sp>
        <p:nvSpPr>
          <p:cNvPr id="239" name="CustomShape 5"/>
          <p:cNvSpPr/>
          <p:nvPr/>
        </p:nvSpPr>
        <p:spPr>
          <a:xfrm>
            <a:off x="1341360" y="1783800"/>
            <a:ext cx="11365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x, h=H(x)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40" name="CustomShape 6"/>
          <p:cNvSpPr/>
          <p:nvPr/>
        </p:nvSpPr>
        <p:spPr>
          <a:xfrm>
            <a:off x="2631240" y="3818160"/>
            <a:ext cx="2375280" cy="9867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200" b="1" i="1" strike="noStrike" spc="-1">
                <a:solidFill>
                  <a:srgbClr val="000000"/>
                </a:solidFill>
                <a:latin typeface="Trebuchet MS"/>
                <a:ea typeface="Trebuchet MS"/>
              </a:rPr>
              <a:t>DepositB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Either  </a:t>
            </a:r>
            <a:r>
              <a:rPr lang="en-US" sz="1200" b="1" strike="noStrike" spc="-1">
                <a:solidFill>
                  <a:srgbClr val="990000"/>
                </a:solidFill>
                <a:latin typeface="Courier New"/>
                <a:ea typeface="Courier New"/>
              </a:rPr>
              <a:t>sigA and sigB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Or      </a:t>
            </a:r>
            <a:r>
              <a:rPr lang="en-US" sz="1200" b="1" strike="noStrike" spc="-1">
                <a:solidFill>
                  <a:srgbClr val="38761D"/>
                </a:solidFill>
                <a:latin typeface="Courier New"/>
                <a:ea typeface="Courier New"/>
              </a:rPr>
              <a:t>sigA and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38761D"/>
                </a:solidFill>
                <a:latin typeface="Courier New"/>
                <a:ea typeface="Courier New"/>
              </a:rPr>
              <a:t> reveal x where H(x)=h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1" name="CustomShape 7"/>
          <p:cNvSpPr/>
          <p:nvPr/>
        </p:nvSpPr>
        <p:spPr>
          <a:xfrm>
            <a:off x="5007240" y="4235760"/>
            <a:ext cx="67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8"/>
          <p:cNvSpPr/>
          <p:nvPr/>
        </p:nvSpPr>
        <p:spPr>
          <a:xfrm>
            <a:off x="5679360" y="3818160"/>
            <a:ext cx="2375280" cy="986760"/>
          </a:xfrm>
          <a:prstGeom prst="rect">
            <a:avLst/>
          </a:prstGeom>
          <a:noFill/>
          <a:ln w="9360">
            <a:solidFill>
              <a:srgbClr val="99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200" b="1" i="1" strike="noStrike" spc="-1">
                <a:solidFill>
                  <a:srgbClr val="990000"/>
                </a:solidFill>
                <a:latin typeface="Trebuchet MS"/>
                <a:ea typeface="Trebuchet MS"/>
              </a:rPr>
              <a:t>RefundB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990000"/>
                </a:solidFill>
                <a:latin typeface="Courier New"/>
                <a:ea typeface="Courier New"/>
              </a:rPr>
              <a:t>Timelocked to T+1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990000"/>
                </a:solidFill>
                <a:latin typeface="Courier New"/>
                <a:ea typeface="Courier New"/>
              </a:rPr>
              <a:t>Signed by Bob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990000"/>
                </a:solidFill>
                <a:latin typeface="Courier New"/>
                <a:ea typeface="Courier New"/>
              </a:rPr>
              <a:t>Signed by Alice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3" name="CustomShape 9"/>
          <p:cNvSpPr/>
          <p:nvPr/>
        </p:nvSpPr>
        <p:spPr>
          <a:xfrm>
            <a:off x="2478960" y="1665720"/>
            <a:ext cx="6373800" cy="65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- Bob generates </a:t>
            </a:r>
            <a:r>
              <a:rPr lang="en-US" sz="1800" b="1" i="1" strike="noStrike" spc="-1">
                <a:solidFill>
                  <a:srgbClr val="000000"/>
                </a:solidFill>
                <a:latin typeface="Trebuchet MS"/>
                <a:ea typeface="Trebuchet MS"/>
              </a:rPr>
              <a:t>DepositB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, but doesn’t publish it yet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- Bob generates </a:t>
            </a:r>
            <a:r>
              <a:rPr lang="en-US" sz="1800" b="1" i="1" strike="noStrike" spc="-1">
                <a:solidFill>
                  <a:srgbClr val="990000"/>
                </a:solidFill>
                <a:latin typeface="Trebuchet MS"/>
                <a:ea typeface="Trebuchet MS"/>
              </a:rPr>
              <a:t>RefundB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, and gets Alice’s signature on it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- Once </a:t>
            </a:r>
            <a:r>
              <a:rPr lang="en-US" sz="1800" b="1" i="1" strike="noStrike" spc="-1">
                <a:solidFill>
                  <a:srgbClr val="990000"/>
                </a:solidFill>
                <a:latin typeface="Trebuchet MS"/>
                <a:ea typeface="Trebuchet MS"/>
              </a:rPr>
              <a:t>RefundB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is signed, he publishes </a:t>
            </a:r>
            <a:r>
              <a:rPr lang="en-US" sz="1800" b="1" i="1" strike="noStrike" spc="-1">
                <a:solidFill>
                  <a:srgbClr val="000000"/>
                </a:solidFill>
                <a:latin typeface="Trebuchet MS"/>
                <a:ea typeface="Trebuchet MS"/>
              </a:rPr>
              <a:t>DepositB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- If Alice reveals </a:t>
            </a:r>
            <a:r>
              <a:rPr lang="en-US" sz="18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x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before time </a:t>
            </a:r>
            <a:r>
              <a:rPr lang="en-US" sz="18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T+1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, she can </a:t>
            </a:r>
            <a:r>
              <a:rPr lang="en-US" sz="1800" b="1" i="1" strike="noStrike" spc="-1">
                <a:solidFill>
                  <a:srgbClr val="274E13"/>
                </a:solidFill>
                <a:latin typeface="Trebuchet MS"/>
                <a:ea typeface="Trebuchet MS"/>
              </a:rPr>
              <a:t>take the 1LTC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- If Alice does not reveal </a:t>
            </a:r>
            <a:r>
              <a:rPr lang="en-US" sz="18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x</a:t>
            </a: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, Bob can </a:t>
            </a:r>
            <a:r>
              <a:rPr lang="en-US" sz="1800" b="1" i="1" strike="noStrike" spc="-1">
                <a:solidFill>
                  <a:srgbClr val="990000"/>
                </a:solidFill>
                <a:latin typeface="Trebuchet MS"/>
                <a:ea typeface="Trebuchet MS"/>
              </a:rPr>
              <a:t>claim his refund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4" name="Google Shape;277;p31"/>
          <p:cNvPicPr/>
          <p:nvPr/>
        </p:nvPicPr>
        <p:blipFill>
          <a:blip r:embed="rId4"/>
          <a:stretch/>
        </p:blipFill>
        <p:spPr>
          <a:xfrm>
            <a:off x="4731120" y="3701880"/>
            <a:ext cx="456480" cy="45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Atomic cross chain swaps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57200" y="104760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Step 3: Alice reveals </a:t>
            </a:r>
            <a:r>
              <a:rPr lang="en-US" sz="2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x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, both players </a:t>
            </a:r>
            <a:r>
              <a:rPr lang="en-US" sz="2400" b="1" i="1" strike="noStrike" spc="-1">
                <a:solidFill>
                  <a:srgbClr val="274E13"/>
                </a:solidFill>
                <a:latin typeface="Trebuchet MS"/>
                <a:ea typeface="Trebuchet MS"/>
              </a:rPr>
              <a:t>claim their coins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47" name="Google Shape;284;p32"/>
          <p:cNvPicPr/>
          <p:nvPr/>
        </p:nvPicPr>
        <p:blipFill>
          <a:blip r:embed="rId2"/>
          <a:stretch/>
        </p:blipFill>
        <p:spPr>
          <a:xfrm>
            <a:off x="581760" y="1715400"/>
            <a:ext cx="966960" cy="1201680"/>
          </a:xfrm>
          <a:prstGeom prst="rect">
            <a:avLst/>
          </a:prstGeom>
          <a:ln>
            <a:noFill/>
          </a:ln>
        </p:spPr>
      </p:pic>
      <p:sp>
        <p:nvSpPr>
          <p:cNvPr id="248" name="CustomShape 3"/>
          <p:cNvSpPr/>
          <p:nvPr/>
        </p:nvSpPr>
        <p:spPr>
          <a:xfrm>
            <a:off x="670680" y="2818440"/>
            <a:ext cx="800640" cy="3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Alice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672120" y="4510080"/>
            <a:ext cx="800640" cy="3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Bob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50" name="Google Shape;287;p32"/>
          <p:cNvPicPr/>
          <p:nvPr/>
        </p:nvPicPr>
        <p:blipFill>
          <a:blip r:embed="rId3"/>
          <a:stretch/>
        </p:blipFill>
        <p:spPr>
          <a:xfrm>
            <a:off x="562680" y="3366720"/>
            <a:ext cx="984960" cy="1223280"/>
          </a:xfrm>
          <a:prstGeom prst="rect">
            <a:avLst/>
          </a:prstGeom>
          <a:ln>
            <a:noFill/>
          </a:ln>
        </p:spPr>
      </p:pic>
      <p:sp>
        <p:nvSpPr>
          <p:cNvPr id="251" name="CustomShape 5"/>
          <p:cNvSpPr/>
          <p:nvPr/>
        </p:nvSpPr>
        <p:spPr>
          <a:xfrm>
            <a:off x="1341360" y="1783800"/>
            <a:ext cx="11365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x, h=H(x)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2631240" y="2675160"/>
            <a:ext cx="2375280" cy="9867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200" b="1" i="1" strike="noStrike" spc="-1">
                <a:solidFill>
                  <a:srgbClr val="000000"/>
                </a:solidFill>
                <a:latin typeface="Trebuchet MS"/>
                <a:ea typeface="Trebuchet MS"/>
              </a:rPr>
              <a:t>DepositB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Either  </a:t>
            </a:r>
            <a:r>
              <a:rPr lang="en-US" sz="1200" b="1" strike="noStrike" spc="-1">
                <a:solidFill>
                  <a:srgbClr val="990000"/>
                </a:solidFill>
                <a:latin typeface="Courier New"/>
                <a:ea typeface="Courier New"/>
              </a:rPr>
              <a:t>sigA and sigB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Or      </a:t>
            </a:r>
            <a:r>
              <a:rPr lang="en-US" sz="1200" b="1" strike="noStrike" spc="-1">
                <a:solidFill>
                  <a:srgbClr val="38761D"/>
                </a:solidFill>
                <a:latin typeface="Courier New"/>
                <a:ea typeface="Courier New"/>
              </a:rPr>
              <a:t>sigA and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38761D"/>
                </a:solidFill>
                <a:latin typeface="Courier New"/>
                <a:ea typeface="Courier New"/>
              </a:rPr>
              <a:t> reveal x where H(x)=h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5007240" y="3092760"/>
            <a:ext cx="67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8"/>
          <p:cNvSpPr/>
          <p:nvPr/>
        </p:nvSpPr>
        <p:spPr>
          <a:xfrm>
            <a:off x="5679360" y="2675160"/>
            <a:ext cx="2375280" cy="986760"/>
          </a:xfrm>
          <a:prstGeom prst="rect">
            <a:avLst/>
          </a:prstGeom>
          <a:noFill/>
          <a:ln w="9360">
            <a:solidFill>
              <a:srgbClr val="99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200" b="1" i="1" strike="noStrike" spc="-1">
                <a:solidFill>
                  <a:srgbClr val="990000"/>
                </a:solidFill>
                <a:latin typeface="Trebuchet MS"/>
                <a:ea typeface="Trebuchet MS"/>
              </a:rPr>
              <a:t>RefundB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990000"/>
                </a:solidFill>
                <a:latin typeface="Courier New"/>
                <a:ea typeface="Courier New"/>
              </a:rPr>
              <a:t>Timelocked to T+1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990000"/>
                </a:solidFill>
                <a:latin typeface="Courier New"/>
                <a:ea typeface="Courier New"/>
              </a:rPr>
              <a:t>Signed by Bob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990000"/>
                </a:solidFill>
                <a:latin typeface="Courier New"/>
                <a:ea typeface="Courier New"/>
              </a:rPr>
              <a:t>Signed by Alice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5" name="CustomShape 9"/>
          <p:cNvSpPr/>
          <p:nvPr/>
        </p:nvSpPr>
        <p:spPr>
          <a:xfrm>
            <a:off x="2174040" y="3723120"/>
            <a:ext cx="6661800" cy="65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- If Alice does not reveal </a:t>
            </a:r>
            <a:r>
              <a:rPr lang="en-US" sz="1800" b="1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x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, Bob can </a:t>
            </a:r>
            <a:r>
              <a:rPr lang="en-US" sz="1800" b="1" i="1" strike="noStrike" spc="-1" dirty="0">
                <a:solidFill>
                  <a:srgbClr val="990000"/>
                </a:solidFill>
                <a:latin typeface="Trebuchet MS"/>
                <a:ea typeface="Trebuchet MS"/>
              </a:rPr>
              <a:t>claim his refund 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at</a:t>
            </a:r>
            <a:r>
              <a:rPr lang="en-US" sz="1800" b="1" i="1" strike="noStrike" spc="-1" dirty="0">
                <a:solidFill>
                  <a:srgbClr val="990000"/>
                </a:solidFill>
                <a:latin typeface="Trebuchet MS"/>
                <a:ea typeface="Trebuchet MS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T+1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- If Alice </a:t>
            </a:r>
            <a:r>
              <a:rPr lang="en-US" sz="1800" b="1" i="1" strike="noStrike" spc="-1" dirty="0">
                <a:solidFill>
                  <a:srgbClr val="274E13"/>
                </a:solidFill>
                <a:latin typeface="Trebuchet MS"/>
                <a:ea typeface="Trebuchet MS"/>
              </a:rPr>
              <a:t>takes the 1LTC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 she reveals </a:t>
            </a:r>
            <a:r>
              <a:rPr lang="en-US" sz="1800" b="1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x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 before time </a:t>
            </a:r>
            <a:r>
              <a:rPr lang="en-US" sz="1800" b="1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T+1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- If Bob learns </a:t>
            </a:r>
            <a:r>
              <a:rPr lang="en-US" sz="1800" b="1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x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 before time </a:t>
            </a:r>
            <a:r>
              <a:rPr lang="en-US" sz="1800" b="1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T+2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, he can </a:t>
            </a:r>
            <a:r>
              <a:rPr lang="en-US" sz="1800" b="1" i="1" strike="noStrike" spc="-1" dirty="0">
                <a:solidFill>
                  <a:srgbClr val="274E13"/>
                </a:solidFill>
                <a:latin typeface="Trebuchet MS"/>
                <a:ea typeface="Trebuchet MS"/>
              </a:rPr>
              <a:t>take the 1BTC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- If Alice does not reveal </a:t>
            </a:r>
            <a:r>
              <a:rPr lang="en-US" sz="1800" b="1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x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, she can </a:t>
            </a:r>
            <a:r>
              <a:rPr lang="en-US" sz="1800" b="1" i="1" strike="noStrike" spc="-1" dirty="0">
                <a:solidFill>
                  <a:srgbClr val="990000"/>
                </a:solidFill>
                <a:latin typeface="Trebuchet MS"/>
                <a:ea typeface="Trebuchet MS"/>
              </a:rPr>
              <a:t>claim her refund </a:t>
            </a:r>
            <a:r>
              <a:rPr lang="en-US" sz="18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at</a:t>
            </a:r>
            <a:r>
              <a:rPr lang="en-US" sz="1800" b="1" i="1" strike="noStrike" spc="-1" dirty="0">
                <a:solidFill>
                  <a:srgbClr val="990000"/>
                </a:solidFill>
                <a:latin typeface="Trebuchet MS"/>
                <a:ea typeface="Trebuchet MS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T+2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56" name="Google Shape;293;p32"/>
          <p:cNvPicPr/>
          <p:nvPr/>
        </p:nvPicPr>
        <p:blipFill>
          <a:blip r:embed="rId4"/>
          <a:stretch/>
        </p:blipFill>
        <p:spPr>
          <a:xfrm>
            <a:off x="1125360" y="2241000"/>
            <a:ext cx="608760" cy="608760"/>
          </a:xfrm>
          <a:prstGeom prst="rect">
            <a:avLst/>
          </a:prstGeom>
          <a:ln>
            <a:noFill/>
          </a:ln>
        </p:spPr>
      </p:pic>
      <p:sp>
        <p:nvSpPr>
          <p:cNvPr id="257" name="CustomShape 10"/>
          <p:cNvSpPr/>
          <p:nvPr/>
        </p:nvSpPr>
        <p:spPr>
          <a:xfrm>
            <a:off x="2631240" y="1684800"/>
            <a:ext cx="2375280" cy="9867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200" b="1" i="1" strike="noStrike" spc="-1">
                <a:solidFill>
                  <a:srgbClr val="000000"/>
                </a:solidFill>
                <a:latin typeface="Trebuchet MS"/>
                <a:ea typeface="Trebuchet MS"/>
              </a:rPr>
              <a:t>DepositA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Either  </a:t>
            </a:r>
            <a:r>
              <a:rPr lang="en-US" sz="1200" b="1" strike="noStrike" spc="-1">
                <a:solidFill>
                  <a:srgbClr val="990000"/>
                </a:solidFill>
                <a:latin typeface="Courier New"/>
                <a:ea typeface="Courier New"/>
              </a:rPr>
              <a:t>sigA and sigB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Or      </a:t>
            </a:r>
            <a:r>
              <a:rPr lang="en-US" sz="1200" b="1" strike="noStrike" spc="-1">
                <a:solidFill>
                  <a:srgbClr val="38761D"/>
                </a:solidFill>
                <a:latin typeface="Courier New"/>
                <a:ea typeface="Courier New"/>
              </a:rPr>
              <a:t>sigB and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38761D"/>
                </a:solidFill>
                <a:latin typeface="Courier New"/>
                <a:ea typeface="Courier New"/>
              </a:rPr>
              <a:t> reveal x where H(x)=h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8" name="CustomShape 11"/>
          <p:cNvSpPr/>
          <p:nvPr/>
        </p:nvSpPr>
        <p:spPr>
          <a:xfrm>
            <a:off x="5007240" y="2102400"/>
            <a:ext cx="67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12"/>
          <p:cNvSpPr/>
          <p:nvPr/>
        </p:nvSpPr>
        <p:spPr>
          <a:xfrm>
            <a:off x="5679360" y="1684800"/>
            <a:ext cx="2375280" cy="986760"/>
          </a:xfrm>
          <a:prstGeom prst="rect">
            <a:avLst/>
          </a:prstGeom>
          <a:noFill/>
          <a:ln w="9360">
            <a:solidFill>
              <a:srgbClr val="99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200" b="1" i="1" strike="noStrike" spc="-1">
                <a:solidFill>
                  <a:srgbClr val="990000"/>
                </a:solidFill>
                <a:latin typeface="Trebuchet MS"/>
                <a:ea typeface="Trebuchet MS"/>
              </a:rPr>
              <a:t>RefundA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990000"/>
                </a:solidFill>
                <a:latin typeface="Courier New"/>
                <a:ea typeface="Courier New"/>
              </a:rPr>
              <a:t>Timelocked to T+2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990000"/>
                </a:solidFill>
                <a:latin typeface="Courier New"/>
                <a:ea typeface="Courier New"/>
              </a:rPr>
              <a:t>Signed by Bob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990000"/>
                </a:solidFill>
                <a:latin typeface="Courier New"/>
                <a:ea typeface="Courier New"/>
              </a:rPr>
              <a:t>Signed by Alice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0" name="CustomShape 13"/>
          <p:cNvSpPr/>
          <p:nvPr/>
        </p:nvSpPr>
        <p:spPr>
          <a:xfrm>
            <a:off x="1473480" y="4359600"/>
            <a:ext cx="67140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x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1" name="CustomShape 14"/>
          <p:cNvSpPr/>
          <p:nvPr/>
        </p:nvSpPr>
        <p:spPr>
          <a:xfrm rot="10800000">
            <a:off x="1668581" y="2741362"/>
            <a:ext cx="1049760" cy="861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62" name="Google Shape;299;p32"/>
          <p:cNvPicPr/>
          <p:nvPr/>
        </p:nvPicPr>
        <p:blipFill>
          <a:blip r:embed="rId5"/>
          <a:stretch/>
        </p:blipFill>
        <p:spPr>
          <a:xfrm>
            <a:off x="1244880" y="3826080"/>
            <a:ext cx="608760" cy="608760"/>
          </a:xfrm>
          <a:prstGeom prst="rect">
            <a:avLst/>
          </a:prstGeom>
          <a:ln>
            <a:noFill/>
          </a:ln>
        </p:spPr>
      </p:pic>
      <p:sp>
        <p:nvSpPr>
          <p:cNvPr id="263" name="CustomShape 15"/>
          <p:cNvSpPr/>
          <p:nvPr/>
        </p:nvSpPr>
        <p:spPr>
          <a:xfrm flipH="1">
            <a:off x="1779120" y="2464920"/>
            <a:ext cx="978120" cy="1432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B45F0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Atomic cross chain swaps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This protocol could provide secure, decentralized exchange between Altcoins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This has not been seen in the wild</a:t>
            </a:r>
            <a:endParaRPr lang="en-US" sz="3000" b="0" strike="noStrike" spc="-1"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Disadvantages: multiple transactions, DoS risk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latin typeface="Arial"/>
            </a:endParaRPr>
          </a:p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Third party exchanges are used instead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Summary so far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Bitcoin and hundreds of Altcoins coexist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Compete and interact supportively or destructively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latin typeface="Arial"/>
            </a:endParaRPr>
          </a:p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Merge mining - several Altcoins at once</a:t>
            </a:r>
            <a:endParaRPr lang="en-US" sz="3000" b="0" strike="noStrike" spc="-1"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Even without explicit support from Bitcoin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latin typeface="Arial"/>
            </a:endParaRPr>
          </a:p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Hash commits - interdependent transactions</a:t>
            </a:r>
            <a:endParaRPr lang="en-US" sz="3000" b="0" strike="noStrike" spc="-1"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Possible with existing script languages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85800" y="1690560"/>
            <a:ext cx="7771680" cy="17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666666"/>
                </a:solidFill>
                <a:latin typeface="Trebuchet MS"/>
                <a:ea typeface="Trebuchet MS"/>
              </a:rPr>
              <a:t>Lifecycle of an Altcoin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457200" y="104760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Easy part: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Fork an existing codebase, modify to taste  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Announce software on Bitcoin forum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latin typeface="Arial"/>
            </a:endParaRPr>
          </a:p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Hard part: Bootstrapping interest</a:t>
            </a:r>
            <a:endParaRPr lang="en-US" sz="3000" b="0" strike="noStrike" spc="-1"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Miners</a:t>
            </a:r>
            <a:endParaRPr lang="en-US" sz="2400" b="0" strike="noStrike" spc="-1"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Stakeholders</a:t>
            </a:r>
            <a:endParaRPr lang="en-US" sz="2400" b="0" strike="noStrike" spc="-1"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Developers</a:t>
            </a:r>
            <a:endParaRPr lang="en-US" sz="2400" b="0" strike="noStrike" spc="-1"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Liquidity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Launching an Altcoin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Bitcoin is not alone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0634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Between 500-1000 altcoins launched to date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93" name="Google Shape;42;p10"/>
          <p:cNvPicPr/>
          <p:nvPr/>
        </p:nvPicPr>
        <p:blipFill>
          <a:blip r:embed="rId2"/>
          <a:srcRect l="911" r="-911"/>
          <a:stretch/>
        </p:blipFill>
        <p:spPr>
          <a:xfrm>
            <a:off x="384480" y="1820880"/>
            <a:ext cx="8389440" cy="316944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1356480" y="2343240"/>
            <a:ext cx="51994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Altcoins launched per month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(genesis block)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6472800" y="85680"/>
            <a:ext cx="252756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7B7B7"/>
                </a:solidFill>
                <a:latin typeface="Arial"/>
                <a:ea typeface="Arial"/>
              </a:rPr>
              <a:t>Data from mapofcoins.com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1509480" y="4093560"/>
            <a:ext cx="98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Bitcoin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3339000" y="3930840"/>
            <a:ext cx="112176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Namecoin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8" name="CustomShape 7"/>
          <p:cNvSpPr/>
          <p:nvPr/>
        </p:nvSpPr>
        <p:spPr>
          <a:xfrm>
            <a:off x="4259160" y="4422600"/>
            <a:ext cx="95760" cy="18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8"/>
          <p:cNvSpPr/>
          <p:nvPr/>
        </p:nvSpPr>
        <p:spPr>
          <a:xfrm flipH="1">
            <a:off x="1643400" y="4451400"/>
            <a:ext cx="95400" cy="153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9"/>
          <p:cNvSpPr/>
          <p:nvPr/>
        </p:nvSpPr>
        <p:spPr>
          <a:xfrm>
            <a:off x="4720320" y="3807000"/>
            <a:ext cx="36568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Litecoin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1" name="CustomShape 10"/>
          <p:cNvSpPr/>
          <p:nvPr/>
        </p:nvSpPr>
        <p:spPr>
          <a:xfrm flipH="1">
            <a:off x="5075640" y="4239720"/>
            <a:ext cx="85680" cy="24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11"/>
          <p:cNvSpPr/>
          <p:nvPr/>
        </p:nvSpPr>
        <p:spPr>
          <a:xfrm>
            <a:off x="5788440" y="3893040"/>
            <a:ext cx="36568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Peercoin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3" name="CustomShape 12"/>
          <p:cNvSpPr/>
          <p:nvPr/>
        </p:nvSpPr>
        <p:spPr>
          <a:xfrm>
            <a:off x="6114600" y="4307040"/>
            <a:ext cx="360" cy="297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13"/>
          <p:cNvSpPr/>
          <p:nvPr/>
        </p:nvSpPr>
        <p:spPr>
          <a:xfrm>
            <a:off x="7268040" y="2206800"/>
            <a:ext cx="36568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Dogecoin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5" name="CustomShape 14"/>
          <p:cNvSpPr/>
          <p:nvPr/>
        </p:nvSpPr>
        <p:spPr>
          <a:xfrm>
            <a:off x="7566120" y="2624760"/>
            <a:ext cx="191520" cy="157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Automated Altcoin Generator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73" name="Google Shape;330;p37"/>
          <p:cNvPicPr/>
          <p:nvPr/>
        </p:nvPicPr>
        <p:blipFill>
          <a:blip r:embed="rId2"/>
          <a:stretch/>
        </p:blipFill>
        <p:spPr>
          <a:xfrm>
            <a:off x="716760" y="1063440"/>
            <a:ext cx="3409560" cy="3661920"/>
          </a:xfrm>
          <a:prstGeom prst="rect">
            <a:avLst/>
          </a:prstGeom>
          <a:ln>
            <a:noFill/>
          </a:ln>
        </p:spPr>
      </p:pic>
      <p:pic>
        <p:nvPicPr>
          <p:cNvPr id="274" name="Google Shape;331;p37"/>
          <p:cNvPicPr/>
          <p:nvPr/>
        </p:nvPicPr>
        <p:blipFill>
          <a:blip r:embed="rId3"/>
          <a:stretch/>
        </p:blipFill>
        <p:spPr>
          <a:xfrm>
            <a:off x="4398120" y="1035360"/>
            <a:ext cx="3539880" cy="400392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5490360" y="53640"/>
            <a:ext cx="36568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999999"/>
                </a:solidFill>
                <a:latin typeface="Arial"/>
                <a:ea typeface="Arial"/>
              </a:rPr>
              <a:t>archive of http://coingen.bluematt.me/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Altcoin infrastructure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Tipbots, faucets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Logos, brand, marketing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Exchanges, payment processors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Developer tools, block explorer, testnet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Steering foundation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Initial Allocation / Fundraising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57200" y="89532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Pre-mine: </a:t>
            </a:r>
            <a:r>
              <a:rPr lang="en-US" sz="24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founders get a Altcoin stash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Pre-sale: </a:t>
            </a:r>
            <a:r>
              <a:rPr lang="en-US" sz="24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founders get a stash of Bitcoin or $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Proof-of-Burn (Unilateral pegging):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	Destroy 1 unit of Bitcoin, earn one unit of Altcoin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Ownership of Bitcoin “grandfathered” in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Airdrop: </a:t>
            </a:r>
            <a:r>
              <a:rPr lang="en-US" sz="24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give coins to members of some group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r"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Auroracoin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281" name="Google Shape;350;p40"/>
          <p:cNvPicPr/>
          <p:nvPr/>
        </p:nvPicPr>
        <p:blipFill>
          <a:blip r:embed="rId2"/>
          <a:stretch/>
        </p:blipFill>
        <p:spPr>
          <a:xfrm>
            <a:off x="394920" y="1226520"/>
            <a:ext cx="4862520" cy="3672360"/>
          </a:xfrm>
          <a:prstGeom prst="rect">
            <a:avLst/>
          </a:prstGeom>
          <a:ln>
            <a:noFill/>
          </a:ln>
        </p:spPr>
      </p:pic>
      <p:sp>
        <p:nvSpPr>
          <p:cNvPr id="282" name="CustomShape 2"/>
          <p:cNvSpPr/>
          <p:nvPr/>
        </p:nvSpPr>
        <p:spPr>
          <a:xfrm>
            <a:off x="1870920" y="653760"/>
            <a:ext cx="724284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Launched Jan 24, ‘14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Airdrop: Every Iceland citizen can claim 31.8 AUC, starting Mar 25, ‘14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Population: ~330k     so 10.5M potential giveaway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        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Founder holds keys to 50% (10.5M of 21M</a:t>
            </a: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		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Result</a:t>
            </a: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: 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3.5M in circulation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		              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Uncertainty in money supply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							Accountability?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            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                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              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              Called a Pump-and-Dump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202320" y="4594680"/>
            <a:ext cx="36568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March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 rot="10800000">
            <a:off x="2188800" y="4965120"/>
            <a:ext cx="248400" cy="702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" name="CustomShape 5"/>
          <p:cNvSpPr/>
          <p:nvPr/>
        </p:nvSpPr>
        <p:spPr>
          <a:xfrm>
            <a:off x="1191240" y="3049560"/>
            <a:ext cx="148536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Airdrop begins, March 25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86" name="Google Shape;355;p40"/>
          <p:cNvPicPr/>
          <p:nvPr/>
        </p:nvPicPr>
        <p:blipFill>
          <a:blip r:embed="rId3"/>
          <a:stretch/>
        </p:blipFill>
        <p:spPr>
          <a:xfrm>
            <a:off x="228600" y="0"/>
            <a:ext cx="1128240" cy="112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The Pump-and-Dump cycle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457200" y="9716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1. Begin with an altcoin about to launch</a:t>
            </a:r>
            <a:endParaRPr lang="en-US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or an existing low-value, declining altcoin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2. Attacker buys lots of coins</a:t>
            </a:r>
            <a:endParaRPr lang="en-US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3. Attacker launches marketing campaign to convince the public that altcoin has grassroots support</a:t>
            </a:r>
            <a:endParaRPr lang="en-US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4. Attacker sells coins once price rises</a:t>
            </a:r>
            <a:endParaRPr lang="en-US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5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5. Marketing campaign ends, altcoin declines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Arguments against altcoins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Position: altcoins harm the whole ecosystem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Divided mining power means weak security</a:t>
            </a:r>
            <a:endParaRPr lang="en-US" sz="3000" b="0" strike="noStrike" spc="-1">
              <a:latin typeface="Arial"/>
            </a:endParaRPr>
          </a:p>
          <a:p>
            <a:pPr marL="457200" indent="-41832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Dilution of scarcity</a:t>
            </a:r>
            <a:endParaRPr lang="en-US" sz="3000" b="0" strike="noStrike" spc="-1">
              <a:latin typeface="Arial"/>
            </a:endParaRPr>
          </a:p>
          <a:p>
            <a:pPr marL="457200" indent="-41832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Pump-and-Dump schemes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	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Arguments for altcoins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457200" y="104760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Position: Altcoins essential part of ecosystem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Competition leads to better systems</a:t>
            </a:r>
            <a:endParaRPr lang="en-US" sz="3000" b="0" strike="noStrike" spc="-1">
              <a:latin typeface="Arial"/>
            </a:endParaRPr>
          </a:p>
          <a:p>
            <a:pPr marL="457200" indent="-41832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Bitcoin community is too risk averse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Altcoins are a testbed for new features</a:t>
            </a:r>
            <a:endParaRPr lang="en-US" sz="2400" b="0" strike="noStrike" spc="-1">
              <a:latin typeface="Arial"/>
            </a:endParaRPr>
          </a:p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Hedging against uncertainty/failure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Multi headed hydra</a:t>
            </a:r>
            <a:endParaRPr lang="en-US" sz="2400" b="0" strike="noStrike" spc="-1">
              <a:latin typeface="Arial"/>
            </a:endParaRPr>
          </a:p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“Jubilee” - reset the allocation of wealth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685800" y="1690560"/>
            <a:ext cx="7771680" cy="17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666666"/>
                </a:solidFill>
                <a:latin typeface="Trebuchet MS"/>
                <a:ea typeface="Trebuchet MS"/>
              </a:rPr>
              <a:t>Bitcoin-Backed Altcoins, “Side Chains”</a:t>
            </a:r>
            <a:endParaRPr lang="en-U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Bitcoin-to-Altcoin value transfer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Launch an Altcoin, convince BTC users to join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Options discussed so far are extremes:</a:t>
            </a:r>
            <a:endParaRPr lang="en-US" sz="3000" b="0" strike="noStrike" spc="-1">
              <a:latin typeface="Arial"/>
            </a:endParaRPr>
          </a:p>
          <a:p>
            <a:pPr marL="9144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“Grandfather”: all BTC holders get one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		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no risk taken - Altcoin crashes, nothing changes</a:t>
            </a:r>
            <a:endParaRPr lang="en-US" sz="2400" b="0" strike="noStrike" spc="-1">
              <a:latin typeface="Arial"/>
            </a:endParaRPr>
          </a:p>
          <a:p>
            <a:pPr marL="9144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Unilateral exchange: burn BTC, get ALT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		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full risk taken - Altcoin crashes, lost your BTC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Bitcoin as a reserve currency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457200" y="100332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Unilateral peg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Bilateral peg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822600" y="1751400"/>
            <a:ext cx="2464560" cy="381960"/>
          </a:xfrm>
          <a:prstGeom prst="rect">
            <a:avLst/>
          </a:prstGeom>
          <a:solidFill>
            <a:srgbClr val="FCE5CD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 BTC    deleted forever!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4941720" y="1763640"/>
            <a:ext cx="2464560" cy="381960"/>
          </a:xfrm>
          <a:prstGeom prst="rect">
            <a:avLst/>
          </a:prstGeom>
          <a:solidFill>
            <a:srgbClr val="D9EAD3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 ALT    created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300" name="Google Shape;393;p46"/>
          <p:cNvPicPr/>
          <p:nvPr/>
        </p:nvPicPr>
        <p:blipFill>
          <a:blip r:embed="rId2"/>
          <a:stretch/>
        </p:blipFill>
        <p:spPr>
          <a:xfrm>
            <a:off x="3125880" y="1987200"/>
            <a:ext cx="434160" cy="434160"/>
          </a:xfrm>
          <a:prstGeom prst="rect">
            <a:avLst/>
          </a:prstGeom>
          <a:ln>
            <a:noFill/>
          </a:ln>
        </p:spPr>
      </p:pic>
      <p:sp>
        <p:nvSpPr>
          <p:cNvPr id="301" name="CustomShape 5"/>
          <p:cNvSpPr/>
          <p:nvPr/>
        </p:nvSpPr>
        <p:spPr>
          <a:xfrm>
            <a:off x="7244280" y="1986120"/>
            <a:ext cx="434160" cy="434160"/>
          </a:xfrm>
          <a:prstGeom prst="ellipse">
            <a:avLst/>
          </a:prstGeom>
          <a:solidFill>
            <a:srgbClr val="B6D7A8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02" name="CustomShape 6"/>
          <p:cNvSpPr/>
          <p:nvPr/>
        </p:nvSpPr>
        <p:spPr>
          <a:xfrm>
            <a:off x="822600" y="3351600"/>
            <a:ext cx="2464560" cy="381960"/>
          </a:xfrm>
          <a:prstGeom prst="rect">
            <a:avLst/>
          </a:prstGeom>
          <a:solidFill>
            <a:srgbClr val="FCE5CD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1 BTC    held in escrow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03" name="CustomShape 7"/>
          <p:cNvSpPr/>
          <p:nvPr/>
        </p:nvSpPr>
        <p:spPr>
          <a:xfrm>
            <a:off x="4941720" y="3363840"/>
            <a:ext cx="2464560" cy="381960"/>
          </a:xfrm>
          <a:prstGeom prst="rect">
            <a:avLst/>
          </a:prstGeom>
          <a:solidFill>
            <a:srgbClr val="D9EAD3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 ALT    created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304" name="Google Shape;397;p46"/>
          <p:cNvPicPr/>
          <p:nvPr/>
        </p:nvPicPr>
        <p:blipFill>
          <a:blip r:embed="rId2"/>
          <a:stretch/>
        </p:blipFill>
        <p:spPr>
          <a:xfrm>
            <a:off x="3125880" y="3587400"/>
            <a:ext cx="434160" cy="434160"/>
          </a:xfrm>
          <a:prstGeom prst="rect">
            <a:avLst/>
          </a:prstGeom>
          <a:ln>
            <a:noFill/>
          </a:ln>
        </p:spPr>
      </p:pic>
      <p:sp>
        <p:nvSpPr>
          <p:cNvPr id="305" name="CustomShape 8"/>
          <p:cNvSpPr/>
          <p:nvPr/>
        </p:nvSpPr>
        <p:spPr>
          <a:xfrm>
            <a:off x="3563280" y="3555000"/>
            <a:ext cx="130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CustomShape 9"/>
          <p:cNvSpPr/>
          <p:nvPr/>
        </p:nvSpPr>
        <p:spPr>
          <a:xfrm>
            <a:off x="7244280" y="3586320"/>
            <a:ext cx="434160" cy="434160"/>
          </a:xfrm>
          <a:prstGeom prst="ellipse">
            <a:avLst/>
          </a:prstGeom>
          <a:solidFill>
            <a:srgbClr val="B6D7A8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07" name="CustomShape 10"/>
          <p:cNvSpPr/>
          <p:nvPr/>
        </p:nvSpPr>
        <p:spPr>
          <a:xfrm>
            <a:off x="3563280" y="1954800"/>
            <a:ext cx="130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CustomShape 11"/>
          <p:cNvSpPr/>
          <p:nvPr/>
        </p:nvSpPr>
        <p:spPr>
          <a:xfrm>
            <a:off x="822600" y="4266000"/>
            <a:ext cx="2464560" cy="381960"/>
          </a:xfrm>
          <a:prstGeom prst="rect">
            <a:avLst/>
          </a:prstGeom>
          <a:solidFill>
            <a:srgbClr val="FCE5CD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 BTC    released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09" name="CustomShape 12"/>
          <p:cNvSpPr/>
          <p:nvPr/>
        </p:nvSpPr>
        <p:spPr>
          <a:xfrm>
            <a:off x="4941720" y="4278240"/>
            <a:ext cx="2464560" cy="381960"/>
          </a:xfrm>
          <a:prstGeom prst="rect">
            <a:avLst/>
          </a:prstGeom>
          <a:solidFill>
            <a:srgbClr val="D9EAD3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1 ALT    destroyed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310" name="Google Shape;403;p46"/>
          <p:cNvPicPr/>
          <p:nvPr/>
        </p:nvPicPr>
        <p:blipFill>
          <a:blip r:embed="rId2"/>
          <a:stretch/>
        </p:blipFill>
        <p:spPr>
          <a:xfrm>
            <a:off x="3125880" y="4501800"/>
            <a:ext cx="434160" cy="434160"/>
          </a:xfrm>
          <a:prstGeom prst="rect">
            <a:avLst/>
          </a:prstGeom>
          <a:ln>
            <a:noFill/>
          </a:ln>
        </p:spPr>
      </p:pic>
      <p:sp>
        <p:nvSpPr>
          <p:cNvPr id="311" name="CustomShape 13"/>
          <p:cNvSpPr/>
          <p:nvPr/>
        </p:nvSpPr>
        <p:spPr>
          <a:xfrm>
            <a:off x="3563280" y="4469400"/>
            <a:ext cx="130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2" name="CustomShape 14"/>
          <p:cNvSpPr/>
          <p:nvPr/>
        </p:nvSpPr>
        <p:spPr>
          <a:xfrm>
            <a:off x="7244280" y="4500720"/>
            <a:ext cx="434160" cy="434160"/>
          </a:xfrm>
          <a:prstGeom prst="ellipse">
            <a:avLst/>
          </a:prstGeom>
          <a:solidFill>
            <a:srgbClr val="B6D7A8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3" name="CustomShape 15"/>
          <p:cNvSpPr/>
          <p:nvPr/>
        </p:nvSpPr>
        <p:spPr>
          <a:xfrm>
            <a:off x="1982160" y="3754080"/>
            <a:ext cx="3841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4" name="CustomShape 16"/>
          <p:cNvSpPr/>
          <p:nvPr/>
        </p:nvSpPr>
        <p:spPr>
          <a:xfrm>
            <a:off x="6020640" y="3754080"/>
            <a:ext cx="3841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5" name="CustomShape 17"/>
          <p:cNvSpPr/>
          <p:nvPr/>
        </p:nvSpPr>
        <p:spPr>
          <a:xfrm>
            <a:off x="3563280" y="2412000"/>
            <a:ext cx="130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CustomShape 18"/>
          <p:cNvSpPr/>
          <p:nvPr/>
        </p:nvSpPr>
        <p:spPr>
          <a:xfrm flipH="1">
            <a:off x="4137120" y="2269080"/>
            <a:ext cx="195120" cy="338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CustomShape 19"/>
          <p:cNvSpPr/>
          <p:nvPr/>
        </p:nvSpPr>
        <p:spPr>
          <a:xfrm>
            <a:off x="4174560" y="2368080"/>
            <a:ext cx="4640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Bitcoin and Litecoin are 99% of total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07" name="Google Shape;60;p11"/>
          <p:cNvPicPr/>
          <p:nvPr/>
        </p:nvPicPr>
        <p:blipFill>
          <a:blip r:embed="rId2"/>
          <a:srcRect t="10336" r="27590"/>
          <a:stretch/>
        </p:blipFill>
        <p:spPr>
          <a:xfrm>
            <a:off x="1143000" y="1803960"/>
            <a:ext cx="3627360" cy="3534840"/>
          </a:xfrm>
          <a:prstGeom prst="rect">
            <a:avLst/>
          </a:prstGeom>
          <a:ln>
            <a:noFill/>
          </a:ln>
        </p:spPr>
      </p:pic>
      <p:pic>
        <p:nvPicPr>
          <p:cNvPr id="108" name="Google Shape;61;p11"/>
          <p:cNvPicPr/>
          <p:nvPr/>
        </p:nvPicPr>
        <p:blipFill>
          <a:blip r:embed="rId2"/>
          <a:srcRect l="72873" t="8844" r="1520" b="14613"/>
          <a:stretch/>
        </p:blipFill>
        <p:spPr>
          <a:xfrm>
            <a:off x="172440" y="1789200"/>
            <a:ext cx="1415880" cy="3329280"/>
          </a:xfrm>
          <a:prstGeom prst="rect">
            <a:avLst/>
          </a:prstGeom>
          <a:ln>
            <a:noFill/>
          </a:ln>
        </p:spPr>
      </p:pic>
      <p:pic>
        <p:nvPicPr>
          <p:cNvPr id="109" name="Google Shape;62;p11"/>
          <p:cNvPicPr/>
          <p:nvPr/>
        </p:nvPicPr>
        <p:blipFill>
          <a:blip r:embed="rId3"/>
          <a:stretch/>
        </p:blipFill>
        <p:spPr>
          <a:xfrm>
            <a:off x="5208120" y="1306080"/>
            <a:ext cx="3822840" cy="353484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 rot="10800000">
            <a:off x="8075160" y="4026600"/>
            <a:ext cx="2075760" cy="95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3"/>
          <p:cNvSpPr/>
          <p:nvPr/>
        </p:nvSpPr>
        <p:spPr>
          <a:xfrm flipH="1">
            <a:off x="4095000" y="3151800"/>
            <a:ext cx="1893240" cy="149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4"/>
          <p:cNvSpPr/>
          <p:nvPr/>
        </p:nvSpPr>
        <p:spPr>
          <a:xfrm>
            <a:off x="7311960" y="1548720"/>
            <a:ext cx="3656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Bitcoin (94%)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4986360" y="4046760"/>
            <a:ext cx="36568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Litecoin (5%)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4735800" y="2935440"/>
            <a:ext cx="36568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Others (1%)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 rot="10800000" flipH="1">
            <a:off x="6555960" y="4777920"/>
            <a:ext cx="403200" cy="739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8"/>
          <p:cNvSpPr/>
          <p:nvPr/>
        </p:nvSpPr>
        <p:spPr>
          <a:xfrm flipH="1">
            <a:off x="7680960" y="1942200"/>
            <a:ext cx="210960" cy="46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9"/>
          <p:cNvSpPr/>
          <p:nvPr/>
        </p:nvSpPr>
        <p:spPr>
          <a:xfrm>
            <a:off x="5794920" y="4755240"/>
            <a:ext cx="36568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CCCCCC"/>
                </a:solidFill>
                <a:latin typeface="Arial"/>
                <a:ea typeface="Arial"/>
              </a:rPr>
              <a:t>cryptostat.com and bitinfocharts.com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8" name="CustomShape 10"/>
          <p:cNvSpPr/>
          <p:nvPr/>
        </p:nvSpPr>
        <p:spPr>
          <a:xfrm>
            <a:off x="457200" y="112392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based on Market Cap (price * total)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19" name="CustomShape 11"/>
          <p:cNvSpPr/>
          <p:nvPr/>
        </p:nvSpPr>
        <p:spPr>
          <a:xfrm>
            <a:off x="6748920" y="4424040"/>
            <a:ext cx="36568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i="1" strike="noStrike" spc="-1">
                <a:solidFill>
                  <a:srgbClr val="000000"/>
                </a:solidFill>
                <a:latin typeface="Arial"/>
                <a:ea typeface="Arial"/>
              </a:rPr>
              <a:t>data from Jan 2014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Side chains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Proposal:</a:t>
            </a:r>
            <a:endParaRPr lang="en-US" sz="3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Bitcoin transactions that describe Altcoin’s validation rules</a:t>
            </a:r>
            <a:endParaRPr lang="en-US" sz="30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 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611640" y="3052080"/>
            <a:ext cx="3591000" cy="673560"/>
          </a:xfrm>
          <a:prstGeom prst="rect">
            <a:avLst/>
          </a:prstGeom>
          <a:solidFill>
            <a:srgbClr val="FCE5CD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 BTC - Can only spend after presenting evidence that 1 ALT has been deleted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321" name="Google Shape;418;p47"/>
          <p:cNvPicPr/>
          <p:nvPr/>
        </p:nvPicPr>
        <p:blipFill>
          <a:blip r:embed="rId2"/>
          <a:stretch/>
        </p:blipFill>
        <p:spPr>
          <a:xfrm>
            <a:off x="4080600" y="3559680"/>
            <a:ext cx="434160" cy="434160"/>
          </a:xfrm>
          <a:prstGeom prst="rect">
            <a:avLst/>
          </a:prstGeom>
          <a:ln>
            <a:noFill/>
          </a:ln>
        </p:spPr>
      </p:pic>
      <p:sp>
        <p:nvSpPr>
          <p:cNvPr id="322" name="CustomShape 4"/>
          <p:cNvSpPr/>
          <p:nvPr/>
        </p:nvSpPr>
        <p:spPr>
          <a:xfrm>
            <a:off x="5551200" y="3211200"/>
            <a:ext cx="2464560" cy="381960"/>
          </a:xfrm>
          <a:prstGeom prst="rect">
            <a:avLst/>
          </a:prstGeom>
          <a:solidFill>
            <a:srgbClr val="D9EAD3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 ALT    destroyed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3" name="CustomShape 5"/>
          <p:cNvSpPr/>
          <p:nvPr/>
        </p:nvSpPr>
        <p:spPr>
          <a:xfrm>
            <a:off x="7853760" y="3433680"/>
            <a:ext cx="434160" cy="434160"/>
          </a:xfrm>
          <a:prstGeom prst="ellipse">
            <a:avLst/>
          </a:prstGeom>
          <a:solidFill>
            <a:srgbClr val="B6D7A8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4" name="CustomShape 6"/>
          <p:cNvSpPr/>
          <p:nvPr/>
        </p:nvSpPr>
        <p:spPr>
          <a:xfrm>
            <a:off x="1023480" y="4051800"/>
            <a:ext cx="726480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Naively, to support this transaction, every Bitcoin node must store all of the data for Altcoin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25" name="CustomShape 7"/>
          <p:cNvSpPr/>
          <p:nvPr/>
        </p:nvSpPr>
        <p:spPr>
          <a:xfrm>
            <a:off x="4249080" y="3326400"/>
            <a:ext cx="130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dk2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Side chains - Improving efficiency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Idea: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Only need to support </a:t>
            </a:r>
            <a:r>
              <a:rPr lang="en-US" sz="3000" b="1" i="1" strike="noStrike" spc="-1">
                <a:solidFill>
                  <a:srgbClr val="274E13"/>
                </a:solidFill>
                <a:latin typeface="Trebuchet MS"/>
                <a:ea typeface="Trebuchet MS"/>
              </a:rPr>
              <a:t>SPV</a:t>
            </a: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security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Instead of </a:t>
            </a:r>
            <a:r>
              <a:rPr lang="en-US" sz="3000" b="0" strike="noStrike" spc="-1">
                <a:solidFill>
                  <a:srgbClr val="990000"/>
                </a:solidFill>
                <a:latin typeface="Trebuchet MS"/>
                <a:ea typeface="Trebuchet MS"/>
              </a:rPr>
              <a:t>TX is in Longest </a:t>
            </a:r>
            <a:r>
              <a:rPr lang="en-US" sz="3000" b="1" i="1" strike="noStrike" spc="-1">
                <a:solidFill>
                  <a:srgbClr val="990000"/>
                </a:solidFill>
                <a:latin typeface="Trebuchet MS"/>
                <a:ea typeface="Trebuchet MS"/>
              </a:rPr>
              <a:t>Valid</a:t>
            </a:r>
            <a:r>
              <a:rPr lang="en-US" sz="3000" b="0" strike="noStrike" spc="-1">
                <a:solidFill>
                  <a:srgbClr val="990000"/>
                </a:solidFill>
                <a:latin typeface="Trebuchet MS"/>
                <a:ea typeface="Trebuchet MS"/>
              </a:rPr>
              <a:t> Blockchain</a:t>
            </a: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,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               </a:t>
            </a:r>
            <a:r>
              <a:rPr lang="en-US" sz="3000" b="0" strike="noStrike" spc="-1">
                <a:solidFill>
                  <a:srgbClr val="38761D"/>
                </a:solidFill>
                <a:latin typeface="Trebuchet MS"/>
                <a:ea typeface="Trebuchet MS"/>
              </a:rPr>
              <a:t>TX is in Longest Blockchain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	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611640" y="3814200"/>
            <a:ext cx="3591000" cy="673560"/>
          </a:xfrm>
          <a:prstGeom prst="rect">
            <a:avLst/>
          </a:prstGeom>
          <a:solidFill>
            <a:srgbClr val="FCE5CD"/>
          </a:solidFill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 BTC - Can only spend after presenting </a:t>
            </a:r>
            <a:r>
              <a:rPr lang="en-US" sz="1800" b="1" i="1" strike="noStrike" spc="-1">
                <a:solidFill>
                  <a:srgbClr val="274E13"/>
                </a:solidFill>
                <a:latin typeface="Arial"/>
                <a:ea typeface="Arial"/>
              </a:rPr>
              <a:t>evidence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that 1 ALT has been deleted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329" name="Google Shape;430;p48"/>
          <p:cNvPicPr/>
          <p:nvPr/>
        </p:nvPicPr>
        <p:blipFill>
          <a:blip r:embed="rId2"/>
          <a:stretch/>
        </p:blipFill>
        <p:spPr>
          <a:xfrm>
            <a:off x="4080600" y="4321440"/>
            <a:ext cx="434160" cy="434160"/>
          </a:xfrm>
          <a:prstGeom prst="rect">
            <a:avLst/>
          </a:prstGeom>
          <a:ln>
            <a:noFill/>
          </a:ln>
        </p:spPr>
      </p:pic>
      <p:sp>
        <p:nvSpPr>
          <p:cNvPr id="330" name="CustomShape 4"/>
          <p:cNvSpPr/>
          <p:nvPr/>
        </p:nvSpPr>
        <p:spPr>
          <a:xfrm>
            <a:off x="4672440" y="3783240"/>
            <a:ext cx="381816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274E13"/>
                </a:solidFill>
                <a:latin typeface="Arial"/>
                <a:ea typeface="Arial"/>
              </a:rPr>
              <a:t>Only involves checking Block headers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31" name="CustomShape 5"/>
          <p:cNvSpPr/>
          <p:nvPr/>
        </p:nvSpPr>
        <p:spPr>
          <a:xfrm>
            <a:off x="4689720" y="3497400"/>
            <a:ext cx="702360" cy="390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CustomShape 6"/>
          <p:cNvSpPr/>
          <p:nvPr/>
        </p:nvSpPr>
        <p:spPr>
          <a:xfrm>
            <a:off x="5281920" y="1192320"/>
            <a:ext cx="381816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990000"/>
                </a:solidFill>
                <a:latin typeface="Arial"/>
                <a:ea typeface="Arial"/>
              </a:rPr>
              <a:t>Requires validating every transaction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33" name="CustomShape 7"/>
          <p:cNvSpPr/>
          <p:nvPr/>
        </p:nvSpPr>
        <p:spPr>
          <a:xfrm flipH="1">
            <a:off x="7566840" y="1534320"/>
            <a:ext cx="248760" cy="871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Goal: compact SPV proofs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If an Altcoin has a very fast block rate, checking an SPV proof may still be slow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		O(N) time to check O(N) blocks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Idea:   instead of just a chain, store blocks in a structure supporting probabilistic SPV proof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         O(polylog N) time to check O(N) blocks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Proof-of-Work sample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Suppose we have 4 blocks of difficulty 2</a:t>
            </a:r>
            <a:r>
              <a:rPr lang="en-US" sz="3000" b="0" strike="noStrike" spc="-1" baseline="30000" dirty="0">
                <a:solidFill>
                  <a:srgbClr val="000000"/>
                </a:solidFill>
                <a:latin typeface="Trebuchet MS"/>
                <a:ea typeface="Trebuchet MS"/>
              </a:rPr>
              <a:t>-4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Every hash begins with at least 4 zero bit  	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0000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On average, half of the blocks have 5        	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0000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0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One of the blocks would have a 6th         	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0000</a:t>
            </a:r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Arial"/>
              </a:rPr>
              <a:t>0</a:t>
            </a:r>
            <a:r>
              <a:rPr lang="en-US" sz="1800" b="1" strike="noStrike" spc="-1" dirty="0">
                <a:solidFill>
                  <a:srgbClr val="FFFF00"/>
                </a:solidFill>
                <a:latin typeface="Arial"/>
                <a:ea typeface="Arial"/>
              </a:rPr>
              <a:t>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694080" y="4243680"/>
            <a:ext cx="1247760" cy="40860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00001010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2714040" y="4243680"/>
            <a:ext cx="1247760" cy="40860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0000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"/>
              </a:rPr>
              <a:t>0</a:t>
            </a:r>
            <a:r>
              <a:rPr lang="en-US" sz="1800" b="1" strike="noStrike" spc="-1">
                <a:solidFill>
                  <a:srgbClr val="FFFF00"/>
                </a:solidFill>
                <a:latin typeface="Arial"/>
                <a:ea typeface="Arial"/>
              </a:rPr>
              <a:t>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0" name="CustomShape 5"/>
          <p:cNvSpPr/>
          <p:nvPr/>
        </p:nvSpPr>
        <p:spPr>
          <a:xfrm>
            <a:off x="4734360" y="4243680"/>
            <a:ext cx="1247760" cy="40860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00001110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1" name="CustomShape 6"/>
          <p:cNvSpPr/>
          <p:nvPr/>
        </p:nvSpPr>
        <p:spPr>
          <a:xfrm>
            <a:off x="6754320" y="4243680"/>
            <a:ext cx="1247760" cy="40860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0000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"/>
              </a:rPr>
              <a:t>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2" name="CustomShape 7"/>
          <p:cNvSpPr/>
          <p:nvPr/>
        </p:nvSpPr>
        <p:spPr>
          <a:xfrm>
            <a:off x="6226560" y="2431440"/>
            <a:ext cx="879120" cy="40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8"/>
          <p:cNvSpPr/>
          <p:nvPr/>
        </p:nvSpPr>
        <p:spPr>
          <a:xfrm rot="10800000">
            <a:off x="3485160" y="4448520"/>
            <a:ext cx="770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9"/>
          <p:cNvSpPr/>
          <p:nvPr/>
        </p:nvSpPr>
        <p:spPr>
          <a:xfrm rot="10800000">
            <a:off x="5505480" y="4448520"/>
            <a:ext cx="770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10"/>
          <p:cNvSpPr/>
          <p:nvPr/>
        </p:nvSpPr>
        <p:spPr>
          <a:xfrm rot="10800000">
            <a:off x="7525440" y="4448520"/>
            <a:ext cx="770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Proof-of-Work sample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57200" y="104760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Average number of hashes needed to find FOUR hashes with 4 zero bits is 4 * 2</a:t>
            </a:r>
            <a:r>
              <a:rPr lang="en-US" sz="3000" b="0" strike="noStrike" spc="-1" baseline="30000" dirty="0">
                <a:solidFill>
                  <a:srgbClr val="000000"/>
                </a:solidFill>
                <a:latin typeface="Trebuchet MS"/>
                <a:ea typeface="Trebuchet MS"/>
              </a:rPr>
              <a:t>4</a:t>
            </a: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 = 64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Same as average needed just to find          ONE hash with 6 zero bits. 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Idea: Why not just check block with most bits?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3132360" y="2338560"/>
            <a:ext cx="1247760" cy="40860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00001010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4390560" y="2338560"/>
            <a:ext cx="1247760" cy="40860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00000010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0" name="CustomShape 5"/>
          <p:cNvSpPr/>
          <p:nvPr/>
        </p:nvSpPr>
        <p:spPr>
          <a:xfrm>
            <a:off x="5648760" y="2338560"/>
            <a:ext cx="1247760" cy="40860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00001110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1" name="CustomShape 6"/>
          <p:cNvSpPr/>
          <p:nvPr/>
        </p:nvSpPr>
        <p:spPr>
          <a:xfrm>
            <a:off x="6906600" y="2338560"/>
            <a:ext cx="1247760" cy="40860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00000110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2" name="CustomShape 7"/>
          <p:cNvSpPr/>
          <p:nvPr/>
        </p:nvSpPr>
        <p:spPr>
          <a:xfrm>
            <a:off x="6981480" y="3329280"/>
            <a:ext cx="1247760" cy="40860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0000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"/>
              </a:rPr>
              <a:t>0</a:t>
            </a:r>
            <a:r>
              <a:rPr lang="en-US" sz="1800" b="1" strike="noStrike" spc="-1">
                <a:solidFill>
                  <a:srgbClr val="FFFF00"/>
                </a:solidFill>
                <a:latin typeface="Arial"/>
                <a:ea typeface="Arial"/>
              </a:rPr>
              <a:t>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Proof-of-Work sample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Suppose an attacker only computes 32 hashes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Probability of finding FOUR 4-hashes is 14%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Probability of finding ONE 6-hash is 40%  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Lesson: more samples, more precise estimates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3285000" y="2414880"/>
            <a:ext cx="1247760" cy="40860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00001010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4542840" y="2414880"/>
            <a:ext cx="1247760" cy="40860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00000010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7" name="CustomShape 5"/>
          <p:cNvSpPr/>
          <p:nvPr/>
        </p:nvSpPr>
        <p:spPr>
          <a:xfrm>
            <a:off x="5801040" y="2414880"/>
            <a:ext cx="1247760" cy="40860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00001110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8" name="CustomShape 6"/>
          <p:cNvSpPr/>
          <p:nvPr/>
        </p:nvSpPr>
        <p:spPr>
          <a:xfrm>
            <a:off x="7059240" y="2414880"/>
            <a:ext cx="1247760" cy="40860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00000110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7057440" y="3710160"/>
            <a:ext cx="1247760" cy="408600"/>
          </a:xfrm>
          <a:prstGeom prst="rect">
            <a:avLst/>
          </a:prstGeom>
          <a:solidFill>
            <a:schemeClr val="lt2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0000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"/>
              </a:rPr>
              <a:t>0</a:t>
            </a:r>
            <a:r>
              <a:rPr lang="en-US" sz="1800" b="1" strike="noStrike" spc="-1">
                <a:solidFill>
                  <a:srgbClr val="FFFF00"/>
                </a:solidFill>
                <a:latin typeface="Arial"/>
                <a:ea typeface="Arial"/>
              </a:rPr>
              <a:t>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Proof-of-Work skiplist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457200" y="9716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Example: data structure for 1/4 samples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   </a:t>
            </a:r>
            <a:r>
              <a:rPr lang="en-US" sz="24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Every block points to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rebuchet MS"/>
                <a:ea typeface="Trebuchet MS"/>
              </a:rPr>
              <a:t>prev</a:t>
            </a:r>
            <a:r>
              <a:rPr lang="en-US" sz="24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 AND to the most recent </a:t>
            </a:r>
            <a:r>
              <a:rPr lang="en-US" sz="2400" b="0" strike="noStrike" spc="-1" dirty="0">
                <a:solidFill>
                  <a:srgbClr val="FFFF00"/>
                </a:solidFill>
                <a:latin typeface="Trebuchet MS"/>
                <a:ea typeface="Trebuchet MS"/>
              </a:rPr>
              <a:t>6+</a:t>
            </a: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 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922680" y="3481560"/>
            <a:ext cx="402480" cy="364680"/>
          </a:xfrm>
          <a:prstGeom prst="rect">
            <a:avLst/>
          </a:prstGeom>
          <a:solidFill>
            <a:srgbClr val="00FF00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3" name="CustomShape 4"/>
          <p:cNvSpPr/>
          <p:nvPr/>
        </p:nvSpPr>
        <p:spPr>
          <a:xfrm>
            <a:off x="1389960" y="3481560"/>
            <a:ext cx="402480" cy="364680"/>
          </a:xfrm>
          <a:prstGeom prst="rect">
            <a:avLst/>
          </a:prstGeom>
          <a:solidFill>
            <a:srgbClr val="00FF00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4" name="CustomShape 5"/>
          <p:cNvSpPr/>
          <p:nvPr/>
        </p:nvSpPr>
        <p:spPr>
          <a:xfrm>
            <a:off x="1857600" y="3481560"/>
            <a:ext cx="402480" cy="364680"/>
          </a:xfrm>
          <a:prstGeom prst="rect">
            <a:avLst/>
          </a:prstGeom>
          <a:solidFill>
            <a:srgbClr val="00FF00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5" name="CustomShape 6"/>
          <p:cNvSpPr/>
          <p:nvPr/>
        </p:nvSpPr>
        <p:spPr>
          <a:xfrm>
            <a:off x="2324880" y="3481560"/>
            <a:ext cx="402480" cy="364680"/>
          </a:xfrm>
          <a:prstGeom prst="rect">
            <a:avLst/>
          </a:prstGeom>
          <a:solidFill>
            <a:srgbClr val="00FF00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6" name="CustomShape 7"/>
          <p:cNvSpPr/>
          <p:nvPr/>
        </p:nvSpPr>
        <p:spPr>
          <a:xfrm>
            <a:off x="2792160" y="3481560"/>
            <a:ext cx="402480" cy="364680"/>
          </a:xfrm>
          <a:prstGeom prst="rect">
            <a:avLst/>
          </a:prstGeom>
          <a:solidFill>
            <a:srgbClr val="FF0000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1" strike="noStrike" spc="-1">
                <a:solidFill>
                  <a:srgbClr val="FFFF00"/>
                </a:solidFill>
                <a:latin typeface="Arial"/>
                <a:ea typeface="Arial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7" name="CustomShape 8"/>
          <p:cNvSpPr/>
          <p:nvPr/>
        </p:nvSpPr>
        <p:spPr>
          <a:xfrm>
            <a:off x="3259440" y="3481560"/>
            <a:ext cx="402480" cy="364680"/>
          </a:xfrm>
          <a:prstGeom prst="rect">
            <a:avLst/>
          </a:prstGeom>
          <a:solidFill>
            <a:srgbClr val="00FF00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8" name="CustomShape 9"/>
          <p:cNvSpPr/>
          <p:nvPr/>
        </p:nvSpPr>
        <p:spPr>
          <a:xfrm>
            <a:off x="3726720" y="3481560"/>
            <a:ext cx="402480" cy="364680"/>
          </a:xfrm>
          <a:prstGeom prst="rect">
            <a:avLst/>
          </a:prstGeom>
          <a:solidFill>
            <a:srgbClr val="00FF00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9" name="CustomShape 10"/>
          <p:cNvSpPr/>
          <p:nvPr/>
        </p:nvSpPr>
        <p:spPr>
          <a:xfrm>
            <a:off x="4194360" y="3481560"/>
            <a:ext cx="402480" cy="364680"/>
          </a:xfrm>
          <a:prstGeom prst="rect">
            <a:avLst/>
          </a:prstGeom>
          <a:solidFill>
            <a:srgbClr val="00FF00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0" name="CustomShape 11"/>
          <p:cNvSpPr/>
          <p:nvPr/>
        </p:nvSpPr>
        <p:spPr>
          <a:xfrm>
            <a:off x="4661640" y="3481560"/>
            <a:ext cx="402480" cy="364680"/>
          </a:xfrm>
          <a:prstGeom prst="rect">
            <a:avLst/>
          </a:prstGeom>
          <a:solidFill>
            <a:srgbClr val="FF0000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1" strike="noStrike" spc="-1">
                <a:solidFill>
                  <a:srgbClr val="FFFF00"/>
                </a:solidFill>
                <a:latin typeface="Arial"/>
                <a:ea typeface="Arial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1" name="CustomShape 12"/>
          <p:cNvSpPr/>
          <p:nvPr/>
        </p:nvSpPr>
        <p:spPr>
          <a:xfrm>
            <a:off x="5128920" y="3481560"/>
            <a:ext cx="402480" cy="364680"/>
          </a:xfrm>
          <a:prstGeom prst="rect">
            <a:avLst/>
          </a:prstGeom>
          <a:solidFill>
            <a:srgbClr val="00FF00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2" name="CustomShape 13"/>
          <p:cNvSpPr/>
          <p:nvPr/>
        </p:nvSpPr>
        <p:spPr>
          <a:xfrm>
            <a:off x="5596200" y="3481560"/>
            <a:ext cx="402480" cy="364680"/>
          </a:xfrm>
          <a:prstGeom prst="rect">
            <a:avLst/>
          </a:prstGeom>
          <a:solidFill>
            <a:srgbClr val="00FF00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3" name="CustomShape 14"/>
          <p:cNvSpPr/>
          <p:nvPr/>
        </p:nvSpPr>
        <p:spPr>
          <a:xfrm>
            <a:off x="6063840" y="3481560"/>
            <a:ext cx="402480" cy="364680"/>
          </a:xfrm>
          <a:prstGeom prst="rect">
            <a:avLst/>
          </a:prstGeom>
          <a:solidFill>
            <a:srgbClr val="00FF00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4" name="CustomShape 15"/>
          <p:cNvSpPr/>
          <p:nvPr/>
        </p:nvSpPr>
        <p:spPr>
          <a:xfrm>
            <a:off x="6531120" y="3481560"/>
            <a:ext cx="402480" cy="364680"/>
          </a:xfrm>
          <a:prstGeom prst="rect">
            <a:avLst/>
          </a:prstGeom>
          <a:solidFill>
            <a:srgbClr val="00FF00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5" name="CustomShape 16"/>
          <p:cNvSpPr/>
          <p:nvPr/>
        </p:nvSpPr>
        <p:spPr>
          <a:xfrm>
            <a:off x="6998400" y="3481560"/>
            <a:ext cx="402480" cy="364680"/>
          </a:xfrm>
          <a:prstGeom prst="rect">
            <a:avLst/>
          </a:prstGeom>
          <a:solidFill>
            <a:srgbClr val="FF0000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1" strike="noStrike" spc="-1">
                <a:solidFill>
                  <a:srgbClr val="FFFF00"/>
                </a:solidFill>
                <a:latin typeface="Arial"/>
                <a:ea typeface="Arial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6" name="CustomShape 17"/>
          <p:cNvSpPr/>
          <p:nvPr/>
        </p:nvSpPr>
        <p:spPr>
          <a:xfrm>
            <a:off x="7465680" y="3481560"/>
            <a:ext cx="402480" cy="364680"/>
          </a:xfrm>
          <a:prstGeom prst="rect">
            <a:avLst/>
          </a:prstGeom>
          <a:solidFill>
            <a:srgbClr val="00FF00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7" name="CustomShape 18"/>
          <p:cNvSpPr/>
          <p:nvPr/>
        </p:nvSpPr>
        <p:spPr>
          <a:xfrm>
            <a:off x="7932960" y="3481560"/>
            <a:ext cx="402480" cy="364680"/>
          </a:xfrm>
          <a:prstGeom prst="rect">
            <a:avLst/>
          </a:prstGeom>
          <a:solidFill>
            <a:srgbClr val="00FF00"/>
          </a:solidFill>
          <a:ln w="19080">
            <a:solidFill>
              <a:schemeClr val="dk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/>
          <a:lstStyle/>
          <a:p>
            <a:pPr algn="ctr">
              <a:lnSpc>
                <a:spcPct val="115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8" name="CustomShape 19"/>
          <p:cNvSpPr/>
          <p:nvPr/>
        </p:nvSpPr>
        <p:spPr>
          <a:xfrm>
            <a:off x="7234560" y="3258720"/>
            <a:ext cx="506520" cy="231840"/>
          </a:xfrm>
          <a:custGeom>
            <a:avLst/>
            <a:gdLst/>
            <a:ahLst/>
            <a:cxnLst/>
            <a:rect l="l" t="t" r="r" b="b"/>
            <a:pathLst>
              <a:path w="20289" h="9300">
                <a:moveTo>
                  <a:pt x="20289" y="9300"/>
                </a:moveTo>
                <a:cubicBezTo>
                  <a:pt x="18509" y="7758"/>
                  <a:pt x="12992" y="223"/>
                  <a:pt x="9610" y="45"/>
                </a:cubicBezTo>
                <a:cubicBezTo>
                  <a:pt x="6229" y="-133"/>
                  <a:pt x="1602" y="6868"/>
                  <a:pt x="0" y="8232"/>
                </a:cubicBez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20"/>
          <p:cNvSpPr/>
          <p:nvPr/>
        </p:nvSpPr>
        <p:spPr>
          <a:xfrm>
            <a:off x="7234560" y="3125880"/>
            <a:ext cx="871200" cy="364680"/>
          </a:xfrm>
          <a:custGeom>
            <a:avLst/>
            <a:gdLst/>
            <a:ahLst/>
            <a:cxnLst/>
            <a:rect l="l" t="t" r="r" b="b"/>
            <a:pathLst>
              <a:path w="20289" h="9300">
                <a:moveTo>
                  <a:pt x="20289" y="9300"/>
                </a:moveTo>
                <a:cubicBezTo>
                  <a:pt x="18509" y="7758"/>
                  <a:pt x="12992" y="223"/>
                  <a:pt x="9610" y="45"/>
                </a:cubicBezTo>
                <a:cubicBezTo>
                  <a:pt x="6229" y="-133"/>
                  <a:pt x="1602" y="6868"/>
                  <a:pt x="0" y="8232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21"/>
          <p:cNvSpPr/>
          <p:nvPr/>
        </p:nvSpPr>
        <p:spPr>
          <a:xfrm>
            <a:off x="4948560" y="3125880"/>
            <a:ext cx="871200" cy="364680"/>
          </a:xfrm>
          <a:custGeom>
            <a:avLst/>
            <a:gdLst/>
            <a:ahLst/>
            <a:cxnLst/>
            <a:rect l="l" t="t" r="r" b="b"/>
            <a:pathLst>
              <a:path w="20289" h="9300">
                <a:moveTo>
                  <a:pt x="20289" y="9300"/>
                </a:moveTo>
                <a:cubicBezTo>
                  <a:pt x="18509" y="7758"/>
                  <a:pt x="12992" y="223"/>
                  <a:pt x="9610" y="45"/>
                </a:cubicBezTo>
                <a:cubicBezTo>
                  <a:pt x="6229" y="-133"/>
                  <a:pt x="1602" y="6868"/>
                  <a:pt x="0" y="8232"/>
                </a:cubicBez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22"/>
          <p:cNvSpPr/>
          <p:nvPr/>
        </p:nvSpPr>
        <p:spPr>
          <a:xfrm>
            <a:off x="4948560" y="3258720"/>
            <a:ext cx="506520" cy="231840"/>
          </a:xfrm>
          <a:custGeom>
            <a:avLst/>
            <a:gdLst/>
            <a:ahLst/>
            <a:cxnLst/>
            <a:rect l="l" t="t" r="r" b="b"/>
            <a:pathLst>
              <a:path w="20289" h="9300">
                <a:moveTo>
                  <a:pt x="20289" y="9300"/>
                </a:moveTo>
                <a:cubicBezTo>
                  <a:pt x="18509" y="7758"/>
                  <a:pt x="12992" y="223"/>
                  <a:pt x="9610" y="45"/>
                </a:cubicBezTo>
                <a:cubicBezTo>
                  <a:pt x="6229" y="-133"/>
                  <a:pt x="1602" y="6868"/>
                  <a:pt x="0" y="8232"/>
                </a:cubicBez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23"/>
          <p:cNvSpPr/>
          <p:nvPr/>
        </p:nvSpPr>
        <p:spPr>
          <a:xfrm>
            <a:off x="4948560" y="3049560"/>
            <a:ext cx="1254960" cy="441000"/>
          </a:xfrm>
          <a:custGeom>
            <a:avLst/>
            <a:gdLst/>
            <a:ahLst/>
            <a:cxnLst/>
            <a:rect l="l" t="t" r="r" b="b"/>
            <a:pathLst>
              <a:path w="20289" h="9300">
                <a:moveTo>
                  <a:pt x="20289" y="9300"/>
                </a:moveTo>
                <a:cubicBezTo>
                  <a:pt x="18509" y="7758"/>
                  <a:pt x="12992" y="223"/>
                  <a:pt x="9610" y="45"/>
                </a:cubicBezTo>
                <a:cubicBezTo>
                  <a:pt x="6229" y="-133"/>
                  <a:pt x="1602" y="6868"/>
                  <a:pt x="0" y="8232"/>
                </a:cubicBez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24"/>
          <p:cNvSpPr/>
          <p:nvPr/>
        </p:nvSpPr>
        <p:spPr>
          <a:xfrm>
            <a:off x="4948560" y="2948400"/>
            <a:ext cx="1702080" cy="542160"/>
          </a:xfrm>
          <a:custGeom>
            <a:avLst/>
            <a:gdLst/>
            <a:ahLst/>
            <a:cxnLst/>
            <a:rect l="l" t="t" r="r" b="b"/>
            <a:pathLst>
              <a:path w="20289" h="9300">
                <a:moveTo>
                  <a:pt x="20289" y="9300"/>
                </a:moveTo>
                <a:cubicBezTo>
                  <a:pt x="18509" y="7758"/>
                  <a:pt x="12992" y="223"/>
                  <a:pt x="9610" y="45"/>
                </a:cubicBezTo>
                <a:cubicBezTo>
                  <a:pt x="6229" y="-133"/>
                  <a:pt x="1602" y="6868"/>
                  <a:pt x="0" y="8232"/>
                </a:cubicBez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25"/>
          <p:cNvSpPr/>
          <p:nvPr/>
        </p:nvSpPr>
        <p:spPr>
          <a:xfrm>
            <a:off x="4948560" y="2886120"/>
            <a:ext cx="2140560" cy="604440"/>
          </a:xfrm>
          <a:custGeom>
            <a:avLst/>
            <a:gdLst/>
            <a:ahLst/>
            <a:cxnLst/>
            <a:rect l="l" t="t" r="r" b="b"/>
            <a:pathLst>
              <a:path w="20289" h="9300">
                <a:moveTo>
                  <a:pt x="20289" y="9300"/>
                </a:moveTo>
                <a:cubicBezTo>
                  <a:pt x="18509" y="7758"/>
                  <a:pt x="12992" y="223"/>
                  <a:pt x="9610" y="45"/>
                </a:cubicBezTo>
                <a:cubicBezTo>
                  <a:pt x="6229" y="-133"/>
                  <a:pt x="1602" y="6868"/>
                  <a:pt x="0" y="8232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26"/>
          <p:cNvSpPr/>
          <p:nvPr/>
        </p:nvSpPr>
        <p:spPr>
          <a:xfrm>
            <a:off x="3119760" y="3125880"/>
            <a:ext cx="871200" cy="364680"/>
          </a:xfrm>
          <a:custGeom>
            <a:avLst/>
            <a:gdLst/>
            <a:ahLst/>
            <a:cxnLst/>
            <a:rect l="l" t="t" r="r" b="b"/>
            <a:pathLst>
              <a:path w="20289" h="9300">
                <a:moveTo>
                  <a:pt x="20289" y="9300"/>
                </a:moveTo>
                <a:cubicBezTo>
                  <a:pt x="18509" y="7758"/>
                  <a:pt x="12992" y="223"/>
                  <a:pt x="9610" y="45"/>
                </a:cubicBezTo>
                <a:cubicBezTo>
                  <a:pt x="6229" y="-133"/>
                  <a:pt x="1602" y="6868"/>
                  <a:pt x="0" y="8232"/>
                </a:cubicBez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27"/>
          <p:cNvSpPr/>
          <p:nvPr/>
        </p:nvSpPr>
        <p:spPr>
          <a:xfrm>
            <a:off x="3119760" y="3258720"/>
            <a:ext cx="506520" cy="231840"/>
          </a:xfrm>
          <a:custGeom>
            <a:avLst/>
            <a:gdLst/>
            <a:ahLst/>
            <a:cxnLst/>
            <a:rect l="l" t="t" r="r" b="b"/>
            <a:pathLst>
              <a:path w="20289" h="9300">
                <a:moveTo>
                  <a:pt x="20289" y="9300"/>
                </a:moveTo>
                <a:cubicBezTo>
                  <a:pt x="18509" y="7758"/>
                  <a:pt x="12992" y="223"/>
                  <a:pt x="9610" y="45"/>
                </a:cubicBezTo>
                <a:cubicBezTo>
                  <a:pt x="6229" y="-133"/>
                  <a:pt x="1602" y="6868"/>
                  <a:pt x="0" y="8232"/>
                </a:cubicBez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28"/>
          <p:cNvSpPr/>
          <p:nvPr/>
        </p:nvSpPr>
        <p:spPr>
          <a:xfrm>
            <a:off x="3119760" y="3049560"/>
            <a:ext cx="1254960" cy="441000"/>
          </a:xfrm>
          <a:custGeom>
            <a:avLst/>
            <a:gdLst/>
            <a:ahLst/>
            <a:cxnLst/>
            <a:rect l="l" t="t" r="r" b="b"/>
            <a:pathLst>
              <a:path w="20289" h="9300">
                <a:moveTo>
                  <a:pt x="20289" y="9300"/>
                </a:moveTo>
                <a:cubicBezTo>
                  <a:pt x="18509" y="7758"/>
                  <a:pt x="12992" y="223"/>
                  <a:pt x="9610" y="45"/>
                </a:cubicBezTo>
                <a:cubicBezTo>
                  <a:pt x="6229" y="-133"/>
                  <a:pt x="1602" y="6868"/>
                  <a:pt x="0" y="8232"/>
                </a:cubicBez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9"/>
          <p:cNvSpPr/>
          <p:nvPr/>
        </p:nvSpPr>
        <p:spPr>
          <a:xfrm>
            <a:off x="3119760" y="2948400"/>
            <a:ext cx="1702080" cy="542160"/>
          </a:xfrm>
          <a:custGeom>
            <a:avLst/>
            <a:gdLst/>
            <a:ahLst/>
            <a:cxnLst/>
            <a:rect l="l" t="t" r="r" b="b"/>
            <a:pathLst>
              <a:path w="20289" h="9300">
                <a:moveTo>
                  <a:pt x="20289" y="9300"/>
                </a:moveTo>
                <a:cubicBezTo>
                  <a:pt x="18509" y="7758"/>
                  <a:pt x="12992" y="223"/>
                  <a:pt x="9610" y="45"/>
                </a:cubicBezTo>
                <a:cubicBezTo>
                  <a:pt x="6229" y="-133"/>
                  <a:pt x="1602" y="6868"/>
                  <a:pt x="0" y="8232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0"/>
          <p:cNvSpPr/>
          <p:nvPr/>
        </p:nvSpPr>
        <p:spPr>
          <a:xfrm>
            <a:off x="757800" y="3125880"/>
            <a:ext cx="871200" cy="364680"/>
          </a:xfrm>
          <a:custGeom>
            <a:avLst/>
            <a:gdLst/>
            <a:ahLst/>
            <a:cxnLst/>
            <a:rect l="l" t="t" r="r" b="b"/>
            <a:pathLst>
              <a:path w="20289" h="9300">
                <a:moveTo>
                  <a:pt x="20289" y="9300"/>
                </a:moveTo>
                <a:cubicBezTo>
                  <a:pt x="18509" y="7758"/>
                  <a:pt x="12992" y="223"/>
                  <a:pt x="9610" y="45"/>
                </a:cubicBezTo>
                <a:cubicBezTo>
                  <a:pt x="6229" y="-133"/>
                  <a:pt x="1602" y="6868"/>
                  <a:pt x="0" y="8232"/>
                </a:cubicBez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31"/>
          <p:cNvSpPr/>
          <p:nvPr/>
        </p:nvSpPr>
        <p:spPr>
          <a:xfrm>
            <a:off x="757800" y="3258720"/>
            <a:ext cx="506520" cy="231840"/>
          </a:xfrm>
          <a:custGeom>
            <a:avLst/>
            <a:gdLst/>
            <a:ahLst/>
            <a:cxnLst/>
            <a:rect l="l" t="t" r="r" b="b"/>
            <a:pathLst>
              <a:path w="20289" h="9300">
                <a:moveTo>
                  <a:pt x="20289" y="9300"/>
                </a:moveTo>
                <a:cubicBezTo>
                  <a:pt x="18509" y="7758"/>
                  <a:pt x="12992" y="223"/>
                  <a:pt x="9610" y="45"/>
                </a:cubicBezTo>
                <a:cubicBezTo>
                  <a:pt x="6229" y="-133"/>
                  <a:pt x="1602" y="6868"/>
                  <a:pt x="0" y="8232"/>
                </a:cubicBez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32"/>
          <p:cNvSpPr/>
          <p:nvPr/>
        </p:nvSpPr>
        <p:spPr>
          <a:xfrm>
            <a:off x="757800" y="3049560"/>
            <a:ext cx="1254960" cy="441000"/>
          </a:xfrm>
          <a:custGeom>
            <a:avLst/>
            <a:gdLst/>
            <a:ahLst/>
            <a:cxnLst/>
            <a:rect l="l" t="t" r="r" b="b"/>
            <a:pathLst>
              <a:path w="20289" h="9300">
                <a:moveTo>
                  <a:pt x="20289" y="9300"/>
                </a:moveTo>
                <a:cubicBezTo>
                  <a:pt x="18509" y="7758"/>
                  <a:pt x="12992" y="223"/>
                  <a:pt x="9610" y="45"/>
                </a:cubicBezTo>
                <a:cubicBezTo>
                  <a:pt x="6229" y="-133"/>
                  <a:pt x="1602" y="6868"/>
                  <a:pt x="0" y="8232"/>
                </a:cubicBez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33"/>
          <p:cNvSpPr/>
          <p:nvPr/>
        </p:nvSpPr>
        <p:spPr>
          <a:xfrm>
            <a:off x="757800" y="2948400"/>
            <a:ext cx="1702080" cy="542160"/>
          </a:xfrm>
          <a:custGeom>
            <a:avLst/>
            <a:gdLst/>
            <a:ahLst/>
            <a:cxnLst/>
            <a:rect l="l" t="t" r="r" b="b"/>
            <a:pathLst>
              <a:path w="20289" h="9300">
                <a:moveTo>
                  <a:pt x="20289" y="9300"/>
                </a:moveTo>
                <a:cubicBezTo>
                  <a:pt x="18509" y="7758"/>
                  <a:pt x="12992" y="223"/>
                  <a:pt x="9610" y="45"/>
                </a:cubicBezTo>
                <a:cubicBezTo>
                  <a:pt x="6229" y="-133"/>
                  <a:pt x="1602" y="6868"/>
                  <a:pt x="0" y="8232"/>
                </a:cubicBezTo>
              </a:path>
            </a:pathLst>
          </a:custGeom>
          <a:noFill/>
          <a:ln w="19080">
            <a:solidFill>
              <a:schemeClr val="dk2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34"/>
          <p:cNvSpPr/>
          <p:nvPr/>
        </p:nvSpPr>
        <p:spPr>
          <a:xfrm>
            <a:off x="757800" y="2886120"/>
            <a:ext cx="2140560" cy="604440"/>
          </a:xfrm>
          <a:custGeom>
            <a:avLst/>
            <a:gdLst/>
            <a:ahLst/>
            <a:cxnLst/>
            <a:rect l="l" t="t" r="r" b="b"/>
            <a:pathLst>
              <a:path w="20289" h="9300">
                <a:moveTo>
                  <a:pt x="20289" y="9300"/>
                </a:moveTo>
                <a:cubicBezTo>
                  <a:pt x="18509" y="7758"/>
                  <a:pt x="12992" y="223"/>
                  <a:pt x="9610" y="45"/>
                </a:cubicBezTo>
                <a:cubicBezTo>
                  <a:pt x="6229" y="-133"/>
                  <a:pt x="1602" y="6868"/>
                  <a:pt x="0" y="8232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35"/>
          <p:cNvSpPr/>
          <p:nvPr/>
        </p:nvSpPr>
        <p:spPr>
          <a:xfrm>
            <a:off x="676440" y="3943800"/>
            <a:ext cx="796356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To checking a compact SPV proof, follow the red arrows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95" name="CustomShape 36"/>
          <p:cNvSpPr/>
          <p:nvPr/>
        </p:nvSpPr>
        <p:spPr>
          <a:xfrm>
            <a:off x="524880" y="3445560"/>
            <a:ext cx="33300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96" name="CustomShape 37"/>
          <p:cNvSpPr/>
          <p:nvPr/>
        </p:nvSpPr>
        <p:spPr>
          <a:xfrm>
            <a:off x="676440" y="4477320"/>
            <a:ext cx="796356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         … this can be generalized to an ordinary skip list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Side Chains - Conclusion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Altcoins that hold Bitcoin in reserve</a:t>
            </a:r>
            <a:endParaRPr lang="en-US" sz="3000" b="0" strike="noStrike" spc="-1"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Could smooth Altcoin launch risks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latin typeface="Arial"/>
            </a:endParaRPr>
          </a:p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Requires changes to Bitcoin for support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Like other Altcoins, could be merge mined</a:t>
            </a:r>
            <a:endParaRPr lang="en-US" sz="3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… or avoid merge mining with an alternate puzzle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Conclusion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457200" y="89532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Bitcoin and hundreds of Altcoins coexist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</a:t>
            </a: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Compete and interact, supportively or destructively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Atomic swaps, merge mining supported today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	More interactions may be supported in the future</a:t>
            </a:r>
            <a:endParaRPr lang="en-US" sz="2400" b="0" strike="noStrike" spc="-1">
              <a:latin typeface="Arial"/>
            </a:endParaRPr>
          </a:p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Questions:</a:t>
            </a:r>
            <a:endParaRPr lang="en-US" sz="3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Will Altcoins consolidate or diversify further?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Will Bitcoin be overtaken by an Altcoin?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Embrace interaction with Altcoins or avoid them?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685800" y="1690560"/>
            <a:ext cx="7771680" cy="17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666666"/>
                </a:solidFill>
                <a:latin typeface="Trebuchet MS"/>
                <a:ea typeface="Trebuchet MS"/>
              </a:rPr>
              <a:t>In the next lecture...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Altcoin genealogy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2" name="Google Shape;79;p12"/>
          <p:cNvPicPr/>
          <p:nvPr/>
        </p:nvPicPr>
        <p:blipFill>
          <a:blip r:embed="rId2"/>
          <a:srcRect l="17186" t="32377" r="12032" b="31279"/>
          <a:stretch/>
        </p:blipFill>
        <p:spPr>
          <a:xfrm>
            <a:off x="35640" y="1255320"/>
            <a:ext cx="8916120" cy="340272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4010400" y="2398320"/>
            <a:ext cx="890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B45F06"/>
                </a:solidFill>
                <a:latin typeface="Arial"/>
                <a:ea typeface="Arial"/>
              </a:rPr>
              <a:t>Bitcoin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2612160" y="2256480"/>
            <a:ext cx="890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B45F06"/>
                </a:solidFill>
                <a:latin typeface="Arial"/>
                <a:ea typeface="Arial"/>
              </a:rPr>
              <a:t>Litecoin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3083760" y="3434040"/>
            <a:ext cx="11062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B45F06"/>
                </a:solidFill>
                <a:latin typeface="Arial"/>
                <a:ea typeface="Arial"/>
              </a:rPr>
              <a:t>Tenebrix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4991760" y="3434040"/>
            <a:ext cx="11062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B45F06"/>
                </a:solidFill>
                <a:latin typeface="Arial"/>
                <a:ea typeface="Arial"/>
              </a:rPr>
              <a:t>Peercoin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340920" y="4686480"/>
            <a:ext cx="28666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B7B7B7"/>
                </a:solidFill>
                <a:latin typeface="Arial"/>
                <a:ea typeface="Arial"/>
              </a:rPr>
              <a:t>Graphic from mapofcoins.com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Lecture 11: The future of Bitcoin?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Can Bitcoin lead to a decentralized society?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   Autonomous agents, smart property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Features of altcoins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102600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Better (or different) security</a:t>
            </a:r>
            <a:endParaRPr lang="en-US" sz="3000" b="0" strike="noStrike" spc="-1"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Mining puzzle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latin typeface="Arial"/>
            </a:endParaRPr>
          </a:p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Contract/platform features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3000" b="0" strike="noStrike" spc="-1">
              <a:latin typeface="Arial"/>
            </a:endParaRPr>
          </a:p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Different parameters and monetary policy</a:t>
            </a:r>
            <a:endParaRPr lang="en-US" sz="3000" b="0" strike="noStrike" spc="-1"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inflation</a:t>
            </a:r>
            <a:endParaRPr lang="en-US" sz="2400" b="0" strike="noStrike" spc="-1"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inter block time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latin typeface="Arial"/>
            </a:endParaRPr>
          </a:p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Community or common interest support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Namecoin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12392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First altcoin (launched in April 2011)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Feature: Domain Name Registration     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        </a:t>
            </a:r>
            <a:r>
              <a:rPr lang="en-US" sz="3000" b="1" i="1" strike="noStrike" spc="-1">
                <a:solidFill>
                  <a:srgbClr val="000000"/>
                </a:solidFill>
                <a:latin typeface="Trebuchet MS"/>
                <a:ea typeface="Trebuchet MS"/>
              </a:rPr>
              <a:t>     http://example.bit/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New name costs 0.01 NMC  (about 1 cent US)</a:t>
            </a:r>
            <a:endParaRPr lang="en-US" sz="3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No renewal fee: must “ping” every 6 months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Names (and subdomains) can be transferred/sold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Can be “merge-mined” with Bitcoin - defined later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32" name="Google Shape;97;p14"/>
          <p:cNvPicPr/>
          <p:nvPr/>
        </p:nvPicPr>
        <p:blipFill>
          <a:blip r:embed="rId2"/>
          <a:stretch/>
        </p:blipFill>
        <p:spPr>
          <a:xfrm>
            <a:off x="7225560" y="152280"/>
            <a:ext cx="1647360" cy="1647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Litecoin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134" name="Google Shape;103;p15"/>
          <p:cNvPicPr/>
          <p:nvPr/>
        </p:nvPicPr>
        <p:blipFill>
          <a:blip r:embed="rId2"/>
          <a:stretch/>
        </p:blipFill>
        <p:spPr>
          <a:xfrm>
            <a:off x="7294320" y="578880"/>
            <a:ext cx="1606320" cy="160632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Litecoin launched in Sep. 2011</a:t>
            </a:r>
            <a:endParaRPr lang="en-US" sz="3000" b="0" strike="noStrike" spc="-1">
              <a:latin typeface="Arial"/>
            </a:endParaRPr>
          </a:p>
          <a:p>
            <a:pPr marL="457200" indent="-41832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Memory-hard mining puzzle</a:t>
            </a:r>
            <a:endParaRPr lang="en-US" sz="3000" b="0" strike="noStrike" spc="-1"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Intended to be GPU-resistant, </a:t>
            </a:r>
            <a:endParaRPr lang="en-US" sz="2400" b="0" strike="noStrike" spc="-1"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when Bitcoin mining was GPU-based</a:t>
            </a:r>
            <a:endParaRPr lang="en-US" sz="2400" b="0" strike="noStrike" spc="-1"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lang="en-US" sz="24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FPGA, ASICs, arrived but later than BTC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latin typeface="Arial"/>
            </a:endParaRPr>
          </a:p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4th most popular, 1st most widely forked</a:t>
            </a:r>
            <a:endParaRPr lang="en-US" sz="3000" b="0" strike="noStrike" spc="-1">
              <a:latin typeface="Arial"/>
            </a:endParaRPr>
          </a:p>
          <a:p>
            <a:pPr marL="457200" indent="-41832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Block rate is 4x faster</a:t>
            </a:r>
            <a:endParaRPr lang="en-US" sz="3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00"/>
                </a:solidFill>
                <a:latin typeface="Trebuchet MS"/>
                <a:ea typeface="Trebuchet MS"/>
              </a:rPr>
              <a:t> 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Trebuchet MS"/>
                <a:ea typeface="Trebuchet MS"/>
              </a:rPr>
              <a:t>Peercoin (aka PPCoin)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12392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Launched August 2012</a:t>
            </a:r>
            <a:endParaRPr lang="en-U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Hybrid mining:</a:t>
            </a:r>
            <a:endParaRPr lang="en-US" sz="3000" b="0" strike="noStrike" spc="-1" dirty="0">
              <a:latin typeface="Arial"/>
            </a:endParaRPr>
          </a:p>
          <a:p>
            <a:pPr marL="457200" indent="-4183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First Proof-of-Stake algorithm</a:t>
            </a:r>
            <a:endParaRPr lang="en-US" sz="3000" b="0" strike="noStrike" spc="-1" dirty="0"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lang="en-US" sz="24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mine by spending “stake”	which accumulates</a:t>
            </a:r>
            <a:endParaRPr lang="en-US" sz="2400" b="0" strike="noStrike" spc="-1" dirty="0">
              <a:latin typeface="Arial"/>
            </a:endParaRPr>
          </a:p>
          <a:p>
            <a:pPr marL="457200" indent="-41832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Proof-of-Work can earn mining rewards</a:t>
            </a:r>
            <a:endParaRPr lang="en-US" sz="3000" b="0" strike="noStrike" spc="-1" dirty="0"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lang="en-US" sz="24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… but aren’t counted for choosing the main chain</a:t>
            </a:r>
            <a:endParaRPr lang="en-US" sz="2400" b="0" strike="noStrike" spc="-1" dirty="0">
              <a:latin typeface="Arial"/>
            </a:endParaRPr>
          </a:p>
          <a:p>
            <a:pPr marL="457200" indent="-418320">
              <a:lnSpc>
                <a:spcPct val="100000"/>
              </a:lnSpc>
              <a:buClr>
                <a:srgbClr val="000000"/>
              </a:buClr>
              <a:buFont typeface="Trebuchet MS"/>
              <a:buChar char="●"/>
            </a:pPr>
            <a:r>
              <a:rPr lang="en-US" sz="30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Also uses regularly published “checkpoints”</a:t>
            </a:r>
            <a:endParaRPr lang="en-US" sz="3000" b="0" strike="noStrike" spc="-1" dirty="0">
              <a:latin typeface="Arial"/>
            </a:endParaRPr>
          </a:p>
          <a:p>
            <a:pPr marL="914400" lvl="1" indent="-380160">
              <a:lnSpc>
                <a:spcPct val="100000"/>
              </a:lnSpc>
              <a:buClr>
                <a:srgbClr val="000000"/>
              </a:buClr>
              <a:buFont typeface="Trebuchet MS"/>
              <a:buChar char="○"/>
            </a:pPr>
            <a:r>
              <a:rPr lang="en-US" sz="2400" b="0" strike="noStrike" spc="-1" dirty="0">
                <a:solidFill>
                  <a:srgbClr val="000000"/>
                </a:solidFill>
                <a:latin typeface="Trebuchet MS"/>
                <a:ea typeface="Trebuchet MS"/>
              </a:rPr>
              <a:t>acts as a safeguard, planned to remove in future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138" name="Google Shape;111;p16"/>
          <p:cNvPicPr/>
          <p:nvPr/>
        </p:nvPicPr>
        <p:blipFill>
          <a:blip r:embed="rId2"/>
          <a:stretch/>
        </p:blipFill>
        <p:spPr>
          <a:xfrm>
            <a:off x="7214040" y="105840"/>
            <a:ext cx="1668240" cy="166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</TotalTime>
  <Words>1841</Words>
  <Application>Microsoft Macintosh PowerPoint</Application>
  <PresentationFormat>On-screen Show (16:9)</PresentationFormat>
  <Paragraphs>457</Paragraphs>
  <Slides>50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Courier New</vt:lpstr>
      <vt:lpstr>Symbol</vt:lpstr>
      <vt:lpstr>Times New Roman</vt:lpstr>
      <vt:lpstr>Trebuchet MS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subject/>
  <dc:creator/>
  <dc:description/>
  <cp:lastModifiedBy>Muhammad Uzair Khan</cp:lastModifiedBy>
  <cp:revision>12</cp:revision>
  <dcterms:modified xsi:type="dcterms:W3CDTF">2019-05-28T00:02:37Z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50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50</vt:i4>
  </property>
</Properties>
</file>